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74" r:id="rId5"/>
    <p:sldId id="275" r:id="rId6"/>
    <p:sldId id="262" r:id="rId7"/>
    <p:sldId id="276" r:id="rId8"/>
    <p:sldId id="277" r:id="rId9"/>
    <p:sldId id="25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43"/>
    <a:srgbClr val="FF6D44"/>
    <a:srgbClr val="FBFBFB"/>
    <a:srgbClr val="393939"/>
    <a:srgbClr val="EDEDED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7"/>
    <p:restoredTop sz="94674"/>
  </p:normalViewPr>
  <p:slideViewPr>
    <p:cSldViewPr snapToGrid="0">
      <p:cViewPr varScale="1">
        <p:scale>
          <a:sx n="94" d="100"/>
          <a:sy n="94" d="100"/>
        </p:scale>
        <p:origin x="216" y="736"/>
      </p:cViewPr>
      <p:guideLst>
        <p:guide orient="horz" pos="6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1A584-1742-429C-99DD-259AA5BAB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4F57C4-5587-4326-B0C4-521913222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1D3D36-CA78-4C5B-824D-88D100D6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16938F-961F-416B-B2D1-23F95B4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32B3-A980-4183-8B17-6797A3B8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163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327A2-1DAD-412D-8327-C9814F839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D469C2-88C8-4D1F-87D0-F15C60E82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A3F6D2-EF86-408D-A578-7FAFE44B9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4223C-7965-46F9-99B2-59407396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4E971-D508-49AB-95F9-E5F0CF73D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96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47D046-DC5F-443F-B922-98F3F48F6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9FEC2A-3B10-4314-B4C4-B555719B2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6545D4-0F98-457F-B6DA-BEC27F50B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E55593-46FD-4B49-8D1C-D4313279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5F317D-D21C-47DB-94B7-E4D8175B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65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A30EE-472C-4671-965D-81866D756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BE564-F108-4200-872B-91376E182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317664-7029-440C-9DF6-8D6E5AB5C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114A77-65E9-429F-99E3-0CDBDD794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8A50C9-916D-40FC-937D-2DB388C0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94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D975B-9508-41AC-B80A-2E3A03D37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8D1823-0A9F-4F96-8397-164A6A472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CD25B-1F0D-4FFB-AA5B-6C3A433F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D9C3F-BEF4-4CA0-AAA7-1B598920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433699-76DD-43C1-A311-78F890B28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9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DBE47-E360-4965-879E-74BD9A257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91B579-1877-475C-A9CE-0AFA9C604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B8CFF4-FA38-43F4-8BD1-45EB21290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0D9021-B027-492B-BB1F-83AD6F91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C2F335-0720-47A7-8625-E2570F3E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74B2EC-4748-4528-A16B-0048D25F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51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896B7-0E74-41AE-AFD3-33CA85A42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3082B1-5724-4AB1-A44A-AB5DD92DF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163249-58E5-4982-A152-3A3312185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DF91E3-B67E-46E8-BB2C-86646DA74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81E882-299C-4E2A-B04C-59353E6DE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9C781E-5620-4619-A269-AD5944D0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431DC1-7D95-4BEB-96FC-6BEB437E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5D81B0-4021-4238-A1D0-2AD31BBA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56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23546-02E3-4098-92E5-155ED8987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DB3EF9-8D48-4224-BAEF-EDB2BC907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E019C2-BA02-4E5C-A1C4-48E42EC42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32438-047F-4996-B0D0-CDB136E8B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44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AD28DA-CC62-48E8-9A0F-F3B47859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AE0FA1-5CAE-4D48-AEDB-54213FB08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C3922-9F73-4026-8D37-24107445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8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E6F36-BAD4-4D32-AF78-3FECBBB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503E0D-FE5E-43D3-BE68-8ACD7CB1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6C09B6-7549-42D5-8A81-DFB4EA879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1AD76-A683-48AC-A87F-B7A0CF185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0AA5EF-C775-458C-BCCF-8E59CF85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5F9FC-0964-4EBD-A314-06BDAFCF0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9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A53A5-7491-45E0-858E-6D6677730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33FB66-2F51-4F7E-A1FE-D3BBCAB2E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442EC-59F4-4F4E-A243-7BA6AE400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9CF6CC-DD6F-4135-9687-23DC07C18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82535F-0AB8-4E25-9E14-2404CA25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20CC84-F891-4EC9-A22A-32EA819BA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96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951F1-1667-4DE6-A6D7-C3CD3B05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905E90-B166-4FE4-B8FF-B53ED1A7E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5E7C5C-9435-43D8-86DC-10AD8D33A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2636-A02A-4D5E-A3A5-CE965F2AF0A5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244ADC-1066-4F12-92FC-BD4BB96B1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3FC04F-4DC3-47CE-ACDC-E555B453E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9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BC8D38-24DA-4F72-BDAC-1FABDFCD9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723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130C364-BED0-4CFF-8C61-C33B29CFC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1378123"/>
            <a:ext cx="859155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РОССИЙСКАЯ СТРОИТЕЛЬНАЯ НЕДЕЛЯ 2025</a:t>
            </a:r>
            <a:endParaRPr lang="ru-RU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6B6A97A3-EB28-41A4-832F-15ED9DCB6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4004576"/>
            <a:ext cx="6858000" cy="900911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latin typeface=""/>
              </a:rPr>
              <a:t>Стратегия укрупнения, </a:t>
            </a:r>
          </a:p>
          <a:p>
            <a:pPr algn="l"/>
            <a:r>
              <a:rPr lang="ru-RU" sz="2400" b="1" dirty="0">
                <a:latin typeface=""/>
              </a:rPr>
              <a:t>как способ преодоления кризиса 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8D25F-0123-401F-BB82-717D68CDE1AA}"/>
              </a:ext>
            </a:extLst>
          </p:cNvPr>
          <p:cNvSpPr txBox="1"/>
          <p:nvPr/>
        </p:nvSpPr>
        <p:spPr>
          <a:xfrm>
            <a:off x="419100" y="5058869"/>
            <a:ext cx="467201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1C1C1C"/>
                </a:solidFill>
                <a:latin typeface="Involve" panose="020B0502020202020204" pitchFamily="34" charset="0"/>
              </a:rPr>
              <a:t>Генеральный директор</a:t>
            </a:r>
          </a:p>
          <a:p>
            <a:r>
              <a:rPr lang="ru-RU" sz="1600" b="1" dirty="0">
                <a:solidFill>
                  <a:srgbClr val="1C1C1C"/>
                </a:solidFill>
                <a:latin typeface="Involve" panose="020B0502020202020204" pitchFamily="34" charset="0"/>
              </a:rPr>
              <a:t>Группа Мета</a:t>
            </a:r>
          </a:p>
          <a:p>
            <a:r>
              <a:rPr lang="ru-RU" sz="1600" b="1" dirty="0">
                <a:solidFill>
                  <a:srgbClr val="1C1C1C"/>
                </a:solidFill>
                <a:latin typeface="Involve" panose="020B0502020202020204" pitchFamily="34" charset="0"/>
              </a:rPr>
              <a:t>Мартыненков Владимир Владимирович</a:t>
            </a:r>
          </a:p>
          <a:p>
            <a:r>
              <a:rPr lang="ru-RU" sz="1600" b="1" dirty="0">
                <a:solidFill>
                  <a:srgbClr val="1C1C1C"/>
                </a:solidFill>
                <a:latin typeface="Involve" panose="020B0502020202020204" pitchFamily="34" charset="0"/>
              </a:rPr>
              <a:t> </a:t>
            </a:r>
          </a:p>
          <a:p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11 марта 2025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AA115B-AD1F-4CE0-846A-CF1CFFF77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596900"/>
            <a:ext cx="4152900" cy="3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15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7659676-7F4B-4AE3-BFF8-A30706BDA703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2431C8B8-E64A-4645-8F4C-CB4DAFBC6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600" dirty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Стратегия укрупнения, как способ преодоления кризиса</a:t>
              </a:r>
            </a:p>
          </p:txBody>
        </p:sp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C431BF61-6AAB-4713-A5DF-0DAEA519B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2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FFC22FEB-5350-43C5-BD84-FBC9D26ED13C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A1D6B7-D33E-4A4A-9B1F-6C42E90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9A7CEA-88D3-4F3F-8ADC-A9825EB44060}"/>
              </a:ext>
            </a:extLst>
          </p:cNvPr>
          <p:cNvSpPr txBox="1"/>
          <p:nvPr/>
        </p:nvSpPr>
        <p:spPr>
          <a:xfrm>
            <a:off x="8924229" y="1262631"/>
            <a:ext cx="1716817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8800" b="1" dirty="0">
                <a:solidFill>
                  <a:srgbClr val="FF6D44"/>
                </a:solidFill>
                <a:latin typeface="Involve" panose="020B0502020202020204" pitchFamily="34" charset="0"/>
              </a:rPr>
              <a:t>167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D15ED4-0474-4D11-AB42-B7A06973AD1F}"/>
              </a:ext>
            </a:extLst>
          </p:cNvPr>
          <p:cNvSpPr txBox="1"/>
          <p:nvPr/>
        </p:nvSpPr>
        <p:spPr>
          <a:xfrm>
            <a:off x="8924229" y="2572701"/>
            <a:ext cx="3070296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Место на</a:t>
            </a:r>
          </a:p>
          <a:p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ЕРЗ.РФ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462010-FB1E-43F8-B227-78DB4EFC3DCD}"/>
              </a:ext>
            </a:extLst>
          </p:cNvPr>
          <p:cNvSpPr/>
          <p:nvPr/>
        </p:nvSpPr>
        <p:spPr>
          <a:xfrm>
            <a:off x="0" y="1088024"/>
            <a:ext cx="4618299" cy="5769975"/>
          </a:xfrm>
          <a:prstGeom prst="roundRect">
            <a:avLst>
              <a:gd name="adj" fmla="val 0"/>
            </a:avLst>
          </a:prstGeom>
          <a:solidFill>
            <a:srgbClr val="393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648791-5C6F-4CB5-8259-43083363F9C6}"/>
              </a:ext>
            </a:extLst>
          </p:cNvPr>
          <p:cNvSpPr txBox="1"/>
          <p:nvPr/>
        </p:nvSpPr>
        <p:spPr>
          <a:xfrm>
            <a:off x="5395874" y="1264558"/>
            <a:ext cx="57227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8800" b="1" dirty="0">
                <a:solidFill>
                  <a:srgbClr val="FF6D44"/>
                </a:solidFill>
                <a:latin typeface="Involve" panose="020B0502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58900C-CBCE-4D55-AB9A-14A0E41AB51C}"/>
              </a:ext>
            </a:extLst>
          </p:cNvPr>
          <p:cNvSpPr txBox="1"/>
          <p:nvPr/>
        </p:nvSpPr>
        <p:spPr>
          <a:xfrm>
            <a:off x="5395874" y="2574628"/>
            <a:ext cx="3070296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Региона: Новосибирск, Томск, Иркутск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792A6B-D1FB-4259-B84A-18D890D11E1C}"/>
              </a:ext>
            </a:extLst>
          </p:cNvPr>
          <p:cNvSpPr txBox="1"/>
          <p:nvPr/>
        </p:nvSpPr>
        <p:spPr>
          <a:xfrm>
            <a:off x="8903010" y="3799413"/>
            <a:ext cx="1716817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8800" b="1" dirty="0">
                <a:solidFill>
                  <a:srgbClr val="FF6D44"/>
                </a:solidFill>
                <a:latin typeface="Involve" panose="020B0502020202020204" pitchFamily="34" charset="0"/>
              </a:rPr>
              <a:t>120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510901-8826-4FF6-B30C-AC95A957DA8F}"/>
              </a:ext>
            </a:extLst>
          </p:cNvPr>
          <p:cNvSpPr txBox="1"/>
          <p:nvPr/>
        </p:nvSpPr>
        <p:spPr>
          <a:xfrm>
            <a:off x="8903010" y="5109483"/>
            <a:ext cx="2919069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Тыс.м2 жилья в стройке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6A7E5A-E06F-4F2A-A401-06F3FFC567A4}"/>
              </a:ext>
            </a:extLst>
          </p:cNvPr>
          <p:cNvSpPr txBox="1"/>
          <p:nvPr/>
        </p:nvSpPr>
        <p:spPr>
          <a:xfrm>
            <a:off x="5374655" y="3801340"/>
            <a:ext cx="1707199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8800" b="1" dirty="0">
                <a:solidFill>
                  <a:srgbClr val="FF6D44"/>
                </a:solidFill>
                <a:latin typeface="Involve" panose="020B0502020202020204" pitchFamily="34" charset="0"/>
              </a:rPr>
              <a:t>3+1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CC35A6-3EF6-49FB-9E20-D0C2AA9F5CFB}"/>
              </a:ext>
            </a:extLst>
          </p:cNvPr>
          <p:cNvSpPr txBox="1"/>
          <p:nvPr/>
        </p:nvSpPr>
        <p:spPr>
          <a:xfrm>
            <a:off x="5374655" y="5111410"/>
            <a:ext cx="2919069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Награды </a:t>
            </a:r>
            <a:r>
              <a:rPr lang="en-US" sz="2400" dirty="0">
                <a:solidFill>
                  <a:srgbClr val="1C1C1C"/>
                </a:solidFill>
                <a:latin typeface="Involve" panose="020B0502020202020204" pitchFamily="34" charset="0"/>
              </a:rPr>
              <a:t>Urban Awards</a:t>
            </a:r>
            <a:r>
              <a:rPr lang="ru-RU" sz="2400" dirty="0">
                <a:solidFill>
                  <a:srgbClr val="1C1C1C"/>
                </a:solidFill>
                <a:latin typeface="Involve" panose="020B0502020202020204" pitchFamily="34" charset="0"/>
              </a:rPr>
              <a:t> + ТОП ЖК ЕРЗ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2C044C-E30C-282C-4FAB-6DB7D027A254}"/>
              </a:ext>
            </a:extLst>
          </p:cNvPr>
          <p:cNvSpPr txBox="1"/>
          <p:nvPr/>
        </p:nvSpPr>
        <p:spPr>
          <a:xfrm>
            <a:off x="650329" y="2572701"/>
            <a:ext cx="3317639" cy="270843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8800" b="1" dirty="0">
                <a:solidFill>
                  <a:srgbClr val="FF6D44"/>
                </a:solidFill>
                <a:latin typeface="Involve" panose="020B0502020202020204" pitchFamily="34" charset="0"/>
              </a:rPr>
              <a:t>Группа</a:t>
            </a:r>
          </a:p>
          <a:p>
            <a:r>
              <a:rPr lang="ru-RU" sz="8800" b="1" dirty="0">
                <a:solidFill>
                  <a:srgbClr val="FF6D44"/>
                </a:solidFill>
                <a:latin typeface="Involve" panose="020B0502020202020204" pitchFamily="34" charset="0"/>
              </a:rPr>
              <a:t>Мета</a:t>
            </a:r>
          </a:p>
        </p:txBody>
      </p:sp>
    </p:spTree>
    <p:extLst>
      <p:ext uri="{BB962C8B-B14F-4D97-AF65-F5344CB8AC3E}">
        <p14:creationId xmlns:p14="http://schemas.microsoft.com/office/powerpoint/2010/main" val="2837050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2B26C8-6928-4467-976C-0ED72284D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56F1720-F2A3-EE92-EBB1-FF5167EA6D25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10" name="Заголовок 1">
              <a:extLst>
                <a:ext uri="{FF2B5EF4-FFF2-40B4-BE49-F238E27FC236}">
                  <a16:creationId xmlns:a16="http://schemas.microsoft.com/office/drawing/2014/main" id="{D4BDC3F9-C085-D794-A469-8977C8D5EE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600" dirty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Стратегия укрупнения, как способ преодоления кризиса</a:t>
              </a:r>
            </a:p>
          </p:txBody>
        </p:sp>
        <p:sp>
          <p:nvSpPr>
            <p:cNvPr id="14" name="Заголовок 1">
              <a:extLst>
                <a:ext uri="{FF2B5EF4-FFF2-40B4-BE49-F238E27FC236}">
                  <a16:creationId xmlns:a16="http://schemas.microsoft.com/office/drawing/2014/main" id="{E9773878-373F-C1DA-49E2-A61672FED8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r>
                <a:rPr lang="en-US" altLang="ru-RU" sz="1600" dirty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3</a:t>
              </a:r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C25E648C-52A6-B88D-8247-63323ACC5560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1040F3-62CD-81F4-7E33-E430E951F6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22" r="11322"/>
          <a:stretch/>
        </p:blipFill>
        <p:spPr>
          <a:xfrm>
            <a:off x="7953807" y="900223"/>
            <a:ext cx="3889491" cy="21878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240FC3-4FAB-4950-981F-9F85D75D5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1" r="5791" b="13619"/>
          <a:stretch/>
        </p:blipFill>
        <p:spPr>
          <a:xfrm>
            <a:off x="4414501" y="884058"/>
            <a:ext cx="3817104" cy="219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1F0F60-6982-523B-67AB-FA022632B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" b="-75"/>
          <a:stretch/>
        </p:blipFill>
        <p:spPr>
          <a:xfrm rot="5400000">
            <a:off x="9237182" y="3495324"/>
            <a:ext cx="2880135" cy="232952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16DD3FC-9F5D-0EC9-C13C-4746513DFD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9"/>
          <a:stretch/>
        </p:blipFill>
        <p:spPr>
          <a:xfrm>
            <a:off x="4649066" y="3220151"/>
            <a:ext cx="4673600" cy="288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D2128E1-9E27-6C8D-8A32-A49DEC84D4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0105" r="30105"/>
          <a:stretch/>
        </p:blipFill>
        <p:spPr>
          <a:xfrm>
            <a:off x="-1466943" y="1607844"/>
            <a:ext cx="5918396" cy="44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6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7659676-7F4B-4AE3-BFF8-A30706BDA703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2431C8B8-E64A-4645-8F4C-CB4DAFBC6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600" dirty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Стратегия укрупнения, как способ преодоления кризиса</a:t>
              </a:r>
            </a:p>
          </p:txBody>
        </p:sp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C431BF61-6AAB-4713-A5DF-0DAEA519B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4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FFC22FEB-5350-43C5-BD84-FBC9D26ED13C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A1D6B7-D33E-4A4A-9B1F-6C42E90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3C02DA-3D29-4A09-B002-C9AB28C1A9C3}"/>
              </a:ext>
            </a:extLst>
          </p:cNvPr>
          <p:cNvSpPr/>
          <p:nvPr/>
        </p:nvSpPr>
        <p:spPr>
          <a:xfrm>
            <a:off x="6187442" y="2127216"/>
            <a:ext cx="5655858" cy="3523775"/>
          </a:xfrm>
          <a:prstGeom prst="rect">
            <a:avLst/>
          </a:prstGeom>
          <a:solidFill>
            <a:srgbClr val="FF6D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A44D546-EDD8-41D5-8DE7-57FC55D27615}"/>
              </a:ext>
            </a:extLst>
          </p:cNvPr>
          <p:cNvSpPr/>
          <p:nvPr/>
        </p:nvSpPr>
        <p:spPr>
          <a:xfrm>
            <a:off x="348702" y="2127216"/>
            <a:ext cx="5655858" cy="3523774"/>
          </a:xfrm>
          <a:prstGeom prst="rect">
            <a:avLst/>
          </a:prstGeom>
          <a:solidFill>
            <a:srgbClr val="393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6E1DFC-7E3B-4553-BBA3-273B5F769715}"/>
              </a:ext>
            </a:extLst>
          </p:cNvPr>
          <p:cNvSpPr txBox="1"/>
          <p:nvPr/>
        </p:nvSpPr>
        <p:spPr>
          <a:xfrm>
            <a:off x="615799" y="3035808"/>
            <a:ext cx="4535321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Рынок сжался в 2-2,5 раза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Накладные расходы х2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Проценты х2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Заморозка проектов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886C3-5E7E-47C1-BC34-345698F620E4}"/>
              </a:ext>
            </a:extLst>
          </p:cNvPr>
          <p:cNvSpPr txBox="1"/>
          <p:nvPr/>
        </p:nvSpPr>
        <p:spPr>
          <a:xfrm>
            <a:off x="615799" y="2123954"/>
            <a:ext cx="5066905" cy="547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>
                <a:solidFill>
                  <a:schemeClr val="bg1"/>
                </a:solidFill>
              </a:rPr>
              <a:t>Кризис льготной ипотеки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E29A51-811E-43B7-83F1-7EFAB945E4ED}"/>
              </a:ext>
            </a:extLst>
          </p:cNvPr>
          <p:cNvSpPr txBox="1"/>
          <p:nvPr/>
        </p:nvSpPr>
        <p:spPr>
          <a:xfrm>
            <a:off x="6490860" y="3035809"/>
            <a:ext cx="4847702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ИЖС </a:t>
            </a:r>
            <a:r>
              <a:rPr lang="ru-RU" sz="2000" dirty="0" err="1">
                <a:solidFill>
                  <a:schemeClr val="bg1"/>
                </a:solidFill>
              </a:rPr>
              <a:t>некомплексно</a:t>
            </a:r>
            <a:r>
              <a:rPr lang="en-US" sz="2000" dirty="0">
                <a:solidFill>
                  <a:schemeClr val="bg1"/>
                </a:solidFill>
              </a:rPr>
              <a:t> -</a:t>
            </a:r>
            <a:r>
              <a:rPr lang="ru-RU" sz="2000" dirty="0">
                <a:solidFill>
                  <a:schemeClr val="bg1"/>
                </a:solidFill>
              </a:rPr>
              <a:t> нет РС</a:t>
            </a:r>
            <a:endParaRPr lang="en-US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Без школ и садов</a:t>
            </a:r>
            <a:r>
              <a:rPr lang="en-US" sz="2000" dirty="0">
                <a:solidFill>
                  <a:schemeClr val="bg1"/>
                </a:solidFill>
              </a:rPr>
              <a:t> -</a:t>
            </a:r>
            <a:r>
              <a:rPr lang="ru-RU" sz="2000" dirty="0">
                <a:solidFill>
                  <a:schemeClr val="bg1"/>
                </a:solidFill>
              </a:rPr>
              <a:t> нет РС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Остановка деятельности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866E7B-0609-4D85-AF7D-A3CC0C42730C}"/>
              </a:ext>
            </a:extLst>
          </p:cNvPr>
          <p:cNvSpPr txBox="1"/>
          <p:nvPr/>
        </p:nvSpPr>
        <p:spPr>
          <a:xfrm>
            <a:off x="6490860" y="2123953"/>
            <a:ext cx="4847702" cy="547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>
                <a:solidFill>
                  <a:schemeClr val="bg1"/>
                </a:solidFill>
              </a:rPr>
              <a:t>Кризис КРТ + Кризис социалки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FED4C0-AE9B-860D-6E48-8B507C3EB030}"/>
              </a:ext>
            </a:extLst>
          </p:cNvPr>
          <p:cNvSpPr txBox="1"/>
          <p:nvPr/>
        </p:nvSpPr>
        <p:spPr>
          <a:xfrm>
            <a:off x="348700" y="886815"/>
            <a:ext cx="1149459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dirty="0">
                <a:solidFill>
                  <a:srgbClr val="393939"/>
                </a:solidFill>
              </a:rPr>
              <a:t>Ситуация глазами малого-среднего </a:t>
            </a:r>
          </a:p>
          <a:p>
            <a:pPr algn="ctr">
              <a:lnSpc>
                <a:spcPct val="90000"/>
              </a:lnSpc>
            </a:pPr>
            <a:r>
              <a:rPr lang="ru-RU" sz="4000" b="1" dirty="0">
                <a:solidFill>
                  <a:srgbClr val="393939"/>
                </a:solidFill>
              </a:rPr>
              <a:t>регионального девелопера</a:t>
            </a:r>
            <a:endParaRPr lang="ru-RU" altLang="ru-RU" sz="4000" b="1" dirty="0">
              <a:solidFill>
                <a:srgbClr val="3939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90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7659676-7F4B-4AE3-BFF8-A30706BDA703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2431C8B8-E64A-4645-8F4C-CB4DAFBC6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600" dirty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Стратегия укрупнения, как способ преодоления кризиса</a:t>
              </a:r>
            </a:p>
          </p:txBody>
        </p:sp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C431BF61-6AAB-4713-A5DF-0DAEA519B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5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FFC22FEB-5350-43C5-BD84-FBC9D26ED13C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A1D6B7-D33E-4A4A-9B1F-6C42E90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3C02DA-3D29-4A09-B002-C9AB28C1A9C3}"/>
              </a:ext>
            </a:extLst>
          </p:cNvPr>
          <p:cNvSpPr/>
          <p:nvPr/>
        </p:nvSpPr>
        <p:spPr>
          <a:xfrm>
            <a:off x="6187442" y="2127216"/>
            <a:ext cx="5655858" cy="3523775"/>
          </a:xfrm>
          <a:prstGeom prst="rect">
            <a:avLst/>
          </a:prstGeom>
          <a:solidFill>
            <a:srgbClr val="FF6D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A44D546-EDD8-41D5-8DE7-57FC55D27615}"/>
              </a:ext>
            </a:extLst>
          </p:cNvPr>
          <p:cNvSpPr/>
          <p:nvPr/>
        </p:nvSpPr>
        <p:spPr>
          <a:xfrm>
            <a:off x="348702" y="2127216"/>
            <a:ext cx="5655858" cy="3523774"/>
          </a:xfrm>
          <a:prstGeom prst="rect">
            <a:avLst/>
          </a:prstGeom>
          <a:solidFill>
            <a:srgbClr val="393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6E1DFC-7E3B-4553-BBA3-273B5F769715}"/>
              </a:ext>
            </a:extLst>
          </p:cNvPr>
          <p:cNvSpPr txBox="1"/>
          <p:nvPr/>
        </p:nvSpPr>
        <p:spPr>
          <a:xfrm>
            <a:off x="615799" y="3035808"/>
            <a:ext cx="4535321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100% сада и 50% школы</a:t>
            </a:r>
          </a:p>
          <a:p>
            <a:r>
              <a:rPr lang="ru-RU" sz="2000" dirty="0">
                <a:solidFill>
                  <a:schemeClr val="bg1"/>
                </a:solidFill>
              </a:rPr>
              <a:t>Школа 825-1100 мест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2,5 </a:t>
            </a:r>
            <a:r>
              <a:rPr lang="ru-RU" sz="2000" dirty="0" err="1">
                <a:solidFill>
                  <a:schemeClr val="bg1"/>
                </a:solidFill>
              </a:rPr>
              <a:t>млрд.руб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330 тыс.м2 – минимальная ячейка масштабирования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886C3-5E7E-47C1-BC34-345698F620E4}"/>
              </a:ext>
            </a:extLst>
          </p:cNvPr>
          <p:cNvSpPr txBox="1"/>
          <p:nvPr/>
        </p:nvSpPr>
        <p:spPr>
          <a:xfrm>
            <a:off x="615799" y="2123954"/>
            <a:ext cx="5066905" cy="547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>
                <a:solidFill>
                  <a:schemeClr val="bg1"/>
                </a:solidFill>
              </a:rPr>
              <a:t>КРТ и социалка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E29A51-811E-43B7-83F1-7EFAB945E4ED}"/>
              </a:ext>
            </a:extLst>
          </p:cNvPr>
          <p:cNvSpPr txBox="1"/>
          <p:nvPr/>
        </p:nvSpPr>
        <p:spPr>
          <a:xfrm>
            <a:off x="6490860" y="3035809"/>
            <a:ext cx="4847702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bg1"/>
                </a:solidFill>
              </a:rPr>
              <a:t>«Ясный берег» – 250 тыс.м2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</a:rPr>
              <a:t>Школа 1105 мест</a:t>
            </a:r>
          </a:p>
          <a:p>
            <a:pPr marL="0" indent="0">
              <a:buNone/>
            </a:pPr>
            <a:endParaRPr lang="ru-RU" sz="20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bg1"/>
                </a:solidFill>
              </a:rPr>
              <a:t>«Комбинат» – 120 тыс.м2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bg1"/>
                </a:solidFill>
              </a:rPr>
              <a:t>Школа 400 мест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866E7B-0609-4D85-AF7D-A3CC0C42730C}"/>
              </a:ext>
            </a:extLst>
          </p:cNvPr>
          <p:cNvSpPr txBox="1"/>
          <p:nvPr/>
        </p:nvSpPr>
        <p:spPr>
          <a:xfrm>
            <a:off x="6490860" y="2123953"/>
            <a:ext cx="4847702" cy="547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>
                <a:solidFill>
                  <a:schemeClr val="bg1"/>
                </a:solidFill>
              </a:rPr>
              <a:t>Мета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FED4C0-AE9B-860D-6E48-8B507C3EB030}"/>
              </a:ext>
            </a:extLst>
          </p:cNvPr>
          <p:cNvSpPr txBox="1"/>
          <p:nvPr/>
        </p:nvSpPr>
        <p:spPr>
          <a:xfrm>
            <a:off x="348700" y="886815"/>
            <a:ext cx="1149459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dirty="0">
                <a:solidFill>
                  <a:srgbClr val="393939"/>
                </a:solidFill>
              </a:rPr>
              <a:t>Ситуация глазами малого-среднего </a:t>
            </a:r>
          </a:p>
          <a:p>
            <a:pPr algn="ctr">
              <a:lnSpc>
                <a:spcPct val="90000"/>
              </a:lnSpc>
            </a:pPr>
            <a:r>
              <a:rPr lang="ru-RU" sz="4000" b="1" dirty="0">
                <a:solidFill>
                  <a:srgbClr val="393939"/>
                </a:solidFill>
              </a:rPr>
              <a:t>регионального девелопера</a:t>
            </a:r>
            <a:endParaRPr lang="ru-RU" altLang="ru-RU" sz="4000" b="1" dirty="0">
              <a:solidFill>
                <a:srgbClr val="3939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2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77931-3FA9-EA86-B9DB-F1735B8EF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92F349B-F41F-F2D7-2170-7AB36C925647}"/>
              </a:ext>
            </a:extLst>
          </p:cNvPr>
          <p:cNvSpPr/>
          <p:nvPr/>
        </p:nvSpPr>
        <p:spPr>
          <a:xfrm>
            <a:off x="4242560" y="1365957"/>
            <a:ext cx="3706879" cy="4285035"/>
          </a:xfrm>
          <a:prstGeom prst="rect">
            <a:avLst/>
          </a:prstGeom>
          <a:solidFill>
            <a:srgbClr val="FF6D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99BCB68-3EE4-52F2-CA63-3F0D6FBFAC8C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F60E1E20-5291-B34F-525C-FC203F17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600" dirty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Стратегия укрупнения, как способ преодоления кризиса</a:t>
              </a:r>
            </a:p>
          </p:txBody>
        </p:sp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id="{B8DDB8D3-2771-26A6-035F-01785454C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6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5E9553F3-E185-2D4D-5CEC-3D39405DD6C4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CE73D2-BBA5-EBC5-CCBC-4C33AEDFEA94}"/>
              </a:ext>
            </a:extLst>
          </p:cNvPr>
          <p:cNvSpPr/>
          <p:nvPr/>
        </p:nvSpPr>
        <p:spPr>
          <a:xfrm>
            <a:off x="348701" y="1365956"/>
            <a:ext cx="3706880" cy="428503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AE0C96-1582-3E9B-7547-340615FE24E7}"/>
              </a:ext>
            </a:extLst>
          </p:cNvPr>
          <p:cNvSpPr txBox="1"/>
          <p:nvPr/>
        </p:nvSpPr>
        <p:spPr>
          <a:xfrm>
            <a:off x="615799" y="3035808"/>
            <a:ext cx="301244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600" dirty="0">
                <a:solidFill>
                  <a:srgbClr val="1C1C1C"/>
                </a:solidFill>
              </a:rPr>
              <a:t>ВЫИСКИВАТЬ участки с решенной социалкой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solidFill>
                <a:srgbClr val="1C1C1C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600" dirty="0">
                <a:solidFill>
                  <a:srgbClr val="1C1C1C"/>
                </a:solidFill>
              </a:rPr>
              <a:t>Их мало, конкуренция </a:t>
            </a: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MAX</a:t>
            </a:r>
            <a:endParaRPr lang="ru-RU" sz="1600" dirty="0">
              <a:solidFill>
                <a:srgbClr val="1C1C1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A8094-C75A-6140-546C-7DDFEF984D77}"/>
              </a:ext>
            </a:extLst>
          </p:cNvPr>
          <p:cNvSpPr txBox="1"/>
          <p:nvPr/>
        </p:nvSpPr>
        <p:spPr>
          <a:xfrm>
            <a:off x="615799" y="1540011"/>
            <a:ext cx="3012447" cy="547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>
                <a:solidFill>
                  <a:srgbClr val="1C1C1C"/>
                </a:solidFill>
                <a:latin typeface="Involve SemiBold" panose="020B0502020202020204" pitchFamily="34" charset="0"/>
              </a:rPr>
              <a:t>Мельчать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9AAB4A-473A-E6BB-3FD4-52FA4D54CC8C}"/>
              </a:ext>
            </a:extLst>
          </p:cNvPr>
          <p:cNvSpPr txBox="1"/>
          <p:nvPr/>
        </p:nvSpPr>
        <p:spPr>
          <a:xfrm>
            <a:off x="4509658" y="1540012"/>
            <a:ext cx="3012447" cy="547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ru-RU" sz="2800" b="1" dirty="0">
                <a:solidFill>
                  <a:srgbClr val="FBFBFB"/>
                </a:solidFill>
                <a:latin typeface="Involve SemiBold" panose="020B0502020202020204" pitchFamily="34" charset="0"/>
              </a:rPr>
              <a:t>Развилка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52B0A6-6B0A-4C35-7DE4-2C14C498513E}"/>
              </a:ext>
            </a:extLst>
          </p:cNvPr>
          <p:cNvSpPr/>
          <p:nvPr/>
        </p:nvSpPr>
        <p:spPr>
          <a:xfrm>
            <a:off x="8136421" y="1365956"/>
            <a:ext cx="3706878" cy="428503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BF209F-1499-B7D0-85A8-78B5321671D5}"/>
              </a:ext>
            </a:extLst>
          </p:cNvPr>
          <p:cNvSpPr txBox="1"/>
          <p:nvPr/>
        </p:nvSpPr>
        <p:spPr>
          <a:xfrm>
            <a:off x="8403518" y="3035808"/>
            <a:ext cx="301244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solidFill>
                  <a:srgbClr val="1C1C1C"/>
                </a:solidFill>
              </a:rPr>
              <a:t>Делать крупные проекты с социалкой</a:t>
            </a:r>
          </a:p>
          <a:p>
            <a:endParaRPr lang="ru-RU" sz="1600" dirty="0">
              <a:solidFill>
                <a:srgbClr val="1C1C1C"/>
              </a:solidFill>
            </a:endParaRPr>
          </a:p>
          <a:p>
            <a:r>
              <a:rPr lang="ru-RU" sz="1600" dirty="0">
                <a:solidFill>
                  <a:srgbClr val="1C1C1C"/>
                </a:solidFill>
              </a:rPr>
              <a:t>Повышенные обязательства перед ГОРОДОМ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C4F2D8-6B9D-2F65-C453-A8B9312E6787}"/>
              </a:ext>
            </a:extLst>
          </p:cNvPr>
          <p:cNvSpPr txBox="1"/>
          <p:nvPr/>
        </p:nvSpPr>
        <p:spPr>
          <a:xfrm>
            <a:off x="8403518" y="1540011"/>
            <a:ext cx="3012447" cy="547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>
                <a:solidFill>
                  <a:srgbClr val="1C1C1C"/>
                </a:solidFill>
                <a:latin typeface="Involve SemiBold" panose="020B0502020202020204" pitchFamily="34" charset="0"/>
              </a:rPr>
              <a:t>Идти в масштаб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4A7612D-5AF9-4557-A9B2-10AA5FEF0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cxnSp>
        <p:nvCxnSpPr>
          <p:cNvPr id="4" name="Соединительная линия уступом 3">
            <a:extLst>
              <a:ext uri="{FF2B5EF4-FFF2-40B4-BE49-F238E27FC236}">
                <a16:creationId xmlns:a16="http://schemas.microsoft.com/office/drawing/2014/main" id="{E99CDABB-585E-EA93-A555-7DC0607C8C7C}"/>
              </a:ext>
            </a:extLst>
          </p:cNvPr>
          <p:cNvCxnSpPr>
            <a:cxnSpLocks/>
          </p:cNvCxnSpPr>
          <p:nvPr/>
        </p:nvCxnSpPr>
        <p:spPr>
          <a:xfrm>
            <a:off x="6095999" y="2641600"/>
            <a:ext cx="1594399" cy="787400"/>
          </a:xfrm>
          <a:prstGeom prst="bentConnector3">
            <a:avLst/>
          </a:prstGeom>
          <a:ln w="79375">
            <a:solidFill>
              <a:srgbClr val="FBFBFB"/>
            </a:solidFill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Соединительная линия уступом 5">
            <a:extLst>
              <a:ext uri="{FF2B5EF4-FFF2-40B4-BE49-F238E27FC236}">
                <a16:creationId xmlns:a16="http://schemas.microsoft.com/office/drawing/2014/main" id="{AE03DB55-B567-43C3-EF6A-04E4287E0C0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09659" y="2641598"/>
            <a:ext cx="1586343" cy="787402"/>
          </a:xfrm>
          <a:prstGeom prst="bentConnector3">
            <a:avLst/>
          </a:prstGeom>
          <a:ln w="79375">
            <a:solidFill>
              <a:srgbClr val="FBFBFB"/>
            </a:solidFill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27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7659676-7F4B-4AE3-BFF8-A30706BDA703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2431C8B8-E64A-4645-8F4C-CB4DAFBC67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600" dirty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Стратегия укрупнения, как способ преодоления кризиса</a:t>
              </a:r>
            </a:p>
          </p:txBody>
        </p:sp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C431BF61-6AAB-4713-A5DF-0DAEA519B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7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FFC22FEB-5350-43C5-BD84-FBC9D26ED13C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A1D6B7-D33E-4A4A-9B1F-6C42E908D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33C02DA-3D29-4A09-B002-C9AB28C1A9C3}"/>
              </a:ext>
            </a:extLst>
          </p:cNvPr>
          <p:cNvSpPr/>
          <p:nvPr/>
        </p:nvSpPr>
        <p:spPr>
          <a:xfrm>
            <a:off x="6187442" y="2127216"/>
            <a:ext cx="5655858" cy="3523775"/>
          </a:xfrm>
          <a:prstGeom prst="rect">
            <a:avLst/>
          </a:prstGeom>
          <a:solidFill>
            <a:srgbClr val="FF6D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A44D546-EDD8-41D5-8DE7-57FC55D27615}"/>
              </a:ext>
            </a:extLst>
          </p:cNvPr>
          <p:cNvSpPr/>
          <p:nvPr/>
        </p:nvSpPr>
        <p:spPr>
          <a:xfrm>
            <a:off x="348702" y="2127216"/>
            <a:ext cx="5655858" cy="3523774"/>
          </a:xfrm>
          <a:prstGeom prst="rect">
            <a:avLst/>
          </a:prstGeom>
          <a:solidFill>
            <a:srgbClr val="3939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886C3-5E7E-47C1-BC34-345698F620E4}"/>
              </a:ext>
            </a:extLst>
          </p:cNvPr>
          <p:cNvSpPr txBox="1"/>
          <p:nvPr/>
        </p:nvSpPr>
        <p:spPr>
          <a:xfrm>
            <a:off x="615799" y="2123954"/>
            <a:ext cx="5066905" cy="547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>
                <a:solidFill>
                  <a:schemeClr val="bg1"/>
                </a:solidFill>
              </a:rPr>
              <a:t>Масштабирование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E29A51-811E-43B7-83F1-7EFAB945E4ED}"/>
              </a:ext>
            </a:extLst>
          </p:cNvPr>
          <p:cNvSpPr txBox="1"/>
          <p:nvPr/>
        </p:nvSpPr>
        <p:spPr>
          <a:xfrm>
            <a:off x="6490860" y="3035809"/>
            <a:ext cx="4847702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bg1"/>
                </a:solidFill>
              </a:rPr>
              <a:t>Школа 1105 мест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bg1"/>
                </a:solidFill>
              </a:rPr>
              <a:t>2,7 </a:t>
            </a:r>
            <a:r>
              <a:rPr lang="ru-RU" sz="2000" dirty="0" err="1">
                <a:solidFill>
                  <a:schemeClr val="bg1"/>
                </a:solidFill>
              </a:rPr>
              <a:t>млрд.руб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bg1"/>
                </a:solidFill>
              </a:rPr>
              <a:t>За счет двух площадок</a:t>
            </a:r>
          </a:p>
          <a:p>
            <a:r>
              <a:rPr lang="ru-RU" sz="2000" dirty="0">
                <a:solidFill>
                  <a:schemeClr val="bg1"/>
                </a:solidFill>
              </a:rPr>
              <a:t>ТЭП 370 тыс.м2</a:t>
            </a:r>
          </a:p>
          <a:p>
            <a:pPr indent="0">
              <a:buFont typeface="Arial" panose="020B0604020202020204" pitchFamily="34" charset="0"/>
              <a:buNone/>
            </a:pPr>
            <a:endParaRPr lang="ru-RU" sz="2000" dirty="0">
              <a:solidFill>
                <a:schemeClr val="bg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bg1"/>
                </a:solidFill>
              </a:rPr>
              <a:t>Школа (пристройка) 400 мест 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ru-RU" sz="2000" dirty="0">
                <a:solidFill>
                  <a:schemeClr val="bg1"/>
                </a:solidFill>
              </a:rPr>
              <a:t>За счет ГОРОДА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866E7B-0609-4D85-AF7D-A3CC0C42730C}"/>
              </a:ext>
            </a:extLst>
          </p:cNvPr>
          <p:cNvSpPr txBox="1"/>
          <p:nvPr/>
        </p:nvSpPr>
        <p:spPr>
          <a:xfrm>
            <a:off x="6490860" y="2123953"/>
            <a:ext cx="4847702" cy="547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>
                <a:solidFill>
                  <a:schemeClr val="bg1"/>
                </a:solidFill>
              </a:rPr>
              <a:t>Кейс Меты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FED4C0-AE9B-860D-6E48-8B507C3EB030}"/>
              </a:ext>
            </a:extLst>
          </p:cNvPr>
          <p:cNvSpPr txBox="1"/>
          <p:nvPr/>
        </p:nvSpPr>
        <p:spPr>
          <a:xfrm>
            <a:off x="348700" y="886815"/>
            <a:ext cx="114945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dirty="0">
                <a:solidFill>
                  <a:srgbClr val="393939"/>
                </a:solidFill>
              </a:rPr>
              <a:t>Решение</a:t>
            </a:r>
            <a:endParaRPr lang="ru-RU" altLang="ru-RU" sz="4000" b="1" dirty="0">
              <a:solidFill>
                <a:srgbClr val="3939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50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77931-3FA9-EA86-B9DB-F1735B8EF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92F349B-F41F-F2D7-2170-7AB36C925647}"/>
              </a:ext>
            </a:extLst>
          </p:cNvPr>
          <p:cNvSpPr/>
          <p:nvPr/>
        </p:nvSpPr>
        <p:spPr>
          <a:xfrm>
            <a:off x="4411054" y="1365957"/>
            <a:ext cx="3369890" cy="4285023"/>
          </a:xfrm>
          <a:prstGeom prst="rect">
            <a:avLst/>
          </a:prstGeom>
          <a:solidFill>
            <a:srgbClr val="FF6D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9AAB4A-473A-E6BB-3FD4-52FA4D54CC8C}"/>
              </a:ext>
            </a:extLst>
          </p:cNvPr>
          <p:cNvSpPr txBox="1"/>
          <p:nvPr/>
        </p:nvSpPr>
        <p:spPr>
          <a:xfrm>
            <a:off x="4509658" y="1540012"/>
            <a:ext cx="3012447" cy="547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ru-RU" sz="2800" b="1" dirty="0">
                <a:solidFill>
                  <a:schemeClr val="bg1"/>
                </a:solidFill>
                <a:latin typeface="Involve SemiBold" panose="020B0502020202020204" pitchFamily="34" charset="0"/>
              </a:rPr>
              <a:t>Последствия</a:t>
            </a:r>
          </a:p>
        </p:txBody>
      </p:sp>
      <p:sp>
        <p:nvSpPr>
          <p:cNvPr id="11" name="Двойная скобка 10">
            <a:extLst>
              <a:ext uri="{FF2B5EF4-FFF2-40B4-BE49-F238E27FC236}">
                <a16:creationId xmlns:a16="http://schemas.microsoft.com/office/drawing/2014/main" id="{A41EE1E3-8648-9E10-8B65-3AE13EF23F81}"/>
              </a:ext>
            </a:extLst>
          </p:cNvPr>
          <p:cNvSpPr/>
          <p:nvPr/>
        </p:nvSpPr>
        <p:spPr>
          <a:xfrm>
            <a:off x="4667534" y="2688609"/>
            <a:ext cx="2854571" cy="1564657"/>
          </a:xfrm>
          <a:prstGeom prst="bracketPair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99BCB68-3EE4-52F2-CA63-3F0D6FBFAC8C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F60E1E20-5291-B34F-525C-FC203F17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altLang="ru-RU" sz="1600" dirty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Стратегия укрупнения, как способ преодоления кризиса</a:t>
              </a:r>
            </a:p>
          </p:txBody>
        </p:sp>
        <p:sp>
          <p:nvSpPr>
            <p:cNvPr id="7" name="Заголовок 1">
              <a:extLst>
                <a:ext uri="{FF2B5EF4-FFF2-40B4-BE49-F238E27FC236}">
                  <a16:creationId xmlns:a16="http://schemas.microsoft.com/office/drawing/2014/main" id="{B8DDB8D3-2771-26A6-035F-01785454C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8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5E9553F3-E185-2D4D-5CEC-3D39405DD6C4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CE73D2-BBA5-EBC5-CCBC-4C33AEDFEA94}"/>
              </a:ext>
            </a:extLst>
          </p:cNvPr>
          <p:cNvSpPr/>
          <p:nvPr/>
        </p:nvSpPr>
        <p:spPr>
          <a:xfrm>
            <a:off x="348701" y="1365956"/>
            <a:ext cx="3706880" cy="428503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AE0C96-1582-3E9B-7547-340615FE24E7}"/>
              </a:ext>
            </a:extLst>
          </p:cNvPr>
          <p:cNvSpPr txBox="1"/>
          <p:nvPr/>
        </p:nvSpPr>
        <p:spPr>
          <a:xfrm>
            <a:off x="615799" y="3035808"/>
            <a:ext cx="301244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/>
              <a:t>Объем строительства и продаж 200 тыс.м2 за 3-4 года</a:t>
            </a:r>
          </a:p>
          <a:p>
            <a:endParaRPr lang="ru-RU" sz="1600" b="1" dirty="0"/>
          </a:p>
          <a:p>
            <a:r>
              <a:rPr lang="ru-RU" sz="1600" b="1" dirty="0"/>
              <a:t>Накладные расходы пополам</a:t>
            </a:r>
          </a:p>
          <a:p>
            <a:endParaRPr lang="ru-RU" sz="1600" b="1" dirty="0"/>
          </a:p>
          <a:p>
            <a:r>
              <a:rPr lang="en-US" sz="1600" b="1" dirty="0"/>
              <a:t>GR </a:t>
            </a:r>
            <a:r>
              <a:rPr lang="ru-RU" sz="1600" b="1" dirty="0"/>
              <a:t>позитивно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A8094-C75A-6140-546C-7DDFEF984D77}"/>
              </a:ext>
            </a:extLst>
          </p:cNvPr>
          <p:cNvSpPr txBox="1"/>
          <p:nvPr/>
        </p:nvSpPr>
        <p:spPr>
          <a:xfrm>
            <a:off x="615799" y="1540011"/>
            <a:ext cx="3012447" cy="547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>
                <a:solidFill>
                  <a:srgbClr val="1C1C1C"/>
                </a:solidFill>
                <a:latin typeface="Involve SemiBold" panose="020B0502020202020204" pitchFamily="34" charset="0"/>
              </a:rPr>
              <a:t>Девелопер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52B0A6-6B0A-4C35-7DE4-2C14C498513E}"/>
              </a:ext>
            </a:extLst>
          </p:cNvPr>
          <p:cNvSpPr/>
          <p:nvPr/>
        </p:nvSpPr>
        <p:spPr>
          <a:xfrm>
            <a:off x="8136421" y="1365956"/>
            <a:ext cx="3706878" cy="428503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BF209F-1499-B7D0-85A8-78B5321671D5}"/>
              </a:ext>
            </a:extLst>
          </p:cNvPr>
          <p:cNvSpPr txBox="1"/>
          <p:nvPr/>
        </p:nvSpPr>
        <p:spPr>
          <a:xfrm>
            <a:off x="8403518" y="3035808"/>
            <a:ext cx="301244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/>
              <a:t>Школа на 1105 мест без организационных и финансовых усилий</a:t>
            </a:r>
          </a:p>
          <a:p>
            <a:endParaRPr lang="ru-RU" sz="1600" b="1" dirty="0"/>
          </a:p>
          <a:p>
            <a:r>
              <a:rPr lang="ru-RU" sz="1600" b="1" dirty="0"/>
              <a:t>Крупный контрагент для управления </a:t>
            </a:r>
            <a:r>
              <a:rPr lang="en-US" sz="1600" b="1" dirty="0"/>
              <a:t>KPI </a:t>
            </a:r>
            <a:r>
              <a:rPr lang="ru-RU" sz="1600" b="1" dirty="0"/>
              <a:t>по м2 жилья и социалке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C4F2D8-6B9D-2F65-C453-A8B9312E6787}"/>
              </a:ext>
            </a:extLst>
          </p:cNvPr>
          <p:cNvSpPr txBox="1"/>
          <p:nvPr/>
        </p:nvSpPr>
        <p:spPr>
          <a:xfrm>
            <a:off x="8403518" y="1540011"/>
            <a:ext cx="3012447" cy="547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ru-RU" sz="2800" b="1" dirty="0">
                <a:solidFill>
                  <a:srgbClr val="1C1C1C"/>
                </a:solidFill>
                <a:latin typeface="Involve SemiBold" panose="020B0502020202020204" pitchFamily="34" charset="0"/>
              </a:rPr>
              <a:t>Город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4A7612D-5AF9-4557-A9B2-10AA5FEF0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98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397E44-E72A-4AF1-B4FC-961EED56F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064E7EFD-C39D-4EED-8C78-2C7BE7DF51A7}"/>
              </a:ext>
            </a:extLst>
          </p:cNvPr>
          <p:cNvSpPr txBox="1">
            <a:spLocks/>
          </p:cNvSpPr>
          <p:nvPr/>
        </p:nvSpPr>
        <p:spPr>
          <a:xfrm>
            <a:off x="1874564" y="1664450"/>
            <a:ext cx="8442872" cy="170497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5400" dirty="0">
                <a:solidFill>
                  <a:schemeClr val="bg1"/>
                </a:solidFill>
                <a:latin typeface="Involve SemiBold" panose="020B0502020202020204" pitchFamily="34" charset="0"/>
              </a:rPr>
              <a:t>Мартыненков </a:t>
            </a:r>
          </a:p>
          <a:p>
            <a:pPr marL="0" indent="0" algn="ctr">
              <a:buNone/>
            </a:pPr>
            <a:r>
              <a:rPr lang="ru-RU" sz="5400" dirty="0">
                <a:solidFill>
                  <a:schemeClr val="bg1"/>
                </a:solidFill>
                <a:latin typeface="Involve SemiBold" panose="020B0502020202020204" pitchFamily="34" charset="0"/>
              </a:rPr>
              <a:t>Владимир</a:t>
            </a:r>
          </a:p>
          <a:p>
            <a:pPr marL="0" indent="0" algn="ctr">
              <a:buNone/>
            </a:pPr>
            <a:endParaRPr lang="ru-RU" sz="3600" dirty="0">
              <a:solidFill>
                <a:schemeClr val="bg1"/>
              </a:solidFill>
              <a:latin typeface="Involve SemiBold" panose="020B0502020202020204" pitchFamily="34" charset="0"/>
            </a:endParaRPr>
          </a:p>
          <a:p>
            <a:pPr marL="0" indent="0" algn="ctr">
              <a:buNone/>
            </a:pPr>
            <a:r>
              <a:rPr lang="ru-RU" sz="3600" dirty="0">
                <a:solidFill>
                  <a:schemeClr val="bg1"/>
                </a:solidFill>
                <a:latin typeface="Involve SemiBold" panose="020B0502020202020204" pitchFamily="34" charset="0"/>
              </a:rPr>
              <a:t>Генеральный директор «Группа Мета»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47D2A45B-3CF7-4F3C-B2D6-78FA9048873F}"/>
              </a:ext>
            </a:extLst>
          </p:cNvPr>
          <p:cNvSpPr txBox="1">
            <a:spLocks/>
          </p:cNvSpPr>
          <p:nvPr/>
        </p:nvSpPr>
        <p:spPr>
          <a:xfrm>
            <a:off x="348701" y="4333875"/>
            <a:ext cx="5299623" cy="461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FF6D44"/>
                </a:solidFill>
                <a:latin typeface="Involve SemiBold" panose="020B0502020202020204" pitchFamily="34" charset="0"/>
              </a:rPr>
              <a:t>КОНТАКТНАЯ ИНФОРМАЦИЯ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1D98A9F0-CE6F-46CE-8B25-DB0CA1999365}"/>
              </a:ext>
            </a:extLst>
          </p:cNvPr>
          <p:cNvSpPr/>
          <p:nvPr/>
        </p:nvSpPr>
        <p:spPr>
          <a:xfrm>
            <a:off x="348702" y="5007947"/>
            <a:ext cx="2219324" cy="1585825"/>
          </a:xfrm>
          <a:prstGeom prst="roundRect">
            <a:avLst>
              <a:gd name="adj" fmla="val 8418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Involve SemiBold" panose="020B0502020202020204" pitchFamily="34" charset="0"/>
            </a:endParaRP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4C53C43-E2FE-47EF-AA70-6EEF7189771D}"/>
              </a:ext>
            </a:extLst>
          </p:cNvPr>
          <p:cNvSpPr txBox="1">
            <a:spLocks/>
          </p:cNvSpPr>
          <p:nvPr/>
        </p:nvSpPr>
        <p:spPr>
          <a:xfrm>
            <a:off x="441985" y="5226935"/>
            <a:ext cx="2032758" cy="1250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>
                <a:solidFill>
                  <a:srgbClr val="1C1C1C"/>
                </a:solidFill>
                <a:latin typeface="Involve" panose="020B0502020202020204" pitchFamily="34" charset="0"/>
              </a:rPr>
              <a:t>Телефон:</a:t>
            </a:r>
            <a:endParaRPr lang="en-US" sz="11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+7 (9</a:t>
            </a: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03</a:t>
            </a: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) 9</a:t>
            </a: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06</a:t>
            </a: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-</a:t>
            </a: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88</a:t>
            </a: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-</a:t>
            </a: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66</a:t>
            </a:r>
          </a:p>
          <a:p>
            <a:pPr marL="0" indent="0">
              <a:buNone/>
            </a:pPr>
            <a:r>
              <a:rPr lang="ru-RU" sz="1100" dirty="0">
                <a:solidFill>
                  <a:srgbClr val="1C1C1C"/>
                </a:solidFill>
                <a:latin typeface="Involve" panose="020B0502020202020204" pitchFamily="34" charset="0"/>
              </a:rPr>
              <a:t>Почта:</a:t>
            </a:r>
            <a:endParaRPr lang="en-US" sz="11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0" indent="0">
              <a:buNone/>
            </a:pPr>
            <a:r>
              <a:rPr lang="en-US" sz="1600" dirty="0" err="1">
                <a:solidFill>
                  <a:srgbClr val="1C1C1C"/>
                </a:solidFill>
                <a:latin typeface="Involve" panose="020B0502020202020204" pitchFamily="34" charset="0"/>
              </a:rPr>
              <a:t>vmart@groupmeta.ru</a:t>
            </a:r>
            <a:endParaRPr lang="ru-RU" sz="16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4F97CDC5-67FF-4456-9706-A71C5A42D493}"/>
              </a:ext>
            </a:extLst>
          </p:cNvPr>
          <p:cNvSpPr txBox="1">
            <a:spLocks/>
          </p:cNvSpPr>
          <p:nvPr/>
        </p:nvSpPr>
        <p:spPr>
          <a:xfrm>
            <a:off x="2787143" y="5238663"/>
            <a:ext cx="2032758" cy="1250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>
                <a:solidFill>
                  <a:srgbClr val="1C1C1C"/>
                </a:solidFill>
                <a:latin typeface="Involve" panose="020B0502020202020204" pitchFamily="34" charset="0"/>
              </a:rPr>
              <a:t>Телефон:</a:t>
            </a:r>
            <a:endParaRPr lang="en-US" sz="11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+7 (999) 999-99-99</a:t>
            </a:r>
            <a:endParaRPr lang="ru-RU" sz="16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0" indent="0">
              <a:buNone/>
            </a:pPr>
            <a:r>
              <a:rPr lang="ru-RU" sz="1100" dirty="0">
                <a:solidFill>
                  <a:srgbClr val="1C1C1C"/>
                </a:solidFill>
                <a:latin typeface="Involve" panose="020B0502020202020204" pitchFamily="34" charset="0"/>
              </a:rPr>
              <a:t>Почта:</a:t>
            </a:r>
            <a:endParaRPr lang="en-US" sz="11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email@gmail.com</a:t>
            </a:r>
            <a:endParaRPr lang="ru-RU" sz="16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710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341</Words>
  <Application>Microsoft Macintosh PowerPoint</Application>
  <PresentationFormat>Широкоэкранный</PresentationFormat>
  <Paragraphs>109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Involve</vt:lpstr>
      <vt:lpstr>Involve SemiBold</vt:lpstr>
      <vt:lpstr>Тема Office</vt:lpstr>
      <vt:lpstr>РОССИЙСКАЯ СТРОИТЕЛЬНАЯ НЕДЕЛЯ 2025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РОССИЙСКАЯ СТРОИТЕЛЬНАЯ НЕДЕЛЯ 2025</dc:title>
  <dc:creator>Виктория Товарова</dc:creator>
  <cp:lastModifiedBy>20098</cp:lastModifiedBy>
  <cp:revision>18</cp:revision>
  <dcterms:created xsi:type="dcterms:W3CDTF">2025-02-14T10:11:28Z</dcterms:created>
  <dcterms:modified xsi:type="dcterms:W3CDTF">2025-03-11T04:03:55Z</dcterms:modified>
</cp:coreProperties>
</file>