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5"/>
  </p:notesMasterIdLst>
  <p:sldIdLst>
    <p:sldId id="519" r:id="rId2"/>
    <p:sldId id="539" r:id="rId3"/>
    <p:sldId id="530" r:id="rId4"/>
    <p:sldId id="531" r:id="rId5"/>
    <p:sldId id="532" r:id="rId6"/>
    <p:sldId id="533" r:id="rId7"/>
    <p:sldId id="534" r:id="rId8"/>
    <p:sldId id="535" r:id="rId9"/>
    <p:sldId id="508" r:id="rId10"/>
    <p:sldId id="536" r:id="rId11"/>
    <p:sldId id="537" r:id="rId12"/>
    <p:sldId id="538" r:id="rId13"/>
    <p:sldId id="540" r:id="rId14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na Babushkina" initials="IB" lastIdx="2" clrIdx="0">
    <p:extLst>
      <p:ext uri="{19B8F6BF-5375-455C-9EA6-DF929625EA0E}">
        <p15:presenceInfo xmlns:p15="http://schemas.microsoft.com/office/powerpoint/2012/main" userId="Irina Babushkina" providerId="None"/>
      </p:ext>
    </p:extLst>
  </p:cmAuthor>
  <p:cmAuthor id="2" name="Лейва Альварез Юлия Владимировна" initials="ЛАЮВ" lastIdx="1" clrIdx="1">
    <p:extLst>
      <p:ext uri="{19B8F6BF-5375-455C-9EA6-DF929625EA0E}">
        <p15:presenceInfo xmlns:p15="http://schemas.microsoft.com/office/powerpoint/2012/main" userId="Лейва Альварез Юлия Владимир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48"/>
    <a:srgbClr val="529600"/>
    <a:srgbClr val="1A6854"/>
    <a:srgbClr val="218469"/>
    <a:srgbClr val="32CDC1"/>
    <a:srgbClr val="86F500"/>
    <a:srgbClr val="225F68"/>
    <a:srgbClr val="15C658"/>
    <a:srgbClr val="08B3C4"/>
    <a:srgbClr val="FFE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937" autoAdjust="0"/>
  </p:normalViewPr>
  <p:slideViewPr>
    <p:cSldViewPr snapToGrid="0" snapToObjects="1">
      <p:cViewPr varScale="1">
        <p:scale>
          <a:sx n="53" d="100"/>
          <a:sy n="53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23" d="100"/>
          <a:sy n="23" d="100"/>
        </p:scale>
        <p:origin x="2800" y="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21846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B-4CE2-BF00-DE59847402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8B-4CE2-BF00-DE59847402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8B-4CE2-BF00-DE59847402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8B-4CE2-BF00-DE59847402AF}"/>
              </c:ext>
            </c:extLst>
          </c:dPt>
          <c:dPt>
            <c:idx val="4"/>
            <c:bubble3D val="0"/>
            <c:spPr>
              <a:solidFill>
                <a:srgbClr val="86F5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A8B-4CE2-BF00-DE59847402AF}"/>
              </c:ext>
            </c:extLst>
          </c:dPt>
          <c:dPt>
            <c:idx val="5"/>
            <c:bubble3D val="0"/>
            <c:spPr>
              <a:solidFill>
                <a:srgbClr val="32CDC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8B-4CE2-BF00-DE59847402AF}"/>
              </c:ext>
            </c:extLst>
          </c:dPt>
          <c:dPt>
            <c:idx val="6"/>
            <c:bubble3D val="0"/>
            <c:spPr>
              <a:solidFill>
                <a:srgbClr val="15C6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A8B-4CE2-BF00-DE59847402AF}"/>
              </c:ext>
            </c:extLst>
          </c:dPt>
          <c:dPt>
            <c:idx val="7"/>
            <c:bubble3D val="0"/>
            <c:spPr>
              <a:solidFill>
                <a:srgbClr val="08B3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8B-4CE2-BF00-DE59847402AF}"/>
              </c:ext>
            </c:extLst>
          </c:dPt>
          <c:dPt>
            <c:idx val="8"/>
            <c:bubble3D val="0"/>
            <c:spPr>
              <a:solidFill>
                <a:srgbClr val="529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A8B-4CE2-BF00-DE59847402AF}"/>
              </c:ext>
            </c:extLst>
          </c:dPt>
          <c:dPt>
            <c:idx val="9"/>
            <c:bubble3D val="0"/>
            <c:spPr>
              <a:solidFill>
                <a:srgbClr val="1A685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A8B-4CE2-BF00-DE59847402AF}"/>
              </c:ext>
            </c:extLst>
          </c:dPt>
          <c:dLbls>
            <c:dLbl>
              <c:idx val="0"/>
              <c:layout>
                <c:manualLayout>
                  <c:x val="0.11545971756310547"/>
                  <c:y val="4.3490328673698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A8B-4CE2-BF00-DE59847402AF}"/>
                </c:ext>
              </c:extLst>
            </c:dLbl>
            <c:dLbl>
              <c:idx val="1"/>
              <c:layout>
                <c:manualLayout>
                  <c:x val="-6.8606498841845415E-2"/>
                  <c:y val="0.103003410016653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A8B-4CE2-BF00-DE59847402AF}"/>
                </c:ext>
              </c:extLst>
            </c:dLbl>
            <c:dLbl>
              <c:idx val="2"/>
              <c:layout>
                <c:manualLayout>
                  <c:x val="-9.7053095922610536E-2"/>
                  <c:y val="7.7824798679249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A8B-4CE2-BF00-DE59847402AF}"/>
                </c:ext>
              </c:extLst>
            </c:dLbl>
            <c:dLbl>
              <c:idx val="3"/>
              <c:layout>
                <c:manualLayout>
                  <c:x val="-0.10876640060292556"/>
                  <c:y val="2.9756540671477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A8B-4CE2-BF00-DE59847402AF}"/>
                </c:ext>
              </c:extLst>
            </c:dLbl>
            <c:dLbl>
              <c:idx val="4"/>
              <c:layout>
                <c:manualLayout>
                  <c:x val="-0.11713304680315063"/>
                  <c:y val="-1.1444823335183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A8B-4CE2-BF00-DE59847402AF}"/>
                </c:ext>
              </c:extLst>
            </c:dLbl>
            <c:dLbl>
              <c:idx val="5"/>
              <c:layout>
                <c:manualLayout>
                  <c:x val="-0.11043972984297057"/>
                  <c:y val="-6.1802046009992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A8B-4CE2-BF00-DE59847402AF}"/>
                </c:ext>
              </c:extLst>
            </c:dLbl>
            <c:dLbl>
              <c:idx val="6"/>
              <c:layout>
                <c:manualLayout>
                  <c:x val="-9.7053095922610536E-2"/>
                  <c:y val="-0.100714445349616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A8B-4CE2-BF00-DE59847402AF}"/>
                </c:ext>
              </c:extLst>
            </c:dLbl>
            <c:dLbl>
              <c:idx val="7"/>
              <c:layout>
                <c:manualLayout>
                  <c:x val="-8.3666462002250433E-2"/>
                  <c:y val="-0.1167371980188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A8B-4CE2-BF00-DE59847402AF}"/>
                </c:ext>
              </c:extLst>
            </c:dLbl>
            <c:dLbl>
              <c:idx val="8"/>
              <c:layout>
                <c:manualLayout>
                  <c:x val="-5.689319416153029E-2"/>
                  <c:y val="-0.137337880022204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A8B-4CE2-BF00-DE59847402AF}"/>
                </c:ext>
              </c:extLst>
            </c:dLbl>
            <c:dLbl>
              <c:idx val="9"/>
              <c:layout>
                <c:manualLayout>
                  <c:x val="-6.6933169601800348E-3"/>
                  <c:y val="-0.13989971811490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7A8B-4CE2-BF00-DE59847402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B Sans Display" panose="020B0503040504020204" pitchFamily="34" charset="0"/>
                    <a:ea typeface="+mn-ea"/>
                    <a:cs typeface="SB Sans Display" panose="020B0503040504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United States</c:v>
                </c:pt>
                <c:pt idx="1">
                  <c:v>Vietnam</c:v>
                </c:pt>
                <c:pt idx="2">
                  <c:v>United Arab Emirates</c:v>
                </c:pt>
                <c:pt idx="3">
                  <c:v>Nepal</c:v>
                </c:pt>
                <c:pt idx="4">
                  <c:v>Indonesia</c:v>
                </c:pt>
                <c:pt idx="5">
                  <c:v>Thailand</c:v>
                </c:pt>
                <c:pt idx="6">
                  <c:v>Mexico</c:v>
                </c:pt>
                <c:pt idx="7">
                  <c:v>Malaysia</c:v>
                </c:pt>
                <c:pt idx="8">
                  <c:v>Saudi Arabia</c:v>
                </c:pt>
                <c:pt idx="9">
                  <c:v>Australia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53.8</c:v>
                </c:pt>
                <c:pt idx="1">
                  <c:v>8.68</c:v>
                </c:pt>
                <c:pt idx="2">
                  <c:v>6.48</c:v>
                </c:pt>
                <c:pt idx="3">
                  <c:v>5.94</c:v>
                </c:pt>
                <c:pt idx="4">
                  <c:v>4.8600000000000003</c:v>
                </c:pt>
                <c:pt idx="5">
                  <c:v>4.7300000000000004</c:v>
                </c:pt>
                <c:pt idx="6">
                  <c:v>4.12</c:v>
                </c:pt>
                <c:pt idx="7">
                  <c:v>3.84</c:v>
                </c:pt>
                <c:pt idx="8">
                  <c:v>3.83</c:v>
                </c:pt>
                <c:pt idx="9">
                  <c:v>3.72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A8B-4CE2-BF00-DE5984740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63252372306532"/>
          <c:y val="0.79293088408106194"/>
          <c:w val="0.67996168471314922"/>
          <c:h val="0.191046363249680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B Sans Display" panose="020B0503040504020204" pitchFamily="34" charset="0"/>
              <a:ea typeface="+mn-ea"/>
              <a:cs typeface="SB Sans Display" panose="020B050304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538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8788" y="3048000"/>
            <a:ext cx="14633576" cy="8231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6388"/>
            <a:ext cx="10972800" cy="96027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8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8788" y="3048000"/>
            <a:ext cx="14633576" cy="8231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6388"/>
            <a:ext cx="10972800" cy="96027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8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8788" y="3048000"/>
            <a:ext cx="14633576" cy="8231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6388"/>
            <a:ext cx="10972800" cy="960278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06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F8EF3C-FF00-B4EA-65E7-6EE02053FC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752" y="653628"/>
            <a:ext cx="4097920" cy="616662"/>
          </a:xfrm>
          <a:prstGeom prst="rect">
            <a:avLst/>
          </a:prstGeom>
        </p:spPr>
      </p:pic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1526512" y="132746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fld id="{D803560C-F78B-448A-86B3-77AD5D7835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43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F8EF3C-FF00-B4EA-65E7-6EE02053FC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752" y="653628"/>
            <a:ext cx="4097920" cy="616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/>
          <a:stretch/>
        </p:blipFill>
        <p:spPr>
          <a:xfrm>
            <a:off x="-12701" y="3378358"/>
            <a:ext cx="24399875" cy="10337642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1526512" y="132746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fld id="{D803560C-F78B-448A-86B3-77AD5D7835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91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F8EF3C-FF00-B4EA-65E7-6EE02053FC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752" y="653628"/>
            <a:ext cx="4097920" cy="616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80" y="3352800"/>
            <a:ext cx="13786195" cy="103632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1526512" y="132746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fld id="{D803560C-F78B-448A-86B3-77AD5D7835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11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F8EF3C-FF00-B4EA-65E7-6EE02053FC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752" y="653628"/>
            <a:ext cx="4097920" cy="616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596" y="5181600"/>
            <a:ext cx="15114580" cy="853440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1526512" y="132746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fld id="{D803560C-F78B-448A-86B3-77AD5D7835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803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1429" r="2539" b="1225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76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4" r:id="rId3"/>
    <p:sldLayoutId id="2147483653" r:id="rId4"/>
    <p:sldLayoutId id="2147483656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1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4.wdp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pindiaelevator.com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://www.epicelevator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com/url?sa=t&amp;rct=j&amp;q=&amp;esrc=s&amp;source=web&amp;cd=&amp;ved=2ahUKEwjJoqTR95qKAxUSLBAIHRBSCUcQFnoECBoQAQ&amp;url=https://masind.net/&amp;usg=AOvVaw3y5p_REeJAppi_dp7F3gyz&amp;opi=89978449" TargetMode="External"/><Relationship Id="rId11" Type="http://schemas.openxmlformats.org/officeDocument/2006/relationships/chart" Target="../charts/chart1.xml"/><Relationship Id="rId5" Type="http://schemas.openxmlformats.org/officeDocument/2006/relationships/hyperlink" Target="https://www.google.com/url?sa=t&amp;rct=j&amp;q=&amp;esrc=s&amp;source=web&amp;cd=&amp;ved=2ahUKEwignYO_95qKAxXkU1UIHWKcGzgQFnoECBsQAQ&amp;url=https://www.bluestarelevator.com/&amp;usg=AOvVaw2KKzySKzc47oRdKOsy0E_x&amp;opi=89978449" TargetMode="External"/><Relationship Id="rId10" Type="http://schemas.openxmlformats.org/officeDocument/2006/relationships/hyperlink" Target="https://www.google.com/url?sa=t&amp;rct=j&amp;q=&amp;esrc=s&amp;source=web&amp;cd=&amp;ved=2ahUKEwjT4dfp95qKAxVcBxAIHcDMEFsQFnoECBcQAQ&amp;url=https://www.topindiaelevator.com/&amp;usg=AOvVaw2dizIafCKcOo5-9Nxex9fn&amp;opi=89978449" TargetMode="External"/><Relationship Id="rId4" Type="http://schemas.openxmlformats.org/officeDocument/2006/relationships/image" Target="../media/image28.jpeg"/><Relationship Id="rId9" Type="http://schemas.openxmlformats.org/officeDocument/2006/relationships/hyperlink" Target="https://www.google.com/url?sa=t&amp;rct=j&amp;q=&amp;esrc=s&amp;source=web&amp;cd=&amp;ved=2ahUKEwiQ_ffa-JqKAxUVEhAIHZSLEjcQFnoECC8QAQ&amp;url=https://hephzi.com/&amp;usg=AOvVaw1fQTwVeNhlAXFXlt--P10J&amp;opi=8997844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hyperlink" Target="https://www.google.com/url?sa=t&amp;rct=j&amp;q=&amp;esrc=s&amp;source=web&amp;cd=&amp;ved=2ahUKEwiRsuq99ZqKAxVaCBAIHfuDNEQQFnoECBcQAQ&amp;url=https://theearthbakery.com/&amp;usg=AOvVaw2Bj9V0ZhxS6ZCCr0jtocLb&amp;opi=89978449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hyperlink" Target="https://jjbricks.com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hyperlink" Target="https://www.google.com/maps/d/viewer?mid=1QQycQYrhwrRT20blCpJDcUlXDmxc10Q&amp;ll=18.699071453176003,78.43212220884364&amp;z=5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hyperlink" Target="https://www.google.com/maps/d/edit?mid=1aVIMEgqQvJuhVZkhh2hu9TSRjfxh6OE&amp;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35586" y="506829"/>
            <a:ext cx="23538990" cy="330066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71913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b="1" dirty="0">
              <a:solidFill>
                <a:srgbClr val="225F6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2620" y="3884196"/>
            <a:ext cx="12082273" cy="755976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70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Индия – поставщик товаров для строительства</a:t>
            </a:r>
          </a:p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5500" b="1" dirty="0">
                <a:gradFill>
                  <a:gsLst>
                    <a:gs pos="37000">
                      <a:srgbClr val="333F48">
                        <a:alpha val="75000"/>
                      </a:srgbClr>
                    </a:gs>
                    <a:gs pos="100000">
                      <a:srgbClr val="15C658">
                        <a:alpha val="70000"/>
                      </a:srgbClr>
                    </a:gs>
                  </a:gsLst>
                  <a:lin ang="19200000" scaled="0"/>
                </a:gradFill>
                <a:latin typeface="SB Sans Display Semibold"/>
              </a:rPr>
              <a:t>п</a:t>
            </a:r>
            <a:r>
              <a:rPr lang="ru-RU" sz="5500" b="1" dirty="0" smtClean="0">
                <a:gradFill>
                  <a:gsLst>
                    <a:gs pos="37000">
                      <a:srgbClr val="333F48">
                        <a:alpha val="75000"/>
                      </a:srgbClr>
                    </a:gs>
                    <a:gs pos="100000">
                      <a:srgbClr val="15C658">
                        <a:alpha val="70000"/>
                      </a:srgbClr>
                    </a:gs>
                  </a:gsLst>
                  <a:lin ang="19200000" scaled="0"/>
                </a:gradFill>
                <a:latin typeface="SB Sans Display Semibold"/>
              </a:rPr>
              <a:t>овышаем эффективность закупок</a:t>
            </a:r>
            <a:endParaRPr lang="ru-RU" sz="5500" b="1" dirty="0">
              <a:gradFill>
                <a:gsLst>
                  <a:gs pos="37000">
                    <a:srgbClr val="333F48">
                      <a:alpha val="75000"/>
                    </a:srgbClr>
                  </a:gs>
                  <a:gs pos="100000">
                    <a:srgbClr val="15C658">
                      <a:alpha val="70000"/>
                    </a:srgbClr>
                  </a:gs>
                </a:gsLst>
                <a:lin ang="19200000" scaled="0"/>
              </a:gradFill>
              <a:latin typeface="SB Sans Display Semi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22620" y="8102018"/>
            <a:ext cx="8335027" cy="755976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5500" b="1" dirty="0" smtClean="0">
                <a:solidFill>
                  <a:srgbClr val="333F48"/>
                </a:solidFill>
                <a:latin typeface="SB Sans Display Semibold"/>
              </a:rPr>
              <a:t>Иван Баранов</a:t>
            </a:r>
          </a:p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000" b="1" dirty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у</a:t>
            </a:r>
            <a:r>
              <a:rPr lang="ru-RU" sz="30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правляющий директор Центра развития индийского направления, </a:t>
            </a:r>
            <a:r>
              <a:rPr lang="ru-RU" sz="3000" b="1" dirty="0" err="1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Сбер</a:t>
            </a:r>
            <a:endParaRPr lang="ru-RU" sz="3000" b="1" dirty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5245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 49"/>
          <p:cNvGrpSpPr/>
          <p:nvPr/>
        </p:nvGrpSpPr>
        <p:grpSpPr>
          <a:xfrm>
            <a:off x="673178" y="12227001"/>
            <a:ext cx="8819165" cy="669697"/>
            <a:chOff x="673178" y="12139917"/>
            <a:chExt cx="8819165" cy="669697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673178" y="12139917"/>
              <a:ext cx="8819165" cy="669697"/>
            </a:xfrm>
            <a:prstGeom prst="roundRect">
              <a:avLst>
                <a:gd name="adj" fmla="val 50000"/>
              </a:avLst>
            </a:prstGeom>
            <a:solidFill>
              <a:srgbClr val="218469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38" name="Group 4"/>
            <p:cNvGrpSpPr>
              <a:grpSpLocks noChangeAspect="1"/>
            </p:cNvGrpSpPr>
            <p:nvPr/>
          </p:nvGrpSpPr>
          <p:grpSpPr bwMode="auto">
            <a:xfrm>
              <a:off x="808643" y="12215842"/>
              <a:ext cx="517867" cy="520714"/>
              <a:chOff x="2523" y="2349"/>
              <a:chExt cx="182" cy="183"/>
            </a:xfrm>
          </p:grpSpPr>
          <p:sp>
            <p:nvSpPr>
              <p:cNvPr id="39" name="Oval 5"/>
              <p:cNvSpPr>
                <a:spLocks noChangeArrowheads="1"/>
              </p:cNvSpPr>
              <p:nvPr/>
            </p:nvSpPr>
            <p:spPr bwMode="auto">
              <a:xfrm>
                <a:off x="2523" y="2349"/>
                <a:ext cx="182" cy="183"/>
              </a:xfrm>
              <a:prstGeom prst="ellipse">
                <a:avLst/>
              </a:prstGeom>
              <a:solidFill>
                <a:srgbClr val="218469"/>
              </a:solidFill>
              <a:ln w="222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2575" y="2411"/>
                <a:ext cx="78" cy="58"/>
              </a:xfrm>
              <a:custGeom>
                <a:avLst/>
                <a:gdLst>
                  <a:gd name="T0" fmla="*/ 78 w 78"/>
                  <a:gd name="T1" fmla="*/ 0 h 58"/>
                  <a:gd name="T2" fmla="*/ 27 w 78"/>
                  <a:gd name="T3" fmla="*/ 58 h 58"/>
                  <a:gd name="T4" fmla="*/ 0 w 78"/>
                  <a:gd name="T5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8">
                    <a:moveTo>
                      <a:pt x="78" y="0"/>
                    </a:moveTo>
                    <a:lnTo>
                      <a:pt x="27" y="58"/>
                    </a:lnTo>
                    <a:lnTo>
                      <a:pt x="0" y="31"/>
                    </a:lnTo>
                  </a:path>
                </a:pathLst>
              </a:custGeom>
              <a:noFill/>
              <a:ln w="444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>
            <a:off x="673178" y="10139270"/>
            <a:ext cx="8819165" cy="669697"/>
            <a:chOff x="673178" y="7881262"/>
            <a:chExt cx="8819165" cy="669697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673178" y="7881262"/>
              <a:ext cx="8819165" cy="669697"/>
            </a:xfrm>
            <a:prstGeom prst="roundRect">
              <a:avLst>
                <a:gd name="adj" fmla="val 50000"/>
              </a:avLst>
            </a:prstGeom>
            <a:solidFill>
              <a:srgbClr val="218469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29" name="Group 4"/>
            <p:cNvGrpSpPr>
              <a:grpSpLocks noChangeAspect="1"/>
            </p:cNvGrpSpPr>
            <p:nvPr/>
          </p:nvGrpSpPr>
          <p:grpSpPr bwMode="auto">
            <a:xfrm>
              <a:off x="808643" y="7957187"/>
              <a:ext cx="517867" cy="520714"/>
              <a:chOff x="2523" y="2349"/>
              <a:chExt cx="182" cy="183"/>
            </a:xfrm>
          </p:grpSpPr>
          <p:sp>
            <p:nvSpPr>
              <p:cNvPr id="30" name="Oval 5"/>
              <p:cNvSpPr>
                <a:spLocks noChangeArrowheads="1"/>
              </p:cNvSpPr>
              <p:nvPr/>
            </p:nvSpPr>
            <p:spPr bwMode="auto">
              <a:xfrm>
                <a:off x="2523" y="2349"/>
                <a:ext cx="182" cy="183"/>
              </a:xfrm>
              <a:prstGeom prst="ellipse">
                <a:avLst/>
              </a:prstGeom>
              <a:solidFill>
                <a:srgbClr val="218469"/>
              </a:solidFill>
              <a:ln w="222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2575" y="2411"/>
                <a:ext cx="78" cy="58"/>
              </a:xfrm>
              <a:custGeom>
                <a:avLst/>
                <a:gdLst>
                  <a:gd name="T0" fmla="*/ 78 w 78"/>
                  <a:gd name="T1" fmla="*/ 0 h 58"/>
                  <a:gd name="T2" fmla="*/ 27 w 78"/>
                  <a:gd name="T3" fmla="*/ 58 h 58"/>
                  <a:gd name="T4" fmla="*/ 0 w 78"/>
                  <a:gd name="T5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8">
                    <a:moveTo>
                      <a:pt x="78" y="0"/>
                    </a:moveTo>
                    <a:lnTo>
                      <a:pt x="27" y="58"/>
                    </a:lnTo>
                    <a:lnTo>
                      <a:pt x="0" y="31"/>
                    </a:lnTo>
                  </a:path>
                </a:pathLst>
              </a:custGeom>
              <a:noFill/>
              <a:ln w="444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673178" y="8051541"/>
            <a:ext cx="8819165" cy="669697"/>
            <a:chOff x="673178" y="6375937"/>
            <a:chExt cx="8819165" cy="669697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73178" y="6375937"/>
              <a:ext cx="8819165" cy="669697"/>
            </a:xfrm>
            <a:prstGeom prst="roundRect">
              <a:avLst>
                <a:gd name="adj" fmla="val 50000"/>
              </a:avLst>
            </a:prstGeom>
            <a:solidFill>
              <a:srgbClr val="218469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25" name="Group 4"/>
            <p:cNvGrpSpPr>
              <a:grpSpLocks noChangeAspect="1"/>
            </p:cNvGrpSpPr>
            <p:nvPr/>
          </p:nvGrpSpPr>
          <p:grpSpPr bwMode="auto">
            <a:xfrm>
              <a:off x="808643" y="6451862"/>
              <a:ext cx="517867" cy="520714"/>
              <a:chOff x="2523" y="2349"/>
              <a:chExt cx="182" cy="183"/>
            </a:xfrm>
          </p:grpSpPr>
          <p:sp>
            <p:nvSpPr>
              <p:cNvPr id="26" name="Oval 5"/>
              <p:cNvSpPr>
                <a:spLocks noChangeArrowheads="1"/>
              </p:cNvSpPr>
              <p:nvPr/>
            </p:nvSpPr>
            <p:spPr bwMode="auto">
              <a:xfrm>
                <a:off x="2523" y="2349"/>
                <a:ext cx="182" cy="183"/>
              </a:xfrm>
              <a:prstGeom prst="ellipse">
                <a:avLst/>
              </a:prstGeom>
              <a:solidFill>
                <a:srgbClr val="218469"/>
              </a:solidFill>
              <a:ln w="222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2575" y="2411"/>
                <a:ext cx="78" cy="58"/>
              </a:xfrm>
              <a:custGeom>
                <a:avLst/>
                <a:gdLst>
                  <a:gd name="T0" fmla="*/ 78 w 78"/>
                  <a:gd name="T1" fmla="*/ 0 h 58"/>
                  <a:gd name="T2" fmla="*/ 27 w 78"/>
                  <a:gd name="T3" fmla="*/ 58 h 58"/>
                  <a:gd name="T4" fmla="*/ 0 w 78"/>
                  <a:gd name="T5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8">
                    <a:moveTo>
                      <a:pt x="78" y="0"/>
                    </a:moveTo>
                    <a:lnTo>
                      <a:pt x="27" y="58"/>
                    </a:lnTo>
                    <a:lnTo>
                      <a:pt x="0" y="31"/>
                    </a:lnTo>
                  </a:path>
                </a:pathLst>
              </a:custGeom>
              <a:noFill/>
              <a:ln w="444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7" name="Группа 46"/>
          <p:cNvGrpSpPr/>
          <p:nvPr/>
        </p:nvGrpSpPr>
        <p:grpSpPr>
          <a:xfrm>
            <a:off x="673178" y="5942041"/>
            <a:ext cx="8819165" cy="669697"/>
            <a:chOff x="673178" y="4829483"/>
            <a:chExt cx="8819165" cy="669697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673178" y="4829483"/>
              <a:ext cx="8819165" cy="669697"/>
            </a:xfrm>
            <a:prstGeom prst="roundRect">
              <a:avLst>
                <a:gd name="adj" fmla="val 50000"/>
              </a:avLst>
            </a:prstGeom>
            <a:solidFill>
              <a:srgbClr val="218469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21" name="Group 4"/>
            <p:cNvGrpSpPr>
              <a:grpSpLocks noChangeAspect="1"/>
            </p:cNvGrpSpPr>
            <p:nvPr/>
          </p:nvGrpSpPr>
          <p:grpSpPr bwMode="auto">
            <a:xfrm>
              <a:off x="808643" y="4905408"/>
              <a:ext cx="517867" cy="520714"/>
              <a:chOff x="2523" y="2349"/>
              <a:chExt cx="182" cy="183"/>
            </a:xfrm>
          </p:grpSpPr>
          <p:sp>
            <p:nvSpPr>
              <p:cNvPr id="22" name="Oval 5"/>
              <p:cNvSpPr>
                <a:spLocks noChangeArrowheads="1"/>
              </p:cNvSpPr>
              <p:nvPr/>
            </p:nvSpPr>
            <p:spPr bwMode="auto">
              <a:xfrm>
                <a:off x="2523" y="2349"/>
                <a:ext cx="182" cy="183"/>
              </a:xfrm>
              <a:prstGeom prst="ellipse">
                <a:avLst/>
              </a:prstGeom>
              <a:solidFill>
                <a:srgbClr val="218469"/>
              </a:solidFill>
              <a:ln w="222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2575" y="2411"/>
                <a:ext cx="78" cy="58"/>
              </a:xfrm>
              <a:custGeom>
                <a:avLst/>
                <a:gdLst>
                  <a:gd name="T0" fmla="*/ 78 w 78"/>
                  <a:gd name="T1" fmla="*/ 0 h 58"/>
                  <a:gd name="T2" fmla="*/ 27 w 78"/>
                  <a:gd name="T3" fmla="*/ 58 h 58"/>
                  <a:gd name="T4" fmla="*/ 0 w 78"/>
                  <a:gd name="T5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8">
                    <a:moveTo>
                      <a:pt x="78" y="0"/>
                    </a:moveTo>
                    <a:lnTo>
                      <a:pt x="27" y="58"/>
                    </a:lnTo>
                    <a:lnTo>
                      <a:pt x="0" y="31"/>
                    </a:lnTo>
                  </a:path>
                </a:pathLst>
              </a:custGeom>
              <a:noFill/>
              <a:ln w="444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673178" y="3876083"/>
            <a:ext cx="8819165" cy="669697"/>
            <a:chOff x="673178" y="3319804"/>
            <a:chExt cx="8819165" cy="669697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73178" y="3319804"/>
              <a:ext cx="8819165" cy="669697"/>
            </a:xfrm>
            <a:prstGeom prst="roundRect">
              <a:avLst>
                <a:gd name="adj" fmla="val 50000"/>
              </a:avLst>
            </a:prstGeom>
            <a:solidFill>
              <a:srgbClr val="218469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808643" y="3395729"/>
              <a:ext cx="517867" cy="520714"/>
              <a:chOff x="2523" y="2349"/>
              <a:chExt cx="182" cy="183"/>
            </a:xfrm>
          </p:grpSpPr>
          <p:sp>
            <p:nvSpPr>
              <p:cNvPr id="18" name="Oval 5"/>
              <p:cNvSpPr>
                <a:spLocks noChangeArrowheads="1"/>
              </p:cNvSpPr>
              <p:nvPr/>
            </p:nvSpPr>
            <p:spPr bwMode="auto">
              <a:xfrm>
                <a:off x="2523" y="2349"/>
                <a:ext cx="182" cy="183"/>
              </a:xfrm>
              <a:prstGeom prst="ellipse">
                <a:avLst/>
              </a:prstGeom>
              <a:solidFill>
                <a:srgbClr val="218469"/>
              </a:solidFill>
              <a:ln w="222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2575" y="2411"/>
                <a:ext cx="78" cy="58"/>
              </a:xfrm>
              <a:custGeom>
                <a:avLst/>
                <a:gdLst>
                  <a:gd name="T0" fmla="*/ 78 w 78"/>
                  <a:gd name="T1" fmla="*/ 0 h 58"/>
                  <a:gd name="T2" fmla="*/ 27 w 78"/>
                  <a:gd name="T3" fmla="*/ 58 h 58"/>
                  <a:gd name="T4" fmla="*/ 0 w 78"/>
                  <a:gd name="T5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8">
                    <a:moveTo>
                      <a:pt x="78" y="0"/>
                    </a:moveTo>
                    <a:lnTo>
                      <a:pt x="27" y="58"/>
                    </a:lnTo>
                    <a:lnTo>
                      <a:pt x="0" y="31"/>
                    </a:lnTo>
                  </a:path>
                </a:pathLst>
              </a:custGeom>
              <a:noFill/>
              <a:ln w="444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729" r="3725"/>
          <a:stretch/>
        </p:blipFill>
        <p:spPr>
          <a:xfrm>
            <a:off x="10033659" y="1790506"/>
            <a:ext cx="8515598" cy="4661356"/>
          </a:xfrm>
          <a:prstGeom prst="roundRect">
            <a:avLst>
              <a:gd name="adj" fmla="val 57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79" t="1926" r="29227"/>
          <a:stretch/>
        </p:blipFill>
        <p:spPr>
          <a:xfrm>
            <a:off x="10033660" y="9313769"/>
            <a:ext cx="7181850" cy="3577829"/>
          </a:xfrm>
          <a:prstGeom prst="roundRect">
            <a:avLst>
              <a:gd name="adj" fmla="val 198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7753" t="5755" r="4358" b="6356"/>
          <a:stretch/>
        </p:blipFill>
        <p:spPr>
          <a:xfrm>
            <a:off x="18698687" y="1810125"/>
            <a:ext cx="4414386" cy="4641737"/>
          </a:xfrm>
          <a:prstGeom prst="roundRect">
            <a:avLst>
              <a:gd name="adj" fmla="val 51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547" t="10970" r="85034" b="6533"/>
          <a:stretch/>
        </p:blipFill>
        <p:spPr>
          <a:xfrm>
            <a:off x="17760488" y="9313769"/>
            <a:ext cx="1577538" cy="3582929"/>
          </a:xfrm>
          <a:prstGeom prst="roundRect">
            <a:avLst>
              <a:gd name="adj" fmla="val 23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5" name="Группа 4"/>
          <p:cNvGrpSpPr/>
          <p:nvPr/>
        </p:nvGrpSpPr>
        <p:grpSpPr>
          <a:xfrm>
            <a:off x="673178" y="1810125"/>
            <a:ext cx="8819165" cy="669697"/>
            <a:chOff x="673178" y="1810125"/>
            <a:chExt cx="8819165" cy="66969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73178" y="1810125"/>
              <a:ext cx="8819165" cy="669697"/>
            </a:xfrm>
            <a:prstGeom prst="roundRect">
              <a:avLst>
                <a:gd name="adj" fmla="val 50000"/>
              </a:avLst>
            </a:prstGeom>
            <a:solidFill>
              <a:srgbClr val="218469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808643" y="1886050"/>
              <a:ext cx="517867" cy="520714"/>
              <a:chOff x="2523" y="2349"/>
              <a:chExt cx="182" cy="183"/>
            </a:xfrm>
          </p:grpSpPr>
          <p:sp>
            <p:nvSpPr>
              <p:cNvPr id="14" name="Oval 5"/>
              <p:cNvSpPr>
                <a:spLocks noChangeArrowheads="1"/>
              </p:cNvSpPr>
              <p:nvPr/>
            </p:nvSpPr>
            <p:spPr bwMode="auto">
              <a:xfrm>
                <a:off x="2523" y="2349"/>
                <a:ext cx="182" cy="183"/>
              </a:xfrm>
              <a:prstGeom prst="ellipse">
                <a:avLst/>
              </a:prstGeom>
              <a:solidFill>
                <a:srgbClr val="218469"/>
              </a:solidFill>
              <a:ln w="222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6"/>
              <p:cNvSpPr>
                <a:spLocks/>
              </p:cNvSpPr>
              <p:nvPr/>
            </p:nvSpPr>
            <p:spPr bwMode="auto">
              <a:xfrm>
                <a:off x="2575" y="2411"/>
                <a:ext cx="78" cy="58"/>
              </a:xfrm>
              <a:custGeom>
                <a:avLst/>
                <a:gdLst>
                  <a:gd name="T0" fmla="*/ 78 w 78"/>
                  <a:gd name="T1" fmla="*/ 0 h 58"/>
                  <a:gd name="T2" fmla="*/ 27 w 78"/>
                  <a:gd name="T3" fmla="*/ 58 h 58"/>
                  <a:gd name="T4" fmla="*/ 0 w 78"/>
                  <a:gd name="T5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58">
                    <a:moveTo>
                      <a:pt x="78" y="0"/>
                    </a:moveTo>
                    <a:lnTo>
                      <a:pt x="27" y="58"/>
                    </a:lnTo>
                    <a:lnTo>
                      <a:pt x="0" y="31"/>
                    </a:lnTo>
                  </a:path>
                </a:pathLst>
              </a:custGeom>
              <a:noFill/>
              <a:ln w="444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635093" y="692952"/>
            <a:ext cx="7436651" cy="14567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500"/>
              </a:lnSpc>
            </a:pPr>
            <a:r>
              <a:rPr lang="ru-RU" sz="5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Осветительная техника</a:t>
            </a:r>
          </a:p>
          <a:p>
            <a:pPr>
              <a:lnSpc>
                <a:spcPts val="16500"/>
              </a:lnSpc>
            </a:pPr>
            <a:r>
              <a:rPr lang="ru-RU" sz="5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Офисная мебель</a:t>
            </a:r>
          </a:p>
          <a:p>
            <a:pPr>
              <a:lnSpc>
                <a:spcPts val="16500"/>
              </a:lnSpc>
            </a:pPr>
            <a:r>
              <a:rPr lang="ru-RU" sz="5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Напольные покрытия</a:t>
            </a:r>
          </a:p>
          <a:p>
            <a:pPr>
              <a:lnSpc>
                <a:spcPts val="16500"/>
              </a:lnSpc>
            </a:pPr>
            <a:r>
              <a:rPr lang="ru-RU" sz="5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Акустические стены </a:t>
            </a:r>
            <a:endParaRPr lang="ru-RU" sz="50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lnSpc>
                <a:spcPts val="16500"/>
              </a:lnSpc>
            </a:pPr>
            <a:r>
              <a:rPr lang="ru-RU" sz="5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Потолки из фетра</a:t>
            </a:r>
          </a:p>
          <a:p>
            <a:pPr>
              <a:lnSpc>
                <a:spcPts val="16500"/>
              </a:lnSpc>
            </a:pPr>
            <a:r>
              <a:rPr lang="ru-RU" sz="5000" dirty="0" err="1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Фитостены</a:t>
            </a:r>
            <a:endParaRPr lang="ru-RU" sz="5000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lnSpc>
                <a:spcPts val="16500"/>
              </a:lnSpc>
            </a:pPr>
            <a:endParaRPr lang="ru-RU" sz="5000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033660" y="6952957"/>
            <a:ext cx="13079414" cy="1772633"/>
            <a:chOff x="10033659" y="6691166"/>
            <a:chExt cx="14899455" cy="20193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/>
            <a:srcRect l="880" t="5147" r="76783" b="6151"/>
            <a:stretch/>
          </p:blipFill>
          <p:spPr>
            <a:xfrm>
              <a:off x="10033659" y="6691166"/>
              <a:ext cx="2882900" cy="2019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/>
            <a:srcRect l="2431" t="8391" r="54138" b="8129"/>
            <a:stretch/>
          </p:blipFill>
          <p:spPr>
            <a:xfrm>
              <a:off x="22082827" y="6691166"/>
              <a:ext cx="2850287" cy="2019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6"/>
            <a:srcRect l="26071" t="5147" r="51592" b="6151"/>
            <a:stretch/>
          </p:blipFill>
          <p:spPr>
            <a:xfrm>
              <a:off x="13045951" y="6691166"/>
              <a:ext cx="2882900" cy="2019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6"/>
            <a:srcRect l="51557" t="5147" r="26106" b="6151"/>
            <a:stretch/>
          </p:blipFill>
          <p:spPr>
            <a:xfrm>
              <a:off x="16058243" y="6691166"/>
              <a:ext cx="2882900" cy="2019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6"/>
            <a:srcRect l="76747" t="5147" r="916" b="6151"/>
            <a:stretch/>
          </p:blipFill>
          <p:spPr>
            <a:xfrm>
              <a:off x="19070535" y="6691166"/>
              <a:ext cx="2882900" cy="2019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/>
          <a:srcRect l="28406" t="10970" r="57175" b="6533"/>
          <a:stretch/>
        </p:blipFill>
        <p:spPr>
          <a:xfrm>
            <a:off x="19648011" y="9313769"/>
            <a:ext cx="1577538" cy="3582929"/>
          </a:xfrm>
          <a:prstGeom prst="roundRect">
            <a:avLst>
              <a:gd name="adj" fmla="val 23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/>
          <a:srcRect l="56149" t="10970" r="29432" b="6533"/>
          <a:stretch/>
        </p:blipFill>
        <p:spPr>
          <a:xfrm>
            <a:off x="21535535" y="9313769"/>
            <a:ext cx="1577538" cy="3582929"/>
          </a:xfrm>
          <a:prstGeom prst="roundRect">
            <a:avLst>
              <a:gd name="adj" fmla="val 23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983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61612" y="2460171"/>
            <a:ext cx="22625455" cy="10448017"/>
          </a:xfrm>
          <a:prstGeom prst="roundRect">
            <a:avLst>
              <a:gd name="adj" fmla="val 333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1061612" y="1239357"/>
            <a:ext cx="17147548" cy="68327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Декор – мир дизайна </a:t>
            </a:r>
            <a:endParaRPr kumimoji="0" lang="ru-RU" sz="7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effectLst/>
              <a:uLnTx/>
              <a:uFillTx/>
              <a:latin typeface="SB Sans Display Semibold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961127" y="2664631"/>
            <a:ext cx="8304293" cy="737937"/>
            <a:chOff x="1770121" y="4017347"/>
            <a:chExt cx="7273301" cy="64632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770121" y="4032929"/>
              <a:ext cx="7273301" cy="630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784317" y="4017347"/>
              <a:ext cx="4578872" cy="620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600"/>
                </a:spcBef>
                <a:defRPr/>
              </a:pPr>
              <a:r>
                <a:rPr lang="en-US" sz="4000" b="1" dirty="0" err="1" smtClean="0">
                  <a:solidFill>
                    <a:srgbClr val="333F48"/>
                  </a:solidFill>
                  <a:latin typeface="SB Sans Display Semibold" panose="020B0703040504020204" pitchFamily="34" charset="0"/>
                  <a:cs typeface="SB Sans Display Semibold" panose="020B0703040504020204" pitchFamily="34" charset="0"/>
                </a:rPr>
                <a:t>Rabyana</a:t>
              </a:r>
              <a:r>
                <a:rPr lang="en-US" sz="4000" b="1" dirty="0" smtClean="0">
                  <a:solidFill>
                    <a:srgbClr val="333F48"/>
                  </a:solidFill>
                  <a:latin typeface="SB Sans Display Semibold" panose="020B0703040504020204" pitchFamily="34" charset="0"/>
                  <a:cs typeface="SB Sans Display Semibold" panose="020B0703040504020204" pitchFamily="34" charset="0"/>
                </a:rPr>
                <a:t> designs</a:t>
              </a:r>
              <a:endParaRPr lang="ru-RU" sz="4000" b="1" dirty="0">
                <a:solidFill>
                  <a:srgbClr val="333F4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10" y="2637549"/>
            <a:ext cx="652817" cy="70909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193196" y="3348822"/>
            <a:ext cx="22080461" cy="9255663"/>
            <a:chOff x="1193196" y="3348822"/>
            <a:chExt cx="22625455" cy="948411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196" y="3348822"/>
              <a:ext cx="9589103" cy="9484113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10739829" y="3541849"/>
              <a:ext cx="13078822" cy="8649722"/>
              <a:chOff x="9966263" y="3541849"/>
              <a:chExt cx="13393885" cy="8858090"/>
            </a:xfrm>
          </p:grpSpPr>
          <p:pic>
            <p:nvPicPr>
              <p:cNvPr id="2050" name="Picture 2" descr="https://rabyana.in/cdn/shop/products/0Z7A8952.jpg?v=168207094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72905" y="3568935"/>
                <a:ext cx="6287243" cy="5501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11"/>
              <a:stretch/>
            </p:blipFill>
            <p:spPr>
              <a:xfrm>
                <a:off x="9966263" y="9488919"/>
                <a:ext cx="6801007" cy="2911020"/>
              </a:xfrm>
              <a:prstGeom prst="rect">
                <a:avLst/>
              </a:prstGeom>
            </p:spPr>
          </p:pic>
          <p:pic>
            <p:nvPicPr>
              <p:cNvPr id="2052" name="Picture 4" descr="https://rabyana.in/cdn/shop/files/721174_fba3079c-19d1-4ccb-a314-aadb08aa866c.jpg?v=171801233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7628" y="3541849"/>
                <a:ext cx="6649643" cy="5818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88"/>
              <a:stretch/>
            </p:blipFill>
            <p:spPr>
              <a:xfrm>
                <a:off x="16925397" y="9607817"/>
                <a:ext cx="6434751" cy="27088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584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800355" y="2147447"/>
            <a:ext cx="22625455" cy="10850096"/>
          </a:xfrm>
          <a:prstGeom prst="roundRect">
            <a:avLst>
              <a:gd name="adj" fmla="val 333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37" y="2472395"/>
            <a:ext cx="15087600" cy="6438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82" y="9137870"/>
            <a:ext cx="3580689" cy="3540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44864" r="3769" b="22841"/>
          <a:stretch/>
        </p:blipFill>
        <p:spPr>
          <a:xfrm>
            <a:off x="12733188" y="9137870"/>
            <a:ext cx="10344526" cy="3540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6522461" y="2481942"/>
            <a:ext cx="6572935" cy="6403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26" y="9137870"/>
            <a:ext cx="3373707" cy="3540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37" y="9137870"/>
            <a:ext cx="3556363" cy="35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15" y="5080373"/>
            <a:ext cx="4727014" cy="472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8591965" y="5400093"/>
            <a:ext cx="10718012" cy="965961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Business</a:t>
            </a:r>
            <a:r>
              <a:rPr lang="en-US" sz="7000" dirty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 </a:t>
            </a:r>
            <a:r>
              <a:rPr lang="en-US" sz="7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Development –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поможем найти партнеров на индийском рынке</a:t>
            </a:r>
            <a:endParaRPr lang="en-US" sz="7000" dirty="0" smtClean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2953165" y="4434132"/>
            <a:ext cx="4684764" cy="965961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контакты</a:t>
            </a:r>
            <a:endParaRPr lang="en-US" sz="4000" dirty="0" smtClean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539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737917" y="3496742"/>
            <a:ext cx="14884082" cy="903854"/>
          </a:xfrm>
          <a:prstGeom prst="roundRect">
            <a:avLst>
              <a:gd name="adj" fmla="val 28321"/>
            </a:avLst>
          </a:prstGeom>
          <a:solidFill>
            <a:srgbClr val="218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8737916" y="4637314"/>
            <a:ext cx="14884083" cy="8471318"/>
          </a:xfrm>
          <a:prstGeom prst="roundRect">
            <a:avLst>
              <a:gd name="adj" fmla="val 6932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1393371" y="4637314"/>
            <a:ext cx="6727372" cy="8471318"/>
          </a:xfrm>
          <a:prstGeom prst="roundRect">
            <a:avLst>
              <a:gd name="adj" fmla="val 8731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5586" y="506829"/>
            <a:ext cx="23538990" cy="330066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71913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b="1" dirty="0">
              <a:solidFill>
                <a:srgbClr val="225F6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8459" y="794102"/>
            <a:ext cx="26089193" cy="755976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70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Экспортируемая из Индии </a:t>
            </a:r>
          </a:p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70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строительная номенклатура </a:t>
            </a:r>
            <a:endParaRPr lang="ru-RU" sz="7000" b="1" dirty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918224"/>
              </p:ext>
            </p:extLst>
          </p:nvPr>
        </p:nvGraphicFramePr>
        <p:xfrm>
          <a:off x="9292940" y="5067105"/>
          <a:ext cx="14179844" cy="7861328"/>
        </p:xfrm>
        <a:graphic>
          <a:graphicData uri="http://schemas.openxmlformats.org/drawingml/2006/table">
            <a:tbl>
              <a:tblPr firstRow="1" firstCol="1" bandRow="1"/>
              <a:tblGrid>
                <a:gridCol w="8167746">
                  <a:extLst>
                    <a:ext uri="{9D8B030D-6E8A-4147-A177-3AD203B41FA5}">
                      <a16:colId xmlns:a16="http://schemas.microsoft.com/office/drawing/2014/main" val="284359972"/>
                    </a:ext>
                  </a:extLst>
                </a:gridCol>
                <a:gridCol w="3355984">
                  <a:extLst>
                    <a:ext uri="{9D8B030D-6E8A-4147-A177-3AD203B41FA5}">
                      <a16:colId xmlns:a16="http://schemas.microsoft.com/office/drawing/2014/main" val="3983089768"/>
                    </a:ext>
                  </a:extLst>
                </a:gridCol>
                <a:gridCol w="2656114">
                  <a:extLst>
                    <a:ext uri="{9D8B030D-6E8A-4147-A177-3AD203B41FA5}">
                      <a16:colId xmlns:a16="http://schemas.microsoft.com/office/drawing/2014/main" val="1928328370"/>
                    </a:ext>
                  </a:extLst>
                </a:gridCol>
              </a:tblGrid>
              <a:tr h="666368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Деревянные двери (гикори, ольха, красное дерево и проч.)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705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0,76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47932"/>
                  </a:ext>
                </a:extLst>
              </a:tr>
              <a:tr h="727856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Лифты и подъемные механизмы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129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 smtClean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0,29</a:t>
                      </a:r>
                      <a:endParaRPr lang="ru-RU" sz="3200" b="1" i="0" u="none" strike="noStrike" kern="1200" dirty="0">
                        <a:solidFill>
                          <a:srgbClr val="218469"/>
                        </a:solidFill>
                        <a:effectLst/>
                        <a:latin typeface="SB Sans Text" panose="020B0503040504020204" pitchFamily="34" charset="-52"/>
                        <a:ea typeface="+mn-ea"/>
                        <a:cs typeface="SB Sans Text" panose="020B0503040504020204" pitchFamily="34" charset="-5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09882"/>
                  </a:ext>
                </a:extLst>
              </a:tr>
              <a:tr h="1044071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Покрытия (брусчатка, модульные блоки из цемента и проч.)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2,5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52917"/>
                  </a:ext>
                </a:extLst>
              </a:tr>
              <a:tr h="1044071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Кровля (профиль, черепица, асфальтные листы и проч.)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0,022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280362"/>
                  </a:ext>
                </a:extLst>
              </a:tr>
              <a:tr h="759124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Звукоизоляция и теплоизоляция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0,5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019686"/>
                  </a:ext>
                </a:extLst>
              </a:tr>
              <a:tr h="751048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Краски (для наружных и внутренних работ)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0,18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984280"/>
                  </a:ext>
                </a:extLst>
              </a:tr>
              <a:tr h="705971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Сантехника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9,8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0,63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332048"/>
                  </a:ext>
                </a:extLst>
              </a:tr>
              <a:tr h="1044071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Облицовочная плитка (керамика, натуральные камни и проч.)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8,4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0,002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054248"/>
                  </a:ext>
                </a:extLst>
              </a:tr>
              <a:tr h="1044071">
                <a:tc>
                  <a:txBody>
                    <a:bodyPr/>
                    <a:lstStyle/>
                    <a:p>
                      <a:pPr marL="0" algn="l" defTabSz="1828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333F48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Кирпичи (ригельные, формовочные, клинкер и проч.)</a:t>
                      </a:r>
                    </a:p>
                  </a:txBody>
                  <a:tcPr marL="2286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ru-RU" sz="3200" b="1" i="0" u="none" strike="noStrike" kern="1200" dirty="0">
                          <a:solidFill>
                            <a:srgbClr val="218469"/>
                          </a:solidFill>
                          <a:effectLst/>
                          <a:latin typeface="SB Sans Text" panose="020B0503040504020204" pitchFamily="34" charset="-52"/>
                          <a:ea typeface="+mn-ea"/>
                          <a:cs typeface="SB Sans Text" panose="020B0503040504020204" pitchFamily="34" charset="-52"/>
                        </a:rPr>
                        <a:t>0,02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23206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4" y="2555282"/>
            <a:ext cx="4383561" cy="5023087"/>
          </a:xfrm>
          <a:prstGeom prst="rect">
            <a:avLst/>
          </a:prstGeom>
          <a:effectLst>
            <a:outerShdw blurRad="444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77221" y="5889524"/>
            <a:ext cx="5432274" cy="706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2500"/>
              </a:spcAft>
              <a:defRPr/>
            </a:pPr>
            <a:r>
              <a:rPr lang="ru-RU" sz="36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Индия обладает большим потенциалом для экспорта ключевой номенклатуры для строительной отрасли в Россию.</a:t>
            </a:r>
          </a:p>
          <a:p>
            <a:pPr lvl="0" algn="ctr">
              <a:defRPr/>
            </a:pPr>
            <a:r>
              <a:rPr lang="ru-RU" sz="36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 текущий момент доля поставок в РФ в мировом экспорте Индии </a:t>
            </a:r>
            <a:r>
              <a:rPr lang="ru-RU" sz="36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составляет</a:t>
            </a:r>
          </a:p>
          <a:p>
            <a:pPr lvl="0" algn="ctr">
              <a:spcAft>
                <a:spcPts val="2500"/>
              </a:spcAft>
              <a:defRPr/>
            </a:pPr>
            <a:r>
              <a:rPr lang="ru-RU" sz="72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 0,5%</a:t>
            </a:r>
            <a:endParaRPr lang="ru-RU" sz="7200" dirty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4559019" y="5050745"/>
            <a:ext cx="668678" cy="672354"/>
            <a:chOff x="2523" y="2349"/>
            <a:chExt cx="182" cy="183"/>
          </a:xfrm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2523" y="2349"/>
              <a:ext cx="182" cy="183"/>
            </a:xfrm>
            <a:prstGeom prst="ellipse">
              <a:avLst/>
            </a:prstGeom>
            <a:solidFill>
              <a:srgbClr val="218469"/>
            </a:solidFill>
            <a:ln w="222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2575" y="2411"/>
              <a:ext cx="78" cy="58"/>
            </a:xfrm>
            <a:custGeom>
              <a:avLst/>
              <a:gdLst>
                <a:gd name="T0" fmla="*/ 78 w 78"/>
                <a:gd name="T1" fmla="*/ 0 h 58"/>
                <a:gd name="T2" fmla="*/ 27 w 78"/>
                <a:gd name="T3" fmla="*/ 58 h 58"/>
                <a:gd name="T4" fmla="*/ 0 w 78"/>
                <a:gd name="T5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8">
                  <a:moveTo>
                    <a:pt x="78" y="0"/>
                  </a:moveTo>
                  <a:lnTo>
                    <a:pt x="27" y="58"/>
                  </a:lnTo>
                  <a:lnTo>
                    <a:pt x="0" y="31"/>
                  </a:lnTo>
                </a:path>
              </a:pathLst>
            </a:custGeom>
            <a:noFill/>
            <a:ln w="571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883671"/>
              </p:ext>
            </p:extLst>
          </p:nvPr>
        </p:nvGraphicFramePr>
        <p:xfrm>
          <a:off x="8737917" y="3496742"/>
          <a:ext cx="14492197" cy="903854"/>
        </p:xfrm>
        <a:graphic>
          <a:graphicData uri="http://schemas.openxmlformats.org/drawingml/2006/table">
            <a:tbl>
              <a:tblPr firstRow="1" firstCol="1" bandRow="1"/>
              <a:tblGrid>
                <a:gridCol w="8896940">
                  <a:extLst>
                    <a:ext uri="{9D8B030D-6E8A-4147-A177-3AD203B41FA5}">
                      <a16:colId xmlns:a16="http://schemas.microsoft.com/office/drawing/2014/main" val="284359972"/>
                    </a:ext>
                  </a:extLst>
                </a:gridCol>
                <a:gridCol w="3091543">
                  <a:extLst>
                    <a:ext uri="{9D8B030D-6E8A-4147-A177-3AD203B41FA5}">
                      <a16:colId xmlns:a16="http://schemas.microsoft.com/office/drawing/2014/main" val="3983089768"/>
                    </a:ext>
                  </a:extLst>
                </a:gridCol>
                <a:gridCol w="2503714">
                  <a:extLst>
                    <a:ext uri="{9D8B030D-6E8A-4147-A177-3AD203B41FA5}">
                      <a16:colId xmlns:a16="http://schemas.microsoft.com/office/drawing/2014/main" val="1928328370"/>
                    </a:ext>
                  </a:extLst>
                </a:gridCol>
              </a:tblGrid>
              <a:tr h="9038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SB Sans Text" panose="020B0503040504020204" pitchFamily="34" charset="-52"/>
                          <a:cs typeface="SB Sans Text" panose="020B0503040504020204" pitchFamily="34" charset="-52"/>
                        </a:rPr>
                        <a:t>Категория товаров</a:t>
                      </a:r>
                    </a:p>
                  </a:txBody>
                  <a:tcPr marL="1143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SB Sans Text" panose="020B0503040504020204" pitchFamily="34" charset="-52"/>
                          <a:cs typeface="SB Sans Text" panose="020B0503040504020204" pitchFamily="34" charset="-52"/>
                        </a:rPr>
                        <a:t>Общая сумма по миру, </a:t>
                      </a:r>
                      <a:r>
                        <a:rPr lang="ru-RU" sz="2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SB Sans Text" panose="020B0503040504020204" pitchFamily="34" charset="-52"/>
                          <a:cs typeface="SB Sans Text" panose="020B0503040504020204" pitchFamily="34" charset="-52"/>
                        </a:rPr>
                        <a:t>mln</a:t>
                      </a:r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SB Sans Text" panose="020B0503040504020204" pitchFamily="34" charset="-52"/>
                          <a:cs typeface="SB Sans Text" panose="020B0503040504020204" pitchFamily="34" charset="-52"/>
                        </a:rPr>
                        <a:t> USD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SB Sans Text" panose="020B0503040504020204" pitchFamily="34" charset="-52"/>
                          <a:cs typeface="SB Sans Text" panose="020B0503040504020204" pitchFamily="34" charset="-52"/>
                        </a:rPr>
                        <a:t>В РФ, </a:t>
                      </a:r>
                      <a:endParaRPr lang="ru-RU" sz="2200" b="0" i="0" u="none" strike="noStrike" dirty="0" smtClean="0">
                        <a:solidFill>
                          <a:schemeClr val="bg1"/>
                        </a:solidFill>
                        <a:effectLst/>
                        <a:latin typeface="SB Sans Text" panose="020B0503040504020204" pitchFamily="34" charset="-52"/>
                        <a:cs typeface="SB Sans Text" panose="020B0503040504020204" pitchFamily="34" charset="-52"/>
                      </a:endParaRPr>
                    </a:p>
                    <a:p>
                      <a:pPr algn="ctr" rtl="0" fontAlgn="ctr"/>
                      <a:r>
                        <a:rPr lang="en-US" sz="2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B Sans Text" panose="020B0503040504020204" pitchFamily="34" charset="-52"/>
                          <a:cs typeface="SB Sans Text" panose="020B0503040504020204" pitchFamily="34" charset="-52"/>
                        </a:rPr>
                        <a:t>mln</a:t>
                      </a:r>
                      <a:r>
                        <a:rPr lang="en-US" sz="2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Text" panose="020B0503040504020204" pitchFamily="34" charset="-52"/>
                          <a:cs typeface="SB Sans Text" panose="020B0503040504020204" pitchFamily="34" charset="-52"/>
                        </a:rPr>
                        <a:t> </a:t>
                      </a:r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SB Sans Text" panose="020B0503040504020204" pitchFamily="34" charset="-52"/>
                          <a:cs typeface="SB Sans Text" panose="020B0503040504020204" pitchFamily="34" charset="-52"/>
                        </a:rPr>
                        <a:t>USD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925907"/>
                  </a:ext>
                </a:extLst>
              </a:tr>
            </a:tbl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17809029" y="5050745"/>
            <a:ext cx="0" cy="7685541"/>
          </a:xfrm>
          <a:prstGeom prst="line">
            <a:avLst/>
          </a:prstGeom>
          <a:ln w="34925" cap="rnd">
            <a:solidFill>
              <a:srgbClr val="21846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0661086" y="5050745"/>
            <a:ext cx="0" cy="7685541"/>
          </a:xfrm>
          <a:prstGeom prst="line">
            <a:avLst/>
          </a:prstGeom>
          <a:ln w="34925" cap="rnd">
            <a:solidFill>
              <a:srgbClr val="21846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75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6703864" y="2387030"/>
            <a:ext cx="15258817" cy="3195491"/>
          </a:xfrm>
          <a:prstGeom prst="roundRect">
            <a:avLst>
              <a:gd name="adj" fmla="val 8731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6703864" y="6063811"/>
            <a:ext cx="15258817" cy="3195491"/>
          </a:xfrm>
          <a:prstGeom prst="roundRect">
            <a:avLst>
              <a:gd name="adj" fmla="val 8731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6703864" y="9740591"/>
            <a:ext cx="15258817" cy="3195491"/>
          </a:xfrm>
          <a:prstGeom prst="roundRect">
            <a:avLst>
              <a:gd name="adj" fmla="val 8731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78530" y="7038599"/>
            <a:ext cx="6358441" cy="1432152"/>
          </a:xfrm>
          <a:prstGeom prst="roundRect">
            <a:avLst/>
          </a:prstGeom>
          <a:noFill/>
        </p:spPr>
        <p:txBody>
          <a:bodyPr lIns="0" tIns="0" rIns="0" bIns="0" anchor="t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5400" b="1" dirty="0" smtClean="0">
                <a:gradFill>
                  <a:gsLst>
                    <a:gs pos="37000">
                      <a:srgbClr val="333F48"/>
                    </a:gs>
                    <a:gs pos="95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Складские помещения</a:t>
            </a:r>
            <a:endParaRPr lang="ru-RU" sz="5400" b="1" dirty="0">
              <a:gradFill>
                <a:gsLst>
                  <a:gs pos="37000">
                    <a:srgbClr val="333F48"/>
                  </a:gs>
                  <a:gs pos="95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12605" y="797126"/>
            <a:ext cx="14377277" cy="1112137"/>
          </a:xfrm>
          <a:prstGeom prst="roundRect">
            <a:avLst/>
          </a:prstGeom>
          <a:noFill/>
        </p:spPr>
        <p:txBody>
          <a:bodyPr lIns="0" tIns="0" rIns="0" bIns="0" anchor="t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7000" b="1" dirty="0" smtClean="0">
                <a:gradFill>
                  <a:gsLst>
                    <a:gs pos="37000">
                      <a:srgbClr val="333F48"/>
                    </a:gs>
                    <a:gs pos="95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Направления в фокусе</a:t>
            </a:r>
            <a:endParaRPr lang="ru-RU" sz="7000" b="1" dirty="0">
              <a:gradFill>
                <a:gsLst>
                  <a:gs pos="37000">
                    <a:srgbClr val="333F48"/>
                  </a:gs>
                  <a:gs pos="95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39985" y="11087809"/>
            <a:ext cx="1153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Премиальное качество предметов интерьера </a:t>
            </a:r>
          </a:p>
        </p:txBody>
      </p:sp>
      <p:pic>
        <p:nvPicPr>
          <p:cNvPr id="10" name="Picture 2" descr="https://www.obeetee.in/cdn/shop/products/2002820001-8x5_105889315_1000x1000.jpg?v=165112295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" t="3152" r="6013" b="501"/>
          <a:stretch/>
        </p:blipFill>
        <p:spPr bwMode="auto">
          <a:xfrm>
            <a:off x="6873644" y="9890900"/>
            <a:ext cx="2725012" cy="2943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" name="TextBox 13"/>
          <p:cNvSpPr txBox="1"/>
          <p:nvPr/>
        </p:nvSpPr>
        <p:spPr>
          <a:xfrm>
            <a:off x="9924825" y="7255055"/>
            <a:ext cx="12037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Лифты: </a:t>
            </a: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Локализованные бренды </a:t>
            </a:r>
            <a:r>
              <a:rPr lang="en-US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TKE, </a:t>
            </a:r>
            <a:r>
              <a:rPr lang="en-US" sz="2800" dirty="0" err="1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Kone</a:t>
            </a:r>
            <a:r>
              <a:rPr lang="en-US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, Otis.</a:t>
            </a:r>
          </a:p>
          <a:p>
            <a:r>
              <a:rPr lang="ru-RU" sz="2800" b="1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Индийские бренды</a:t>
            </a:r>
            <a:r>
              <a:rPr lang="ru-RU" sz="2800" b="1" dirty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 </a:t>
            </a: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– </a:t>
            </a:r>
            <a:r>
              <a:rPr lang="en-US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MAS</a:t>
            </a: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 (имеет партнера в РФ)</a:t>
            </a:r>
            <a:r>
              <a:rPr lang="en-US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, Epic Elevators, Blue Star Elevators, Top India </a:t>
            </a:r>
            <a:r>
              <a:rPr lang="en-US" sz="2800" dirty="0" err="1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Elebators</a:t>
            </a:r>
            <a:r>
              <a:rPr lang="en-US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 </a:t>
            </a: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и проч.</a:t>
            </a:r>
          </a:p>
          <a:p>
            <a:r>
              <a:rPr lang="ru-RU" sz="2800" b="1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Противопожарное оборудование </a:t>
            </a:r>
            <a:endParaRPr lang="ru-RU" sz="2800" b="1" dirty="0">
              <a:solidFill>
                <a:srgbClr val="333F48"/>
              </a:solidFill>
              <a:latin typeface="SB Sans Display" panose="020B0503040504020204" pitchFamily="34" charset="0"/>
              <a:ea typeface="Roboto Light" panose="02000000000000000000" pitchFamily="2" charset="0"/>
              <a:cs typeface="SB Sans Display" panose="020B0503040504020204" pitchFamily="34" charset="0"/>
            </a:endParaRPr>
          </a:p>
        </p:txBody>
      </p:sp>
      <p:pic>
        <p:nvPicPr>
          <p:cNvPr id="25" name="Рисунок 1" descr="image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-1" r="1" b="338"/>
          <a:stretch/>
        </p:blipFill>
        <p:spPr bwMode="auto">
          <a:xfrm>
            <a:off x="6877641" y="6201770"/>
            <a:ext cx="2744885" cy="2900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824608" y="3516021"/>
            <a:ext cx="11750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Облицовочные материалы: </a:t>
            </a: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керамогранит, мрамор, гранит, полудрагоценная плитка (оникс, малахит, лазурит, лабрадорит и проч.), формовочные кирпичи (ручная формовка), вентилируемые фасады </a:t>
            </a:r>
            <a:endParaRPr lang="ru-RU" sz="2800" dirty="0">
              <a:solidFill>
                <a:srgbClr val="333F48"/>
              </a:solidFill>
              <a:latin typeface="SB Sans Display" panose="020B0503040504020204" pitchFamily="34" charset="0"/>
              <a:ea typeface="Roboto Light" panose="02000000000000000000" pitchFamily="2" charset="0"/>
              <a:cs typeface="SB Sans Display" panose="020B050304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03" y="2522922"/>
            <a:ext cx="2746924" cy="2923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" name="Скругленный прямоугольник 31"/>
          <p:cNvSpPr/>
          <p:nvPr/>
        </p:nvSpPr>
        <p:spPr>
          <a:xfrm>
            <a:off x="9867422" y="2697001"/>
            <a:ext cx="5903567" cy="617136"/>
          </a:xfrm>
          <a:prstGeom prst="roundRect">
            <a:avLst>
              <a:gd name="adj" fmla="val 50000"/>
            </a:avLst>
          </a:prstGeom>
          <a:solidFill>
            <a:srgbClr val="218469"/>
          </a:solidFill>
          <a:ln>
            <a:solidFill>
              <a:srgbClr val="218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31523" y="3144077"/>
            <a:ext cx="7276512" cy="1279885"/>
          </a:xfrm>
          <a:prstGeom prst="roundRect">
            <a:avLst/>
          </a:prstGeom>
          <a:noFill/>
        </p:spPr>
        <p:txBody>
          <a:bodyPr lIns="0" tIns="0" rIns="0" bIns="0" anchor="t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5400" b="1" dirty="0" smtClean="0">
                <a:gradFill>
                  <a:gsLst>
                    <a:gs pos="37000">
                      <a:srgbClr val="333F48"/>
                    </a:gs>
                    <a:gs pos="95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Жилищно-коммунальное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5400" b="1" dirty="0" smtClean="0">
                <a:gradFill>
                  <a:gsLst>
                    <a:gs pos="37000">
                      <a:srgbClr val="333F48"/>
                    </a:gs>
                    <a:gs pos="95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строительство</a:t>
            </a:r>
            <a:endParaRPr lang="ru-RU" sz="5400" b="1" dirty="0">
              <a:gradFill>
                <a:gsLst>
                  <a:gs pos="37000">
                    <a:srgbClr val="333F48"/>
                  </a:gs>
                  <a:gs pos="95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041623" y="10807263"/>
            <a:ext cx="4475963" cy="648176"/>
          </a:xfrm>
          <a:prstGeom prst="roundRect">
            <a:avLst/>
          </a:prstGeom>
          <a:noFill/>
        </p:spPr>
        <p:txBody>
          <a:bodyPr lIns="0" tIns="0" rIns="0" bIns="0" anchor="t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5400" b="1" dirty="0" smtClean="0">
                <a:gradFill>
                  <a:gsLst>
                    <a:gs pos="37000">
                      <a:srgbClr val="333F48"/>
                    </a:gs>
                    <a:gs pos="95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Гостиницы</a:t>
            </a:r>
            <a:endParaRPr lang="ru-RU" sz="5400" b="1" dirty="0">
              <a:gradFill>
                <a:gsLst>
                  <a:gs pos="37000">
                    <a:srgbClr val="333F48"/>
                  </a:gs>
                  <a:gs pos="95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5400" b="1" dirty="0" smtClean="0">
                <a:gradFill>
                  <a:gsLst>
                    <a:gs pos="37000">
                      <a:srgbClr val="333F48"/>
                    </a:gs>
                    <a:gs pos="95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 </a:t>
            </a:r>
            <a:endParaRPr lang="ru-RU" sz="5400" b="1" dirty="0">
              <a:gradFill>
                <a:gsLst>
                  <a:gs pos="37000">
                    <a:srgbClr val="333F48"/>
                  </a:gs>
                  <a:gs pos="95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43739" y="2718772"/>
            <a:ext cx="6761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Облицовочные материалы</a:t>
            </a:r>
            <a:endParaRPr lang="ru-RU" sz="3200" dirty="0">
              <a:solidFill>
                <a:schemeClr val="bg1"/>
              </a:solidFill>
              <a:latin typeface="SB Sans Display" panose="020B0503040504020204" pitchFamily="34" charset="0"/>
              <a:ea typeface="Roboto Light" panose="02000000000000000000" pitchFamily="2" charset="0"/>
              <a:cs typeface="SB Sans Display" panose="020B0503040504020204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039985" y="6428254"/>
            <a:ext cx="4914337" cy="617136"/>
          </a:xfrm>
          <a:prstGeom prst="roundRect">
            <a:avLst>
              <a:gd name="adj" fmla="val 50000"/>
            </a:avLst>
          </a:prstGeom>
          <a:solidFill>
            <a:srgbClr val="218469"/>
          </a:solidFill>
          <a:ln>
            <a:solidFill>
              <a:srgbClr val="218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TextBox 14"/>
          <p:cNvSpPr txBox="1"/>
          <p:nvPr/>
        </p:nvSpPr>
        <p:spPr>
          <a:xfrm>
            <a:off x="10267326" y="6453824"/>
            <a:ext cx="4512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Инженерные системы </a:t>
            </a:r>
            <a:endParaRPr lang="ru-RU" sz="3200" dirty="0">
              <a:solidFill>
                <a:schemeClr val="bg1"/>
              </a:solidFill>
              <a:latin typeface="SB Sans Display" panose="020B0503040504020204" pitchFamily="34" charset="0"/>
              <a:ea typeface="Roboto Light" panose="02000000000000000000" pitchFamily="2" charset="0"/>
              <a:cs typeface="SB Sans Display" panose="020B0503040504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039986" y="10094480"/>
            <a:ext cx="8922930" cy="617136"/>
          </a:xfrm>
          <a:prstGeom prst="roundRect">
            <a:avLst>
              <a:gd name="adj" fmla="val 50000"/>
            </a:avLst>
          </a:prstGeom>
          <a:solidFill>
            <a:srgbClr val="218469"/>
          </a:solidFill>
          <a:ln>
            <a:solidFill>
              <a:srgbClr val="218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TextBox 8"/>
          <p:cNvSpPr txBox="1"/>
          <p:nvPr/>
        </p:nvSpPr>
        <p:spPr>
          <a:xfrm>
            <a:off x="10306894" y="10126841"/>
            <a:ext cx="904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SB Sans Display" panose="020B0503040504020204" pitchFamily="34" charset="0"/>
                <a:ea typeface="Roboto Light" panose="02000000000000000000" pitchFamily="2" charset="0"/>
                <a:cs typeface="SB Sans Display" panose="020B0503040504020204" pitchFamily="34" charset="0"/>
              </a:rPr>
              <a:t>Ковры, мебель, предметы декоры, двери</a:t>
            </a:r>
            <a:endParaRPr lang="ru-RU" sz="3200" dirty="0">
              <a:solidFill>
                <a:schemeClr val="bg1"/>
              </a:solidFill>
              <a:latin typeface="SB Sans Display" panose="020B0503040504020204" pitchFamily="34" charset="0"/>
              <a:ea typeface="Roboto Light" panose="02000000000000000000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946683" y="3861374"/>
            <a:ext cx="22788262" cy="9027311"/>
          </a:xfrm>
          <a:prstGeom prst="roundRect">
            <a:avLst>
              <a:gd name="adj" fmla="val 7043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434643" y="5713923"/>
            <a:ext cx="21708388" cy="1983976"/>
          </a:xfrm>
          <a:prstGeom prst="roundRect">
            <a:avLst>
              <a:gd name="adj" fmla="val 74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34643" y="4907200"/>
            <a:ext cx="21708388" cy="709829"/>
          </a:xfrm>
          <a:prstGeom prst="roundRect">
            <a:avLst/>
          </a:prstGeom>
          <a:solidFill>
            <a:srgbClr val="218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371046" y="11731567"/>
            <a:ext cx="2602060" cy="617136"/>
          </a:xfrm>
          <a:prstGeom prst="roundRect">
            <a:avLst>
              <a:gd name="adj" fmla="val 50000"/>
            </a:avLst>
          </a:prstGeom>
          <a:solidFill>
            <a:srgbClr val="218469"/>
          </a:solidFill>
          <a:ln>
            <a:solidFill>
              <a:srgbClr val="218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833740" y="1276146"/>
            <a:ext cx="21884183" cy="68327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Спецтехника индийская</a:t>
            </a:r>
            <a:endParaRPr kumimoji="0" lang="ru-RU" sz="8000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effectLst/>
              <a:uLnTx/>
              <a:uFillTx/>
              <a:latin typeface="SB Sans Display Semibold" panose="020B0703040504020204" pitchFamily="34" charset="0"/>
              <a:cs typeface="SB Sans Display Semibold" panose="020B0703040504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1538138" y="5003594"/>
          <a:ext cx="21604893" cy="548640"/>
        </p:xfrm>
        <a:graphic>
          <a:graphicData uri="http://schemas.openxmlformats.org/drawingml/2006/table">
            <a:tbl>
              <a:tblPr/>
              <a:tblGrid>
                <a:gridCol w="2491029">
                  <a:extLst>
                    <a:ext uri="{9D8B030D-6E8A-4147-A177-3AD203B41FA5}">
                      <a16:colId xmlns:a16="http://schemas.microsoft.com/office/drawing/2014/main" val="973044123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3320896909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588175551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2886451312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2293073874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3542233714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1291653580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892515563"/>
                    </a:ext>
                  </a:extLst>
                </a:gridCol>
              </a:tblGrid>
              <a:tr h="345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ЭКСКАВАТОРЫ-ПОГРУЗЧИКИ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ЭКСКАВАТОРЫ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БУЛЬДОЗЕРЫ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ФРОНТАЛЬНЫЕ</a:t>
                      </a: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ПОГРУЗЧИКИ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МИНИПОГРУЗЧИКИ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ГРЕЙДЕРЫ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КАТКИ</a:t>
                      </a:r>
                      <a:endParaRPr lang="ru-RU" sz="1800" b="1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ГРУНТОВЫЕ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КАТКИ</a:t>
                      </a: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ДОРОЖНЫЕ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475145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078" y="5899952"/>
            <a:ext cx="2418746" cy="1605773"/>
          </a:xfrm>
          <a:prstGeom prst="rect">
            <a:avLst/>
          </a:prstGeom>
        </p:spPr>
      </p:pic>
      <p:sp>
        <p:nvSpPr>
          <p:cNvPr id="18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1810666" y="2629940"/>
            <a:ext cx="21884183" cy="68327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Полная линейка оборудования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397469" y="11788619"/>
            <a:ext cx="21368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333F4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Часть брендов уже присутствует на рынке - развита сеть послепродажного обслуживания</a:t>
            </a:r>
          </a:p>
        </p:txBody>
      </p: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946683" y="2514599"/>
            <a:ext cx="487960" cy="490643"/>
            <a:chOff x="2523" y="2349"/>
            <a:chExt cx="182" cy="183"/>
          </a:xfrm>
        </p:grpSpPr>
        <p:sp>
          <p:nvSpPr>
            <p:cNvPr id="28" name="Oval 5"/>
            <p:cNvSpPr>
              <a:spLocks noChangeArrowheads="1"/>
            </p:cNvSpPr>
            <p:nvPr/>
          </p:nvSpPr>
          <p:spPr bwMode="auto">
            <a:xfrm>
              <a:off x="2523" y="2349"/>
              <a:ext cx="182" cy="183"/>
            </a:xfrm>
            <a:prstGeom prst="ellipse">
              <a:avLst/>
            </a:prstGeom>
            <a:solidFill>
              <a:srgbClr val="218469"/>
            </a:solidFill>
            <a:ln w="222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575" y="2411"/>
              <a:ext cx="78" cy="58"/>
            </a:xfrm>
            <a:custGeom>
              <a:avLst/>
              <a:gdLst>
                <a:gd name="T0" fmla="*/ 78 w 78"/>
                <a:gd name="T1" fmla="*/ 0 h 58"/>
                <a:gd name="T2" fmla="*/ 27 w 78"/>
                <a:gd name="T3" fmla="*/ 58 h 58"/>
                <a:gd name="T4" fmla="*/ 0 w 78"/>
                <a:gd name="T5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8">
                  <a:moveTo>
                    <a:pt x="78" y="0"/>
                  </a:moveTo>
                  <a:lnTo>
                    <a:pt x="27" y="58"/>
                  </a:lnTo>
                  <a:lnTo>
                    <a:pt x="0" y="31"/>
                  </a:lnTo>
                </a:path>
              </a:pathLst>
            </a:custGeom>
            <a:noFill/>
            <a:ln w="571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1795409" y="11781941"/>
            <a:ext cx="2351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ВАЖНО</a:t>
            </a:r>
            <a:r>
              <a:rPr lang="ru-RU" sz="28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: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H="1">
            <a:off x="1488277" y="11321029"/>
            <a:ext cx="21654754" cy="0"/>
          </a:xfrm>
          <a:prstGeom prst="line">
            <a:avLst/>
          </a:prstGeom>
          <a:ln w="34925" cap="rnd">
            <a:solidFill>
              <a:srgbClr val="21846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323" y="5858006"/>
            <a:ext cx="2254900" cy="159618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387" y1="32129" x2="26381" y2="19679"/>
                        <a14:foregroundMark x1="52762" y1="30120" x2="51657" y2="18474"/>
                        <a14:foregroundMark x1="47514" y1="38353" x2="43370" y2="30120"/>
                        <a14:foregroundMark x1="11464" y1="62450" x2="9945" y2="37550"/>
                        <a14:backgroundMark x1="1519" y1="85542" x2="3729" y2="4819"/>
                        <a14:backgroundMark x1="85497" y1="48193" x2="67680" y2="17269"/>
                        <a14:backgroundMark x1="34530" y1="96787" x2="29834" y2="85141"/>
                        <a14:backgroundMark x1="20442" y1="96185" x2="30387" y2="86546"/>
                        <a14:backgroundMark x1="41022" y1="97390" x2="31768" y2="8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1377" y="5922801"/>
            <a:ext cx="2141489" cy="145675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875" y1="49283" x2="10875" y2="49283"/>
                        <a14:foregroundMark x1="10190" y1="50717" x2="7757" y2="49413"/>
                        <a14:foregroundMark x1="49354" y1="22947" x2="49049" y2="20209"/>
                        <a14:foregroundMark x1="49582" y1="20209" x2="4935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358" y="6056886"/>
            <a:ext cx="2448165" cy="142872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140" y="6045567"/>
            <a:ext cx="2304750" cy="147097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793" y="6100398"/>
            <a:ext cx="2676153" cy="127915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3592" y1="56597" x2="29854" y2="51042"/>
                        <a14:foregroundMark x1="18447" y1="47222" x2="47330" y2="47222"/>
                        <a14:foregroundMark x1="13107" y1="75000" x2="41990" y2="90972"/>
                        <a14:foregroundMark x1="35437" y1="89236" x2="37379" y2="90278"/>
                        <a14:backgroundMark x1="3398" y1="58681" x2="7282" y2="46181"/>
                        <a14:backgroundMark x1="29126" y1="98958" x2="2427" y2="72569"/>
                        <a14:backgroundMark x1="42718" y1="94444" x2="9951" y2="77431"/>
                        <a14:backgroundMark x1="75243" y1="86458" x2="67233" y2="77083"/>
                        <a14:backgroundMark x1="10437" y1="53819" x2="12136" y2="49653"/>
                        <a14:backgroundMark x1="57767" y1="85417" x2="68447" y2="74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1718" y="5872397"/>
            <a:ext cx="2305933" cy="16132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8480" y="5852371"/>
            <a:ext cx="2317250" cy="1450783"/>
          </a:xfrm>
          <a:prstGeom prst="rect">
            <a:avLst/>
          </a:prstGeom>
        </p:spPr>
      </p:pic>
      <p:sp>
        <p:nvSpPr>
          <p:cNvPr id="53" name="Скругленный прямоугольник 52"/>
          <p:cNvSpPr/>
          <p:nvPr/>
        </p:nvSpPr>
        <p:spPr>
          <a:xfrm>
            <a:off x="1434643" y="8810393"/>
            <a:ext cx="21708388" cy="2100099"/>
          </a:xfrm>
          <a:prstGeom prst="roundRect">
            <a:avLst>
              <a:gd name="adj" fmla="val 74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34643" y="8003671"/>
            <a:ext cx="21708388" cy="709829"/>
          </a:xfrm>
          <a:prstGeom prst="roundRect">
            <a:avLst/>
          </a:prstGeom>
          <a:solidFill>
            <a:srgbClr val="218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/>
          </p:nvPr>
        </p:nvGraphicFramePr>
        <p:xfrm>
          <a:off x="1538138" y="8100065"/>
          <a:ext cx="21604893" cy="548640"/>
        </p:xfrm>
        <a:graphic>
          <a:graphicData uri="http://schemas.openxmlformats.org/drawingml/2006/table">
            <a:tbl>
              <a:tblPr/>
              <a:tblGrid>
                <a:gridCol w="2491029">
                  <a:extLst>
                    <a:ext uri="{9D8B030D-6E8A-4147-A177-3AD203B41FA5}">
                      <a16:colId xmlns:a16="http://schemas.microsoft.com/office/drawing/2014/main" val="973044123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3320896909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588175551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2886451312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2293073874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3542233714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1291653580"/>
                    </a:ext>
                  </a:extLst>
                </a:gridCol>
                <a:gridCol w="2730552">
                  <a:extLst>
                    <a:ext uri="{9D8B030D-6E8A-4147-A177-3AD203B41FA5}">
                      <a16:colId xmlns:a16="http://schemas.microsoft.com/office/drawing/2014/main" val="892515563"/>
                    </a:ext>
                  </a:extLst>
                </a:gridCol>
              </a:tblGrid>
              <a:tr h="345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ФРЕЗЫ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АСФАЛЬТО-УКЛАДЧИКИ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ДИЗЕЛЬ-ГЕНЕРАТОРЫ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ТЕЛЕСКОПИЧЕСКИЕ</a:t>
                      </a: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ПОГРУЗЧИКИ</a:t>
                      </a:r>
                      <a:endParaRPr lang="en-US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ПОДЪЁМНИКИ</a:t>
                      </a:r>
                      <a:endParaRPr lang="en-US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АВТОКРАНЫ</a:t>
                      </a:r>
                      <a:endParaRPr lang="en-US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4x4,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 4x6, 4x8</a:t>
                      </a:r>
                      <a:endParaRPr lang="ru-RU" sz="1800" b="1" i="0" u="none" strike="noStrike" dirty="0" smtClean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КРАНЫ</a:t>
                      </a:r>
                      <a:endParaRPr lang="ru-RU" sz="1800" b="1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  <a:p>
                      <a:pPr algn="ctr" fontAlgn="ctr"/>
                      <a:r>
                        <a:rPr lang="ru-RU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ГУСЕНИЧНЫЕ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КРАНЫ</a:t>
                      </a: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B Sans Display" panose="020B0503040504020204" pitchFamily="34" charset="0"/>
                          <a:cs typeface="SB Sans Display" panose="020B0503040504020204" pitchFamily="34" charset="0"/>
                        </a:rPr>
                        <a:t>БАШЕННЫЕ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SB Sans Display" panose="020B0503040504020204" pitchFamily="34" charset="0"/>
                        <a:cs typeface="SB Sans Display" panose="020B05030405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475145"/>
                  </a:ext>
                </a:extLst>
              </a:tr>
            </a:tbl>
          </a:graphicData>
        </a:graphic>
      </p:graphicFrame>
      <p:pic>
        <p:nvPicPr>
          <p:cNvPr id="64" name="Рисунок 63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0692" y1="76280" x2="10818" y2="67116"/>
                        <a14:foregroundMark x1="7421" y1="68464" x2="7547" y2="45283"/>
                        <a14:foregroundMark x1="13208" y1="66307" x2="15346" y2="40431"/>
                        <a14:foregroundMark x1="91321" y1="83558" x2="94591" y2="72507"/>
                        <a14:foregroundMark x1="88428" y1="63342" x2="96226" y2="63073"/>
                        <a14:backgroundMark x1="5660" y1="92992" x2="3899" y2="64690"/>
                        <a14:backgroundMark x1="17233" y1="90566" x2="19119" y2="62803"/>
                        <a14:backgroundMark x1="4906" y1="56065" x2="377" y2="54447"/>
                        <a14:backgroundMark x1="1761" y1="48248" x2="3522" y2="33423"/>
                        <a14:backgroundMark x1="17484" y1="50404" x2="16981" y2="43666"/>
                        <a14:backgroundMark x1="6792" y1="34501" x2="0" y2="39892"/>
                        <a14:backgroundMark x1="19623" y1="78437" x2="50943" y2="97844"/>
                        <a14:backgroundMark x1="50943" y1="93531" x2="67421" y2="90836"/>
                        <a14:backgroundMark x1="70818" y1="89488" x2="77736" y2="83827"/>
                        <a14:backgroundMark x1="82767" y1="86792" x2="90943" y2="90836"/>
                        <a14:backgroundMark x1="88805" y1="86792" x2="97358" y2="81671"/>
                        <a14:backgroundMark x1="97736" y1="80323" x2="98113" y2="60108"/>
                        <a14:backgroundMark x1="92956" y1="58491" x2="96352" y2="57951"/>
                        <a14:backgroundMark x1="90566" y1="59030" x2="94969" y2="59299"/>
                        <a14:backgroundMark x1="55094" y1="56334" x2="66415" y2="56334"/>
                        <a14:backgroundMark x1="16730" y1="75202" x2="19497" y2="48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3233" y="9278361"/>
            <a:ext cx="2362913" cy="11030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74953" y="8739047"/>
            <a:ext cx="1444667" cy="2121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59592" y="8811745"/>
            <a:ext cx="2543931" cy="1898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99312" y="8831201"/>
            <a:ext cx="1622244" cy="1936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67294" y="8779327"/>
            <a:ext cx="2695325" cy="20807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45946" y="9209287"/>
            <a:ext cx="2327160" cy="1227292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0656" y1="88322" x2="72841" y2="83882"/>
                        <a14:foregroundMark x1="87721" y1="79934" x2="87929" y2="75164"/>
                        <a14:foregroundMark x1="19563" y1="49178" x2="19563" y2="49178"/>
                        <a14:foregroundMark x1="19875" y1="48355" x2="19875" y2="48355"/>
                        <a14:foregroundMark x1="20291" y1="46217" x2="20291" y2="46217"/>
                        <a14:foregroundMark x1="22164" y1="49507" x2="22164" y2="49507"/>
                        <a14:foregroundMark x1="21020" y1="49178" x2="21020" y2="49178"/>
                        <a14:foregroundMark x1="21228" y1="49836" x2="21228" y2="49836"/>
                        <a14:foregroundMark x1="17898" y1="49178" x2="17898" y2="49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6123" y="9216837"/>
            <a:ext cx="2072199" cy="13110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06358" y="8999195"/>
            <a:ext cx="1905318" cy="16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604" y="2348963"/>
            <a:ext cx="10610130" cy="4400179"/>
          </a:xfrm>
          <a:prstGeom prst="rect">
            <a:avLst/>
          </a:prstGeom>
        </p:spPr>
      </p:pic>
      <p:sp>
        <p:nvSpPr>
          <p:cNvPr id="30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12782603" y="7037320"/>
            <a:ext cx="10726892" cy="5960224"/>
          </a:xfrm>
          <a:prstGeom prst="roundRect">
            <a:avLst>
              <a:gd name="adj" fmla="val 3131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833737" y="7037320"/>
            <a:ext cx="11162320" cy="5960224"/>
          </a:xfrm>
          <a:prstGeom prst="roundRect">
            <a:avLst>
              <a:gd name="adj" fmla="val 5176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https://www.bluestarelevator.com/images/content-img-cabi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15535" r="-239" b="30997"/>
          <a:stretch/>
        </p:blipFill>
        <p:spPr bwMode="auto">
          <a:xfrm>
            <a:off x="905063" y="2348963"/>
            <a:ext cx="11090994" cy="440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905063" y="1293815"/>
            <a:ext cx="4584293" cy="68327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Лифты</a:t>
            </a:r>
            <a:endParaRPr kumimoji="0" lang="ru-RU" sz="7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effectLst/>
              <a:uLnTx/>
              <a:uFillTx/>
              <a:latin typeface="SB Sans Display Semi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4195" y="7277259"/>
            <a:ext cx="10107061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Новейшие </a:t>
            </a:r>
            <a:r>
              <a:rPr lang="ru-RU" sz="28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технологии делают Индийских производителей глобальным конкурентом в индустрии лифтов и эскалаторов (большой объем экспорта в США и ОАЭ</a:t>
            </a: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Наличие производителей с объемом от 3000 лифтов в год</a:t>
            </a:r>
          </a:p>
          <a:p>
            <a:pPr>
              <a:spcAft>
                <a:spcPts val="1000"/>
              </a:spcAft>
            </a:pP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Наличие партнеров в РФ и сертификатов </a:t>
            </a:r>
            <a:r>
              <a:rPr lang="ru-RU" sz="28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соответствия ГОСТ </a:t>
            </a: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(</a:t>
            </a:r>
            <a:r>
              <a:rPr lang="en-US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MAS, Blue Star Elevators, Epic Elevators</a:t>
            </a: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)</a:t>
            </a:r>
            <a:endParaRPr lang="en-US" sz="2800" dirty="0" smtClean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spcAft>
                <a:spcPts val="1000"/>
              </a:spcAft>
            </a:pP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Огромное желание выхода на на рынок РФ</a:t>
            </a:r>
          </a:p>
          <a:p>
            <a:pPr>
              <a:spcAft>
                <a:spcPts val="1000"/>
              </a:spcAft>
            </a:pPr>
            <a:r>
              <a:rPr lang="ru-RU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Локализованное производство </a:t>
            </a:r>
            <a:r>
              <a:rPr lang="en-US" sz="28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TKE, </a:t>
            </a:r>
            <a:r>
              <a:rPr lang="en-US" sz="2800" dirty="0" err="1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Kone</a:t>
            </a:r>
            <a:endParaRPr lang="ru-RU" sz="2800" dirty="0">
              <a:solidFill>
                <a:srgbClr val="333F48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782604" y="1612899"/>
            <a:ext cx="10154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Немного статистики за 2024 г:</a:t>
            </a:r>
            <a:endParaRPr lang="ru-RU" sz="3200" b="1" dirty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2" name="Rectangle 30"/>
          <p:cNvSpPr/>
          <p:nvPr/>
        </p:nvSpPr>
        <p:spPr>
          <a:xfrm>
            <a:off x="18937115" y="7715608"/>
            <a:ext cx="4237600" cy="4821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5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B Sans Display" panose="020B0503040504020204" pitchFamily="34" charset="0"/>
                <a:cs typeface="SB Sans Display" panose="020B0503040504020204" pitchFamily="34" charset="0"/>
                <a:hlinkClick r:id="rId5"/>
              </a:rPr>
              <a:t>https://</a:t>
            </a:r>
            <a:r>
              <a:rPr lang="en-US" sz="2800" dirty="0" smtClean="0">
                <a:latin typeface="SB Sans Display" panose="020B0503040504020204" pitchFamily="34" charset="0"/>
                <a:cs typeface="SB Sans Display" panose="020B0503040504020204" pitchFamily="34" charset="0"/>
                <a:hlinkClick r:id="rId5"/>
              </a:rPr>
              <a:t>www.bluestarelevator.com</a:t>
            </a:r>
          </a:p>
          <a:p>
            <a:pPr marL="457200" indent="-457200">
              <a:spcAft>
                <a:spcPts val="25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B Sans Display" panose="020B0503040504020204" pitchFamily="34" charset="0"/>
                <a:cs typeface="SB Sans Display" panose="020B0503040504020204" pitchFamily="34" charset="0"/>
                <a:hlinkClick r:id="rId6"/>
              </a:rPr>
              <a:t>https://masind.net</a:t>
            </a:r>
          </a:p>
          <a:p>
            <a:pPr marL="457200" indent="-457200">
              <a:spcAft>
                <a:spcPts val="25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SB Sans Display" panose="020B0503040504020204" pitchFamily="34" charset="0"/>
                <a:cs typeface="SB Sans Display" panose="020B0503040504020204" pitchFamily="34" charset="0"/>
                <a:hlinkClick r:id="rId7"/>
              </a:rPr>
              <a:t>www.epicelevators.com</a:t>
            </a:r>
            <a:endParaRPr lang="en-US" sz="2800" dirty="0" smtClean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2500"/>
              </a:spcAft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4D5156"/>
                </a:solidFill>
                <a:latin typeface="SB Sans Display" panose="020B0503040504020204" pitchFamily="34" charset="0"/>
                <a:cs typeface="SB Sans Display" panose="020B0503040504020204" pitchFamily="34" charset="0"/>
                <a:hlinkClick r:id="rId8"/>
              </a:rPr>
              <a:t>https://</a:t>
            </a:r>
            <a:r>
              <a:rPr lang="ru-RU" altLang="ru-RU" sz="2800" dirty="0" smtClean="0">
                <a:solidFill>
                  <a:srgbClr val="4D5156"/>
                </a:solidFill>
                <a:latin typeface="SB Sans Display" panose="020B0503040504020204" pitchFamily="34" charset="0"/>
                <a:cs typeface="SB Sans Display" panose="020B0503040504020204" pitchFamily="34" charset="0"/>
                <a:hlinkClick r:id="rId8"/>
              </a:rPr>
              <a:t>www.topindiaelevator.com</a:t>
            </a:r>
            <a:endParaRPr lang="en-US" altLang="ru-RU" sz="2800" dirty="0">
              <a:solidFill>
                <a:srgbClr val="4D5156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ts val="25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D5156"/>
                </a:solidFill>
                <a:latin typeface="SB Sans Display" panose="020B0503040504020204" pitchFamily="34" charset="0"/>
                <a:cs typeface="SB Sans Display" panose="020B0503040504020204" pitchFamily="34" charset="0"/>
                <a:hlinkClick r:id="rId9"/>
              </a:rPr>
              <a:t>https</a:t>
            </a:r>
            <a:r>
              <a:rPr lang="en-US" sz="2800" dirty="0">
                <a:solidFill>
                  <a:srgbClr val="4D5156"/>
                </a:solidFill>
                <a:latin typeface="SB Sans Display" panose="020B0503040504020204" pitchFamily="34" charset="0"/>
                <a:cs typeface="SB Sans Display" panose="020B0503040504020204" pitchFamily="34" charset="0"/>
                <a:hlinkClick r:id="rId9"/>
              </a:rPr>
              <a:t>://</a:t>
            </a:r>
            <a:r>
              <a:rPr lang="en-US" sz="2800" dirty="0" smtClean="0">
                <a:solidFill>
                  <a:srgbClr val="4D5156"/>
                </a:solidFill>
                <a:latin typeface="SB Sans Display" panose="020B0503040504020204" pitchFamily="34" charset="0"/>
                <a:cs typeface="SB Sans Display" panose="020B0503040504020204" pitchFamily="34" charset="0"/>
                <a:hlinkClick r:id="rId9"/>
              </a:rPr>
              <a:t>hephzi.com</a:t>
            </a:r>
            <a:endParaRPr lang="en-US" dirty="0">
              <a:latin typeface="SB Sans Display" panose="020B0503040504020204" pitchFamily="34" charset="0"/>
              <a:ea typeface="Roboto Light" panose="02000000000000000000" pitchFamily="2" charset="0"/>
              <a:cs typeface="SB Sans Display" panose="020B0503040504020204" pitchFamily="34" charset="0"/>
            </a:endParaRPr>
          </a:p>
        </p:txBody>
      </p:sp>
      <p:sp>
        <p:nvSpPr>
          <p:cNvPr id="6" name="AutoShape 2" descr="data:image/png;base64,iVBORw0KGgoAAAANSUhEUgAAACAAAAAgCAMAAABEpIrGAAAAUVBMVEVHcExlbcdrc8mDidBkbMYNI7UrOroxP7tNV8Chptr///++weQdL7j09Pbn6PHV2O3Ly8vd3du8vLyHh4dDQ0NZWVmoqKgTExMfHx8AAACamprIC927AAAAA3RSTlMAnp4CA90JAAABGUlEQVR4AWIgEowCRkYmAB9kYQQxDAPBzBh1ZofTf6EvPfOG47XoJ7I0KG2s+471vDIQgovuijEmumiMlVvUpK0IAEXrBJ9yIleQtSkpK6+8E0FQlzwKweesA0wOhGjdXUDWokQoBx0jdC4F0T2EBBQfRYggo8FxgrY3IVWhITjDAiEjmEQc8Srk2ntrvVaAtHfRk45W+2jlEKH3PE5zX2oDElfLOEtGUSBOM1CrbVq3bWfjqdpiSiFbomOh92OpIx81sXCtNutSvLsKyzK2Oh7tKkBmq5TW1vF5TjHPx3SMueIOmWg5k3UspJz6vq5TwpMg1d7brHVpvbblnuF5tiKgynKvGU9cq70ISI3BFwILWv3lNPbBkOoB0vcW4HSUuh0AAAAASUVORK5CYII=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31750" y="-225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1160115" y="7311058"/>
            <a:ext cx="387156" cy="389284"/>
            <a:chOff x="2523" y="2349"/>
            <a:chExt cx="182" cy="183"/>
          </a:xfrm>
        </p:grpSpPr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2523" y="2349"/>
              <a:ext cx="182" cy="183"/>
            </a:xfrm>
            <a:prstGeom prst="ellipse">
              <a:avLst/>
            </a:prstGeom>
            <a:solidFill>
              <a:srgbClr val="218469"/>
            </a:solidFill>
            <a:ln w="222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2575" y="2411"/>
              <a:ext cx="78" cy="58"/>
            </a:xfrm>
            <a:custGeom>
              <a:avLst/>
              <a:gdLst>
                <a:gd name="T0" fmla="*/ 78 w 78"/>
                <a:gd name="T1" fmla="*/ 0 h 58"/>
                <a:gd name="T2" fmla="*/ 27 w 78"/>
                <a:gd name="T3" fmla="*/ 58 h 58"/>
                <a:gd name="T4" fmla="*/ 0 w 78"/>
                <a:gd name="T5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8">
                  <a:moveTo>
                    <a:pt x="78" y="0"/>
                  </a:moveTo>
                  <a:lnTo>
                    <a:pt x="27" y="58"/>
                  </a:lnTo>
                  <a:lnTo>
                    <a:pt x="0" y="31"/>
                  </a:lnTo>
                </a:path>
              </a:pathLst>
            </a:custGeom>
            <a:noFill/>
            <a:ln w="444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1160115" y="9148756"/>
            <a:ext cx="387156" cy="389284"/>
            <a:chOff x="2523" y="2349"/>
            <a:chExt cx="182" cy="183"/>
          </a:xfrm>
        </p:grpSpPr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2523" y="2349"/>
              <a:ext cx="182" cy="183"/>
            </a:xfrm>
            <a:prstGeom prst="ellipse">
              <a:avLst/>
            </a:prstGeom>
            <a:solidFill>
              <a:srgbClr val="218469"/>
            </a:solidFill>
            <a:ln w="222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2575" y="2411"/>
              <a:ext cx="78" cy="58"/>
            </a:xfrm>
            <a:custGeom>
              <a:avLst/>
              <a:gdLst>
                <a:gd name="T0" fmla="*/ 78 w 78"/>
                <a:gd name="T1" fmla="*/ 0 h 58"/>
                <a:gd name="T2" fmla="*/ 27 w 78"/>
                <a:gd name="T3" fmla="*/ 58 h 58"/>
                <a:gd name="T4" fmla="*/ 0 w 78"/>
                <a:gd name="T5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8">
                  <a:moveTo>
                    <a:pt x="78" y="0"/>
                  </a:moveTo>
                  <a:lnTo>
                    <a:pt x="27" y="58"/>
                  </a:lnTo>
                  <a:lnTo>
                    <a:pt x="0" y="31"/>
                  </a:lnTo>
                </a:path>
              </a:pathLst>
            </a:custGeom>
            <a:noFill/>
            <a:ln w="444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1160115" y="10128901"/>
            <a:ext cx="387156" cy="389284"/>
            <a:chOff x="2523" y="2349"/>
            <a:chExt cx="182" cy="183"/>
          </a:xfrm>
        </p:grpSpPr>
        <p:sp>
          <p:nvSpPr>
            <p:cNvPr id="40" name="Oval 5"/>
            <p:cNvSpPr>
              <a:spLocks noChangeArrowheads="1"/>
            </p:cNvSpPr>
            <p:nvPr/>
          </p:nvSpPr>
          <p:spPr bwMode="auto">
            <a:xfrm>
              <a:off x="2523" y="2349"/>
              <a:ext cx="182" cy="183"/>
            </a:xfrm>
            <a:prstGeom prst="ellipse">
              <a:avLst/>
            </a:prstGeom>
            <a:solidFill>
              <a:srgbClr val="218469"/>
            </a:solidFill>
            <a:ln w="222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6"/>
            <p:cNvSpPr>
              <a:spLocks/>
            </p:cNvSpPr>
            <p:nvPr/>
          </p:nvSpPr>
          <p:spPr bwMode="auto">
            <a:xfrm>
              <a:off x="2575" y="2411"/>
              <a:ext cx="78" cy="58"/>
            </a:xfrm>
            <a:custGeom>
              <a:avLst/>
              <a:gdLst>
                <a:gd name="T0" fmla="*/ 78 w 78"/>
                <a:gd name="T1" fmla="*/ 0 h 58"/>
                <a:gd name="T2" fmla="*/ 27 w 78"/>
                <a:gd name="T3" fmla="*/ 58 h 58"/>
                <a:gd name="T4" fmla="*/ 0 w 78"/>
                <a:gd name="T5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8">
                  <a:moveTo>
                    <a:pt x="78" y="0"/>
                  </a:moveTo>
                  <a:lnTo>
                    <a:pt x="27" y="58"/>
                  </a:lnTo>
                  <a:lnTo>
                    <a:pt x="0" y="31"/>
                  </a:lnTo>
                </a:path>
              </a:pathLst>
            </a:custGeom>
            <a:noFill/>
            <a:ln w="444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1160115" y="11123950"/>
            <a:ext cx="387156" cy="389284"/>
            <a:chOff x="2523" y="2349"/>
            <a:chExt cx="182" cy="183"/>
          </a:xfrm>
        </p:grpSpPr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2523" y="2349"/>
              <a:ext cx="182" cy="183"/>
            </a:xfrm>
            <a:prstGeom prst="ellipse">
              <a:avLst/>
            </a:prstGeom>
            <a:solidFill>
              <a:srgbClr val="218469"/>
            </a:solidFill>
            <a:ln w="222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2575" y="2411"/>
              <a:ext cx="78" cy="58"/>
            </a:xfrm>
            <a:custGeom>
              <a:avLst/>
              <a:gdLst>
                <a:gd name="T0" fmla="*/ 78 w 78"/>
                <a:gd name="T1" fmla="*/ 0 h 58"/>
                <a:gd name="T2" fmla="*/ 27 w 78"/>
                <a:gd name="T3" fmla="*/ 58 h 58"/>
                <a:gd name="T4" fmla="*/ 0 w 78"/>
                <a:gd name="T5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8">
                  <a:moveTo>
                    <a:pt x="78" y="0"/>
                  </a:moveTo>
                  <a:lnTo>
                    <a:pt x="27" y="58"/>
                  </a:lnTo>
                  <a:lnTo>
                    <a:pt x="0" y="31"/>
                  </a:lnTo>
                </a:path>
              </a:pathLst>
            </a:custGeom>
            <a:noFill/>
            <a:ln w="444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1160115" y="11670050"/>
            <a:ext cx="387156" cy="389284"/>
            <a:chOff x="2523" y="2349"/>
            <a:chExt cx="182" cy="183"/>
          </a:xfrm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2523" y="2349"/>
              <a:ext cx="182" cy="183"/>
            </a:xfrm>
            <a:prstGeom prst="ellipse">
              <a:avLst/>
            </a:prstGeom>
            <a:solidFill>
              <a:srgbClr val="218469"/>
            </a:solidFill>
            <a:ln w="222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2575" y="2411"/>
              <a:ext cx="78" cy="58"/>
            </a:xfrm>
            <a:custGeom>
              <a:avLst/>
              <a:gdLst>
                <a:gd name="T0" fmla="*/ 78 w 78"/>
                <a:gd name="T1" fmla="*/ 0 h 58"/>
                <a:gd name="T2" fmla="*/ 27 w 78"/>
                <a:gd name="T3" fmla="*/ 58 h 58"/>
                <a:gd name="T4" fmla="*/ 0 w 78"/>
                <a:gd name="T5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8">
                  <a:moveTo>
                    <a:pt x="78" y="0"/>
                  </a:moveTo>
                  <a:lnTo>
                    <a:pt x="27" y="58"/>
                  </a:lnTo>
                  <a:lnTo>
                    <a:pt x="0" y="31"/>
                  </a:lnTo>
                </a:path>
              </a:pathLst>
            </a:custGeom>
            <a:noFill/>
            <a:ln w="444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 flipV="1">
            <a:off x="12918751" y="3853986"/>
            <a:ext cx="2763075" cy="1819275"/>
          </a:xfrm>
          <a:custGeom>
            <a:avLst/>
            <a:gdLst>
              <a:gd name="connsiteX0" fmla="*/ 0 w 2763075"/>
              <a:gd name="connsiteY0" fmla="*/ 133142 h 1427490"/>
              <a:gd name="connsiteX1" fmla="*/ 133142 w 2763075"/>
              <a:gd name="connsiteY1" fmla="*/ 0 h 1427490"/>
              <a:gd name="connsiteX2" fmla="*/ 2629933 w 2763075"/>
              <a:gd name="connsiteY2" fmla="*/ 0 h 1427490"/>
              <a:gd name="connsiteX3" fmla="*/ 2763075 w 2763075"/>
              <a:gd name="connsiteY3" fmla="*/ 133142 h 1427490"/>
              <a:gd name="connsiteX4" fmla="*/ 2763075 w 2763075"/>
              <a:gd name="connsiteY4" fmla="*/ 1294348 h 1427490"/>
              <a:gd name="connsiteX5" fmla="*/ 2629933 w 2763075"/>
              <a:gd name="connsiteY5" fmla="*/ 1427490 h 1427490"/>
              <a:gd name="connsiteX6" fmla="*/ 133142 w 2763075"/>
              <a:gd name="connsiteY6" fmla="*/ 1427490 h 1427490"/>
              <a:gd name="connsiteX7" fmla="*/ 0 w 2763075"/>
              <a:gd name="connsiteY7" fmla="*/ 1294348 h 1427490"/>
              <a:gd name="connsiteX8" fmla="*/ 0 w 2763075"/>
              <a:gd name="connsiteY8" fmla="*/ 133142 h 1427490"/>
              <a:gd name="connsiteX0" fmla="*/ 0 w 2763075"/>
              <a:gd name="connsiteY0" fmla="*/ 133142 h 1428750"/>
              <a:gd name="connsiteX1" fmla="*/ 133142 w 2763075"/>
              <a:gd name="connsiteY1" fmla="*/ 0 h 1428750"/>
              <a:gd name="connsiteX2" fmla="*/ 2629933 w 2763075"/>
              <a:gd name="connsiteY2" fmla="*/ 0 h 1428750"/>
              <a:gd name="connsiteX3" fmla="*/ 2763075 w 2763075"/>
              <a:gd name="connsiteY3" fmla="*/ 133142 h 1428750"/>
              <a:gd name="connsiteX4" fmla="*/ 2763075 w 2763075"/>
              <a:gd name="connsiteY4" fmla="*/ 1294348 h 1428750"/>
              <a:gd name="connsiteX5" fmla="*/ 2629933 w 2763075"/>
              <a:gd name="connsiteY5" fmla="*/ 1427490 h 1428750"/>
              <a:gd name="connsiteX6" fmla="*/ 1696275 w 2763075"/>
              <a:gd name="connsiteY6" fmla="*/ 1428750 h 1428750"/>
              <a:gd name="connsiteX7" fmla="*/ 133142 w 2763075"/>
              <a:gd name="connsiteY7" fmla="*/ 1427490 h 1428750"/>
              <a:gd name="connsiteX8" fmla="*/ 0 w 2763075"/>
              <a:gd name="connsiteY8" fmla="*/ 1294348 h 1428750"/>
              <a:gd name="connsiteX9" fmla="*/ 0 w 2763075"/>
              <a:gd name="connsiteY9" fmla="*/ 133142 h 1428750"/>
              <a:gd name="connsiteX0" fmla="*/ 0 w 2763075"/>
              <a:gd name="connsiteY0" fmla="*/ 133142 h 1428750"/>
              <a:gd name="connsiteX1" fmla="*/ 133142 w 2763075"/>
              <a:gd name="connsiteY1" fmla="*/ 0 h 1428750"/>
              <a:gd name="connsiteX2" fmla="*/ 2629933 w 2763075"/>
              <a:gd name="connsiteY2" fmla="*/ 0 h 1428750"/>
              <a:gd name="connsiteX3" fmla="*/ 2763075 w 2763075"/>
              <a:gd name="connsiteY3" fmla="*/ 133142 h 1428750"/>
              <a:gd name="connsiteX4" fmla="*/ 2763075 w 2763075"/>
              <a:gd name="connsiteY4" fmla="*/ 1294348 h 1428750"/>
              <a:gd name="connsiteX5" fmla="*/ 2629933 w 2763075"/>
              <a:gd name="connsiteY5" fmla="*/ 1427490 h 1428750"/>
              <a:gd name="connsiteX6" fmla="*/ 2382075 w 2763075"/>
              <a:gd name="connsiteY6" fmla="*/ 1428750 h 1428750"/>
              <a:gd name="connsiteX7" fmla="*/ 1696275 w 2763075"/>
              <a:gd name="connsiteY7" fmla="*/ 1428750 h 1428750"/>
              <a:gd name="connsiteX8" fmla="*/ 133142 w 2763075"/>
              <a:gd name="connsiteY8" fmla="*/ 1427490 h 1428750"/>
              <a:gd name="connsiteX9" fmla="*/ 0 w 2763075"/>
              <a:gd name="connsiteY9" fmla="*/ 1294348 h 1428750"/>
              <a:gd name="connsiteX10" fmla="*/ 0 w 2763075"/>
              <a:gd name="connsiteY10" fmla="*/ 133142 h 1428750"/>
              <a:gd name="connsiteX0" fmla="*/ 0 w 2763075"/>
              <a:gd name="connsiteY0" fmla="*/ 133142 h 1428750"/>
              <a:gd name="connsiteX1" fmla="*/ 133142 w 2763075"/>
              <a:gd name="connsiteY1" fmla="*/ 0 h 1428750"/>
              <a:gd name="connsiteX2" fmla="*/ 2629933 w 2763075"/>
              <a:gd name="connsiteY2" fmla="*/ 0 h 1428750"/>
              <a:gd name="connsiteX3" fmla="*/ 2763075 w 2763075"/>
              <a:gd name="connsiteY3" fmla="*/ 133142 h 1428750"/>
              <a:gd name="connsiteX4" fmla="*/ 2763075 w 2763075"/>
              <a:gd name="connsiteY4" fmla="*/ 1294348 h 1428750"/>
              <a:gd name="connsiteX5" fmla="*/ 2629933 w 2763075"/>
              <a:gd name="connsiteY5" fmla="*/ 1427490 h 1428750"/>
              <a:gd name="connsiteX6" fmla="*/ 2382075 w 2763075"/>
              <a:gd name="connsiteY6" fmla="*/ 1428750 h 1428750"/>
              <a:gd name="connsiteX7" fmla="*/ 2029650 w 2763075"/>
              <a:gd name="connsiteY7" fmla="*/ 1419225 h 1428750"/>
              <a:gd name="connsiteX8" fmla="*/ 1696275 w 2763075"/>
              <a:gd name="connsiteY8" fmla="*/ 1428750 h 1428750"/>
              <a:gd name="connsiteX9" fmla="*/ 133142 w 2763075"/>
              <a:gd name="connsiteY9" fmla="*/ 1427490 h 1428750"/>
              <a:gd name="connsiteX10" fmla="*/ 0 w 2763075"/>
              <a:gd name="connsiteY10" fmla="*/ 1294348 h 1428750"/>
              <a:gd name="connsiteX11" fmla="*/ 0 w 2763075"/>
              <a:gd name="connsiteY11" fmla="*/ 133142 h 1428750"/>
              <a:gd name="connsiteX0" fmla="*/ 0 w 2763075"/>
              <a:gd name="connsiteY0" fmla="*/ 133142 h 1819275"/>
              <a:gd name="connsiteX1" fmla="*/ 133142 w 2763075"/>
              <a:gd name="connsiteY1" fmla="*/ 0 h 1819275"/>
              <a:gd name="connsiteX2" fmla="*/ 2629933 w 2763075"/>
              <a:gd name="connsiteY2" fmla="*/ 0 h 1819275"/>
              <a:gd name="connsiteX3" fmla="*/ 2763075 w 2763075"/>
              <a:gd name="connsiteY3" fmla="*/ 133142 h 1819275"/>
              <a:gd name="connsiteX4" fmla="*/ 2763075 w 2763075"/>
              <a:gd name="connsiteY4" fmla="*/ 1294348 h 1819275"/>
              <a:gd name="connsiteX5" fmla="*/ 2629933 w 2763075"/>
              <a:gd name="connsiteY5" fmla="*/ 1427490 h 1819275"/>
              <a:gd name="connsiteX6" fmla="*/ 2382075 w 2763075"/>
              <a:gd name="connsiteY6" fmla="*/ 1428750 h 1819275"/>
              <a:gd name="connsiteX7" fmla="*/ 2467800 w 2763075"/>
              <a:gd name="connsiteY7" fmla="*/ 1819275 h 1819275"/>
              <a:gd name="connsiteX8" fmla="*/ 1696275 w 2763075"/>
              <a:gd name="connsiteY8" fmla="*/ 1428750 h 1819275"/>
              <a:gd name="connsiteX9" fmla="*/ 133142 w 2763075"/>
              <a:gd name="connsiteY9" fmla="*/ 1427490 h 1819275"/>
              <a:gd name="connsiteX10" fmla="*/ 0 w 2763075"/>
              <a:gd name="connsiteY10" fmla="*/ 1294348 h 1819275"/>
              <a:gd name="connsiteX11" fmla="*/ 0 w 2763075"/>
              <a:gd name="connsiteY11" fmla="*/ 133142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3075" h="1819275">
                <a:moveTo>
                  <a:pt x="0" y="133142"/>
                </a:moveTo>
                <a:cubicBezTo>
                  <a:pt x="0" y="59610"/>
                  <a:pt x="59610" y="0"/>
                  <a:pt x="133142" y="0"/>
                </a:cubicBezTo>
                <a:lnTo>
                  <a:pt x="2629933" y="0"/>
                </a:lnTo>
                <a:cubicBezTo>
                  <a:pt x="2703465" y="0"/>
                  <a:pt x="2763075" y="59610"/>
                  <a:pt x="2763075" y="133142"/>
                </a:cubicBezTo>
                <a:lnTo>
                  <a:pt x="2763075" y="1294348"/>
                </a:lnTo>
                <a:cubicBezTo>
                  <a:pt x="2763075" y="1367880"/>
                  <a:pt x="2703465" y="1427490"/>
                  <a:pt x="2629933" y="1427490"/>
                </a:cubicBezTo>
                <a:lnTo>
                  <a:pt x="2382075" y="1428750"/>
                </a:lnTo>
                <a:lnTo>
                  <a:pt x="2467800" y="1819275"/>
                </a:lnTo>
                <a:lnTo>
                  <a:pt x="1696275" y="1428750"/>
                </a:lnTo>
                <a:lnTo>
                  <a:pt x="133142" y="1427490"/>
                </a:lnTo>
                <a:cubicBezTo>
                  <a:pt x="59610" y="1427490"/>
                  <a:pt x="0" y="1367880"/>
                  <a:pt x="0" y="1294348"/>
                </a:cubicBezTo>
                <a:lnTo>
                  <a:pt x="0" y="133142"/>
                </a:lnTo>
                <a:close/>
              </a:path>
            </a:pathLst>
          </a:custGeom>
          <a:solidFill>
            <a:srgbClr val="218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12782603" y="4475897"/>
            <a:ext cx="2880853" cy="1007506"/>
          </a:xfrm>
          <a:prstGeom prst="wedgeRectCallout">
            <a:avLst>
              <a:gd name="adj1" fmla="val 26519"/>
              <a:gd name="adj2" fmla="val 22269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355</a:t>
            </a:r>
            <a:r>
              <a:rPr lang="en-US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покупателей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 общую сумму </a:t>
            </a:r>
            <a:endParaRPr lang="ru-RU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87 </a:t>
            </a:r>
            <a:r>
              <a:rPr lang="ru-RU" sz="28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млн. </a:t>
            </a:r>
            <a:r>
              <a:rPr lang="en-US" sz="28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$</a:t>
            </a:r>
            <a:endParaRPr lang="ru-RU" sz="28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8" name="Скругленный прямоугольник 3"/>
          <p:cNvSpPr/>
          <p:nvPr/>
        </p:nvSpPr>
        <p:spPr>
          <a:xfrm flipH="1" flipV="1">
            <a:off x="20574451" y="3080563"/>
            <a:ext cx="2763075" cy="1819275"/>
          </a:xfrm>
          <a:custGeom>
            <a:avLst/>
            <a:gdLst>
              <a:gd name="connsiteX0" fmla="*/ 0 w 2763075"/>
              <a:gd name="connsiteY0" fmla="*/ 133142 h 1427490"/>
              <a:gd name="connsiteX1" fmla="*/ 133142 w 2763075"/>
              <a:gd name="connsiteY1" fmla="*/ 0 h 1427490"/>
              <a:gd name="connsiteX2" fmla="*/ 2629933 w 2763075"/>
              <a:gd name="connsiteY2" fmla="*/ 0 h 1427490"/>
              <a:gd name="connsiteX3" fmla="*/ 2763075 w 2763075"/>
              <a:gd name="connsiteY3" fmla="*/ 133142 h 1427490"/>
              <a:gd name="connsiteX4" fmla="*/ 2763075 w 2763075"/>
              <a:gd name="connsiteY4" fmla="*/ 1294348 h 1427490"/>
              <a:gd name="connsiteX5" fmla="*/ 2629933 w 2763075"/>
              <a:gd name="connsiteY5" fmla="*/ 1427490 h 1427490"/>
              <a:gd name="connsiteX6" fmla="*/ 133142 w 2763075"/>
              <a:gd name="connsiteY6" fmla="*/ 1427490 h 1427490"/>
              <a:gd name="connsiteX7" fmla="*/ 0 w 2763075"/>
              <a:gd name="connsiteY7" fmla="*/ 1294348 h 1427490"/>
              <a:gd name="connsiteX8" fmla="*/ 0 w 2763075"/>
              <a:gd name="connsiteY8" fmla="*/ 133142 h 1427490"/>
              <a:gd name="connsiteX0" fmla="*/ 0 w 2763075"/>
              <a:gd name="connsiteY0" fmla="*/ 133142 h 1428750"/>
              <a:gd name="connsiteX1" fmla="*/ 133142 w 2763075"/>
              <a:gd name="connsiteY1" fmla="*/ 0 h 1428750"/>
              <a:gd name="connsiteX2" fmla="*/ 2629933 w 2763075"/>
              <a:gd name="connsiteY2" fmla="*/ 0 h 1428750"/>
              <a:gd name="connsiteX3" fmla="*/ 2763075 w 2763075"/>
              <a:gd name="connsiteY3" fmla="*/ 133142 h 1428750"/>
              <a:gd name="connsiteX4" fmla="*/ 2763075 w 2763075"/>
              <a:gd name="connsiteY4" fmla="*/ 1294348 h 1428750"/>
              <a:gd name="connsiteX5" fmla="*/ 2629933 w 2763075"/>
              <a:gd name="connsiteY5" fmla="*/ 1427490 h 1428750"/>
              <a:gd name="connsiteX6" fmla="*/ 1696275 w 2763075"/>
              <a:gd name="connsiteY6" fmla="*/ 1428750 h 1428750"/>
              <a:gd name="connsiteX7" fmla="*/ 133142 w 2763075"/>
              <a:gd name="connsiteY7" fmla="*/ 1427490 h 1428750"/>
              <a:gd name="connsiteX8" fmla="*/ 0 w 2763075"/>
              <a:gd name="connsiteY8" fmla="*/ 1294348 h 1428750"/>
              <a:gd name="connsiteX9" fmla="*/ 0 w 2763075"/>
              <a:gd name="connsiteY9" fmla="*/ 133142 h 1428750"/>
              <a:gd name="connsiteX0" fmla="*/ 0 w 2763075"/>
              <a:gd name="connsiteY0" fmla="*/ 133142 h 1428750"/>
              <a:gd name="connsiteX1" fmla="*/ 133142 w 2763075"/>
              <a:gd name="connsiteY1" fmla="*/ 0 h 1428750"/>
              <a:gd name="connsiteX2" fmla="*/ 2629933 w 2763075"/>
              <a:gd name="connsiteY2" fmla="*/ 0 h 1428750"/>
              <a:gd name="connsiteX3" fmla="*/ 2763075 w 2763075"/>
              <a:gd name="connsiteY3" fmla="*/ 133142 h 1428750"/>
              <a:gd name="connsiteX4" fmla="*/ 2763075 w 2763075"/>
              <a:gd name="connsiteY4" fmla="*/ 1294348 h 1428750"/>
              <a:gd name="connsiteX5" fmla="*/ 2629933 w 2763075"/>
              <a:gd name="connsiteY5" fmla="*/ 1427490 h 1428750"/>
              <a:gd name="connsiteX6" fmla="*/ 2382075 w 2763075"/>
              <a:gd name="connsiteY6" fmla="*/ 1428750 h 1428750"/>
              <a:gd name="connsiteX7" fmla="*/ 1696275 w 2763075"/>
              <a:gd name="connsiteY7" fmla="*/ 1428750 h 1428750"/>
              <a:gd name="connsiteX8" fmla="*/ 133142 w 2763075"/>
              <a:gd name="connsiteY8" fmla="*/ 1427490 h 1428750"/>
              <a:gd name="connsiteX9" fmla="*/ 0 w 2763075"/>
              <a:gd name="connsiteY9" fmla="*/ 1294348 h 1428750"/>
              <a:gd name="connsiteX10" fmla="*/ 0 w 2763075"/>
              <a:gd name="connsiteY10" fmla="*/ 133142 h 1428750"/>
              <a:gd name="connsiteX0" fmla="*/ 0 w 2763075"/>
              <a:gd name="connsiteY0" fmla="*/ 133142 h 1428750"/>
              <a:gd name="connsiteX1" fmla="*/ 133142 w 2763075"/>
              <a:gd name="connsiteY1" fmla="*/ 0 h 1428750"/>
              <a:gd name="connsiteX2" fmla="*/ 2629933 w 2763075"/>
              <a:gd name="connsiteY2" fmla="*/ 0 h 1428750"/>
              <a:gd name="connsiteX3" fmla="*/ 2763075 w 2763075"/>
              <a:gd name="connsiteY3" fmla="*/ 133142 h 1428750"/>
              <a:gd name="connsiteX4" fmla="*/ 2763075 w 2763075"/>
              <a:gd name="connsiteY4" fmla="*/ 1294348 h 1428750"/>
              <a:gd name="connsiteX5" fmla="*/ 2629933 w 2763075"/>
              <a:gd name="connsiteY5" fmla="*/ 1427490 h 1428750"/>
              <a:gd name="connsiteX6" fmla="*/ 2382075 w 2763075"/>
              <a:gd name="connsiteY6" fmla="*/ 1428750 h 1428750"/>
              <a:gd name="connsiteX7" fmla="*/ 2029650 w 2763075"/>
              <a:gd name="connsiteY7" fmla="*/ 1419225 h 1428750"/>
              <a:gd name="connsiteX8" fmla="*/ 1696275 w 2763075"/>
              <a:gd name="connsiteY8" fmla="*/ 1428750 h 1428750"/>
              <a:gd name="connsiteX9" fmla="*/ 133142 w 2763075"/>
              <a:gd name="connsiteY9" fmla="*/ 1427490 h 1428750"/>
              <a:gd name="connsiteX10" fmla="*/ 0 w 2763075"/>
              <a:gd name="connsiteY10" fmla="*/ 1294348 h 1428750"/>
              <a:gd name="connsiteX11" fmla="*/ 0 w 2763075"/>
              <a:gd name="connsiteY11" fmla="*/ 133142 h 1428750"/>
              <a:gd name="connsiteX0" fmla="*/ 0 w 2763075"/>
              <a:gd name="connsiteY0" fmla="*/ 133142 h 1819275"/>
              <a:gd name="connsiteX1" fmla="*/ 133142 w 2763075"/>
              <a:gd name="connsiteY1" fmla="*/ 0 h 1819275"/>
              <a:gd name="connsiteX2" fmla="*/ 2629933 w 2763075"/>
              <a:gd name="connsiteY2" fmla="*/ 0 h 1819275"/>
              <a:gd name="connsiteX3" fmla="*/ 2763075 w 2763075"/>
              <a:gd name="connsiteY3" fmla="*/ 133142 h 1819275"/>
              <a:gd name="connsiteX4" fmla="*/ 2763075 w 2763075"/>
              <a:gd name="connsiteY4" fmla="*/ 1294348 h 1819275"/>
              <a:gd name="connsiteX5" fmla="*/ 2629933 w 2763075"/>
              <a:gd name="connsiteY5" fmla="*/ 1427490 h 1819275"/>
              <a:gd name="connsiteX6" fmla="*/ 2382075 w 2763075"/>
              <a:gd name="connsiteY6" fmla="*/ 1428750 h 1819275"/>
              <a:gd name="connsiteX7" fmla="*/ 2467800 w 2763075"/>
              <a:gd name="connsiteY7" fmla="*/ 1819275 h 1819275"/>
              <a:gd name="connsiteX8" fmla="*/ 1696275 w 2763075"/>
              <a:gd name="connsiteY8" fmla="*/ 1428750 h 1819275"/>
              <a:gd name="connsiteX9" fmla="*/ 133142 w 2763075"/>
              <a:gd name="connsiteY9" fmla="*/ 1427490 h 1819275"/>
              <a:gd name="connsiteX10" fmla="*/ 0 w 2763075"/>
              <a:gd name="connsiteY10" fmla="*/ 1294348 h 1819275"/>
              <a:gd name="connsiteX11" fmla="*/ 0 w 2763075"/>
              <a:gd name="connsiteY11" fmla="*/ 133142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3075" h="1819275">
                <a:moveTo>
                  <a:pt x="0" y="133142"/>
                </a:moveTo>
                <a:cubicBezTo>
                  <a:pt x="0" y="59610"/>
                  <a:pt x="59610" y="0"/>
                  <a:pt x="133142" y="0"/>
                </a:cubicBezTo>
                <a:lnTo>
                  <a:pt x="2629933" y="0"/>
                </a:lnTo>
                <a:cubicBezTo>
                  <a:pt x="2703465" y="0"/>
                  <a:pt x="2763075" y="59610"/>
                  <a:pt x="2763075" y="133142"/>
                </a:cubicBezTo>
                <a:lnTo>
                  <a:pt x="2763075" y="1294348"/>
                </a:lnTo>
                <a:cubicBezTo>
                  <a:pt x="2763075" y="1367880"/>
                  <a:pt x="2703465" y="1427490"/>
                  <a:pt x="2629933" y="1427490"/>
                </a:cubicBezTo>
                <a:lnTo>
                  <a:pt x="2382075" y="1428750"/>
                </a:lnTo>
                <a:lnTo>
                  <a:pt x="2467800" y="1819275"/>
                </a:lnTo>
                <a:lnTo>
                  <a:pt x="1696275" y="1428750"/>
                </a:lnTo>
                <a:lnTo>
                  <a:pt x="133142" y="1427490"/>
                </a:lnTo>
                <a:cubicBezTo>
                  <a:pt x="59610" y="1427490"/>
                  <a:pt x="0" y="1367880"/>
                  <a:pt x="0" y="1294348"/>
                </a:cubicBezTo>
                <a:lnTo>
                  <a:pt x="0" y="133142"/>
                </a:lnTo>
                <a:close/>
              </a:path>
            </a:pathLst>
          </a:custGeom>
          <a:solidFill>
            <a:srgbClr val="218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20670961" y="3618240"/>
            <a:ext cx="2570053" cy="1206500"/>
          </a:xfrm>
          <a:prstGeom prst="wedgeRectCallout">
            <a:avLst>
              <a:gd name="adj1" fmla="val -42757"/>
              <a:gd name="adj2" fmla="val 11244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22 </a:t>
            </a:r>
            <a: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покупателя </a:t>
            </a:r>
            <a:endParaRPr lang="en-US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 </a:t>
            </a:r>
            <a:r>
              <a:rPr lang="ru-RU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общую сумму </a:t>
            </a:r>
            <a:endParaRPr lang="en-US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2,9 </a:t>
            </a:r>
            <a:r>
              <a:rPr lang="ru-RU" sz="28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млн. </a:t>
            </a:r>
            <a:r>
              <a:rPr lang="en-US" sz="28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$</a:t>
            </a:r>
            <a:endParaRPr lang="ru-RU" sz="28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12322435" y="7277259"/>
          <a:ext cx="7589660" cy="554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5534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629223" y="2835535"/>
            <a:ext cx="11758720" cy="10287970"/>
          </a:xfrm>
          <a:prstGeom prst="roundRect">
            <a:avLst>
              <a:gd name="adj" fmla="val 2791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13039349" y="3732838"/>
            <a:ext cx="10604421" cy="9390667"/>
          </a:xfrm>
          <a:prstGeom prst="roundRect">
            <a:avLst>
              <a:gd name="adj" fmla="val 4646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3039350" y="2835535"/>
            <a:ext cx="10604420" cy="669697"/>
          </a:xfrm>
          <a:prstGeom prst="roundRect">
            <a:avLst>
              <a:gd name="adj" fmla="val 50000"/>
            </a:avLst>
          </a:prstGeom>
          <a:solidFill>
            <a:srgbClr val="218469"/>
          </a:solidFill>
          <a:ln>
            <a:solidFill>
              <a:srgbClr val="218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727745" y="275279"/>
            <a:ext cx="20393787" cy="68327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79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Облицивочные материалы – </a:t>
            </a:r>
            <a:br>
              <a:rPr lang="ru-RU" sz="7000" dirty="0" smtClean="0">
                <a:gradFill>
                  <a:gsLst>
                    <a:gs pos="37000">
                      <a:srgbClr val="333F48"/>
                    </a:gs>
                    <a:gs pos="79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</a:b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79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от Тадж-Махала до Итальянской </a:t>
            </a:r>
            <a:r>
              <a:rPr lang="ru-RU" sz="7000" dirty="0">
                <a:gradFill>
                  <a:gsLst>
                    <a:gs pos="37000">
                      <a:srgbClr val="333F48"/>
                    </a:gs>
                    <a:gs pos="79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Р</a:t>
            </a: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79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ивьеры</a:t>
            </a:r>
            <a:endParaRPr kumimoji="0" lang="ru-RU" sz="7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333F48"/>
                  </a:gs>
                  <a:gs pos="79000">
                    <a:srgbClr val="15C658"/>
                  </a:gs>
                </a:gsLst>
                <a:lin ang="19200000" scaled="0"/>
              </a:gradFill>
              <a:effectLst/>
              <a:uLnTx/>
              <a:uFillTx/>
              <a:latin typeface="SB Sans Display Semibold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163160" y="4376699"/>
            <a:ext cx="9368963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57646">
              <a:defRPr/>
            </a:pPr>
            <a:r>
              <a:rPr lang="ru-RU" sz="2700" b="1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Большая вариация </a:t>
            </a:r>
            <a:r>
              <a:rPr lang="ru-RU" sz="27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облицовочных материалов:</a:t>
            </a:r>
          </a:p>
          <a:p>
            <a:pPr defTabSz="3657646">
              <a:defRPr/>
            </a:pPr>
            <a:r>
              <a:rPr lang="ru-RU" sz="27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керамогранит</a:t>
            </a: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, мрамор , гранит, </a:t>
            </a:r>
            <a:r>
              <a:rPr lang="ru-RU" sz="27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оникс, полудрагоценные камни: агат, опал, кошачий глаз, лазурит, малахит и др.)</a:t>
            </a:r>
            <a:endParaRPr lang="en-US" sz="2700" dirty="0" smtClean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en-US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r>
              <a:rPr lang="ru-RU" sz="2700" b="1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Большое количество экспортеров </a:t>
            </a: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облицовочных материалов в штате </a:t>
            </a:r>
            <a:r>
              <a:rPr lang="ru-RU" sz="2700" dirty="0" err="1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Гуджарат</a:t>
            </a: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(90% компаний</a:t>
            </a:r>
            <a:r>
              <a:rPr lang="ru-RU" sz="27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)</a:t>
            </a:r>
            <a:endParaRPr lang="en-US" sz="2700" dirty="0" smtClean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en-US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r>
              <a:rPr lang="ru-RU" sz="2700" b="1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Возможность доставки образцов в Москву и проверки производственных площадок  в </a:t>
            </a:r>
            <a:r>
              <a:rPr lang="ru-RU" sz="2700" b="1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Индии</a:t>
            </a:r>
            <a:endParaRPr lang="en-US" sz="2700" b="1" dirty="0" smtClean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en-US" sz="2700" b="1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r>
              <a:rPr lang="ru-RU" sz="2700" b="1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Конкурентная цена </a:t>
            </a: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(в среднем 500 рупий за квадратный метр</a:t>
            </a:r>
            <a:r>
              <a:rPr lang="ru-RU" sz="27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)</a:t>
            </a:r>
            <a:endParaRPr lang="en-US" sz="2700" dirty="0" smtClean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en-US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Возможность </a:t>
            </a:r>
            <a:r>
              <a:rPr lang="ru-RU" sz="2700" b="1" dirty="0" err="1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кастомизации</a:t>
            </a:r>
            <a:r>
              <a:rPr lang="ru-RU" sz="2700" b="1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размеров </a:t>
            </a: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 параметры заказчика </a:t>
            </a:r>
            <a:endParaRPr lang="en-US" sz="2700" dirty="0" smtClean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en-US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Возможность </a:t>
            </a:r>
            <a:r>
              <a:rPr lang="ru-RU" sz="2700" b="1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производства по образцу заказчика</a:t>
            </a: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(для </a:t>
            </a:r>
            <a:r>
              <a:rPr lang="ru-RU" sz="2700" dirty="0" err="1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керамогранита</a:t>
            </a:r>
            <a:r>
              <a:rPr lang="ru-RU" sz="2700" dirty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) </a:t>
            </a:r>
            <a:endParaRPr lang="en-US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en-US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en-US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ru-RU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ru-RU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57646">
              <a:defRPr/>
            </a:pPr>
            <a:endParaRPr lang="ru-RU" sz="27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9" name="Прямоугольник 176"/>
          <p:cNvSpPr/>
          <p:nvPr/>
        </p:nvSpPr>
        <p:spPr>
          <a:xfrm>
            <a:off x="13823907" y="2846130"/>
            <a:ext cx="8455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Преимущество работы с Индией</a:t>
            </a:r>
            <a:endParaRPr lang="ru-RU" sz="3600" b="1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grpSp>
        <p:nvGrpSpPr>
          <p:cNvPr id="44" name="Group 4"/>
          <p:cNvGrpSpPr>
            <a:grpSpLocks noChangeAspect="1"/>
          </p:cNvGrpSpPr>
          <p:nvPr/>
        </p:nvGrpSpPr>
        <p:grpSpPr bwMode="auto">
          <a:xfrm>
            <a:off x="13174815" y="2911460"/>
            <a:ext cx="517867" cy="520714"/>
            <a:chOff x="2523" y="2349"/>
            <a:chExt cx="182" cy="183"/>
          </a:xfrm>
        </p:grpSpPr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2523" y="2349"/>
              <a:ext cx="182" cy="183"/>
            </a:xfrm>
            <a:prstGeom prst="ellipse">
              <a:avLst/>
            </a:prstGeom>
            <a:solidFill>
              <a:srgbClr val="218469"/>
            </a:solidFill>
            <a:ln w="222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2575" y="2411"/>
              <a:ext cx="78" cy="58"/>
            </a:xfrm>
            <a:custGeom>
              <a:avLst/>
              <a:gdLst>
                <a:gd name="T0" fmla="*/ 78 w 78"/>
                <a:gd name="T1" fmla="*/ 0 h 58"/>
                <a:gd name="T2" fmla="*/ 27 w 78"/>
                <a:gd name="T3" fmla="*/ 58 h 58"/>
                <a:gd name="T4" fmla="*/ 0 w 78"/>
                <a:gd name="T5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58">
                  <a:moveTo>
                    <a:pt x="78" y="0"/>
                  </a:moveTo>
                  <a:lnTo>
                    <a:pt x="27" y="58"/>
                  </a:lnTo>
                  <a:lnTo>
                    <a:pt x="0" y="31"/>
                  </a:lnTo>
                </a:path>
              </a:pathLst>
            </a:custGeom>
            <a:noFill/>
            <a:ln w="444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1" name="Freeform 6"/>
          <p:cNvSpPr>
            <a:spLocks/>
          </p:cNvSpPr>
          <p:nvPr/>
        </p:nvSpPr>
        <p:spPr bwMode="auto">
          <a:xfrm>
            <a:off x="13512735" y="4533927"/>
            <a:ext cx="243254" cy="180882"/>
          </a:xfrm>
          <a:custGeom>
            <a:avLst/>
            <a:gdLst>
              <a:gd name="T0" fmla="*/ 78 w 78"/>
              <a:gd name="T1" fmla="*/ 0 h 58"/>
              <a:gd name="T2" fmla="*/ 27 w 78"/>
              <a:gd name="T3" fmla="*/ 58 h 58"/>
              <a:gd name="T4" fmla="*/ 0 w 78"/>
              <a:gd name="T5" fmla="*/ 3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58">
                <a:moveTo>
                  <a:pt x="78" y="0"/>
                </a:moveTo>
                <a:lnTo>
                  <a:pt x="27" y="58"/>
                </a:lnTo>
                <a:lnTo>
                  <a:pt x="0" y="31"/>
                </a:lnTo>
              </a:path>
            </a:pathLst>
          </a:custGeom>
          <a:noFill/>
          <a:ln w="44450" cap="rnd">
            <a:solidFill>
              <a:srgbClr val="21846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Freeform 6"/>
          <p:cNvSpPr>
            <a:spLocks/>
          </p:cNvSpPr>
          <p:nvPr/>
        </p:nvSpPr>
        <p:spPr bwMode="auto">
          <a:xfrm>
            <a:off x="13512735" y="6580787"/>
            <a:ext cx="243254" cy="180882"/>
          </a:xfrm>
          <a:custGeom>
            <a:avLst/>
            <a:gdLst>
              <a:gd name="T0" fmla="*/ 78 w 78"/>
              <a:gd name="T1" fmla="*/ 0 h 58"/>
              <a:gd name="T2" fmla="*/ 27 w 78"/>
              <a:gd name="T3" fmla="*/ 58 h 58"/>
              <a:gd name="T4" fmla="*/ 0 w 78"/>
              <a:gd name="T5" fmla="*/ 3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58">
                <a:moveTo>
                  <a:pt x="78" y="0"/>
                </a:moveTo>
                <a:lnTo>
                  <a:pt x="27" y="58"/>
                </a:lnTo>
                <a:lnTo>
                  <a:pt x="0" y="31"/>
                </a:lnTo>
              </a:path>
            </a:pathLst>
          </a:custGeom>
          <a:noFill/>
          <a:ln w="44450" cap="rnd">
            <a:solidFill>
              <a:srgbClr val="21846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Freeform 6"/>
          <p:cNvSpPr>
            <a:spLocks/>
          </p:cNvSpPr>
          <p:nvPr/>
        </p:nvSpPr>
        <p:spPr bwMode="auto">
          <a:xfrm>
            <a:off x="13512735" y="7859910"/>
            <a:ext cx="243254" cy="180882"/>
          </a:xfrm>
          <a:custGeom>
            <a:avLst/>
            <a:gdLst>
              <a:gd name="T0" fmla="*/ 78 w 78"/>
              <a:gd name="T1" fmla="*/ 0 h 58"/>
              <a:gd name="T2" fmla="*/ 27 w 78"/>
              <a:gd name="T3" fmla="*/ 58 h 58"/>
              <a:gd name="T4" fmla="*/ 0 w 78"/>
              <a:gd name="T5" fmla="*/ 3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58">
                <a:moveTo>
                  <a:pt x="78" y="0"/>
                </a:moveTo>
                <a:lnTo>
                  <a:pt x="27" y="58"/>
                </a:lnTo>
                <a:lnTo>
                  <a:pt x="0" y="31"/>
                </a:lnTo>
              </a:path>
            </a:pathLst>
          </a:custGeom>
          <a:noFill/>
          <a:ln w="44450" cap="rnd">
            <a:solidFill>
              <a:srgbClr val="21846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Freeform 6"/>
          <p:cNvSpPr>
            <a:spLocks/>
          </p:cNvSpPr>
          <p:nvPr/>
        </p:nvSpPr>
        <p:spPr bwMode="auto">
          <a:xfrm>
            <a:off x="13512735" y="9048592"/>
            <a:ext cx="243254" cy="180882"/>
          </a:xfrm>
          <a:custGeom>
            <a:avLst/>
            <a:gdLst>
              <a:gd name="T0" fmla="*/ 78 w 78"/>
              <a:gd name="T1" fmla="*/ 0 h 58"/>
              <a:gd name="T2" fmla="*/ 27 w 78"/>
              <a:gd name="T3" fmla="*/ 58 h 58"/>
              <a:gd name="T4" fmla="*/ 0 w 78"/>
              <a:gd name="T5" fmla="*/ 3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58">
                <a:moveTo>
                  <a:pt x="78" y="0"/>
                </a:moveTo>
                <a:lnTo>
                  <a:pt x="27" y="58"/>
                </a:lnTo>
                <a:lnTo>
                  <a:pt x="0" y="31"/>
                </a:lnTo>
              </a:path>
            </a:pathLst>
          </a:custGeom>
          <a:noFill/>
          <a:ln w="44450" cap="rnd">
            <a:solidFill>
              <a:srgbClr val="21846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Freeform 6"/>
          <p:cNvSpPr>
            <a:spLocks/>
          </p:cNvSpPr>
          <p:nvPr/>
        </p:nvSpPr>
        <p:spPr bwMode="auto">
          <a:xfrm>
            <a:off x="13512735" y="10302315"/>
            <a:ext cx="243254" cy="180882"/>
          </a:xfrm>
          <a:custGeom>
            <a:avLst/>
            <a:gdLst>
              <a:gd name="T0" fmla="*/ 78 w 78"/>
              <a:gd name="T1" fmla="*/ 0 h 58"/>
              <a:gd name="T2" fmla="*/ 27 w 78"/>
              <a:gd name="T3" fmla="*/ 58 h 58"/>
              <a:gd name="T4" fmla="*/ 0 w 78"/>
              <a:gd name="T5" fmla="*/ 3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58">
                <a:moveTo>
                  <a:pt x="78" y="0"/>
                </a:moveTo>
                <a:lnTo>
                  <a:pt x="27" y="58"/>
                </a:lnTo>
                <a:lnTo>
                  <a:pt x="0" y="31"/>
                </a:lnTo>
              </a:path>
            </a:pathLst>
          </a:custGeom>
          <a:noFill/>
          <a:ln w="44450" cap="rnd">
            <a:solidFill>
              <a:srgbClr val="21846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" name="Freeform 6"/>
          <p:cNvSpPr>
            <a:spLocks/>
          </p:cNvSpPr>
          <p:nvPr/>
        </p:nvSpPr>
        <p:spPr bwMode="auto">
          <a:xfrm>
            <a:off x="13512735" y="11425956"/>
            <a:ext cx="243254" cy="180882"/>
          </a:xfrm>
          <a:custGeom>
            <a:avLst/>
            <a:gdLst>
              <a:gd name="T0" fmla="*/ 78 w 78"/>
              <a:gd name="T1" fmla="*/ 0 h 58"/>
              <a:gd name="T2" fmla="*/ 27 w 78"/>
              <a:gd name="T3" fmla="*/ 58 h 58"/>
              <a:gd name="T4" fmla="*/ 0 w 78"/>
              <a:gd name="T5" fmla="*/ 3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58">
                <a:moveTo>
                  <a:pt x="78" y="0"/>
                </a:moveTo>
                <a:lnTo>
                  <a:pt x="27" y="58"/>
                </a:lnTo>
                <a:lnTo>
                  <a:pt x="0" y="31"/>
                </a:lnTo>
              </a:path>
            </a:pathLst>
          </a:custGeom>
          <a:noFill/>
          <a:ln w="44450" cap="rnd">
            <a:solidFill>
              <a:srgbClr val="21846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010228" y="3170384"/>
            <a:ext cx="10963318" cy="9652988"/>
            <a:chOff x="966316" y="2954925"/>
            <a:chExt cx="11548897" cy="1016857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" b="1182"/>
            <a:stretch/>
          </p:blipFill>
          <p:spPr>
            <a:xfrm>
              <a:off x="966316" y="8767547"/>
              <a:ext cx="6935122" cy="4348337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6" r="24939" b="29435"/>
            <a:stretch/>
          </p:blipFill>
          <p:spPr>
            <a:xfrm>
              <a:off x="7901438" y="8761616"/>
              <a:ext cx="4602578" cy="2921533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981095" y="2954925"/>
              <a:ext cx="11534118" cy="5809710"/>
              <a:chOff x="650262" y="2947305"/>
              <a:chExt cx="11534118" cy="5809710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883" b="1166"/>
              <a:stretch/>
            </p:blipFill>
            <p:spPr>
              <a:xfrm>
                <a:off x="9867791" y="2947305"/>
                <a:ext cx="2316589" cy="2904855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" t="784" r="-1"/>
              <a:stretch/>
            </p:blipFill>
            <p:spPr>
              <a:xfrm>
                <a:off x="650262" y="2949252"/>
                <a:ext cx="9202750" cy="5806650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57" t="259" r="326" b="1166"/>
              <a:stretch/>
            </p:blipFill>
            <p:spPr>
              <a:xfrm>
                <a:off x="9860171" y="5859780"/>
                <a:ext cx="2316589" cy="2897235"/>
              </a:xfrm>
              <a:prstGeom prst="rect">
                <a:avLst/>
              </a:prstGeom>
            </p:spPr>
          </p:pic>
        </p:grpSp>
        <p:pic>
          <p:nvPicPr>
            <p:cNvPr id="70" name="Рисунок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45" t="918" r="-51" b="65001"/>
            <a:stretch/>
          </p:blipFill>
          <p:spPr>
            <a:xfrm>
              <a:off x="7891471" y="11689555"/>
              <a:ext cx="2326434" cy="1433949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45" t="36234" r="-51" b="29685"/>
            <a:stretch/>
          </p:blipFill>
          <p:spPr>
            <a:xfrm>
              <a:off x="10187549" y="11689555"/>
              <a:ext cx="2326434" cy="1433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227280d-c40d-4ed7-818b-9efc78d2322e@sberban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7189" r="16366" b="18332"/>
          <a:stretch/>
        </p:blipFill>
        <p:spPr bwMode="auto">
          <a:xfrm>
            <a:off x="13385970" y="7781720"/>
            <a:ext cx="10255080" cy="5413113"/>
          </a:xfrm>
          <a:prstGeom prst="roundRect">
            <a:avLst>
              <a:gd name="adj" fmla="val 400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713267" y="2843013"/>
            <a:ext cx="12197189" cy="2276671"/>
          </a:xfrm>
          <a:prstGeom prst="roundRect">
            <a:avLst>
              <a:gd name="adj" fmla="val 12489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713267" y="5534729"/>
            <a:ext cx="12197189" cy="2276671"/>
          </a:xfrm>
          <a:prstGeom prst="roundRect">
            <a:avLst>
              <a:gd name="adj" fmla="val 12489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713267" y="8226444"/>
            <a:ext cx="12197189" cy="2276671"/>
          </a:xfrm>
          <a:prstGeom prst="roundRect">
            <a:avLst>
              <a:gd name="adj" fmla="val 12489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713267" y="10918162"/>
            <a:ext cx="12197189" cy="2276671"/>
          </a:xfrm>
          <a:prstGeom prst="roundRect">
            <a:avLst>
              <a:gd name="adj" fmla="val 12489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4" y="2844978"/>
            <a:ext cx="2423517" cy="242351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4" y="10904835"/>
            <a:ext cx="2423517" cy="242351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4" y="8238906"/>
            <a:ext cx="2423517" cy="2423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4" y="5503718"/>
            <a:ext cx="2423517" cy="2423517"/>
          </a:xfrm>
          <a:prstGeom prst="rect">
            <a:avLst/>
          </a:prstGeo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713269" y="288488"/>
            <a:ext cx="17147548" cy="68327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Кирпич ручной формовки – крупнейший импортер в Европу</a:t>
            </a:r>
            <a:endParaRPr kumimoji="0" lang="ru-RU" sz="7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effectLst/>
              <a:uLnTx/>
              <a:uFillTx/>
              <a:latin typeface="SB Sans Display Semibold"/>
            </a:endParaRPr>
          </a:p>
        </p:txBody>
      </p:sp>
      <p:sp>
        <p:nvSpPr>
          <p:cNvPr id="6" name="Rectangle 30"/>
          <p:cNvSpPr/>
          <p:nvPr/>
        </p:nvSpPr>
        <p:spPr>
          <a:xfrm>
            <a:off x="3727803" y="3028777"/>
            <a:ext cx="9426873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8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" panose="020B0503040504020204" pitchFamily="34" charset="0"/>
                <a:ea typeface="Roboto" panose="02000000000000000000" pitchFamily="2" charset="0"/>
                <a:cs typeface="SB Sans Display" panose="020B0503040504020204" pitchFamily="34" charset="0"/>
              </a:rPr>
              <a:t>КАЧЕСТВО СОПОСТАВИМО С ЕВРОПОЙ</a:t>
            </a:r>
            <a:endParaRPr lang="ru-RU" sz="2800" b="1" dirty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" panose="020B0503040504020204" pitchFamily="34" charset="0"/>
              <a:ea typeface="Roboto" panose="02000000000000000000" pitchFamily="2" charset="0"/>
              <a:cs typeface="SB Sans Display" panose="020B050304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Фактура, расцветка, весогабаритные параметры</a:t>
            </a:r>
            <a:r>
              <a:rPr lang="en-US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 c</a:t>
            </a:r>
            <a:r>
              <a:rPr lang="ru-RU" sz="2800" dirty="0" err="1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опоставимы</a:t>
            </a:r>
            <a:r>
              <a:rPr lang="ru-RU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 с голландскими кирпичами.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Соблюдается технология производства</a:t>
            </a:r>
            <a:endParaRPr lang="en-US" sz="2800" dirty="0">
              <a:latin typeface="SB Sans Display Light" panose="020B0303040504020204" pitchFamily="34" charset="0"/>
              <a:ea typeface="Roboto Light" panose="02000000000000000000" pitchFamily="2" charset="0"/>
              <a:cs typeface="SB Sans Display Light" panose="020B0303040504020204" pitchFamily="34" charset="0"/>
            </a:endParaRPr>
          </a:p>
        </p:txBody>
      </p:sp>
      <p:sp>
        <p:nvSpPr>
          <p:cNvPr id="24" name="Rectangle 30"/>
          <p:cNvSpPr/>
          <p:nvPr/>
        </p:nvSpPr>
        <p:spPr>
          <a:xfrm>
            <a:off x="3727803" y="5936120"/>
            <a:ext cx="9426873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8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" panose="020B0503040504020204" pitchFamily="34" charset="0"/>
                <a:ea typeface="Roboto" panose="02000000000000000000" pitchFamily="2" charset="0"/>
                <a:cs typeface="SB Sans Display" panose="020B0503040504020204" pitchFamily="34" charset="0"/>
              </a:rPr>
              <a:t>ВОЗМОЖНОСТЬ КАСТОМИЗАЦИИ РАЗМЕРОВ</a:t>
            </a:r>
            <a:endParaRPr lang="ru-RU" sz="2800" b="1" dirty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" panose="020B0503040504020204" pitchFamily="34" charset="0"/>
              <a:ea typeface="Roboto" panose="02000000000000000000" pitchFamily="2" charset="0"/>
              <a:cs typeface="SB Sans Display" panose="020B050304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Возможность производства кирпичей под требования заказчика-  нетиповые размеры </a:t>
            </a:r>
            <a:endParaRPr lang="en-US" sz="2800" dirty="0">
              <a:latin typeface="SB Sans Display Light" panose="020B0303040504020204" pitchFamily="34" charset="0"/>
              <a:ea typeface="Roboto Light" panose="02000000000000000000" pitchFamily="2" charset="0"/>
              <a:cs typeface="SB Sans Display Light" panose="020B0303040504020204" pitchFamily="34" charset="0"/>
            </a:endParaRPr>
          </a:p>
        </p:txBody>
      </p:sp>
      <p:sp>
        <p:nvSpPr>
          <p:cNvPr id="26" name="Rectangle 30"/>
          <p:cNvSpPr/>
          <p:nvPr/>
        </p:nvSpPr>
        <p:spPr>
          <a:xfrm>
            <a:off x="3727803" y="8362984"/>
            <a:ext cx="9426873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8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" panose="020B0503040504020204" pitchFamily="34" charset="0"/>
                <a:ea typeface="Roboto" panose="02000000000000000000" pitchFamily="2" charset="0"/>
                <a:cs typeface="SB Sans Display" panose="020B0503040504020204" pitchFamily="34" charset="0"/>
              </a:rPr>
              <a:t>ПРОИЗВОДСТВО ОТТЕНКА ПОД ЗАКАЗЧИКА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Получение нужного цвета и градиента под требования заказчика при наличии образца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Доставка образцов в Москву</a:t>
            </a:r>
            <a:endParaRPr lang="en-US" sz="2800" dirty="0">
              <a:latin typeface="SB Sans Display Light" panose="020B0303040504020204" pitchFamily="34" charset="0"/>
              <a:ea typeface="Roboto Light" panose="02000000000000000000" pitchFamily="2" charset="0"/>
              <a:cs typeface="SB Sans Display Light" panose="020B0303040504020204" pitchFamily="34" charset="0"/>
            </a:endParaRPr>
          </a:p>
        </p:txBody>
      </p:sp>
      <p:sp>
        <p:nvSpPr>
          <p:cNvPr id="28" name="Rectangle 30"/>
          <p:cNvSpPr/>
          <p:nvPr/>
        </p:nvSpPr>
        <p:spPr>
          <a:xfrm>
            <a:off x="3727804" y="11073011"/>
            <a:ext cx="8790768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800" b="1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" panose="020B0503040504020204" pitchFamily="34" charset="0"/>
                <a:ea typeface="Roboto" panose="02000000000000000000" pitchFamily="2" charset="0"/>
                <a:cs typeface="SB Sans Display" panose="020B0503040504020204" pitchFamily="34" charset="0"/>
              </a:rPr>
              <a:t>ПРИЯТНАЯ ЦЕНА  И БОЛЬШИЕ ОБЪЕМЫ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Средняя цена </a:t>
            </a:r>
            <a:r>
              <a:rPr lang="ru-RU" sz="2800" b="1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за кирпич 60 рублей</a:t>
            </a:r>
            <a:endParaRPr lang="en-US" sz="2800" b="1" dirty="0" smtClean="0">
              <a:latin typeface="SB Sans Display Light" panose="020B0303040504020204" pitchFamily="34" charset="0"/>
              <a:ea typeface="Roboto Light" panose="02000000000000000000" pitchFamily="2" charset="0"/>
              <a:cs typeface="SB Sans Display Light" panose="020B030304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SB Sans Display Light" panose="020B0303040504020204" pitchFamily="34" charset="0"/>
                <a:ea typeface="Roboto Light" panose="02000000000000000000" pitchFamily="2" charset="0"/>
                <a:cs typeface="SB Sans Display Light" panose="020B0303040504020204" pitchFamily="34" charset="0"/>
              </a:rPr>
              <a:t>Возможность поставки больших объемов (наличие производственных площадок)</a:t>
            </a:r>
            <a:endParaRPr lang="en-US" sz="2800" dirty="0">
              <a:latin typeface="SB Sans Display Light" panose="020B0303040504020204" pitchFamily="34" charset="0"/>
              <a:ea typeface="Roboto Light" panose="02000000000000000000" pitchFamily="2" charset="0"/>
              <a:cs typeface="SB Sans Display Light" panose="020B03030405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9"/>
          <a:stretch/>
        </p:blipFill>
        <p:spPr>
          <a:xfrm>
            <a:off x="18320639" y="2843013"/>
            <a:ext cx="5320412" cy="2462616"/>
          </a:xfrm>
          <a:prstGeom prst="roundRect">
            <a:avLst>
              <a:gd name="adj" fmla="val 41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0" name="Picture 6" descr="92209ba2-c28c-418b-b46c-9097fa3cefba@sberban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r="1" b="35550"/>
          <a:stretch/>
        </p:blipFill>
        <p:spPr bwMode="auto">
          <a:xfrm>
            <a:off x="18320639" y="5390040"/>
            <a:ext cx="5320411" cy="2307269"/>
          </a:xfrm>
          <a:prstGeom prst="roundRect">
            <a:avLst>
              <a:gd name="adj" fmla="val 590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0e5a134-c0be-4bab-9ff0-63fae0bed774@sberban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753" r="529" b="1877"/>
          <a:stretch/>
        </p:blipFill>
        <p:spPr bwMode="auto">
          <a:xfrm>
            <a:off x="13411489" y="2844979"/>
            <a:ext cx="4814750" cy="246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6299364" y="2150403"/>
            <a:ext cx="3122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SB Sans Display" panose="020B0503040504020204" pitchFamily="34" charset="0"/>
                <a:cs typeface="SB Sans Display" panose="020B0503040504020204" pitchFamily="34" charset="0"/>
                <a:hlinkClick r:id="rId10"/>
              </a:rPr>
              <a:t>https://jjbricks.com</a:t>
            </a:r>
            <a:r>
              <a:rPr lang="ru-RU" sz="2400" dirty="0" smtClean="0">
                <a:latin typeface="SB Sans Display" panose="020B0503040504020204" pitchFamily="34" charset="0"/>
                <a:cs typeface="SB Sans Display" panose="020B0503040504020204" pitchFamily="34" charset="0"/>
                <a:hlinkClick r:id="rId10"/>
              </a:rPr>
              <a:t>/</a:t>
            </a:r>
            <a:r>
              <a:rPr lang="en-US" sz="24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endParaRPr lang="ru-RU" sz="24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1028" name="Picture 4" descr="257ba6e5-5d1e-4a1b-90ca-864b99b5dd07@sberban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6818" r="1161" b="7542"/>
          <a:stretch/>
        </p:blipFill>
        <p:spPr bwMode="auto">
          <a:xfrm>
            <a:off x="13393550" y="5390040"/>
            <a:ext cx="4821879" cy="2307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2" descr="data:image/png;base64,iVBORw0KGgoAAAANSUhEUgAAABgAAAAgCAMAAAA/gEgKAAAAJ1BMVEVHcEysXxeqWRGsXRatYBmlTwGsXhalUAOmUQWlUAOlUQSlUAKtYBkAMgZnAAAAC3RSTlMAOkMw9NtzpVa2kmS78OsAAABwSURBVCiRxY1JEoAgDAQTJCAM/3+v4pIySA6e7BvdFYboIhUBpCSyZCj5oQMMfPsVA+vpefTAcoS3B7qvs1Cdg37yWr738zxkknkQZ2IfMa+wKENoihfi56BfSR9kCoqG1Azxz9CILwJbqDl4If4aNqeIHMXQu6CSAAAAAElFTkSuQmCC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31750" y="-225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19581065" y="2150403"/>
            <a:ext cx="4148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>
                <a:latin typeface="SB Sans Display" panose="020B0503040504020204" pitchFamily="34" charset="0"/>
                <a:cs typeface="SB Sans Display" panose="020B0503040504020204" pitchFamily="34" charset="0"/>
                <a:hlinkClick r:id="rId12"/>
              </a:rPr>
              <a:t>https://theearthbakery.com</a:t>
            </a:r>
            <a:endParaRPr lang="ru-RU" altLang="ru-RU" sz="24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8592799" y="12567799"/>
            <a:ext cx="4877241" cy="383793"/>
          </a:xfrm>
          <a:prstGeom prst="roundRect">
            <a:avLst>
              <a:gd name="adj" fmla="val 50000"/>
            </a:avLst>
          </a:prstGeom>
          <a:solidFill>
            <a:srgbClr val="218469"/>
          </a:solidFill>
          <a:ln>
            <a:solidFill>
              <a:srgbClr val="218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18851468" y="12567573"/>
            <a:ext cx="4618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Реальные образцы в Москве </a:t>
            </a:r>
            <a:endParaRPr lang="ru-RU" sz="2400" b="1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909210" y="3249958"/>
            <a:ext cx="10107131" cy="3114383"/>
          </a:xfrm>
          <a:prstGeom prst="roundRect">
            <a:avLst>
              <a:gd name="adj" fmla="val 12489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909210" y="6631276"/>
            <a:ext cx="10107131" cy="3114383"/>
          </a:xfrm>
          <a:prstGeom prst="roundRect">
            <a:avLst>
              <a:gd name="adj" fmla="val 12489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909210" y="10012594"/>
            <a:ext cx="10107131" cy="3114383"/>
          </a:xfrm>
          <a:prstGeom prst="roundRect">
            <a:avLst>
              <a:gd name="adj" fmla="val 12489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99C237CA-5452-4C39-A5CC-157DE79437A6}"/>
              </a:ext>
            </a:extLst>
          </p:cNvPr>
          <p:cNvSpPr txBox="1">
            <a:spLocks/>
          </p:cNvSpPr>
          <p:nvPr/>
        </p:nvSpPr>
        <p:spPr>
          <a:xfrm>
            <a:off x="909212" y="462659"/>
            <a:ext cx="17147548" cy="68327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Элементы для системы </a:t>
            </a:r>
            <a:endParaRPr lang="en-US" sz="7000" dirty="0" smtClean="0"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0" dirty="0" smtClean="0">
                <a:gradFill>
                  <a:gsLst>
                    <a:gs pos="37000">
                      <a:srgbClr val="333F48"/>
                    </a:gs>
                    <a:gs pos="100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пожарной безопасности</a:t>
            </a:r>
            <a:endParaRPr kumimoji="0" lang="ru-RU" sz="7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333F48"/>
                  </a:gs>
                  <a:gs pos="100000">
                    <a:srgbClr val="15C658"/>
                  </a:gs>
                </a:gsLst>
                <a:lin ang="19200000" scaled="0"/>
              </a:gradFill>
              <a:effectLst/>
              <a:uLnTx/>
              <a:uFillTx/>
              <a:latin typeface="SB Sans Display Semi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6572" y="3722236"/>
            <a:ext cx="811976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Задвижки, оросители спринклерные,  хомуты, колена и проч.</a:t>
            </a:r>
            <a:endParaRPr lang="ru-RU" sz="45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1026" name="Picture 2" descr="RD020 CUP Fire Sprinkler 5mm LPCB, VdS, CE - Bra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5103" r="18434" b="8155"/>
          <a:stretch/>
        </p:blipFill>
        <p:spPr bwMode="auto">
          <a:xfrm>
            <a:off x="19650075" y="8277225"/>
            <a:ext cx="3400425" cy="4810125"/>
          </a:xfrm>
          <a:prstGeom prst="roundRect">
            <a:avLst>
              <a:gd name="adj" fmla="val 29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63" t="1832" r="68811" b="57337"/>
          <a:stretch/>
        </p:blipFill>
        <p:spPr>
          <a:xfrm>
            <a:off x="11867757" y="3249958"/>
            <a:ext cx="3417266" cy="4849015"/>
          </a:xfrm>
          <a:prstGeom prst="roundRect">
            <a:avLst>
              <a:gd name="adj" fmla="val 41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4466" t="1832" r="37908" b="57337"/>
          <a:stretch/>
        </p:blipFill>
        <p:spPr>
          <a:xfrm>
            <a:off x="15760302" y="3249958"/>
            <a:ext cx="3417266" cy="4849015"/>
          </a:xfrm>
          <a:prstGeom prst="roundRect">
            <a:avLst>
              <a:gd name="adj" fmla="val 41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65165" t="1832" r="7209" b="57337"/>
          <a:stretch/>
        </p:blipFill>
        <p:spPr>
          <a:xfrm>
            <a:off x="19652847" y="3249958"/>
            <a:ext cx="3417266" cy="4849015"/>
          </a:xfrm>
          <a:prstGeom prst="roundRect">
            <a:avLst>
              <a:gd name="adj" fmla="val 41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563" t="51987" r="68811" b="7182"/>
          <a:stretch/>
        </p:blipFill>
        <p:spPr>
          <a:xfrm>
            <a:off x="11867757" y="8274570"/>
            <a:ext cx="3417266" cy="4849015"/>
          </a:xfrm>
          <a:prstGeom prst="roundRect">
            <a:avLst>
              <a:gd name="adj" fmla="val 41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3563" t="52415" r="68811" b="6754"/>
          <a:stretch/>
        </p:blipFill>
        <p:spPr>
          <a:xfrm>
            <a:off x="15760302" y="8274570"/>
            <a:ext cx="3417266" cy="4849015"/>
          </a:xfrm>
          <a:prstGeom prst="roundRect">
            <a:avLst>
              <a:gd name="adj" fmla="val 41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003847" y="10577756"/>
            <a:ext cx="69239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Возможность приобретения продукции </a:t>
            </a:r>
            <a:r>
              <a:rPr lang="en-US" sz="45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RAPIDROP</a:t>
            </a:r>
            <a:endParaRPr lang="ru-RU" sz="45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3847" y="7514021"/>
            <a:ext cx="6702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Сертифицированная продукция</a:t>
            </a:r>
            <a:endParaRPr lang="ru-RU" sz="45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41" y="11150241"/>
            <a:ext cx="839088" cy="8390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83" y="7849481"/>
            <a:ext cx="1062860" cy="10628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14" y="4146507"/>
            <a:ext cx="1054948" cy="10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66">
            <a:extLst>
              <a:ext uri="{FF2B5EF4-FFF2-40B4-BE49-F238E27FC236}">
                <a16:creationId xmlns:a16="http://schemas.microsoft.com/office/drawing/2014/main" id="{31F91DAB-AE0C-8935-CB57-3EF240E90967}"/>
              </a:ext>
            </a:extLst>
          </p:cNvPr>
          <p:cNvSpPr/>
          <p:nvPr/>
        </p:nvSpPr>
        <p:spPr>
          <a:xfrm flipH="1">
            <a:off x="833737" y="2981754"/>
            <a:ext cx="22493728" cy="10017007"/>
          </a:xfrm>
          <a:prstGeom prst="roundRect">
            <a:avLst>
              <a:gd name="adj" fmla="val 3565"/>
            </a:avLst>
          </a:prstGeom>
          <a:solidFill>
            <a:srgbClr val="F5F5F5"/>
          </a:solidFill>
          <a:ln w="635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5586" y="506829"/>
            <a:ext cx="23538990" cy="330066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71913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6000" b="1" dirty="0">
              <a:solidFill>
                <a:srgbClr val="225F6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115" y="890039"/>
            <a:ext cx="26089193" cy="755976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7000" b="1" dirty="0">
                <a:gradFill>
                  <a:gsLst>
                    <a:gs pos="37000">
                      <a:srgbClr val="333F48"/>
                    </a:gs>
                    <a:gs pos="92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Ключевые поставщики </a:t>
            </a:r>
            <a:r>
              <a:rPr lang="ru-RU" sz="7000" b="1" dirty="0" smtClean="0">
                <a:gradFill>
                  <a:gsLst>
                    <a:gs pos="37000">
                      <a:srgbClr val="333F48"/>
                    </a:gs>
                    <a:gs pos="92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представлены </a:t>
            </a:r>
          </a:p>
          <a:p>
            <a:pPr lvl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7000" b="1" dirty="0" smtClean="0">
                <a:gradFill>
                  <a:gsLst>
                    <a:gs pos="37000">
                      <a:srgbClr val="333F48"/>
                    </a:gs>
                    <a:gs pos="92000">
                      <a:srgbClr val="15C658"/>
                    </a:gs>
                  </a:gsLst>
                  <a:lin ang="19200000" scaled="0"/>
                </a:gradFill>
                <a:latin typeface="SB Sans Display Semibold"/>
              </a:rPr>
              <a:t>на интерактивной карте</a:t>
            </a:r>
            <a:endParaRPr lang="ru-RU" sz="7000" b="1" dirty="0">
              <a:gradFill>
                <a:gsLst>
                  <a:gs pos="37000">
                    <a:srgbClr val="333F48"/>
                  </a:gs>
                  <a:gs pos="92000">
                    <a:srgbClr val="15C658"/>
                  </a:gs>
                </a:gsLst>
                <a:lin ang="19200000" scaled="0"/>
              </a:gradFill>
              <a:latin typeface="SB Sans Display Semibold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7720933-AEB5-646E-0138-4B92CCE1FA4C}"/>
              </a:ext>
            </a:extLst>
          </p:cNvPr>
          <p:cNvSpPr/>
          <p:nvPr/>
        </p:nvSpPr>
        <p:spPr>
          <a:xfrm>
            <a:off x="18515120" y="3437601"/>
            <a:ext cx="4199508" cy="993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Акустические панели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Лифты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Декор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Освещение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Ковры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err="1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Керамогранит</a:t>
            </a:r>
            <a:endParaRPr lang="ru-RU" sz="3000" dirty="0" smtClean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Акриловые панели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Мебель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000" dirty="0" smtClean="0">
                <a:solidFill>
                  <a:srgbClr val="333F4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Шторы</a:t>
            </a:r>
            <a:endParaRPr lang="ru-RU" sz="30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endParaRPr lang="ru-RU" sz="30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endParaRPr lang="ru-RU" sz="30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endParaRPr lang="ru-RU" sz="30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endParaRPr lang="ru-RU" sz="3000" dirty="0">
              <a:solidFill>
                <a:srgbClr val="333F4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3" name="Прямоугольник 22">
            <a:hlinkClick r:id="rId2"/>
            <a:extLst>
              <a:ext uri="{FF2B5EF4-FFF2-40B4-BE49-F238E27FC236}">
                <a16:creationId xmlns:a16="http://schemas.microsoft.com/office/drawing/2014/main" id="{555C548D-B7B2-AA7F-8227-373EC934D412}"/>
              </a:ext>
            </a:extLst>
          </p:cNvPr>
          <p:cNvSpPr/>
          <p:nvPr/>
        </p:nvSpPr>
        <p:spPr>
          <a:xfrm>
            <a:off x="17053351" y="11198946"/>
            <a:ext cx="5732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4000" b="1" dirty="0">
                <a:solidFill>
                  <a:srgbClr val="218469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3"/>
              </a:rPr>
              <a:t>ПЕРЕЙТИ НА КАРТУ</a:t>
            </a:r>
            <a:r>
              <a:rPr lang="en-US" sz="4000" b="1" dirty="0">
                <a:solidFill>
                  <a:srgbClr val="218469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  <a:hlinkClick r:id="rId3"/>
              </a:rPr>
              <a:t>&gt;&gt;&gt;</a:t>
            </a:r>
            <a:endParaRPr lang="ru-RU" sz="4000" b="1" dirty="0">
              <a:solidFill>
                <a:srgbClr val="218469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91" y="3304436"/>
            <a:ext cx="15273153" cy="9265275"/>
          </a:xfrm>
          <a:prstGeom prst="roundRect">
            <a:avLst>
              <a:gd name="adj" fmla="val 15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9" name="Группа 8"/>
          <p:cNvGrpSpPr/>
          <p:nvPr/>
        </p:nvGrpSpPr>
        <p:grpSpPr>
          <a:xfrm>
            <a:off x="17394284" y="3553492"/>
            <a:ext cx="508000" cy="6588970"/>
            <a:chOff x="17394284" y="3553492"/>
            <a:chExt cx="508000" cy="658897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7394284" y="3553492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17394284" y="4313613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17394284" y="5073734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7394284" y="5833855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17394284" y="6593976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17394284" y="7354097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7394284" y="8114218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7394284" y="8874339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17394284" y="9634462"/>
              <a:ext cx="508000" cy="508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8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4" t="5325" r="8236" b="6208"/>
            <a:stretch/>
          </p:blipFill>
          <p:spPr>
            <a:xfrm>
              <a:off x="17433549" y="3569402"/>
              <a:ext cx="435041" cy="4560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3" b="-1"/>
            <a:stretch/>
          </p:blipFill>
          <p:spPr>
            <a:xfrm>
              <a:off x="17425330" y="4340753"/>
              <a:ext cx="447765" cy="4537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8415" y="5095470"/>
              <a:ext cx="397821" cy="4749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50"/>
            <a:stretch/>
          </p:blipFill>
          <p:spPr>
            <a:xfrm>
              <a:off x="17436966" y="5857875"/>
              <a:ext cx="440718" cy="4644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43" t="8742" r="10885" b="11868"/>
            <a:stretch/>
          </p:blipFill>
          <p:spPr>
            <a:xfrm>
              <a:off x="17480756" y="6611079"/>
              <a:ext cx="350044" cy="4694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39" t="16551" r="13581"/>
            <a:stretch/>
          </p:blipFill>
          <p:spPr>
            <a:xfrm>
              <a:off x="17458415" y="7382098"/>
              <a:ext cx="345694" cy="4296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97"/>
            <a:stretch/>
          </p:blipFill>
          <p:spPr>
            <a:xfrm>
              <a:off x="17462418" y="8145256"/>
              <a:ext cx="371732" cy="4503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9912" y="8881189"/>
              <a:ext cx="371732" cy="4268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0333" y="9667354"/>
              <a:ext cx="411311" cy="3980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4671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Другая 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16D59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194088655</TotalTime>
  <Words>651</Words>
  <Application>Microsoft Office PowerPoint</Application>
  <PresentationFormat>Произвольный</PresentationFormat>
  <Paragraphs>171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Roboto</vt:lpstr>
      <vt:lpstr>Roboto Light</vt:lpstr>
      <vt:lpstr>SB Sans Display</vt:lpstr>
      <vt:lpstr>SB Sans Display Light</vt:lpstr>
      <vt:lpstr>SB Sans Display Semibold</vt:lpstr>
      <vt:lpstr>SB Sans Text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Никита Кайгородов</cp:lastModifiedBy>
  <cp:revision>1014</cp:revision>
  <dcterms:created xsi:type="dcterms:W3CDTF">2023-05-18T13:40:33Z</dcterms:created>
  <dcterms:modified xsi:type="dcterms:W3CDTF">2025-03-11T10:37:55Z</dcterms:modified>
</cp:coreProperties>
</file>