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5" r:id="rId3"/>
    <p:sldId id="264" r:id="rId4"/>
    <p:sldId id="265" r:id="rId5"/>
    <p:sldId id="258" r:id="rId6"/>
    <p:sldId id="286" r:id="rId7"/>
    <p:sldId id="268" r:id="rId8"/>
    <p:sldId id="260" r:id="rId9"/>
    <p:sldId id="282" r:id="rId10"/>
    <p:sldId id="283" r:id="rId11"/>
    <p:sldId id="284" r:id="rId12"/>
    <p:sldId id="279" r:id="rId13"/>
    <p:sldId id="277" r:id="rId1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3538" userDrawn="1">
          <p15:clr>
            <a:srgbClr val="A4A3A4"/>
          </p15:clr>
        </p15:guide>
        <p15:guide id="4" pos="51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54A0"/>
    <a:srgbClr val="F2F2F2"/>
    <a:srgbClr val="5C1EA5"/>
    <a:srgbClr val="1D49A0"/>
    <a:srgbClr val="4D82AC"/>
    <a:srgbClr val="2163A8"/>
    <a:srgbClr val="3C6E90"/>
    <a:srgbClr val="5884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13" d="100"/>
          <a:sy n="113" d="100"/>
        </p:scale>
        <p:origin x="510" y="114"/>
      </p:cViewPr>
      <p:guideLst>
        <p:guide orient="horz" pos="2160"/>
        <p:guide pos="3840"/>
        <p:guide pos="3538"/>
        <p:guide pos="51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D410B0D-E635-70D3-7397-4942BEA9E4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B1533864-1E74-5332-3753-08A2CD5876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9763584-B627-2876-74AA-06782353F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4B1707A-934D-7A78-857F-63140699C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B535D0C-53BA-9BA8-4043-C9AABC712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16418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0E5FA8-02D1-4550-57E3-0C5001E7E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F32AAFB-95B8-7CAB-6F43-F466743D5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DC317B6-553F-73B7-8D27-A69597046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3A186A1-04F5-90FE-7C74-7DE40E28E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A2BA06F-7E90-92F3-8C3B-6551EAA1E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19501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A8F8288-1F2C-5889-B264-11F105255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BC0C7E5C-474A-53B6-A1FD-C9F6E3D31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ACE551A-93A0-B8BA-61FA-2753C6E3E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A938FC1-08A8-41BD-F9B0-27C4DE776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9E2EB3F-07A2-9F11-89DD-F69F1BDC7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07368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BC124A6-EDF0-70D1-AC6F-38261DAED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AF69788-0406-92B7-3C68-1F3EEC868B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5CE8879D-49C6-ABAA-5936-979D3ECE4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8FBA56AD-444F-5F75-EFAD-B72975566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B9345EAA-153B-EA77-F07D-CF2C2EA80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38DC3B0-45FA-8B5E-F9B1-9AAE2D574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30555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9014923-658C-3FC4-AC7D-353382244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1BFACC89-CDC2-D3DB-EDFB-56EF9FA27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E0FAFA29-A0AA-6D6F-8B27-3E886C1D8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B877E966-4438-C5CC-D7F0-F3B284495D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1A2CE8EE-9E02-8A6D-1165-7218A52BB1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78748A12-0587-36E0-D8B6-50DDF4E96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51079221-862A-82F3-C624-624DB9AC2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7D972BE7-CEA6-B111-EA08-EB82A02AE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55400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8F828CA-F1FA-9F22-A700-CB236BD8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085EC58F-1358-ED72-69A1-4B1488720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200803BE-8D04-CAAE-8B7F-0DEA689E3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F2F8EB2D-3DDD-68B0-01D4-81ABC6D37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95872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186A5803-231C-8BB6-670D-C7E987617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F8383DAC-02A6-C9DA-FAE4-4AC4BE63E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BDB79EF-8440-D48C-4DE0-CAB4728D0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26471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B6DC447-AF42-1546-B05D-B2D8D5D52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0BFB9E3-48D3-1FA8-F702-CD54A3141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FDEC3286-292C-923F-73D8-AF0840A246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DF2736F2-F337-89CE-9520-5F6C98E96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187BC115-1F67-B48B-2B3F-7CE492F01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299AC133-1A4A-174D-6172-9C2D9FAF2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17503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E821E17-EAF2-8BE7-14E7-6FF7D0050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005D0FED-5200-D8DD-F533-85523EA56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9FC07903-34DA-C784-B362-72BE26B806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E91B72A2-BACD-623C-A85B-26C018F95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0759B21D-D4B1-DE51-C03A-8AED6DDE2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4C808AF4-C094-A065-64E6-FD2AFE031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5204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5DD9E7A-12FB-54DC-0B72-D07224BD1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06CDDE77-335C-FEF4-58E9-CEA787F4D2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2EF3B52-2C8F-201B-EDC7-B50513B3F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D4DCE1AC-86E5-89F7-16C2-28B32AEB1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33C41E78-8A4F-4F2E-17A8-C358325C6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29941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89B258D8-70FC-2872-4AFA-F5BA7EE39B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F2CE2A63-721D-27A3-5A35-F8FBD7053B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4AE60D2C-D4C7-EB23-F1B4-6D0CB64E6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924B547-AA33-DCC9-D6F9-657A5AE99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A82590B-A379-F979-9656-53931A9DF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10218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A1C7D69-D091-6F2A-024F-1FC98DDFC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AF165795-ADE0-B0EB-6125-0A268BEF4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14DB0EC-C45D-1995-5BA6-A9D1D02244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4FD30-BDA8-4F86-A3EF-BC94C2973360}" type="datetimeFigureOut">
              <a:rPr lang="ru-RU" smtClean="0"/>
              <a:t>03.03.2026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95C78E8-CD98-C579-0ACE-D21A19750A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3493775-E4E3-75EC-DA96-238A466D4C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F8F849-BCE6-48DF-806A-7522125470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98136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2.png"/><Relationship Id="rId10" Type="http://schemas.openxmlformats.org/officeDocument/2006/relationships/image" Target="../media/image13.png"/><Relationship Id="rId4" Type="http://schemas.openxmlformats.org/officeDocument/2006/relationships/image" Target="../media/image6.jpe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cid:C64E4A87-2DF8-4F1A-8B01-DD169C35111E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cid:DD418408-6D80-4211-90B4-A1A7261E4C6E" TargetMode="Externa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hdphoto" Target="../media/hdphoto2.wdp"/><Relationship Id="rId18" Type="http://schemas.openxmlformats.org/officeDocument/2006/relationships/image" Target="../media/image29.png"/><Relationship Id="rId3" Type="http://schemas.openxmlformats.org/officeDocument/2006/relationships/image" Target="../media/image2.png"/><Relationship Id="rId7" Type="http://schemas.openxmlformats.org/officeDocument/2006/relationships/image" Target="../media/image21.png"/><Relationship Id="rId12" Type="http://schemas.openxmlformats.org/officeDocument/2006/relationships/image" Target="../media/image25.png"/><Relationship Id="rId17" Type="http://schemas.microsoft.com/office/2007/relationships/hdphoto" Target="../media/hdphoto3.wdp"/><Relationship Id="rId2" Type="http://schemas.openxmlformats.org/officeDocument/2006/relationships/image" Target="../media/image6.jpeg"/><Relationship Id="rId16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microsoft.com/office/2007/relationships/hdphoto" Target="../media/hdphoto1.wdp"/><Relationship Id="rId15" Type="http://schemas.openxmlformats.org/officeDocument/2006/relationships/image" Target="../media/image27.png"/><Relationship Id="rId10" Type="http://schemas.openxmlformats.org/officeDocument/2006/relationships/image" Target="../media/image14.png"/><Relationship Id="rId4" Type="http://schemas.openxmlformats.org/officeDocument/2006/relationships/image" Target="../media/image19.png"/><Relationship Id="rId9" Type="http://schemas.openxmlformats.org/officeDocument/2006/relationships/image" Target="../media/image23.png"/><Relationship Id="rId1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2.jpeg"/><Relationship Id="rId7" Type="http://schemas.microsoft.com/office/2007/relationships/hdphoto" Target="../media/hdphoto5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microsoft.com/office/2007/relationships/hdphoto" Target="../media/hdphoto4.wdp"/><Relationship Id="rId10" Type="http://schemas.openxmlformats.org/officeDocument/2006/relationships/image" Target="../media/image36.jpg"/><Relationship Id="rId4" Type="http://schemas.openxmlformats.org/officeDocument/2006/relationships/image" Target="../media/image33.png"/><Relationship Id="rId9" Type="http://schemas.microsoft.com/office/2007/relationships/hdphoto" Target="../media/hdphoto6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F498A378-DBAF-D755-9CCD-10B035BAEFC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" y="0"/>
            <a:ext cx="12191821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953" y="781532"/>
            <a:ext cx="8824788" cy="1860068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ru-RU" sz="4800" baseline="30000" dirty="0">
                <a:solidFill>
                  <a:schemeClr val="bg1"/>
                </a:solidFill>
                <a:latin typeface="Vida 33 Pro" panose="02000803000000020004" pitchFamily="2" charset="0"/>
              </a:rPr>
              <a:t>VRHITECTOR: ОТ КОНЦЕПЦИИ </a:t>
            </a:r>
            <a:br>
              <a:rPr lang="ru-RU" sz="4800" baseline="30000" dirty="0">
                <a:solidFill>
                  <a:schemeClr val="bg1"/>
                </a:solidFill>
                <a:latin typeface="Vida 33 Pro" panose="02000803000000020004" pitchFamily="2" charset="0"/>
              </a:rPr>
            </a:br>
            <a:r>
              <a:rPr lang="ru-RU" sz="4800" baseline="30000" dirty="0">
                <a:solidFill>
                  <a:schemeClr val="bg1"/>
                </a:solidFill>
                <a:latin typeface="Vida 33 Pro" panose="02000803000000020004" pitchFamily="2" charset="0"/>
              </a:rPr>
              <a:t>К ВИРТУАЛЬНОЙ РЕАЛЬНОСТИ</a:t>
            </a:r>
            <a:br>
              <a:rPr lang="ru-RU" sz="4800" baseline="30000" dirty="0">
                <a:solidFill>
                  <a:schemeClr val="bg1"/>
                </a:solidFill>
                <a:latin typeface="Vida 33 Pro" panose="02000803000000020004" pitchFamily="2" charset="0"/>
              </a:rPr>
            </a:br>
            <a:endParaRPr lang="ru-RU" sz="4800" dirty="0">
              <a:solidFill>
                <a:schemeClr val="bg1"/>
              </a:solidFill>
              <a:latin typeface="Vida 33 Pro" panose="02000803000000020004" pitchFamily="2" charset="0"/>
            </a:endParaRPr>
          </a:p>
        </p:txBody>
      </p:sp>
      <p:pic>
        <p:nvPicPr>
          <p:cNvPr id="10" name="Google Shape;158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246135" y="4528816"/>
            <a:ext cx="1199521" cy="891423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 txBox="1">
            <a:spLocks/>
          </p:cNvSpPr>
          <p:nvPr/>
        </p:nvSpPr>
        <p:spPr>
          <a:xfrm>
            <a:off x="733953" y="5816944"/>
            <a:ext cx="6768570" cy="88018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2900" baseline="30000" dirty="0">
                <a:solidFill>
                  <a:schemeClr val="bg1"/>
                </a:solidFill>
                <a:latin typeface="Vida 33 Pro" panose="02000803000000020004" pitchFamily="2" charset="0"/>
              </a:rPr>
              <a:t>Исполнительный директор проектного института</a:t>
            </a:r>
            <a:endParaRPr lang="ru-RU" sz="2900" dirty="0">
              <a:solidFill>
                <a:schemeClr val="bg1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chemeClr val="bg1"/>
              </a:solidFill>
              <a:latin typeface="Vida 33 Pro" panose="02000803000000020004" pitchFamily="2" charset="0"/>
            </a:endParaRPr>
          </a:p>
        </p:txBody>
      </p:sp>
      <p:sp>
        <p:nvSpPr>
          <p:cNvPr id="15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273" y="4563640"/>
            <a:ext cx="3736822" cy="527341"/>
          </a:xfrm>
        </p:spPr>
        <p:txBody>
          <a:bodyPr>
            <a:normAutofit/>
          </a:bodyPr>
          <a:lstStyle/>
          <a:p>
            <a:pPr algn="l"/>
            <a:r>
              <a:rPr lang="ru-RU" sz="3100" dirty="0">
                <a:solidFill>
                  <a:schemeClr val="bg1"/>
                </a:solidFill>
                <a:latin typeface="Vida 31 Pro" panose="02000506000000020004" pitchFamily="2" charset="0"/>
              </a:rPr>
              <a:t>Илья Иконников </a:t>
            </a:r>
          </a:p>
        </p:txBody>
      </p:sp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CB93508B-EEB7-52E3-2D1F-61B7901C896C}"/>
              </a:ext>
            </a:extLst>
          </p:cNvPr>
          <p:cNvCxnSpPr/>
          <p:nvPr/>
        </p:nvCxnSpPr>
        <p:spPr>
          <a:xfrm>
            <a:off x="813035" y="5173099"/>
            <a:ext cx="5909498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 txBox="1">
            <a:spLocks/>
          </p:cNvSpPr>
          <p:nvPr/>
        </p:nvSpPr>
        <p:spPr>
          <a:xfrm>
            <a:off x="733953" y="5520875"/>
            <a:ext cx="6768570" cy="88018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600" baseline="30000" dirty="0">
                <a:solidFill>
                  <a:schemeClr val="bg1"/>
                </a:solidFill>
                <a:latin typeface="Vida 33 Pro" panose="02000803000000020004" pitchFamily="2" charset="0"/>
              </a:rPr>
              <a:t>Уральский строительный холдинг «Атом»</a:t>
            </a:r>
            <a:endParaRPr lang="ru-RU" sz="3600" dirty="0">
              <a:solidFill>
                <a:schemeClr val="bg1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chemeClr val="bg1"/>
              </a:solidFill>
              <a:latin typeface="Vida 33 Pro" panose="020008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042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1398" y="710524"/>
            <a:ext cx="9144000" cy="690154"/>
          </a:xfrm>
        </p:spPr>
        <p:txBody>
          <a:bodyPr>
            <a:normAutofit/>
          </a:bodyPr>
          <a:lstStyle/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«Атом» в цифрах 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76B4415-CDA6-44B0-9D6D-5FE9F68FB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613400" y="-2"/>
            <a:ext cx="6578600" cy="6858001"/>
          </a:xfrm>
          <a:prstGeom prst="rect">
            <a:avLst/>
          </a:prstGeom>
        </p:spPr>
      </p:pic>
      <p:sp>
        <p:nvSpPr>
          <p:cNvPr id="24" name="Прямоугольник 23"/>
          <p:cNvSpPr/>
          <p:nvPr/>
        </p:nvSpPr>
        <p:spPr>
          <a:xfrm>
            <a:off x="-1" y="1916083"/>
            <a:ext cx="5613399" cy="85417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Прямоугольник 24"/>
          <p:cNvSpPr/>
          <p:nvPr/>
        </p:nvSpPr>
        <p:spPr>
          <a:xfrm>
            <a:off x="-3176" y="3346680"/>
            <a:ext cx="5616575" cy="85417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Прямоугольник 25"/>
          <p:cNvSpPr/>
          <p:nvPr/>
        </p:nvSpPr>
        <p:spPr>
          <a:xfrm>
            <a:off x="0" y="4792931"/>
            <a:ext cx="5613400" cy="85417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742" y="2097218"/>
            <a:ext cx="1443840" cy="620584"/>
          </a:xfrm>
        </p:spPr>
        <p:txBody>
          <a:bodyPr>
            <a:noAutofit/>
          </a:bodyPr>
          <a:lstStyle/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1995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10" name="Заголовок 1">
            <a:extLst>
              <a:ext uri="{FF2B5EF4-FFF2-40B4-BE49-F238E27FC236}">
                <a16:creationId xmlns:a16="http://schemas.microsoft.com/office/drawing/2014/main" id="{124F7B2D-DE9E-4E68-BDC0-D0BCF1E3149E}"/>
              </a:ext>
            </a:extLst>
          </p:cNvPr>
          <p:cNvSpPr txBox="1">
            <a:spLocks/>
          </p:cNvSpPr>
          <p:nvPr/>
        </p:nvSpPr>
        <p:spPr>
          <a:xfrm>
            <a:off x="2088316" y="2225342"/>
            <a:ext cx="1259125" cy="2769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год основания компании</a:t>
            </a:r>
          </a:p>
        </p:txBody>
      </p:sp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E8BDD158-BC9C-4BBE-94AB-A8DBCF8CC634}"/>
              </a:ext>
            </a:extLst>
          </p:cNvPr>
          <p:cNvSpPr txBox="1">
            <a:spLocks/>
          </p:cNvSpPr>
          <p:nvPr/>
        </p:nvSpPr>
        <p:spPr>
          <a:xfrm>
            <a:off x="1906326" y="4351749"/>
            <a:ext cx="1259125" cy="2769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социальных объектов</a:t>
            </a:r>
          </a:p>
        </p:txBody>
      </p:sp>
      <p:sp>
        <p:nvSpPr>
          <p:cNvPr id="14" name="Заголовок 1">
            <a:extLst>
              <a:ext uri="{FF2B5EF4-FFF2-40B4-BE49-F238E27FC236}">
                <a16:creationId xmlns:a16="http://schemas.microsoft.com/office/drawing/2014/main" id="{7A309B5D-FD3C-4F71-ADF5-C5F6D6319A94}"/>
              </a:ext>
            </a:extLst>
          </p:cNvPr>
          <p:cNvSpPr txBox="1">
            <a:spLocks/>
          </p:cNvSpPr>
          <p:nvPr/>
        </p:nvSpPr>
        <p:spPr>
          <a:xfrm>
            <a:off x="2144582" y="5133587"/>
            <a:ext cx="1259125" cy="1384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сотрудников</a:t>
            </a:r>
          </a:p>
        </p:txBody>
      </p:sp>
      <p:sp>
        <p:nvSpPr>
          <p:cNvPr id="16" name="Заголовок 1">
            <a:extLst>
              <a:ext uri="{FF2B5EF4-FFF2-40B4-BE49-F238E27FC236}">
                <a16:creationId xmlns:a16="http://schemas.microsoft.com/office/drawing/2014/main" id="{3192D212-CE23-4BAB-9615-F8749CE543AD}"/>
              </a:ext>
            </a:extLst>
          </p:cNvPr>
          <p:cNvSpPr txBox="1">
            <a:spLocks/>
          </p:cNvSpPr>
          <p:nvPr/>
        </p:nvSpPr>
        <p:spPr>
          <a:xfrm>
            <a:off x="1546894" y="3643096"/>
            <a:ext cx="2253839" cy="2769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каждый 15-й житель Екатеринбурга проживает в доме «Атома»</a:t>
            </a:r>
          </a:p>
        </p:txBody>
      </p:sp>
      <p:sp>
        <p:nvSpPr>
          <p:cNvPr id="17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700742" y="2809129"/>
            <a:ext cx="2028943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dirty="0">
                <a:solidFill>
                  <a:srgbClr val="0C54A0"/>
                </a:solidFill>
                <a:latin typeface="Vida 33 Pro" panose="02000803000000020004" pitchFamily="2" charset="0"/>
              </a:rPr>
              <a:t>&gt;</a:t>
            </a:r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 200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18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700742" y="3521040"/>
            <a:ext cx="894412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15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19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700741" y="4232951"/>
            <a:ext cx="1134407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dirty="0">
                <a:solidFill>
                  <a:srgbClr val="0C54A0"/>
                </a:solidFill>
                <a:latin typeface="Vida 33 Pro" panose="02000803000000020004" pitchFamily="2" charset="0"/>
              </a:rPr>
              <a:t>&gt;</a:t>
            </a:r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 </a:t>
            </a:r>
            <a:r>
              <a:rPr lang="en-US" sz="3600" dirty="0">
                <a:solidFill>
                  <a:srgbClr val="0C54A0"/>
                </a:solidFill>
                <a:latin typeface="Vida 33 Pro" panose="02000803000000020004" pitchFamily="2" charset="0"/>
              </a:rPr>
              <a:t>60</a:t>
            </a:r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20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700742" y="4944860"/>
            <a:ext cx="1492594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5 000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21" name="Заголовок 1">
            <a:extLst>
              <a:ext uri="{FF2B5EF4-FFF2-40B4-BE49-F238E27FC236}">
                <a16:creationId xmlns:a16="http://schemas.microsoft.com/office/drawing/2014/main" id="{124F7B2D-DE9E-4E68-BDC0-D0BCF1E3149E}"/>
              </a:ext>
            </a:extLst>
          </p:cNvPr>
          <p:cNvSpPr txBox="1">
            <a:spLocks/>
          </p:cNvSpPr>
          <p:nvPr/>
        </p:nvSpPr>
        <p:spPr>
          <a:xfrm>
            <a:off x="2093084" y="2928179"/>
            <a:ext cx="2078457" cy="2769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домов «Атом» построил </a:t>
            </a:r>
          </a:p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в Екатеринбурге</a:t>
            </a:r>
          </a:p>
        </p:txBody>
      </p:sp>
    </p:spTree>
    <p:extLst>
      <p:ext uri="{BB962C8B-B14F-4D97-AF65-F5344CB8AC3E}">
        <p14:creationId xmlns:p14="http://schemas.microsoft.com/office/powerpoint/2010/main" val="2461301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Рисунок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" y="0"/>
            <a:ext cx="12192000" cy="6845300"/>
          </a:xfrm>
          <a:prstGeom prst="rect">
            <a:avLst/>
          </a:prstGeom>
        </p:spPr>
      </p:pic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8887876" y="2439357"/>
            <a:ext cx="2591819" cy="6815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ru-RU" sz="1800" dirty="0">
                <a:latin typeface="Vida 33 Pro" panose="02000803000000020004" pitchFamily="2" charset="0"/>
              </a:rPr>
              <a:t>Информационные технологии</a:t>
            </a:r>
          </a:p>
          <a:p>
            <a:pPr algn="r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  <a:p>
            <a:pPr algn="r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12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8568356" y="3934593"/>
            <a:ext cx="2591819" cy="6815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ru-RU" sz="1800" dirty="0">
                <a:latin typeface="Vida 33 Pro" panose="02000803000000020004" pitchFamily="2" charset="0"/>
              </a:rPr>
              <a:t>Проектирование</a:t>
            </a:r>
          </a:p>
          <a:p>
            <a:pPr algn="r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  <a:p>
            <a:pPr algn="r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13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1468124" y="2565081"/>
            <a:ext cx="1726777" cy="6815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ru-RU" sz="1800" dirty="0" err="1">
                <a:latin typeface="Vida 33 Pro" panose="02000803000000020004" pitchFamily="2" charset="0"/>
              </a:rPr>
              <a:t>Девелопмент</a:t>
            </a:r>
            <a:endParaRPr lang="ru-RU" sz="1800" dirty="0">
              <a:latin typeface="Vida 33 Pro" panose="02000803000000020004" pitchFamily="2" charset="0"/>
            </a:endParaRP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14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1689651" y="4030667"/>
            <a:ext cx="1868557" cy="6815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ru-RU" sz="1800" dirty="0">
                <a:latin typeface="Vida 33 Pro" panose="02000803000000020004" pitchFamily="2" charset="0"/>
              </a:rPr>
              <a:t>Производство</a:t>
            </a: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18" name="Заголовок 1">
            <a:extLst>
              <a:ext uri="{FF2B5EF4-FFF2-40B4-BE49-F238E27FC236}">
                <a16:creationId xmlns:a16="http://schemas.microsoft.com/office/drawing/2014/main" id="{D4C19623-02A5-4CCF-82B4-5B16EE8439E3}"/>
              </a:ext>
            </a:extLst>
          </p:cNvPr>
          <p:cNvSpPr txBox="1">
            <a:spLocks/>
          </p:cNvSpPr>
          <p:nvPr/>
        </p:nvSpPr>
        <p:spPr>
          <a:xfrm>
            <a:off x="1574724" y="3066412"/>
            <a:ext cx="2971150" cy="1384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Развитие современной городской среды</a:t>
            </a:r>
          </a:p>
        </p:txBody>
      </p:sp>
      <p:sp>
        <p:nvSpPr>
          <p:cNvPr id="20" name="Заголовок 1">
            <a:extLst>
              <a:ext uri="{FF2B5EF4-FFF2-40B4-BE49-F238E27FC236}">
                <a16:creationId xmlns:a16="http://schemas.microsoft.com/office/drawing/2014/main" id="{31938285-CE09-4CA9-8393-456391A1E518}"/>
              </a:ext>
            </a:extLst>
          </p:cNvPr>
          <p:cNvSpPr txBox="1">
            <a:spLocks/>
          </p:cNvSpPr>
          <p:nvPr/>
        </p:nvSpPr>
        <p:spPr>
          <a:xfrm>
            <a:off x="1785644" y="4576198"/>
            <a:ext cx="2971150" cy="2769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12 заводов по производству строительных материалов</a:t>
            </a:r>
          </a:p>
        </p:txBody>
      </p:sp>
      <p:sp>
        <p:nvSpPr>
          <p:cNvPr id="22" name="Заголовок 1">
            <a:extLst>
              <a:ext uri="{FF2B5EF4-FFF2-40B4-BE49-F238E27FC236}">
                <a16:creationId xmlns:a16="http://schemas.microsoft.com/office/drawing/2014/main" id="{4F31BC85-F099-4E46-921F-BD6C7B48245E}"/>
              </a:ext>
            </a:extLst>
          </p:cNvPr>
          <p:cNvSpPr txBox="1">
            <a:spLocks/>
          </p:cNvSpPr>
          <p:nvPr/>
        </p:nvSpPr>
        <p:spPr>
          <a:xfrm>
            <a:off x="8118076" y="4465015"/>
            <a:ext cx="2971150" cy="1384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pPr algn="r"/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Институт комплексного проектирования</a:t>
            </a:r>
          </a:p>
        </p:txBody>
      </p:sp>
      <p:sp>
        <p:nvSpPr>
          <p:cNvPr id="23" name="Заголовок 1">
            <a:extLst>
              <a:ext uri="{FF2B5EF4-FFF2-40B4-BE49-F238E27FC236}">
                <a16:creationId xmlns:a16="http://schemas.microsoft.com/office/drawing/2014/main" id="{5D23A851-DFDA-46AA-8114-C4B36EA656D1}"/>
              </a:ext>
            </a:extLst>
          </p:cNvPr>
          <p:cNvSpPr txBox="1">
            <a:spLocks/>
          </p:cNvSpPr>
          <p:nvPr/>
        </p:nvSpPr>
        <p:spPr>
          <a:xfrm>
            <a:off x="8410848" y="3198747"/>
            <a:ext cx="2971150" cy="1384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pPr algn="r"/>
            <a:r>
              <a:rPr lang="en-US" sz="1000" dirty="0">
                <a:latin typeface="Vida 33 Pro" panose="02000803000000020004" pitchFamily="2" charset="0"/>
                <a:ea typeface="Inter" panose="02000503000000020004" pitchFamily="2" charset="0"/>
              </a:rPr>
              <a:t>IT </a:t>
            </a:r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компания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9592" y="5427903"/>
            <a:ext cx="5692975" cy="545042"/>
          </a:xfrm>
        </p:spPr>
        <p:txBody>
          <a:bodyPr>
            <a:noAutofit/>
          </a:bodyPr>
          <a:lstStyle/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Компания полного цикла 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3666" y="1042785"/>
            <a:ext cx="2171972" cy="403627"/>
          </a:xfrm>
        </p:spPr>
        <p:txBody>
          <a:bodyPr>
            <a:normAutofit/>
          </a:bodyPr>
          <a:lstStyle/>
          <a:p>
            <a:pPr algn="l"/>
            <a:r>
              <a:rPr lang="ru-RU" sz="1800" dirty="0">
                <a:latin typeface="Vida 33 Pro" panose="02000803000000020004" pitchFamily="2" charset="0"/>
              </a:rPr>
              <a:t>Строительство</a:t>
            </a:r>
          </a:p>
          <a:p>
            <a:pPr algn="l"/>
            <a:endParaRPr lang="ru-RU" sz="1800" dirty="0">
              <a:latin typeface="Vida 33 Pro" panose="02000803000000020004" pitchFamily="2" charset="0"/>
            </a:endParaRPr>
          </a:p>
          <a:p>
            <a:pPr algn="l"/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8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8276301" y="922146"/>
            <a:ext cx="1622816" cy="42971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ru-RU" sz="1800" dirty="0">
                <a:latin typeface="Vida 33 Pro" panose="02000803000000020004" pitchFamily="2" charset="0"/>
              </a:rPr>
              <a:t>Управление</a:t>
            </a: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</p:txBody>
      </p:sp>
      <p:cxnSp>
        <p:nvCxnSpPr>
          <p:cNvPr id="9" name="Прямая соединительная линия 8">
            <a:extLst>
              <a:ext uri="{FF2B5EF4-FFF2-40B4-BE49-F238E27FC236}">
                <a16:creationId xmlns:a16="http://schemas.microsoft.com/office/drawing/2014/main" id="{BD20F325-829D-4ACE-AEE3-334ECAE567C2}"/>
              </a:ext>
            </a:extLst>
          </p:cNvPr>
          <p:cNvCxnSpPr/>
          <p:nvPr/>
        </p:nvCxnSpPr>
        <p:spPr>
          <a:xfrm>
            <a:off x="7320635" y="1550102"/>
            <a:ext cx="2344065" cy="0"/>
          </a:xfrm>
          <a:prstGeom prst="line">
            <a:avLst/>
          </a:prstGeom>
          <a:ln w="12700">
            <a:solidFill>
              <a:srgbClr val="4D82A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7791204" y="1175101"/>
            <a:ext cx="1997533" cy="42971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ru-RU" sz="1800" dirty="0">
                <a:latin typeface="Vida 33 Pro" panose="02000803000000020004" pitchFamily="2" charset="0"/>
              </a:rPr>
              <a:t>недвижимостью</a:t>
            </a: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  <a:p>
            <a:pPr algn="l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16" name="Заголовок 1">
            <a:extLst>
              <a:ext uri="{FF2B5EF4-FFF2-40B4-BE49-F238E27FC236}">
                <a16:creationId xmlns:a16="http://schemas.microsoft.com/office/drawing/2014/main" id="{F01DD43A-F9B8-4DA5-BCA8-3E2444B3AD08}"/>
              </a:ext>
            </a:extLst>
          </p:cNvPr>
          <p:cNvSpPr txBox="1">
            <a:spLocks/>
          </p:cNvSpPr>
          <p:nvPr/>
        </p:nvSpPr>
        <p:spPr>
          <a:xfrm>
            <a:off x="1878329" y="1491000"/>
            <a:ext cx="2971150" cy="1384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Подрядные организации и парк техники</a:t>
            </a:r>
          </a:p>
        </p:txBody>
      </p:sp>
      <p:sp>
        <p:nvSpPr>
          <p:cNvPr id="24" name="Заголовок 1">
            <a:extLst>
              <a:ext uri="{FF2B5EF4-FFF2-40B4-BE49-F238E27FC236}">
                <a16:creationId xmlns:a16="http://schemas.microsoft.com/office/drawing/2014/main" id="{8F9B82BF-23A8-4BB0-88A1-E02C06A4E97B}"/>
              </a:ext>
            </a:extLst>
          </p:cNvPr>
          <p:cNvSpPr txBox="1">
            <a:spLocks/>
          </p:cNvSpPr>
          <p:nvPr/>
        </p:nvSpPr>
        <p:spPr>
          <a:xfrm>
            <a:off x="8055889" y="1619453"/>
            <a:ext cx="1608811" cy="1384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pPr algn="r"/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Сервисные компании</a:t>
            </a:r>
          </a:p>
        </p:txBody>
      </p:sp>
      <p:pic>
        <p:nvPicPr>
          <p:cNvPr id="29" name="Google Shape;158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69213" y="285987"/>
            <a:ext cx="491320" cy="3651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32408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743" y="281758"/>
            <a:ext cx="4613869" cy="1122788"/>
          </a:xfrm>
        </p:spPr>
        <p:txBody>
          <a:bodyPr>
            <a:noAutofit/>
          </a:bodyPr>
          <a:lstStyle/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ИКП «Атом» </a:t>
            </a:r>
            <a:b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</a:br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в цифрах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" r="25044"/>
          <a:stretch/>
        </p:blipFill>
        <p:spPr>
          <a:xfrm>
            <a:off x="5690737" y="-3372"/>
            <a:ext cx="7260266" cy="6857999"/>
          </a:xfrm>
          <a:prstGeom prst="rect">
            <a:avLst/>
          </a:prstGeom>
        </p:spPr>
      </p:pic>
      <p:pic>
        <p:nvPicPr>
          <p:cNvPr id="23" name="Google Shape;158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111813" y="455320"/>
            <a:ext cx="491320" cy="365124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Прямоугольник 28"/>
          <p:cNvSpPr/>
          <p:nvPr/>
        </p:nvSpPr>
        <p:spPr>
          <a:xfrm>
            <a:off x="0" y="4139242"/>
            <a:ext cx="5616575" cy="85417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Прямоугольник 29"/>
          <p:cNvSpPr/>
          <p:nvPr/>
        </p:nvSpPr>
        <p:spPr>
          <a:xfrm>
            <a:off x="0" y="2449414"/>
            <a:ext cx="5616575" cy="85417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471" y="2593437"/>
            <a:ext cx="1443840" cy="620584"/>
          </a:xfrm>
        </p:spPr>
        <p:txBody>
          <a:bodyPr>
            <a:noAutofit/>
          </a:bodyPr>
          <a:lstStyle/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200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10" name="Заголовок 1">
            <a:extLst>
              <a:ext uri="{FF2B5EF4-FFF2-40B4-BE49-F238E27FC236}">
                <a16:creationId xmlns:a16="http://schemas.microsoft.com/office/drawing/2014/main" id="{124F7B2D-DE9E-4E68-BDC0-D0BCF1E3149E}"/>
              </a:ext>
            </a:extLst>
          </p:cNvPr>
          <p:cNvSpPr txBox="1">
            <a:spLocks/>
          </p:cNvSpPr>
          <p:nvPr/>
        </p:nvSpPr>
        <p:spPr>
          <a:xfrm>
            <a:off x="1728391" y="2824561"/>
            <a:ext cx="1259125" cy="1384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проектировщиков</a:t>
            </a:r>
          </a:p>
        </p:txBody>
      </p:sp>
      <p:sp>
        <p:nvSpPr>
          <p:cNvPr id="18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3061678" y="2593437"/>
            <a:ext cx="894412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50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19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697171" y="3425628"/>
            <a:ext cx="894412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5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20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734363" y="4285671"/>
            <a:ext cx="647029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4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24" name="Заголовок 1">
            <a:extLst>
              <a:ext uri="{FF2B5EF4-FFF2-40B4-BE49-F238E27FC236}">
                <a16:creationId xmlns:a16="http://schemas.microsoft.com/office/drawing/2014/main" id="{C9F24F29-A137-4F74-B1BA-08C122CAA03E}"/>
              </a:ext>
            </a:extLst>
          </p:cNvPr>
          <p:cNvSpPr txBox="1">
            <a:spLocks/>
          </p:cNvSpPr>
          <p:nvPr/>
        </p:nvSpPr>
        <p:spPr>
          <a:xfrm>
            <a:off x="3908512" y="2609941"/>
            <a:ext cx="1368426" cy="5539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Топ 50 проектировщиков РФ (по версии форума «Движение»)</a:t>
            </a:r>
          </a:p>
        </p:txBody>
      </p:sp>
      <p:sp>
        <p:nvSpPr>
          <p:cNvPr id="25" name="Заголовок 1">
            <a:extLst>
              <a:ext uri="{FF2B5EF4-FFF2-40B4-BE49-F238E27FC236}">
                <a16:creationId xmlns:a16="http://schemas.microsoft.com/office/drawing/2014/main" id="{E8BDD158-BC9C-4BBE-94AB-A8DBCF8CC634}"/>
              </a:ext>
            </a:extLst>
          </p:cNvPr>
          <p:cNvSpPr txBox="1">
            <a:spLocks/>
          </p:cNvSpPr>
          <p:nvPr/>
        </p:nvSpPr>
        <p:spPr>
          <a:xfrm>
            <a:off x="1249292" y="3454754"/>
            <a:ext cx="1259125" cy="5539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Топ 5 проектировщиков Свердловской области</a:t>
            </a:r>
          </a:p>
        </p:txBody>
      </p:sp>
      <p:sp>
        <p:nvSpPr>
          <p:cNvPr id="26" name="Заголовок 1">
            <a:extLst>
              <a:ext uri="{FF2B5EF4-FFF2-40B4-BE49-F238E27FC236}">
                <a16:creationId xmlns:a16="http://schemas.microsoft.com/office/drawing/2014/main" id="{7A309B5D-FD3C-4F71-ADF5-C5F6D6319A94}"/>
              </a:ext>
            </a:extLst>
          </p:cNvPr>
          <p:cNvSpPr txBox="1">
            <a:spLocks/>
          </p:cNvSpPr>
          <p:nvPr/>
        </p:nvSpPr>
        <p:spPr>
          <a:xfrm>
            <a:off x="1261554" y="4427831"/>
            <a:ext cx="843234" cy="2769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региона присутствия</a:t>
            </a:r>
          </a:p>
        </p:txBody>
      </p:sp>
      <p:sp>
        <p:nvSpPr>
          <p:cNvPr id="27" name="Подзаголовок 2">
            <a:extLst>
              <a:ext uri="{FF2B5EF4-FFF2-40B4-BE49-F238E27FC236}">
                <a16:creationId xmlns:a16="http://schemas.microsoft.com/office/drawing/2014/main" id="{F90A100A-6FF4-47E1-9D32-4E685DAD54E2}"/>
              </a:ext>
            </a:extLst>
          </p:cNvPr>
          <p:cNvSpPr txBox="1">
            <a:spLocks/>
          </p:cNvSpPr>
          <p:nvPr/>
        </p:nvSpPr>
        <p:spPr>
          <a:xfrm>
            <a:off x="2736389" y="3425628"/>
            <a:ext cx="1596650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3 </a:t>
            </a:r>
            <a:r>
              <a:rPr lang="ru-RU" sz="2000" dirty="0">
                <a:solidFill>
                  <a:srgbClr val="0C54A0"/>
                </a:solidFill>
                <a:latin typeface="Vida 33 Pro" panose="02000803000000020004" pitchFamily="2" charset="0"/>
              </a:rPr>
              <a:t>из</a:t>
            </a:r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 5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31" name="Заголовок 1">
            <a:extLst>
              <a:ext uri="{FF2B5EF4-FFF2-40B4-BE49-F238E27FC236}">
                <a16:creationId xmlns:a16="http://schemas.microsoft.com/office/drawing/2014/main" id="{5DF81257-B534-406A-AB2C-C6C9F02A0DCC}"/>
              </a:ext>
            </a:extLst>
          </p:cNvPr>
          <p:cNvSpPr txBox="1">
            <a:spLocks/>
          </p:cNvSpPr>
          <p:nvPr/>
        </p:nvSpPr>
        <p:spPr>
          <a:xfrm>
            <a:off x="4030739" y="3568762"/>
            <a:ext cx="1283873" cy="2769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ТОП девелоперов СО работают с нами</a:t>
            </a:r>
          </a:p>
        </p:txBody>
      </p:sp>
      <p:sp>
        <p:nvSpPr>
          <p:cNvPr id="32" name="Подзаголовок 2">
            <a:extLst>
              <a:ext uri="{FF2B5EF4-FFF2-40B4-BE49-F238E27FC236}">
                <a16:creationId xmlns:a16="http://schemas.microsoft.com/office/drawing/2014/main" id="{001DC86C-9D93-4053-A249-2B1F82F76270}"/>
              </a:ext>
            </a:extLst>
          </p:cNvPr>
          <p:cNvSpPr txBox="1">
            <a:spLocks/>
          </p:cNvSpPr>
          <p:nvPr/>
        </p:nvSpPr>
        <p:spPr>
          <a:xfrm>
            <a:off x="2808287" y="4285671"/>
            <a:ext cx="1803977" cy="620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3600" dirty="0">
                <a:solidFill>
                  <a:srgbClr val="0C54A0"/>
                </a:solidFill>
                <a:latin typeface="Vida 33 Pro" panose="02000803000000020004" pitchFamily="2" charset="0"/>
              </a:rPr>
              <a:t>№1</a:t>
            </a: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algn="l"/>
            <a:endParaRPr lang="ru-RU" sz="3600" dirty="0">
              <a:solidFill>
                <a:srgbClr val="0C54A0"/>
              </a:solidFill>
              <a:latin typeface="Vida 33 Pro" panose="02000803000000020004" pitchFamily="2" charset="0"/>
            </a:endParaRPr>
          </a:p>
        </p:txBody>
      </p:sp>
      <p:sp>
        <p:nvSpPr>
          <p:cNvPr id="33" name="Заголовок 1">
            <a:extLst>
              <a:ext uri="{FF2B5EF4-FFF2-40B4-BE49-F238E27FC236}">
                <a16:creationId xmlns:a16="http://schemas.microsoft.com/office/drawing/2014/main" id="{C1F415F3-5893-444B-A8F4-A805EF30C8EF}"/>
              </a:ext>
            </a:extLst>
          </p:cNvPr>
          <p:cNvSpPr txBox="1">
            <a:spLocks/>
          </p:cNvSpPr>
          <p:nvPr/>
        </p:nvSpPr>
        <p:spPr>
          <a:xfrm>
            <a:off x="4009134" y="4358581"/>
            <a:ext cx="1259125" cy="4154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По версии Уральского строительного холдинга «Атом»</a:t>
            </a:r>
          </a:p>
        </p:txBody>
      </p:sp>
    </p:spTree>
    <p:extLst>
      <p:ext uri="{BB962C8B-B14F-4D97-AF65-F5344CB8AC3E}">
        <p14:creationId xmlns:p14="http://schemas.microsoft.com/office/powerpoint/2010/main" val="4025738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4601DCF-A1BE-D805-3BCA-A2AB78A874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" y="0"/>
            <a:ext cx="12191821" cy="1282045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074" y="307442"/>
            <a:ext cx="9144000" cy="667117"/>
          </a:xfrm>
        </p:spPr>
        <p:txBody>
          <a:bodyPr>
            <a:normAutofit/>
          </a:bodyPr>
          <a:lstStyle/>
          <a:p>
            <a:pPr algn="l"/>
            <a:r>
              <a:rPr lang="ru-RU" sz="3600" dirty="0">
                <a:solidFill>
                  <a:schemeClr val="bg1"/>
                </a:solidFill>
                <a:latin typeface="Vida 33 Pro" panose="02000803000000020004" pitchFamily="2" charset="0"/>
              </a:rPr>
              <a:t>Цифровые решения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38"/>
          <a:stretch/>
        </p:blipFill>
        <p:spPr>
          <a:xfrm>
            <a:off x="89" y="1282001"/>
            <a:ext cx="12191911" cy="5575999"/>
          </a:xfrm>
          <a:prstGeom prst="rect">
            <a:avLst/>
          </a:prstGeom>
        </p:spPr>
      </p:pic>
      <p:pic>
        <p:nvPicPr>
          <p:cNvPr id="8" name="Google Shape;158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987421" y="377793"/>
            <a:ext cx="803023" cy="5967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31824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Рисунок 2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38"/>
          <a:stretch/>
        </p:blipFill>
        <p:spPr>
          <a:xfrm>
            <a:off x="89" y="1282001"/>
            <a:ext cx="12191911" cy="557599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CB75299-D3BF-4898-BA31-5EFC75AF3C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025" r="38758"/>
          <a:stretch/>
        </p:blipFill>
        <p:spPr>
          <a:xfrm>
            <a:off x="0" y="1189891"/>
            <a:ext cx="3347257" cy="13742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  <a:bevelB/>
          </a:sp3d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4601DCF-A1BE-D805-3BCA-A2AB78A8740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" y="0"/>
            <a:ext cx="12191821" cy="1282045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074" y="307442"/>
            <a:ext cx="9144000" cy="667117"/>
          </a:xfrm>
        </p:spPr>
        <p:txBody>
          <a:bodyPr>
            <a:normAutofit/>
          </a:bodyPr>
          <a:lstStyle/>
          <a:p>
            <a:pPr algn="l"/>
            <a:r>
              <a:rPr lang="ru-RU" sz="3600" dirty="0">
                <a:solidFill>
                  <a:schemeClr val="bg1"/>
                </a:solidFill>
                <a:latin typeface="Vida 33 Pro" panose="02000803000000020004" pitchFamily="2" charset="0"/>
              </a:rPr>
              <a:t>Цифровые решения</a:t>
            </a:r>
          </a:p>
        </p:txBody>
      </p:sp>
      <p:pic>
        <p:nvPicPr>
          <p:cNvPr id="16" name="Google Shape;158;p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157146" y="377793"/>
            <a:ext cx="803023" cy="59676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C9F2AD3-2CC8-4BEF-A396-B46760D1D2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931" y="2167402"/>
            <a:ext cx="5292346" cy="294726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  <a:bevelB/>
          </a:sp3d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98599892-04A6-4510-B187-A1C21F50192E}"/>
              </a:ext>
            </a:extLst>
          </p:cNvPr>
          <p:cNvPicPr/>
          <p:nvPr/>
        </p:nvPicPr>
        <p:blipFill rotWithShape="1">
          <a:blip r:embed="rId7"/>
          <a:srcRect r="7182" b="19833"/>
          <a:stretch/>
        </p:blipFill>
        <p:spPr>
          <a:xfrm>
            <a:off x="500496" y="3148206"/>
            <a:ext cx="6370148" cy="348983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  <a:bevelB/>
          </a:sp3d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0A06FCC3-9485-4758-9AF2-7A018E34CBA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3604" t="22810" r="6575" b="49090"/>
          <a:stretch/>
        </p:blipFill>
        <p:spPr>
          <a:xfrm>
            <a:off x="499932" y="4614637"/>
            <a:ext cx="6336586" cy="125478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24E6AD35-5D5A-44D4-B390-2555E58208F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1925" t="21787" r="31190" b="51139"/>
          <a:stretch/>
        </p:blipFill>
        <p:spPr>
          <a:xfrm>
            <a:off x="0" y="5623795"/>
            <a:ext cx="3805017" cy="1235953"/>
          </a:xfrm>
          <a:prstGeom prst="rect">
            <a:avLst/>
          </a:prstGeom>
          <a:effectLst>
            <a:softEdge rad="25400"/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E3E1C1EA-88CE-4399-A3D5-BFAD5E55EED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63" t="17822" r="23713" b="57258"/>
          <a:stretch/>
        </p:blipFill>
        <p:spPr>
          <a:xfrm>
            <a:off x="2637169" y="5607074"/>
            <a:ext cx="2892603" cy="1254423"/>
          </a:xfrm>
          <a:prstGeom prst="rect">
            <a:avLst/>
          </a:prstGeom>
          <a:effectLst>
            <a:softEdge rad="50800"/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11593963-C3FE-4E1A-A95D-646FFD3A6FFC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68757" t="80559" r="18609" b="7513"/>
          <a:stretch/>
        </p:blipFill>
        <p:spPr>
          <a:xfrm>
            <a:off x="9619307" y="5433621"/>
            <a:ext cx="2542559" cy="1350486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05" b="26102"/>
          <a:stretch/>
        </p:blipFill>
        <p:spPr>
          <a:xfrm>
            <a:off x="9336823" y="5243019"/>
            <a:ext cx="2855087" cy="1707091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2EDA3873-4E25-48CD-B44B-F12F9346D7F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284" t="10657" r="88386" b="14616"/>
          <a:stretch/>
        </p:blipFill>
        <p:spPr>
          <a:xfrm>
            <a:off x="5941690" y="1507621"/>
            <a:ext cx="1259278" cy="5124758"/>
          </a:xfrm>
          <a:prstGeom prst="rect">
            <a:avLst/>
          </a:prstGeom>
          <a:effectLst/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1400910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Рисунок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007"/>
            <a:ext cx="12192000" cy="6845300"/>
          </a:xfrm>
          <a:prstGeom prst="rect">
            <a:avLst/>
          </a:prstGeom>
        </p:spPr>
      </p:pic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8250459" y="2271471"/>
            <a:ext cx="3199474" cy="13271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ru-RU" dirty="0">
                <a:solidFill>
                  <a:srgbClr val="2163A8"/>
                </a:solidFill>
                <a:latin typeface="Vida 33 Pro" panose="02000803000000020004" pitchFamily="2" charset="0"/>
              </a:rPr>
              <a:t>МОБИЛЬНОЕ ПРИЛОЖЕНИЕ </a:t>
            </a:r>
          </a:p>
          <a:p>
            <a:pPr algn="r">
              <a:lnSpc>
                <a:spcPct val="100000"/>
              </a:lnSpc>
            </a:pPr>
            <a:r>
              <a:rPr lang="ru-RU" sz="1900" dirty="0">
                <a:solidFill>
                  <a:srgbClr val="2163A8"/>
                </a:solidFill>
                <a:latin typeface="Vida 33 Pro" panose="02000803000000020004" pitchFamily="2" charset="0"/>
              </a:rPr>
              <a:t>для заказа бетона</a:t>
            </a:r>
          </a:p>
          <a:p>
            <a:pPr algn="r">
              <a:lnSpc>
                <a:spcPct val="100000"/>
              </a:lnSpc>
            </a:pPr>
            <a:endParaRPr lang="ru-RU" dirty="0">
              <a:solidFill>
                <a:srgbClr val="2163A8"/>
              </a:solidFill>
              <a:latin typeface="Vida 33 Pro" panose="02000803000000020004" pitchFamily="2" charset="0"/>
            </a:endParaRPr>
          </a:p>
        </p:txBody>
      </p:sp>
      <p:sp>
        <p:nvSpPr>
          <p:cNvPr id="12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8568355" y="3740342"/>
            <a:ext cx="2591819" cy="6815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ru-RU" sz="1800" dirty="0">
                <a:latin typeface="Vida 33 Pro" panose="02000803000000020004" pitchFamily="2" charset="0"/>
              </a:rPr>
              <a:t>Информационные технологии</a:t>
            </a:r>
          </a:p>
          <a:p>
            <a:pPr algn="r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  <a:p>
            <a:pPr algn="r">
              <a:lnSpc>
                <a:spcPct val="100000"/>
              </a:lnSpc>
            </a:pPr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22" name="Заголовок 1">
            <a:extLst>
              <a:ext uri="{FF2B5EF4-FFF2-40B4-BE49-F238E27FC236}">
                <a16:creationId xmlns:a16="http://schemas.microsoft.com/office/drawing/2014/main" id="{4F31BC85-F099-4E46-921F-BD6C7B48245E}"/>
              </a:ext>
            </a:extLst>
          </p:cNvPr>
          <p:cNvSpPr txBox="1">
            <a:spLocks/>
          </p:cNvSpPr>
          <p:nvPr/>
        </p:nvSpPr>
        <p:spPr>
          <a:xfrm>
            <a:off x="8105719" y="4492961"/>
            <a:ext cx="2971150" cy="1384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kern="1200">
                <a:solidFill>
                  <a:schemeClr val="tx1"/>
                </a:solidFill>
                <a:latin typeface="Mikro Bold" panose="00000800000000000000" pitchFamily="50" charset="-52"/>
                <a:ea typeface="+mj-ea"/>
                <a:cs typeface="+mj-cs"/>
              </a:defRPr>
            </a:lvl1pPr>
          </a:lstStyle>
          <a:p>
            <a:pPr algn="r"/>
            <a:r>
              <a:rPr lang="en-US" sz="1000" dirty="0">
                <a:latin typeface="Vida 33 Pro" panose="02000803000000020004" pitchFamily="2" charset="0"/>
                <a:ea typeface="Inter" panose="02000503000000020004" pitchFamily="2" charset="0"/>
              </a:rPr>
              <a:t>IT </a:t>
            </a:r>
            <a:r>
              <a:rPr lang="ru-RU" sz="1000" dirty="0">
                <a:latin typeface="Vida 33 Pro" panose="02000803000000020004" pitchFamily="2" charset="0"/>
                <a:ea typeface="Inter" panose="02000503000000020004" pitchFamily="2" charset="0"/>
              </a:rPr>
              <a:t>компания</a:t>
            </a:r>
          </a:p>
        </p:txBody>
      </p:sp>
      <p:pic>
        <p:nvPicPr>
          <p:cNvPr id="29" name="Google Shape;158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111813" y="455320"/>
            <a:ext cx="491320" cy="365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Picture 3" descr="iPhone 14 Pro2.png">
            <a:extLst>
              <a:ext uri="{FF2B5EF4-FFF2-40B4-BE49-F238E27FC236}">
                <a16:creationId xmlns:a16="http://schemas.microsoft.com/office/drawing/2014/main" id="{F582DD2B-D202-4858-B0AB-3DCC7B6EB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109" y="244753"/>
            <a:ext cx="2775274" cy="5317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" descr="iPhone 14 Pro.png">
            <a:extLst>
              <a:ext uri="{FF2B5EF4-FFF2-40B4-BE49-F238E27FC236}">
                <a16:creationId xmlns:a16="http://schemas.microsoft.com/office/drawing/2014/main" id="{6F9527DD-4889-43AA-BAB6-6E5DD0F1F4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263" y="668496"/>
            <a:ext cx="2775274" cy="5317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690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153AF39-14A0-C2AA-7814-D29E59BD7E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" y="192"/>
            <a:ext cx="12191821" cy="6858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8" name="Google Shape;158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216588" y="426048"/>
            <a:ext cx="803023" cy="59676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" name="Группа 3"/>
          <p:cNvGrpSpPr/>
          <p:nvPr/>
        </p:nvGrpSpPr>
        <p:grpSpPr>
          <a:xfrm>
            <a:off x="203197" y="1052085"/>
            <a:ext cx="11794071" cy="5512968"/>
            <a:chOff x="488631" y="1351582"/>
            <a:chExt cx="10993908" cy="4939642"/>
          </a:xfrm>
        </p:grpSpPr>
        <p:sp>
          <p:nvSpPr>
            <p:cNvPr id="29" name="Линия"/>
            <p:cNvSpPr/>
            <p:nvPr/>
          </p:nvSpPr>
          <p:spPr bwMode="auto">
            <a:xfrm>
              <a:off x="3591385" y="3869419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Линия"/>
            <p:cNvSpPr/>
            <p:nvPr/>
          </p:nvSpPr>
          <p:spPr bwMode="auto">
            <a:xfrm>
              <a:off x="3591385" y="3434356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Линия"/>
            <p:cNvSpPr/>
            <p:nvPr/>
          </p:nvSpPr>
          <p:spPr bwMode="auto">
            <a:xfrm>
              <a:off x="3591385" y="2999294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Линия"/>
            <p:cNvSpPr/>
            <p:nvPr/>
          </p:nvSpPr>
          <p:spPr bwMode="auto">
            <a:xfrm>
              <a:off x="3597338" y="2811642"/>
              <a:ext cx="0" cy="1050261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Градостроительный анализ"/>
            <p:cNvSpPr txBox="1"/>
            <p:nvPr/>
          </p:nvSpPr>
          <p:spPr bwMode="auto">
            <a:xfrm>
              <a:off x="772760" y="1405451"/>
              <a:ext cx="1729521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Градостроительный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анализ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1" name="Градостроительная концепция"/>
            <p:cNvSpPr txBox="1"/>
            <p:nvPr/>
          </p:nvSpPr>
          <p:spPr bwMode="auto">
            <a:xfrm>
              <a:off x="1664579" y="1871677"/>
              <a:ext cx="1683103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Градостроительная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концепция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2" name="Форэскизный проект"/>
            <p:cNvSpPr txBox="1"/>
            <p:nvPr/>
          </p:nvSpPr>
          <p:spPr bwMode="auto">
            <a:xfrm>
              <a:off x="3343296" y="2275384"/>
              <a:ext cx="1244071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8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Форэскизный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проект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3" name="Эскизный проект"/>
            <p:cNvSpPr txBox="1"/>
            <p:nvPr/>
          </p:nvSpPr>
          <p:spPr bwMode="auto">
            <a:xfrm>
              <a:off x="3773228" y="2714190"/>
              <a:ext cx="926572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Эскизный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проект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4" name="Дизайн-проект благоустройства (1)"/>
            <p:cNvSpPr txBox="1"/>
            <p:nvPr/>
          </p:nvSpPr>
          <p:spPr bwMode="auto">
            <a:xfrm>
              <a:off x="3757860" y="3172305"/>
              <a:ext cx="1583412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Дизайн-проект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благоустройства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(1)</a:t>
              </a:r>
            </a:p>
          </p:txBody>
        </p:sp>
        <p:sp>
          <p:nvSpPr>
            <p:cNvPr id="15" name="Концепция дизайна МОП"/>
            <p:cNvSpPr txBox="1"/>
            <p:nvPr/>
          </p:nvSpPr>
          <p:spPr bwMode="auto">
            <a:xfrm>
              <a:off x="3773228" y="3622737"/>
              <a:ext cx="1206289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Концепция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дизайна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МОП</a:t>
              </a:r>
            </a:p>
          </p:txBody>
        </p:sp>
        <p:sp>
          <p:nvSpPr>
            <p:cNvPr id="16" name="Проектная документация"/>
            <p:cNvSpPr txBox="1"/>
            <p:nvPr/>
          </p:nvSpPr>
          <p:spPr bwMode="auto">
            <a:xfrm>
              <a:off x="5649863" y="4050115"/>
              <a:ext cx="1306685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Проектная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документация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7" name="Дизайн-проект благоустройства (2)"/>
            <p:cNvSpPr txBox="1"/>
            <p:nvPr/>
          </p:nvSpPr>
          <p:spPr bwMode="auto">
            <a:xfrm>
              <a:off x="5649863" y="4542127"/>
              <a:ext cx="1719247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Дизайн-проект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благоустройства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(2)</a:t>
              </a:r>
            </a:p>
          </p:txBody>
        </p:sp>
        <p:sp>
          <p:nvSpPr>
            <p:cNvPr id="18" name="Дизайн МОП"/>
            <p:cNvSpPr txBox="1"/>
            <p:nvPr/>
          </p:nvSpPr>
          <p:spPr bwMode="auto">
            <a:xfrm>
              <a:off x="5649862" y="5015610"/>
              <a:ext cx="1300337" cy="287258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Дизайн</a:t>
              </a:r>
              <a:r>
                <a:rPr lang="ru-RU"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МОП</a:t>
              </a:r>
            </a:p>
          </p:txBody>
        </p:sp>
        <p:sp>
          <p:nvSpPr>
            <p:cNvPr id="19" name="Навигация внутри"/>
            <p:cNvSpPr txBox="1"/>
            <p:nvPr/>
          </p:nvSpPr>
          <p:spPr bwMode="auto">
            <a:xfrm>
              <a:off x="5649863" y="5332443"/>
              <a:ext cx="1228207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Навигация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внутри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0" name="Навигация снаружи"/>
            <p:cNvSpPr txBox="1"/>
            <p:nvPr/>
          </p:nvSpPr>
          <p:spPr bwMode="auto">
            <a:xfrm>
              <a:off x="5649863" y="5813225"/>
              <a:ext cx="1131657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Навигация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снаружи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1" name="Рабочая документация"/>
            <p:cNvSpPr txBox="1"/>
            <p:nvPr/>
          </p:nvSpPr>
          <p:spPr bwMode="auto">
            <a:xfrm>
              <a:off x="7616622" y="4863090"/>
              <a:ext cx="1287667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Рабочая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документация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2" name="Альбом продаж"/>
            <p:cNvSpPr txBox="1"/>
            <p:nvPr/>
          </p:nvSpPr>
          <p:spPr bwMode="auto">
            <a:xfrm>
              <a:off x="7616621" y="5450673"/>
              <a:ext cx="1464881" cy="287258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Альбом</a:t>
              </a:r>
              <a:r>
                <a:rPr lang="ru-RU"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продаж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3" name="Дизайн код"/>
            <p:cNvSpPr txBox="1"/>
            <p:nvPr/>
          </p:nvSpPr>
          <p:spPr bwMode="auto">
            <a:xfrm>
              <a:off x="7616621" y="5894425"/>
              <a:ext cx="1002511" cy="287258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Дизайн</a:t>
              </a:r>
              <a:r>
                <a:rPr lang="ru-RU"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код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4" name="VR"/>
            <p:cNvSpPr txBox="1"/>
            <p:nvPr/>
          </p:nvSpPr>
          <p:spPr bwMode="auto">
            <a:xfrm>
              <a:off x="7626851" y="4566005"/>
              <a:ext cx="391305" cy="287258"/>
            </a:xfrm>
            <a:prstGeom prst="rect">
              <a:avLst/>
            </a:prstGeom>
            <a:ln w="12700">
              <a:miter lim="400000"/>
            </a:ln>
          </p:spPr>
          <p:txBody>
            <a:bodyPr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VR</a:t>
              </a:r>
            </a:p>
          </p:txBody>
        </p:sp>
        <p:sp>
          <p:nvSpPr>
            <p:cNvPr id="25" name="Авторский надзор"/>
            <p:cNvSpPr txBox="1"/>
            <p:nvPr/>
          </p:nvSpPr>
          <p:spPr bwMode="auto">
            <a:xfrm>
              <a:off x="9997177" y="5790366"/>
              <a:ext cx="922424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Авторский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надзор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6" name="Паспорт фасадов"/>
            <p:cNvSpPr txBox="1"/>
            <p:nvPr/>
          </p:nvSpPr>
          <p:spPr bwMode="auto">
            <a:xfrm>
              <a:off x="8782185" y="5798050"/>
              <a:ext cx="856005" cy="477999"/>
            </a:xfrm>
            <a:prstGeom prst="rect">
              <a:avLst/>
            </a:prstGeom>
            <a:ln w="12700">
              <a:miter lim="400000"/>
            </a:ln>
          </p:spPr>
          <p:txBody>
            <a:bodyPr wrap="square" lIns="50800" tIns="50800" rIns="50800" bIns="50800" anchor="ctr">
              <a:spAutoFit/>
            </a:bodyPr>
            <a:lstStyle>
              <a:lvl1pPr algn="l">
                <a:defRPr sz="2600">
                  <a:latin typeface="Onest Thin"/>
                  <a:ea typeface="Onest Thin"/>
                  <a:cs typeface="Onest Thin"/>
                </a:defRPr>
              </a:lvl1pPr>
            </a:lstStyle>
            <a:p>
              <a:pPr>
                <a:defRPr/>
              </a:pP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Паспорт</a:t>
              </a: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 </a:t>
              </a:r>
              <a:r>
                <a:rPr sz="1400" b="1" dirty="0" err="1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фасадов</a:t>
              </a:r>
              <a:endParaRPr sz="1400" b="1" dirty="0">
                <a:solidFill>
                  <a:schemeClr val="bg1"/>
                </a:solidFill>
                <a:latin typeface="Vida 33 Pro" panose="02000803000000020004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7" name="Линия"/>
            <p:cNvSpPr/>
            <p:nvPr/>
          </p:nvSpPr>
          <p:spPr bwMode="auto">
            <a:xfrm>
              <a:off x="2532185" y="1574428"/>
              <a:ext cx="477536" cy="3256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21600" y="41"/>
                  </a:lnTo>
                  <a:lnTo>
                    <a:pt x="21510" y="21600"/>
                  </a:lnTo>
                </a:path>
              </a:pathLst>
            </a:cu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Линия"/>
            <p:cNvSpPr/>
            <p:nvPr/>
          </p:nvSpPr>
          <p:spPr bwMode="auto">
            <a:xfrm>
              <a:off x="3361173" y="2033385"/>
              <a:ext cx="245856" cy="24311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21600" y="41"/>
                  </a:lnTo>
                  <a:lnTo>
                    <a:pt x="21513" y="21600"/>
                  </a:lnTo>
                </a:path>
              </a:pathLst>
            </a:cu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Линия"/>
            <p:cNvSpPr/>
            <p:nvPr/>
          </p:nvSpPr>
          <p:spPr bwMode="auto">
            <a:xfrm>
              <a:off x="5480450" y="4350585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Линия"/>
            <p:cNvSpPr/>
            <p:nvPr/>
          </p:nvSpPr>
          <p:spPr bwMode="auto">
            <a:xfrm>
              <a:off x="5480450" y="4724176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Линия"/>
            <p:cNvSpPr/>
            <p:nvPr/>
          </p:nvSpPr>
          <p:spPr bwMode="auto">
            <a:xfrm>
              <a:off x="5480450" y="5159239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Линия"/>
            <p:cNvSpPr/>
            <p:nvPr/>
          </p:nvSpPr>
          <p:spPr bwMode="auto">
            <a:xfrm>
              <a:off x="5480450" y="5594301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Линия"/>
            <p:cNvSpPr/>
            <p:nvPr/>
          </p:nvSpPr>
          <p:spPr bwMode="auto">
            <a:xfrm>
              <a:off x="5480450" y="6029364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" name="Линия"/>
            <p:cNvSpPr/>
            <p:nvPr/>
          </p:nvSpPr>
          <p:spPr bwMode="auto">
            <a:xfrm>
              <a:off x="7280303" y="5182291"/>
              <a:ext cx="295105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Линия"/>
            <p:cNvSpPr/>
            <p:nvPr/>
          </p:nvSpPr>
          <p:spPr bwMode="auto">
            <a:xfrm>
              <a:off x="7434158" y="4724176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Линия"/>
            <p:cNvSpPr/>
            <p:nvPr/>
          </p:nvSpPr>
          <p:spPr bwMode="auto">
            <a:xfrm flipH="1">
              <a:off x="5486744" y="2981980"/>
              <a:ext cx="0" cy="3070493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Линия"/>
            <p:cNvSpPr/>
            <p:nvPr/>
          </p:nvSpPr>
          <p:spPr bwMode="auto">
            <a:xfrm>
              <a:off x="5343701" y="2983926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Линия"/>
            <p:cNvSpPr/>
            <p:nvPr/>
          </p:nvSpPr>
          <p:spPr bwMode="auto">
            <a:xfrm>
              <a:off x="5343701" y="3418988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Линия"/>
            <p:cNvSpPr/>
            <p:nvPr/>
          </p:nvSpPr>
          <p:spPr bwMode="auto">
            <a:xfrm>
              <a:off x="5343701" y="3858176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Линия"/>
            <p:cNvSpPr/>
            <p:nvPr/>
          </p:nvSpPr>
          <p:spPr bwMode="auto">
            <a:xfrm flipH="1">
              <a:off x="7416330" y="4317148"/>
              <a:ext cx="8014" cy="1732335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Линия"/>
            <p:cNvSpPr/>
            <p:nvPr/>
          </p:nvSpPr>
          <p:spPr bwMode="auto">
            <a:xfrm>
              <a:off x="7280303" y="4316290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" name="Линия"/>
            <p:cNvSpPr/>
            <p:nvPr/>
          </p:nvSpPr>
          <p:spPr bwMode="auto">
            <a:xfrm>
              <a:off x="7280303" y="4724176"/>
              <a:ext cx="145473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Линия"/>
            <p:cNvSpPr/>
            <p:nvPr/>
          </p:nvSpPr>
          <p:spPr bwMode="auto">
            <a:xfrm>
              <a:off x="7284526" y="5617353"/>
              <a:ext cx="295105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Линия"/>
            <p:cNvSpPr/>
            <p:nvPr/>
          </p:nvSpPr>
          <p:spPr bwMode="auto">
            <a:xfrm>
              <a:off x="7277011" y="6052416"/>
              <a:ext cx="295105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Линия"/>
            <p:cNvSpPr/>
            <p:nvPr/>
          </p:nvSpPr>
          <p:spPr bwMode="auto">
            <a:xfrm>
              <a:off x="9638190" y="6049483"/>
              <a:ext cx="294480" cy="0"/>
            </a:xfrm>
            <a:prstGeom prst="line">
              <a:avLst/>
            </a:pr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Линия"/>
            <p:cNvSpPr/>
            <p:nvPr/>
          </p:nvSpPr>
          <p:spPr bwMode="auto">
            <a:xfrm>
              <a:off x="8945501" y="5159254"/>
              <a:ext cx="171075" cy="6578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21600" y="15"/>
                  </a:lnTo>
                  <a:lnTo>
                    <a:pt x="21443" y="21600"/>
                  </a:lnTo>
                </a:path>
              </a:pathLst>
            </a:custGeom>
            <a:ln w="25400">
              <a:solidFill>
                <a:schemeClr val="bg1"/>
              </a:solidFill>
              <a:headEnd type="oval"/>
              <a:tailEnd type="stealth"/>
            </a:ln>
          </p:spPr>
          <p:txBody>
            <a:bodyPr lIns="45718" tIns="45718" rIns="45718" bIns="45718"/>
            <a:lstStyle/>
            <a:p>
              <a:pPr>
                <a:defRPr/>
              </a:pPr>
              <a:endParaRPr sz="1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КД1"/>
            <p:cNvSpPr/>
            <p:nvPr/>
          </p:nvSpPr>
          <p:spPr bwMode="auto">
            <a:xfrm>
              <a:off x="2658879" y="1351582"/>
              <a:ext cx="511656" cy="409898"/>
            </a:xfrm>
            <a:prstGeom prst="ellipse">
              <a:avLst/>
            </a:prstGeom>
            <a:solidFill>
              <a:srgbClr val="00B0F0"/>
            </a:solidFill>
            <a:ln w="12700">
              <a:miter lim="400000"/>
            </a:ln>
          </p:spPr>
          <p:txBody>
            <a:bodyPr lIns="0" tIns="0" rIns="0" bIns="0" anchor="ctr"/>
            <a:lstStyle>
              <a:lvl1pPr>
                <a:defRPr sz="1600">
                  <a:solidFill>
                    <a:srgbClr val="337660"/>
                  </a:solidFill>
                  <a:latin typeface="Onest ExtraBold"/>
                  <a:ea typeface="Onest ExtraBold"/>
                  <a:cs typeface="Onest ExtraBold"/>
                </a:defRPr>
              </a:lvl1pPr>
            </a:lstStyle>
            <a:p>
              <a:pPr>
                <a:defRPr/>
              </a:pP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КД1</a:t>
              </a:r>
            </a:p>
          </p:txBody>
        </p:sp>
        <p:sp>
          <p:nvSpPr>
            <p:cNvPr id="52" name="КД2"/>
            <p:cNvSpPr/>
            <p:nvPr/>
          </p:nvSpPr>
          <p:spPr bwMode="auto">
            <a:xfrm>
              <a:off x="5174139" y="3908782"/>
              <a:ext cx="507228" cy="371704"/>
            </a:xfrm>
            <a:prstGeom prst="ellipse">
              <a:avLst/>
            </a:prstGeom>
            <a:solidFill>
              <a:srgbClr val="00B0F0"/>
            </a:solidFill>
            <a:ln w="12700">
              <a:miter lim="400000"/>
            </a:ln>
          </p:spPr>
          <p:txBody>
            <a:bodyPr lIns="0" tIns="0" rIns="0" bIns="0" anchor="ctr"/>
            <a:lstStyle>
              <a:lvl1pPr>
                <a:defRPr sz="1600">
                  <a:solidFill>
                    <a:srgbClr val="337660"/>
                  </a:solidFill>
                  <a:latin typeface="Onest ExtraBold"/>
                  <a:ea typeface="Onest ExtraBold"/>
                  <a:cs typeface="Onest ExtraBold"/>
                </a:defRPr>
              </a:lvl1pPr>
            </a:lstStyle>
            <a:p>
              <a:pPr>
                <a:defRPr/>
              </a:pP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КД2</a:t>
              </a:r>
            </a:p>
          </p:txBody>
        </p:sp>
        <p:sp>
          <p:nvSpPr>
            <p:cNvPr id="53" name="КД3"/>
            <p:cNvSpPr/>
            <p:nvPr/>
          </p:nvSpPr>
          <p:spPr bwMode="auto">
            <a:xfrm>
              <a:off x="10990249" y="5826217"/>
              <a:ext cx="492290" cy="420671"/>
            </a:xfrm>
            <a:prstGeom prst="ellipse">
              <a:avLst/>
            </a:prstGeom>
            <a:solidFill>
              <a:srgbClr val="00B0F0"/>
            </a:solidFill>
            <a:ln w="12700">
              <a:miter lim="400000"/>
            </a:ln>
          </p:spPr>
          <p:txBody>
            <a:bodyPr lIns="0" tIns="0" rIns="0" bIns="0" anchor="ctr"/>
            <a:lstStyle>
              <a:lvl1pPr>
                <a:defRPr sz="1600">
                  <a:solidFill>
                    <a:srgbClr val="337660"/>
                  </a:solidFill>
                  <a:latin typeface="Onest ExtraBold"/>
                  <a:ea typeface="Onest ExtraBold"/>
                  <a:cs typeface="Onest ExtraBold"/>
                </a:defRPr>
              </a:lvl1pPr>
            </a:lstStyle>
            <a:p>
              <a:pPr>
                <a:defRPr/>
              </a:pPr>
              <a:r>
                <a:rPr sz="1400" b="1" dirty="0">
                  <a:solidFill>
                    <a:schemeClr val="bg1"/>
                  </a:solidFill>
                  <a:latin typeface="Vida 33 Pro" panose="02000803000000020004" pitchFamily="2" charset="0"/>
                  <a:cs typeface="Arial" panose="020B0604020202020204" pitchFamily="34" charset="0"/>
                </a:rPr>
                <a:t>КД3</a:t>
              </a:r>
            </a:p>
          </p:txBody>
        </p:sp>
        <p:cxnSp>
          <p:nvCxnSpPr>
            <p:cNvPr id="60" name="Прямая со стрелкой 59"/>
            <p:cNvCxnSpPr/>
            <p:nvPr/>
          </p:nvCxnSpPr>
          <p:spPr>
            <a:xfrm>
              <a:off x="488631" y="1551863"/>
              <a:ext cx="265872" cy="0"/>
            </a:xfrm>
            <a:prstGeom prst="straightConnector1">
              <a:avLst/>
            </a:prstGeom>
            <a:ln w="28575">
              <a:solidFill>
                <a:srgbClr val="00B0F0"/>
              </a:solidFill>
              <a:headEnd type="oval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6" name="Прямая со стрелкой 55"/>
          <p:cNvCxnSpPr/>
          <p:nvPr/>
        </p:nvCxnSpPr>
        <p:spPr>
          <a:xfrm>
            <a:off x="2375071" y="770149"/>
            <a:ext cx="558098" cy="0"/>
          </a:xfrm>
          <a:prstGeom prst="straightConnector1">
            <a:avLst/>
          </a:prstGeom>
          <a:ln w="28575">
            <a:solidFill>
              <a:srgbClr val="00B0F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Прямая со стрелкой 56"/>
          <p:cNvCxnSpPr>
            <a:cxnSpLocks/>
          </p:cNvCxnSpPr>
          <p:nvPr/>
        </p:nvCxnSpPr>
        <p:spPr>
          <a:xfrm>
            <a:off x="4720865" y="755716"/>
            <a:ext cx="650998" cy="0"/>
          </a:xfrm>
          <a:prstGeom prst="straightConnector1">
            <a:avLst/>
          </a:prstGeom>
          <a:ln w="28575">
            <a:solidFill>
              <a:srgbClr val="00B0F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1895" y="626353"/>
            <a:ext cx="1314826" cy="309576"/>
          </a:xfrm>
        </p:spPr>
        <p:txBody>
          <a:bodyPr>
            <a:noAutofit/>
          </a:bodyPr>
          <a:lstStyle/>
          <a:p>
            <a:pPr algn="l"/>
            <a:r>
              <a:rPr lang="ru-RU" sz="1400" dirty="0">
                <a:solidFill>
                  <a:schemeClr val="bg1"/>
                </a:solidFill>
                <a:latin typeface="Vida 33 Pro" panose="02000803000000020004" pitchFamily="2" charset="0"/>
              </a:rPr>
              <a:t>  </a:t>
            </a:r>
            <a:r>
              <a:rPr lang="ru-RU" sz="1800" b="1" dirty="0">
                <a:solidFill>
                  <a:schemeClr val="bg1"/>
                </a:solidFill>
                <a:latin typeface="Vida 33 Pro" panose="02000803000000020004" pitchFamily="2" charset="0"/>
              </a:rPr>
              <a:t>Оценка</a:t>
            </a:r>
          </a:p>
        </p:txBody>
      </p:sp>
      <p:sp>
        <p:nvSpPr>
          <p:cNvPr id="59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3067434" y="623764"/>
            <a:ext cx="1543378" cy="2927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1800" b="1" dirty="0">
                <a:solidFill>
                  <a:schemeClr val="bg1"/>
                </a:solidFill>
                <a:latin typeface="Vida 33 Pro" panose="02000803000000020004" pitchFamily="2" charset="0"/>
              </a:rPr>
              <a:t>Проработка</a:t>
            </a:r>
          </a:p>
        </p:txBody>
      </p:sp>
      <p:sp>
        <p:nvSpPr>
          <p:cNvPr id="61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5506127" y="610974"/>
            <a:ext cx="3915351" cy="318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1800" b="1" dirty="0">
                <a:solidFill>
                  <a:schemeClr val="bg1"/>
                </a:solidFill>
                <a:latin typeface="Vida 33 Pro" panose="02000803000000020004" pitchFamily="2" charset="0"/>
              </a:rPr>
              <a:t>Реализация</a:t>
            </a:r>
            <a:r>
              <a:rPr lang="ru-RU" sz="1800" dirty="0">
                <a:solidFill>
                  <a:schemeClr val="bg1"/>
                </a:solidFill>
                <a:latin typeface="Vida 33 Pro" panose="02000803000000020004" pitchFamily="2" charset="0"/>
              </a:rPr>
              <a:t> </a:t>
            </a:r>
            <a:r>
              <a:rPr lang="ru-RU" sz="1800" b="1" dirty="0">
                <a:solidFill>
                  <a:schemeClr val="bg1"/>
                </a:solidFill>
                <a:latin typeface="Vida 33 Pro" panose="02000803000000020004" pitchFamily="2" charset="0"/>
              </a:rPr>
              <a:t>девелоперского проекта</a:t>
            </a:r>
          </a:p>
        </p:txBody>
      </p:sp>
      <p:cxnSp>
        <p:nvCxnSpPr>
          <p:cNvPr id="62" name="Прямая со стрелкой 61">
            <a:extLst>
              <a:ext uri="{FF2B5EF4-FFF2-40B4-BE49-F238E27FC236}">
                <a16:creationId xmlns:a16="http://schemas.microsoft.com/office/drawing/2014/main" id="{FEC623C3-EF0B-4CB1-A878-60A756DF10FC}"/>
              </a:ext>
            </a:extLst>
          </p:cNvPr>
          <p:cNvCxnSpPr/>
          <p:nvPr/>
        </p:nvCxnSpPr>
        <p:spPr>
          <a:xfrm>
            <a:off x="200904" y="778298"/>
            <a:ext cx="558098" cy="0"/>
          </a:xfrm>
          <a:prstGeom prst="straightConnector1">
            <a:avLst/>
          </a:prstGeom>
          <a:ln w="28575">
            <a:solidFill>
              <a:srgbClr val="00B0F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149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4601DCF-A1BE-D805-3BCA-A2AB78A874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" y="0"/>
            <a:ext cx="12191821" cy="1282045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431" y="307442"/>
            <a:ext cx="9144000" cy="667117"/>
          </a:xfrm>
        </p:spPr>
        <p:txBody>
          <a:bodyPr>
            <a:normAutofit/>
          </a:bodyPr>
          <a:lstStyle/>
          <a:p>
            <a:pPr algn="l"/>
            <a:r>
              <a:rPr lang="ru-RU" sz="3600" dirty="0">
                <a:solidFill>
                  <a:schemeClr val="bg1"/>
                </a:solidFill>
                <a:latin typeface="Vida 33 Pro" panose="02000803000000020004" pitchFamily="2" charset="0"/>
              </a:rPr>
              <a:t>Этапы промышленной революции</a:t>
            </a:r>
          </a:p>
        </p:txBody>
      </p:sp>
      <p:pic>
        <p:nvPicPr>
          <p:cNvPr id="8" name="Google Shape;158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239924" y="349455"/>
            <a:ext cx="803023" cy="59676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1" name="Группа 50"/>
          <p:cNvGrpSpPr/>
          <p:nvPr/>
        </p:nvGrpSpPr>
        <p:grpSpPr>
          <a:xfrm>
            <a:off x="8358900" y="1759178"/>
            <a:ext cx="3160459" cy="4607754"/>
            <a:chOff x="8358900" y="1759178"/>
            <a:chExt cx="3160459" cy="4607754"/>
          </a:xfrm>
        </p:grpSpPr>
        <p:sp>
          <p:nvSpPr>
            <p:cNvPr id="14" name="Скругленный прямоугольник 13"/>
            <p:cNvSpPr/>
            <p:nvPr/>
          </p:nvSpPr>
          <p:spPr>
            <a:xfrm>
              <a:off x="8358900" y="1767645"/>
              <a:ext cx="3160459" cy="4599287"/>
            </a:xfrm>
            <a:prstGeom prst="roundRect">
              <a:avLst>
                <a:gd name="adj" fmla="val 6883"/>
              </a:avLst>
            </a:prstGeom>
            <a:solidFill>
              <a:srgbClr val="F2F2F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25" name="Рисунок 24">
              <a:extLst>
                <a:ext uri="{FF2B5EF4-FFF2-40B4-BE49-F238E27FC236}">
                  <a16:creationId xmlns:a16="http://schemas.microsoft.com/office/drawing/2014/main" id="{1E701A54-B1F8-4245-9ADB-D773E5355A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4432"/>
                      </a14:imgEffect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 l="1" t="36693" r="54144" b="11065"/>
            <a:stretch/>
          </p:blipFill>
          <p:spPr>
            <a:xfrm>
              <a:off x="8640323" y="2010894"/>
              <a:ext cx="1322076" cy="991599"/>
            </a:xfrm>
            <a:prstGeom prst="rect">
              <a:avLst/>
            </a:prstGeom>
            <a:effectLst>
              <a:reflection stA="45000" endPos="0" dir="5400000" sy="-100000" algn="bl" rotWithShape="0"/>
              <a:softEdge rad="0"/>
            </a:effectLst>
          </p:spPr>
        </p:pic>
        <p:pic>
          <p:nvPicPr>
            <p:cNvPr id="26" name="Рисунок 25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79456" y="1759178"/>
              <a:ext cx="1271679" cy="1199307"/>
            </a:xfrm>
            <a:prstGeom prst="rect">
              <a:avLst/>
            </a:prstGeom>
          </p:spPr>
        </p:pic>
        <p:pic>
          <p:nvPicPr>
            <p:cNvPr id="27" name="Рисунок 2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57831" y="2822600"/>
              <a:ext cx="2664891" cy="1566970"/>
            </a:xfrm>
            <a:prstGeom prst="rect">
              <a:avLst/>
            </a:prstGeom>
          </p:spPr>
        </p:pic>
        <p:pic>
          <p:nvPicPr>
            <p:cNvPr id="28" name="Рисунок 2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46046" y="2813728"/>
              <a:ext cx="2626344" cy="2020998"/>
            </a:xfrm>
            <a:prstGeom prst="rect">
              <a:avLst/>
            </a:prstGeom>
          </p:spPr>
        </p:pic>
        <p:pic>
          <p:nvPicPr>
            <p:cNvPr id="29" name="Рисунок 28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0124" y="4626009"/>
              <a:ext cx="2095793" cy="1530841"/>
            </a:xfrm>
            <a:prstGeom prst="rect">
              <a:avLst/>
            </a:prstGeom>
          </p:spPr>
        </p:pic>
      </p:grpSp>
      <p:grpSp>
        <p:nvGrpSpPr>
          <p:cNvPr id="50" name="Группа 49"/>
          <p:cNvGrpSpPr/>
          <p:nvPr/>
        </p:nvGrpSpPr>
        <p:grpSpPr>
          <a:xfrm>
            <a:off x="4588232" y="1643977"/>
            <a:ext cx="3160459" cy="4722955"/>
            <a:chOff x="4588232" y="1643977"/>
            <a:chExt cx="3160459" cy="4722955"/>
          </a:xfrm>
        </p:grpSpPr>
        <p:sp>
          <p:nvSpPr>
            <p:cNvPr id="13" name="Скругленный прямоугольник 12"/>
            <p:cNvSpPr/>
            <p:nvPr/>
          </p:nvSpPr>
          <p:spPr>
            <a:xfrm>
              <a:off x="4588232" y="1763010"/>
              <a:ext cx="3160459" cy="4603922"/>
            </a:xfrm>
            <a:prstGeom prst="roundRect">
              <a:avLst>
                <a:gd name="adj" fmla="val 6883"/>
              </a:avLst>
            </a:prstGeom>
            <a:solidFill>
              <a:srgbClr val="F2F2F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21" name="Рисунок 2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2474" y="1643977"/>
              <a:ext cx="1271679" cy="1199307"/>
            </a:xfrm>
            <a:prstGeom prst="rect">
              <a:avLst/>
            </a:prstGeom>
          </p:spPr>
        </p:pic>
        <p:pic>
          <p:nvPicPr>
            <p:cNvPr id="22" name="Рисунок 21">
              <a:extLst>
                <a:ext uri="{FF2B5EF4-FFF2-40B4-BE49-F238E27FC236}">
                  <a16:creationId xmlns:a16="http://schemas.microsoft.com/office/drawing/2014/main" id="{EF03DB8C-12AD-441F-A0C7-4B427815DA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21505" t="38973" r="18226" b="4040"/>
            <a:stretch/>
          </p:blipFill>
          <p:spPr>
            <a:xfrm>
              <a:off x="5285082" y="3282411"/>
              <a:ext cx="1847505" cy="982608"/>
            </a:xfrm>
            <a:prstGeom prst="rect">
              <a:avLst/>
            </a:prstGeom>
          </p:spPr>
        </p:pic>
        <p:pic>
          <p:nvPicPr>
            <p:cNvPr id="23" name="Рисунок 22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59144" y="3135948"/>
              <a:ext cx="2183478" cy="1637608"/>
            </a:xfrm>
            <a:prstGeom prst="rect">
              <a:avLst/>
            </a:prstGeom>
          </p:spPr>
        </p:pic>
        <p:pic>
          <p:nvPicPr>
            <p:cNvPr id="24" name="Рисунок 23">
              <a:extLst>
                <a:ext uri="{FF2B5EF4-FFF2-40B4-BE49-F238E27FC236}">
                  <a16:creationId xmlns:a16="http://schemas.microsoft.com/office/drawing/2014/main" id="{5300CF63-8F7F-471B-810C-80A91DF83B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saturation sat="19000"/>
                      </a14:imgEffect>
                    </a14:imgLayer>
                  </a14:imgProps>
                </a:ext>
              </a:extLst>
            </a:blip>
            <a:srcRect l="624" t="22838" r="1462"/>
            <a:stretch/>
          </p:blipFill>
          <p:spPr>
            <a:xfrm>
              <a:off x="4954603" y="4906700"/>
              <a:ext cx="2445962" cy="1270169"/>
            </a:xfrm>
            <a:prstGeom prst="rect">
              <a:avLst/>
            </a:prstGeom>
            <a:effectLst>
              <a:glow>
                <a:schemeClr val="accent1"/>
              </a:glow>
              <a:outerShdw blurRad="279400" dist="50800" dir="5400000" algn="ctr" rotWithShape="0">
                <a:schemeClr val="bg1">
                  <a:alpha val="59000"/>
                </a:schemeClr>
              </a:outerShdw>
              <a:softEdge rad="76200"/>
            </a:effectLst>
          </p:spPr>
        </p:pic>
        <p:pic>
          <p:nvPicPr>
            <p:cNvPr id="30" name="Рисунок 29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540516">
              <a:off x="4962774" y="1854067"/>
              <a:ext cx="1239933" cy="1239933"/>
            </a:xfrm>
            <a:prstGeom prst="rect">
              <a:avLst/>
            </a:prstGeom>
          </p:spPr>
        </p:pic>
      </p:grpSp>
      <p:grpSp>
        <p:nvGrpSpPr>
          <p:cNvPr id="49" name="Группа 48"/>
          <p:cNvGrpSpPr/>
          <p:nvPr/>
        </p:nvGrpSpPr>
        <p:grpSpPr>
          <a:xfrm>
            <a:off x="817563" y="1764569"/>
            <a:ext cx="3160459" cy="4602363"/>
            <a:chOff x="817563" y="1764569"/>
            <a:chExt cx="3160459" cy="4602363"/>
          </a:xfrm>
        </p:grpSpPr>
        <p:sp>
          <p:nvSpPr>
            <p:cNvPr id="10" name="Скругленный прямоугольник 9"/>
            <p:cNvSpPr/>
            <p:nvPr/>
          </p:nvSpPr>
          <p:spPr>
            <a:xfrm>
              <a:off x="817563" y="1767644"/>
              <a:ext cx="3160459" cy="4599288"/>
            </a:xfrm>
            <a:prstGeom prst="roundRect">
              <a:avLst>
                <a:gd name="adj" fmla="val 6883"/>
              </a:avLst>
            </a:prstGeom>
            <a:solidFill>
              <a:srgbClr val="F2F2F2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19" name="Рисунок 18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1124" y="1764569"/>
              <a:ext cx="2427477" cy="1112594"/>
            </a:xfrm>
            <a:prstGeom prst="rect">
              <a:avLst/>
            </a:prstGeom>
          </p:spPr>
        </p:pic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BFCD0A90-ED82-4D3A-B8E4-149F312D6940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saturation sat="1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059090" y="4803402"/>
              <a:ext cx="2648215" cy="1362900"/>
            </a:xfrm>
            <a:prstGeom prst="rect">
              <a:avLst/>
            </a:prstGeom>
            <a:effectLst>
              <a:glow>
                <a:schemeClr val="bg1"/>
              </a:glow>
              <a:softEdge rad="152400"/>
            </a:effectLst>
          </p:spPr>
        </p:pic>
        <p:pic>
          <p:nvPicPr>
            <p:cNvPr id="18" name="Рисунок 17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80143" y="2826347"/>
              <a:ext cx="1628287" cy="19283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71652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0_слайд_3">
            <a:hlinkClick r:id="" action="ppaction://media"/>
            <a:extLst>
              <a:ext uri="{FF2B5EF4-FFF2-40B4-BE49-F238E27FC236}">
                <a16:creationId xmlns:a16="http://schemas.microsoft.com/office/drawing/2014/main" id="{8DE2ED6E-8050-470C-99A3-49608BBA6F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10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1_Слайд_1">
            <a:hlinkClick r:id="" action="ppaction://media"/>
            <a:extLst>
              <a:ext uri="{FF2B5EF4-FFF2-40B4-BE49-F238E27FC236}">
                <a16:creationId xmlns:a16="http://schemas.microsoft.com/office/drawing/2014/main" id="{D5AE5ED9-D7C5-481B-B909-4F5CD39FA9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04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oogle Shape;158;p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111813" y="455320"/>
            <a:ext cx="491320" cy="365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86133" y="-1"/>
            <a:ext cx="4605867" cy="6908801"/>
          </a:xfrm>
          <a:prstGeom prst="rect">
            <a:avLst/>
          </a:prstGeom>
        </p:spPr>
      </p:pic>
      <p:sp>
        <p:nvSpPr>
          <p:cNvPr id="36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 txBox="1">
            <a:spLocks/>
          </p:cNvSpPr>
          <p:nvPr/>
        </p:nvSpPr>
        <p:spPr>
          <a:xfrm>
            <a:off x="8386057" y="281758"/>
            <a:ext cx="3385029" cy="11227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ru-RU" sz="3600" dirty="0">
                <a:solidFill>
                  <a:schemeClr val="bg1"/>
                </a:solidFill>
                <a:latin typeface="Vida 33 Pro" panose="02000803000000020004" pitchFamily="2" charset="0"/>
              </a:rPr>
              <a:t>АТОМ </a:t>
            </a:r>
          </a:p>
          <a:p>
            <a:pPr algn="r"/>
            <a:r>
              <a:rPr lang="ru-RU" sz="3600" dirty="0">
                <a:solidFill>
                  <a:schemeClr val="bg1"/>
                </a:solidFill>
                <a:latin typeface="Vida 33 Pro" panose="02000803000000020004" pitchFamily="2" charset="0"/>
              </a:rPr>
              <a:t>проектирует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F7934F5-B213-43FD-A9E5-60CECB444A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652" y="395580"/>
            <a:ext cx="2630015" cy="26300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E62365E-00A0-4D74-9F1B-FED792EE81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972"/>
                    </a14:imgEffect>
                    <a14:imgEffect>
                      <a14:saturation sat="6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3342" y="455320"/>
            <a:ext cx="2630015" cy="26300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8A614C9-A0E8-41BA-8EDD-6C152FEBF5E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4694"/>
                    </a14:imgEffect>
                    <a14:imgEffect>
                      <a14:saturation sat="6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62" t="10700" r="982"/>
          <a:stretch/>
        </p:blipFill>
        <p:spPr>
          <a:xfrm>
            <a:off x="679554" y="3580330"/>
            <a:ext cx="2703756" cy="27576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AA43013-0A7B-46A6-8EA7-8EBDA6B09E2F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2" b="22960"/>
          <a:stretch/>
        </p:blipFill>
        <p:spPr>
          <a:xfrm>
            <a:off x="4391645" y="3615215"/>
            <a:ext cx="2575857" cy="26672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0" name="Заголовок 1">
            <a:extLst>
              <a:ext uri="{FF2B5EF4-FFF2-40B4-BE49-F238E27FC236}">
                <a16:creationId xmlns:a16="http://schemas.microsoft.com/office/drawing/2014/main" id="{4CEF65B7-4A4E-4D8E-9699-A021C2E96E8E}"/>
              </a:ext>
            </a:extLst>
          </p:cNvPr>
          <p:cNvSpPr txBox="1">
            <a:spLocks/>
          </p:cNvSpPr>
          <p:nvPr/>
        </p:nvSpPr>
        <p:spPr>
          <a:xfrm>
            <a:off x="4420737" y="2545807"/>
            <a:ext cx="2518761" cy="5511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Autofit/>
          </a:bodyPr>
          <a:lstStyle>
            <a:lvl1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  <a:lvl6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6pPr>
            <a:lvl7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7pPr>
            <a:lvl8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8pPr>
            <a:lvl9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9pPr>
          </a:lstStyle>
          <a:p>
            <a:pPr lvl="0"/>
            <a:r>
              <a:rPr lang="ru-RU" sz="1800" dirty="0">
                <a:solidFill>
                  <a:schemeClr val="bg1"/>
                </a:solidFill>
                <a:latin typeface="Vida 33 Pro" panose="02000803000000020004" pitchFamily="2" charset="0"/>
              </a:rPr>
              <a:t>Личный опыт</a:t>
            </a:r>
            <a:endParaRPr lang="ru-RU" sz="1800" kern="0" dirty="0">
              <a:solidFill>
                <a:schemeClr val="bg1"/>
              </a:solidFill>
              <a:latin typeface="Vida 33 Pro" panose="02000803000000020004" pitchFamily="2" charset="0"/>
            </a:endParaRPr>
          </a:p>
        </p:txBody>
      </p:sp>
      <p:sp>
        <p:nvSpPr>
          <p:cNvPr id="31" name="Заголовок 1">
            <a:extLst>
              <a:ext uri="{FF2B5EF4-FFF2-40B4-BE49-F238E27FC236}">
                <a16:creationId xmlns:a16="http://schemas.microsoft.com/office/drawing/2014/main" id="{5D747258-F03B-4FFF-B39B-2D7CA510F680}"/>
              </a:ext>
            </a:extLst>
          </p:cNvPr>
          <p:cNvSpPr txBox="1">
            <a:spLocks/>
          </p:cNvSpPr>
          <p:nvPr/>
        </p:nvSpPr>
        <p:spPr>
          <a:xfrm>
            <a:off x="681652" y="2581810"/>
            <a:ext cx="2518761" cy="5511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Autofit/>
          </a:bodyPr>
          <a:lstStyle>
            <a:lvl1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  <a:lvl6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6pPr>
            <a:lvl7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7pPr>
            <a:lvl8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8pPr>
            <a:lvl9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9pPr>
          </a:lstStyle>
          <a:p>
            <a:pPr lvl="0"/>
            <a:r>
              <a:rPr lang="en-US" sz="1800" dirty="0">
                <a:solidFill>
                  <a:schemeClr val="bg1"/>
                </a:solidFill>
                <a:latin typeface="Vida 33 Pro" panose="02000803000000020004" pitchFamily="2" charset="0"/>
              </a:rPr>
              <a:t>VR </a:t>
            </a:r>
            <a:r>
              <a:rPr lang="ru-RU" sz="1800" dirty="0">
                <a:solidFill>
                  <a:schemeClr val="bg1"/>
                </a:solidFill>
                <a:latin typeface="Vida 33 Pro" panose="02000803000000020004" pitchFamily="2" charset="0"/>
              </a:rPr>
              <a:t>продает</a:t>
            </a:r>
            <a:endParaRPr lang="ru-RU" sz="1800" kern="0" dirty="0">
              <a:solidFill>
                <a:schemeClr val="bg1"/>
              </a:solidFill>
              <a:latin typeface="Vida 33 Pro" panose="02000803000000020004" pitchFamily="2" charset="0"/>
            </a:endParaRPr>
          </a:p>
        </p:txBody>
      </p:sp>
      <p:sp>
        <p:nvSpPr>
          <p:cNvPr id="29" name="Заголовок 1">
            <a:extLst>
              <a:ext uri="{FF2B5EF4-FFF2-40B4-BE49-F238E27FC236}">
                <a16:creationId xmlns:a16="http://schemas.microsoft.com/office/drawing/2014/main" id="{2944F6E6-FF52-4AA2-B9B5-8E724C8722E7}"/>
              </a:ext>
            </a:extLst>
          </p:cNvPr>
          <p:cNvSpPr txBox="1">
            <a:spLocks/>
          </p:cNvSpPr>
          <p:nvPr/>
        </p:nvSpPr>
        <p:spPr>
          <a:xfrm>
            <a:off x="771575" y="5786760"/>
            <a:ext cx="2518761" cy="5511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Autofit/>
          </a:bodyPr>
          <a:lstStyle>
            <a:lvl1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  <a:lvl6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6pPr>
            <a:lvl7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7pPr>
            <a:lvl8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8pPr>
            <a:lvl9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9pPr>
          </a:lstStyle>
          <a:p>
            <a:pPr lvl="0"/>
            <a:r>
              <a:rPr lang="ru-RU" sz="1800" dirty="0">
                <a:solidFill>
                  <a:schemeClr val="bg1"/>
                </a:solidFill>
                <a:latin typeface="Vida 33 Pro" panose="02000803000000020004" pitchFamily="2" charset="0"/>
              </a:rPr>
              <a:t>Одна экосистема</a:t>
            </a:r>
            <a:endParaRPr lang="ru-RU" sz="1800" kern="0" dirty="0">
              <a:solidFill>
                <a:schemeClr val="bg1"/>
              </a:solidFill>
              <a:latin typeface="Vida 33 Pro" panose="02000803000000020004" pitchFamily="2" charset="0"/>
            </a:endParaRPr>
          </a:p>
        </p:txBody>
      </p:sp>
      <p:sp>
        <p:nvSpPr>
          <p:cNvPr id="33" name="Заголовок 1">
            <a:extLst>
              <a:ext uri="{FF2B5EF4-FFF2-40B4-BE49-F238E27FC236}">
                <a16:creationId xmlns:a16="http://schemas.microsoft.com/office/drawing/2014/main" id="{CA57FA66-3F81-47F4-9662-23F739C42297}"/>
              </a:ext>
            </a:extLst>
          </p:cNvPr>
          <p:cNvSpPr txBox="1">
            <a:spLocks/>
          </p:cNvSpPr>
          <p:nvPr/>
        </p:nvSpPr>
        <p:spPr>
          <a:xfrm>
            <a:off x="4444596" y="5768450"/>
            <a:ext cx="2518761" cy="5511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Autofit/>
          </a:bodyPr>
          <a:lstStyle>
            <a:lvl1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  <a:lvl6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6pPr>
            <a:lvl7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7pPr>
            <a:lvl8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8pPr>
            <a:lvl9pPr marL="0" marR="0" indent="0" algn="ctr" defTabSz="41275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600" b="0" i="0" u="none" strike="noStrike" cap="none" spc="0" baseline="0">
                <a:solidFill>
                  <a:srgbClr val="000000"/>
                </a:solidFill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defRPr>
            </a:lvl9pPr>
          </a:lstStyle>
          <a:p>
            <a:pPr lvl="0"/>
            <a:r>
              <a:rPr lang="ru-RU" sz="1800" kern="0" dirty="0">
                <a:solidFill>
                  <a:schemeClr val="bg1"/>
                </a:solidFill>
                <a:latin typeface="Vida 33 Pro" panose="02000803000000020004" pitchFamily="2" charset="0"/>
              </a:rPr>
              <a:t>Создаем ценность</a:t>
            </a:r>
          </a:p>
        </p:txBody>
      </p:sp>
    </p:spTree>
    <p:extLst>
      <p:ext uri="{BB962C8B-B14F-4D97-AF65-F5344CB8AC3E}">
        <p14:creationId xmlns:p14="http://schemas.microsoft.com/office/powerpoint/2010/main" val="2697113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F498A378-DBAF-D755-9CCD-10B035BAEFC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" y="0"/>
            <a:ext cx="12191821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BBA39D-8183-66F0-0B71-D4C45B469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542" y="-711259"/>
            <a:ext cx="9030562" cy="2189582"/>
          </a:xfrm>
        </p:spPr>
        <p:txBody>
          <a:bodyPr>
            <a:normAutofit/>
          </a:bodyPr>
          <a:lstStyle/>
          <a:p>
            <a:pPr algn="l"/>
            <a:r>
              <a:rPr lang="ru-RU" sz="4000" dirty="0">
                <a:solidFill>
                  <a:schemeClr val="bg1"/>
                </a:solidFill>
                <a:latin typeface="Vida 33 Pro" panose="02000803000000020004" pitchFamily="2" charset="0"/>
              </a:rPr>
              <a:t>Претворяем идеи в реальность</a:t>
            </a:r>
            <a:br>
              <a:rPr lang="ru-RU" sz="3300" dirty="0">
                <a:solidFill>
                  <a:schemeClr val="bg1"/>
                </a:solidFill>
                <a:latin typeface="Vida 33 Pro" panose="02000803000000020004" pitchFamily="2" charset="0"/>
              </a:rPr>
            </a:br>
            <a:r>
              <a:rPr lang="ru-RU" sz="3600" baseline="30000" dirty="0">
                <a:solidFill>
                  <a:schemeClr val="bg1"/>
                </a:solidFill>
                <a:latin typeface="Mikro Bold" panose="00000800000000000000" pitchFamily="50" charset="-52"/>
              </a:rPr>
              <a:t>…в том числе и виртуальную.</a:t>
            </a:r>
            <a:endParaRPr lang="ru-RU" sz="3600" dirty="0">
              <a:solidFill>
                <a:schemeClr val="bg1"/>
              </a:solidFill>
              <a:latin typeface="Mikro Bold" panose="00000800000000000000" pitchFamily="50" charset="-52"/>
            </a:endParaRPr>
          </a:p>
        </p:txBody>
      </p:sp>
      <p:pic>
        <p:nvPicPr>
          <p:cNvPr id="10" name="Google Shape;158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246135" y="4491745"/>
            <a:ext cx="1199521" cy="891423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Скругленный прямоугольник 13"/>
          <p:cNvSpPr/>
          <p:nvPr/>
        </p:nvSpPr>
        <p:spPr>
          <a:xfrm>
            <a:off x="817563" y="2706623"/>
            <a:ext cx="2528083" cy="3757238"/>
          </a:xfrm>
          <a:prstGeom prst="roundRect">
            <a:avLst>
              <a:gd name="adj" fmla="val 6883"/>
            </a:avLst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576CA09E-6CE3-4827-B303-56B72A2E64F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3" t="34908" r="17177" b="33496"/>
          <a:stretch/>
        </p:blipFill>
        <p:spPr>
          <a:xfrm>
            <a:off x="1207918" y="2973641"/>
            <a:ext cx="1772423" cy="1868595"/>
          </a:xfrm>
          <a:prstGeom prst="rect">
            <a:avLst/>
          </a:prstGeom>
        </p:spPr>
      </p:pic>
      <p:sp>
        <p:nvSpPr>
          <p:cNvPr id="18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1031416" y="5276920"/>
            <a:ext cx="2104329" cy="106687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ru-RU" altLang="ru-RU" sz="2500" dirty="0">
                <a:solidFill>
                  <a:srgbClr val="0C54A0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ИЛЬЯ ИКОННИКОВ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ru-RU" altLang="ru-RU" sz="1800" dirty="0">
                <a:solidFill>
                  <a:srgbClr val="000000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Исполнительный директор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ru-RU" altLang="ru-RU" sz="1800" dirty="0">
                <a:solidFill>
                  <a:srgbClr val="000000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проектного института </a:t>
            </a:r>
            <a:endParaRPr lang="en-US" altLang="ru-RU" sz="1800" dirty="0">
              <a:solidFill>
                <a:srgbClr val="000000"/>
              </a:solidFill>
              <a:latin typeface="Vida 33 Pro" panose="02000803000000020004" pitchFamily="2" charset="0"/>
              <a:ea typeface="Calibri" panose="020F050202020403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ru-RU" altLang="ru-RU" sz="22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200" dirty="0">
                <a:solidFill>
                  <a:srgbClr val="0C54A0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+7 922 222 48 59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200" dirty="0">
                <a:solidFill>
                  <a:srgbClr val="0C54A0"/>
                </a:solidFill>
                <a:latin typeface="Vida 33 Pro" panose="02000803000000020004" pitchFamily="2" charset="0"/>
              </a:rPr>
              <a:t>ikonnikov@atomsk.ru</a:t>
            </a:r>
            <a:endParaRPr lang="ru-RU" sz="22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altLang="ru-RU" sz="1800" dirty="0">
              <a:solidFill>
                <a:srgbClr val="000000"/>
              </a:solidFill>
              <a:latin typeface="Vida 33 Pro" panose="02000803000000020004" pitchFamily="2" charset="0"/>
              <a:ea typeface="Calibri" panose="020F0502020204030204" pitchFamily="34" charset="0"/>
            </a:endParaRPr>
          </a:p>
          <a:p>
            <a:endParaRPr lang="ru-RU" sz="1800" dirty="0">
              <a:latin typeface="Vida 33 Pro" panose="02000803000000020004" pitchFamily="2" charset="0"/>
            </a:endParaRPr>
          </a:p>
          <a:p>
            <a:endParaRPr lang="ru-RU" sz="1800" dirty="0">
              <a:latin typeface="Vida 33 Pro" panose="02000803000000020004" pitchFamily="2" charset="0"/>
            </a:endParaRPr>
          </a:p>
          <a:p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22" name="Скругленный прямоугольник 21"/>
          <p:cNvSpPr/>
          <p:nvPr/>
        </p:nvSpPr>
        <p:spPr>
          <a:xfrm>
            <a:off x="6604869" y="2706623"/>
            <a:ext cx="2528083" cy="3757238"/>
          </a:xfrm>
          <a:prstGeom prst="roundRect">
            <a:avLst>
              <a:gd name="adj" fmla="val 6883"/>
            </a:avLst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4376C246-1ED9-4BD5-8E1F-E626A06857C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3" t="34908" r="17177" b="33496"/>
          <a:stretch/>
        </p:blipFill>
        <p:spPr>
          <a:xfrm>
            <a:off x="6968975" y="2954249"/>
            <a:ext cx="1790817" cy="1887987"/>
          </a:xfrm>
          <a:prstGeom prst="rect">
            <a:avLst/>
          </a:prstGeom>
        </p:spPr>
      </p:pic>
      <p:sp>
        <p:nvSpPr>
          <p:cNvPr id="21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6688455" y="5276920"/>
            <a:ext cx="2380864" cy="106687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ru-RU" altLang="ru-RU" sz="2500" dirty="0">
                <a:solidFill>
                  <a:srgbClr val="0C54A0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ИКП «АТОМ»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ru-RU" altLang="ru-RU" sz="1800" dirty="0">
                <a:solidFill>
                  <a:srgbClr val="000000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Лучший проектный институт</a:t>
            </a:r>
            <a:endParaRPr lang="en-US" altLang="ru-RU" sz="1800" dirty="0">
              <a:solidFill>
                <a:srgbClr val="000000"/>
              </a:solidFill>
              <a:latin typeface="Vida 33 Pro" panose="02000803000000020004" pitchFamily="2" charset="0"/>
              <a:ea typeface="Calibri" panose="020F050202020403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ru-RU" altLang="ru-RU" sz="22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ru-RU" altLang="ru-RU" sz="2200" dirty="0">
                <a:solidFill>
                  <a:srgbClr val="0C54A0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+7 (343) 311 83 59</a:t>
            </a:r>
            <a:endParaRPr lang="en-US" altLang="ru-RU" sz="2200" dirty="0">
              <a:solidFill>
                <a:srgbClr val="0C54A0"/>
              </a:solidFill>
              <a:latin typeface="Vida 33 Pro" panose="02000803000000020004" pitchFamily="2" charset="0"/>
              <a:ea typeface="Calibri" panose="020F0502020204030204" pitchFamily="34" charset="0"/>
            </a:endParaRPr>
          </a:p>
          <a:p>
            <a:pPr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00" dirty="0">
                <a:solidFill>
                  <a:srgbClr val="0C54A0"/>
                </a:solidFill>
                <a:latin typeface="Vida 33 Pro" panose="02000803000000020004" pitchFamily="2" charset="0"/>
              </a:rPr>
              <a:t>ikp-atom.ru</a:t>
            </a:r>
            <a:endParaRPr lang="ru-RU" sz="2200" dirty="0">
              <a:solidFill>
                <a:srgbClr val="0C54A0"/>
              </a:solidFill>
              <a:latin typeface="Vida 33 Pro" panose="02000803000000020004" pitchFamily="2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altLang="ru-RU" sz="1800" dirty="0">
              <a:solidFill>
                <a:srgbClr val="000000"/>
              </a:solidFill>
              <a:latin typeface="Vida 33 Pro" panose="02000803000000020004" pitchFamily="2" charset="0"/>
              <a:ea typeface="Calibri" panose="020F0502020204030204" pitchFamily="34" charset="0"/>
            </a:endParaRPr>
          </a:p>
          <a:p>
            <a:endParaRPr lang="ru-RU" sz="1800" dirty="0">
              <a:latin typeface="Vida 33 Pro" panose="02000803000000020004" pitchFamily="2" charset="0"/>
            </a:endParaRPr>
          </a:p>
          <a:p>
            <a:endParaRPr lang="ru-RU" sz="1800" dirty="0">
              <a:latin typeface="Vida 33 Pro" panose="02000803000000020004" pitchFamily="2" charset="0"/>
            </a:endParaRPr>
          </a:p>
          <a:p>
            <a:endParaRPr lang="ru-RU" sz="1800" dirty="0">
              <a:latin typeface="Vida 33 Pro" panose="02000803000000020004" pitchFamily="2" charset="0"/>
            </a:endParaRPr>
          </a:p>
        </p:txBody>
      </p:sp>
      <p:sp>
        <p:nvSpPr>
          <p:cNvPr id="23" name="Подзаголовок 2">
            <a:extLst>
              <a:ext uri="{FF2B5EF4-FFF2-40B4-BE49-F238E27FC236}">
                <a16:creationId xmlns:a16="http://schemas.microsoft.com/office/drawing/2014/main" id="{A6DB9D87-42D6-31D2-DE3F-9E020D74E1C5}"/>
              </a:ext>
            </a:extLst>
          </p:cNvPr>
          <p:cNvSpPr txBox="1">
            <a:spLocks/>
          </p:cNvSpPr>
          <p:nvPr/>
        </p:nvSpPr>
        <p:spPr>
          <a:xfrm>
            <a:off x="3697395" y="4698917"/>
            <a:ext cx="2499440" cy="5780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ru-RU" altLang="ru-RU" sz="2500" dirty="0">
                <a:solidFill>
                  <a:schemeClr val="bg1"/>
                </a:solidFill>
                <a:latin typeface="Vida 33 Pro" panose="02000803000000020004" pitchFamily="2" charset="0"/>
                <a:ea typeface="Calibri" panose="020F0502020204030204" pitchFamily="34" charset="0"/>
              </a:rPr>
              <a:t>ПОДПИШИСЬ</a:t>
            </a:r>
            <a:endParaRPr lang="ru-RU" sz="1800" dirty="0">
              <a:solidFill>
                <a:schemeClr val="bg1"/>
              </a:solidFill>
              <a:latin typeface="Vida 33 Pro" panose="02000803000000020004" pitchFamily="2" charset="0"/>
            </a:endParaRPr>
          </a:p>
        </p:txBody>
      </p:sp>
      <p:cxnSp>
        <p:nvCxnSpPr>
          <p:cNvPr id="7" name="Прямая со стрелкой 6"/>
          <p:cNvCxnSpPr/>
          <p:nvPr/>
        </p:nvCxnSpPr>
        <p:spPr>
          <a:xfrm flipH="1">
            <a:off x="2478137" y="4935368"/>
            <a:ext cx="1327744" cy="0"/>
          </a:xfrm>
          <a:prstGeom prst="straightConnector1">
            <a:avLst/>
          </a:prstGeom>
          <a:ln w="19050">
            <a:solidFill>
              <a:schemeClr val="bg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Прямая со стрелкой 14">
            <a:extLst>
              <a:ext uri="{FF2B5EF4-FFF2-40B4-BE49-F238E27FC236}">
                <a16:creationId xmlns:a16="http://schemas.microsoft.com/office/drawing/2014/main" id="{3B6C4EF7-D845-4C0D-A598-0A70B77C2155}"/>
              </a:ext>
            </a:extLst>
          </p:cNvPr>
          <p:cNvCxnSpPr/>
          <p:nvPr/>
        </p:nvCxnSpPr>
        <p:spPr>
          <a:xfrm flipH="1">
            <a:off x="6096000" y="4935368"/>
            <a:ext cx="1231617" cy="0"/>
          </a:xfrm>
          <a:prstGeom prst="straightConnector1">
            <a:avLst/>
          </a:prstGeom>
          <a:ln w="19050">
            <a:solidFill>
              <a:schemeClr val="bg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6EA30C4-8B89-4047-BAA9-7D74AEEB4030}"/>
              </a:ext>
            </a:extLst>
          </p:cNvPr>
          <p:cNvSpPr/>
          <p:nvPr/>
        </p:nvSpPr>
        <p:spPr>
          <a:xfrm>
            <a:off x="3685038" y="5276920"/>
            <a:ext cx="2499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chemeClr val="bg1"/>
                </a:solidFill>
                <a:latin typeface="Vida 33 Pro" panose="02000803000000020004" pitchFamily="2" charset="0"/>
              </a:rPr>
              <a:t>Приглашаем </a:t>
            </a:r>
          </a:p>
          <a:p>
            <a:pPr algn="ctr"/>
            <a:r>
              <a:rPr lang="ru-RU" dirty="0">
                <a:solidFill>
                  <a:schemeClr val="bg1"/>
                </a:solidFill>
                <a:latin typeface="Vida 33 Pro" panose="02000803000000020004" pitchFamily="2" charset="0"/>
              </a:rPr>
              <a:t>на </a:t>
            </a:r>
            <a:r>
              <a:rPr lang="en-US" dirty="0">
                <a:solidFill>
                  <a:schemeClr val="bg1"/>
                </a:solidFill>
                <a:latin typeface="Vida 33 Pro" panose="02000803000000020004" pitchFamily="2" charset="0"/>
              </a:rPr>
              <a:t>VR-</a:t>
            </a:r>
            <a:r>
              <a:rPr lang="ru-RU" dirty="0">
                <a:solidFill>
                  <a:schemeClr val="bg1"/>
                </a:solidFill>
                <a:latin typeface="Vida 33 Pro" panose="02000803000000020004" pitchFamily="2" charset="0"/>
              </a:rPr>
              <a:t>прогулку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37423734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5571</TotalTime>
  <Words>267</Words>
  <Application>Microsoft Office PowerPoint</Application>
  <PresentationFormat>Широкоэкранный</PresentationFormat>
  <Paragraphs>108</Paragraphs>
  <Slides>13</Slides>
  <Notes>0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10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13</vt:i4>
      </vt:variant>
    </vt:vector>
  </HeadingPairs>
  <TitlesOfParts>
    <vt:vector size="24" baseType="lpstr">
      <vt:lpstr>Arial</vt:lpstr>
      <vt:lpstr>Calibri</vt:lpstr>
      <vt:lpstr>Calibri Light</vt:lpstr>
      <vt:lpstr>Helvetica Neue Medium</vt:lpstr>
      <vt:lpstr>Inter</vt:lpstr>
      <vt:lpstr>Mikro Bold</vt:lpstr>
      <vt:lpstr>Onest ExtraBold</vt:lpstr>
      <vt:lpstr>Onest Thin</vt:lpstr>
      <vt:lpstr>Vida 31 Pro</vt:lpstr>
      <vt:lpstr>Vida 33 Pro</vt:lpstr>
      <vt:lpstr>Тема Office</vt:lpstr>
      <vt:lpstr>VRHITECTOR: ОТ КОНЦЕПЦИИ  К ВИРТУАЛЬНОЙ РЕАЛЬНОСТИ </vt:lpstr>
      <vt:lpstr>«Атом» в цифрах </vt:lpstr>
      <vt:lpstr>Компания полного цикла </vt:lpstr>
      <vt:lpstr>ИКП «Атом»  в цифрах</vt:lpstr>
      <vt:lpstr>Цифровые решения</vt:lpstr>
      <vt:lpstr>Цифровые решения</vt:lpstr>
      <vt:lpstr>Презентация PowerPoint</vt:lpstr>
      <vt:lpstr>Презентация PowerPoint</vt:lpstr>
      <vt:lpstr>Этапы промышленной революции</vt:lpstr>
      <vt:lpstr>Презентация PowerPoint</vt:lpstr>
      <vt:lpstr>Презентация PowerPoint</vt:lpstr>
      <vt:lpstr>Презентация PowerPoint</vt:lpstr>
      <vt:lpstr>Претворяем идеи в реальность …в том числе и виртуальную.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Тема выступления Тема выступления Тема выступления</dc:title>
  <dc:creator>Екатерина</dc:creator>
  <cp:lastModifiedBy>Иконников Илья Станиславович</cp:lastModifiedBy>
  <cp:revision>124</cp:revision>
  <dcterms:created xsi:type="dcterms:W3CDTF">2022-08-26T08:56:01Z</dcterms:created>
  <dcterms:modified xsi:type="dcterms:W3CDTF">2026-03-03T15:55:15Z</dcterms:modified>
</cp:coreProperties>
</file>