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1168" r:id="rId2"/>
    <p:sldId id="1189" r:id="rId3"/>
    <p:sldId id="1198" r:id="rId4"/>
    <p:sldId id="1174" r:id="rId5"/>
    <p:sldId id="1193" r:id="rId6"/>
    <p:sldId id="1194" r:id="rId7"/>
    <p:sldId id="1195" r:id="rId8"/>
    <p:sldId id="1196" r:id="rId9"/>
    <p:sldId id="1187" r:id="rId1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078D77B-78D0-4542-B991-1A033D6E5DD9}">
          <p14:sldIdLst>
            <p14:sldId id="1168"/>
            <p14:sldId id="1189"/>
            <p14:sldId id="1198"/>
            <p14:sldId id="1174"/>
            <p14:sldId id="1193"/>
            <p14:sldId id="1194"/>
            <p14:sldId id="1195"/>
            <p14:sldId id="1196"/>
            <p14:sldId id="1187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347" userDrawn="1">
          <p15:clr>
            <a:srgbClr val="A4A3A4"/>
          </p15:clr>
        </p15:guide>
        <p15:guide id="4" orient="horz" pos="3884" userDrawn="1">
          <p15:clr>
            <a:srgbClr val="A4A3A4"/>
          </p15:clr>
        </p15:guide>
        <p15:guide id="5" pos="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й Завгородний" initials="ДЗ" lastIdx="32" clrIdx="0">
    <p:extLst>
      <p:ext uri="{19B8F6BF-5375-455C-9EA6-DF929625EA0E}">
        <p15:presenceInfo xmlns:p15="http://schemas.microsoft.com/office/powerpoint/2012/main" userId="S-1-5-21-139124521-1492217675-2322438516-8055" providerId="AD"/>
      </p:ext>
    </p:extLst>
  </p:cmAuthor>
  <p:cmAuthor id="2" name="Кривенков Глеб Евгеньевич" initials="КГЕ" lastIdx="3" clrIdx="1">
    <p:extLst>
      <p:ext uri="{19B8F6BF-5375-455C-9EA6-DF929625EA0E}">
        <p15:presenceInfo xmlns:p15="http://schemas.microsoft.com/office/powerpoint/2012/main" userId="S-1-5-21-2734858679-1761669737-1885829517-1094727" providerId="AD"/>
      </p:ext>
    </p:extLst>
  </p:cmAuthor>
  <p:cmAuthor id="3" name="Щеблыкина Юлия Александровна" initials="ЩЮА" lastIdx="5" clrIdx="2">
    <p:extLst>
      <p:ext uri="{19B8F6BF-5375-455C-9EA6-DF929625EA0E}">
        <p15:presenceInfo xmlns:p15="http://schemas.microsoft.com/office/powerpoint/2012/main" userId="Щеблыкина Юлия Александровна" providerId="None"/>
      </p:ext>
    </p:extLst>
  </p:cmAuthor>
  <p:cmAuthor id="4" name="Санина Ксения Александровна" initials="СКА" lastIdx="1" clrIdx="3">
    <p:extLst>
      <p:ext uri="{19B8F6BF-5375-455C-9EA6-DF929625EA0E}">
        <p15:presenceInfo xmlns:p15="http://schemas.microsoft.com/office/powerpoint/2012/main" userId="Санина Ксения Александр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2E7E"/>
    <a:srgbClr val="273C59"/>
    <a:srgbClr val="632795"/>
    <a:srgbClr val="F4F4FB"/>
    <a:srgbClr val="EAE8EF"/>
    <a:srgbClr val="DFD5E7"/>
    <a:srgbClr val="BAA5CC"/>
    <a:srgbClr val="BDA9CE"/>
    <a:srgbClr val="B1DDF5"/>
    <a:srgbClr val="7D6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116" autoAdjust="0"/>
  </p:normalViewPr>
  <p:slideViewPr>
    <p:cSldViewPr snapToGrid="0">
      <p:cViewPr varScale="1">
        <p:scale>
          <a:sx n="110" d="100"/>
          <a:sy n="110" d="100"/>
        </p:scale>
        <p:origin x="552" y="144"/>
      </p:cViewPr>
      <p:guideLst>
        <p:guide pos="3840"/>
        <p:guide orient="horz" pos="2160"/>
        <p:guide pos="347"/>
        <p:guide orient="horz" pos="3884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2" d="100"/>
          <a:sy n="112" d="100"/>
        </p:scale>
        <p:origin x="1350" y="96"/>
      </p:cViewPr>
      <p:guideLst/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DA350-514F-4B49-AA95-27898202653F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09A4C-0666-48AF-A238-F39A5EDCA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611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23790-104E-5845-BAC7-E661A4EE413C}" type="datetimeFigureOut">
              <a:rPr lang="ru-RU" smtClean="0"/>
              <a:t>12.03.2025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9F3BD-B703-EB45-96C2-7BD3512CBC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789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9F3BD-B703-EB45-96C2-7BD3512CBCE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376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9F3BD-B703-EB45-96C2-7BD3512CBCE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842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зов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66000" y="449742"/>
            <a:ext cx="9008838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dirty="0">
                <a:solidFill>
                  <a:schemeClr val="tx1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</a:lstStyle>
          <a:p>
            <a:pPr lvl="0"/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928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заголовка +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  <p:pic>
        <p:nvPicPr>
          <p:cNvPr id="3" name="Лого">
            <a:extLst>
              <a:ext uri="{FF2B5EF4-FFF2-40B4-BE49-F238E27FC236}">
                <a16:creationId xmlns:a16="http://schemas.microsoft.com/office/drawing/2014/main" id="{EF4AF775-F028-76C1-E503-AC7EB6C789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80320" y="548640"/>
            <a:ext cx="1332000" cy="29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3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D2A8-0890-474B-937E-8A05E3660CEE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0C23-C456-451C-A57C-EFDEA967B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45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79" r:id="rId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>
        <a:defRPr sz="6000" b="0" i="0">
          <a:latin typeface="SB Sans Display Light" panose="020B0303040504020204" pitchFamily="34" charset="0"/>
          <a:ea typeface="+mj-ea"/>
          <a:cs typeface="SB Sans Display Light" panose="020B0303040504020204" pitchFamily="34" charset="0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248">
          <p15:clr>
            <a:srgbClr val="F26B43"/>
          </p15:clr>
        </p15:guide>
        <p15:guide id="3" pos="432">
          <p15:clr>
            <a:srgbClr val="F26B43"/>
          </p15:clr>
        </p15:guide>
        <p15:guide id="4" pos="1104">
          <p15:clr>
            <a:srgbClr val="F26B43"/>
          </p15:clr>
        </p15:guide>
        <p15:guide id="5" pos="657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2160">
          <p15:clr>
            <a:srgbClr val="F26B43"/>
          </p15:clr>
        </p15:guide>
        <p15:guide id="8" orient="horz" pos="3888">
          <p15:clr>
            <a:srgbClr val="F26B43"/>
          </p15:clr>
        </p15:guide>
        <p15:guide id="9" orient="horz" pos="3504">
          <p15:clr>
            <a:srgbClr val="F26B43"/>
          </p15:clr>
        </p15:guide>
        <p15:guide id="10" orient="horz" pos="816">
          <p15:clr>
            <a:srgbClr val="F26B43"/>
          </p15:clr>
        </p15:guide>
        <p15:guide id="11" orient="horz" pos="2640">
          <p15:clr>
            <a:srgbClr val="F26B43"/>
          </p15:clr>
        </p15:guide>
        <p15:guide id="12" orient="horz" pos="1680">
          <p15:clr>
            <a:srgbClr val="F26B43"/>
          </p15:clr>
        </p15:guide>
        <p15:guide id="13" pos="2928">
          <p15:clr>
            <a:srgbClr val="F26B43"/>
          </p15:clr>
        </p15:guide>
        <p15:guide id="14" pos="4752">
          <p15:clr>
            <a:srgbClr val="F26B43"/>
          </p15:clr>
        </p15:guide>
        <p15:guide id="15" pos="2496">
          <p15:clr>
            <a:srgbClr val="F26B43"/>
          </p15:clr>
        </p15:guide>
        <p15:guide id="16" pos="5184">
          <p15:clr>
            <a:srgbClr val="F26B43"/>
          </p15:clr>
        </p15:guide>
        <p15:guide id="17" pos="2016">
          <p15:clr>
            <a:srgbClr val="F26B43"/>
          </p15:clr>
        </p15:guide>
        <p15:guide id="18" pos="56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2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/>
          <p:cNvGrpSpPr/>
          <p:nvPr/>
        </p:nvGrpSpPr>
        <p:grpSpPr>
          <a:xfrm>
            <a:off x="-6350" y="-192881"/>
            <a:ext cx="12198350" cy="7050881"/>
            <a:chOff x="0" y="-76200"/>
            <a:chExt cx="4819101" cy="2785533"/>
          </a:xfrm>
        </p:grpSpPr>
        <p:sp>
          <p:nvSpPr>
            <p:cNvPr id="10" name="Freeform 5"/>
            <p:cNvSpPr/>
            <p:nvPr/>
          </p:nvSpPr>
          <p:spPr>
            <a:xfrm>
              <a:off x="0" y="0"/>
              <a:ext cx="4819101" cy="2709333"/>
            </a:xfrm>
            <a:custGeom>
              <a:avLst/>
              <a:gdLst/>
              <a:ahLst/>
              <a:cxnLst/>
              <a:rect l="l" t="t" r="r" b="b"/>
              <a:pathLst>
                <a:path w="4819101" h="2709333">
                  <a:moveTo>
                    <a:pt x="0" y="0"/>
                  </a:moveTo>
                  <a:lnTo>
                    <a:pt x="4819101" y="0"/>
                  </a:lnTo>
                  <a:lnTo>
                    <a:pt x="481910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081B">
                <a:alpha val="85882"/>
              </a:srgbClr>
            </a:solidFill>
          </p:spPr>
          <p:txBody>
            <a:bodyPr/>
            <a:lstStyle/>
            <a:p>
              <a:endParaRPr lang="ru-RU" sz="1200" dirty="0"/>
            </a:p>
          </p:txBody>
        </p:sp>
        <p:sp>
          <p:nvSpPr>
            <p:cNvPr id="11" name="TextBox 6"/>
            <p:cNvSpPr txBox="1"/>
            <p:nvPr/>
          </p:nvSpPr>
          <p:spPr>
            <a:xfrm>
              <a:off x="0" y="-76200"/>
              <a:ext cx="4819101" cy="27855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 dirty="0"/>
            </a:p>
          </p:txBody>
        </p:sp>
      </p:grpSp>
      <p:sp>
        <p:nvSpPr>
          <p:cNvPr id="12" name="Фон">
            <a:extLst>
              <a:ext uri="{FF2B5EF4-FFF2-40B4-BE49-F238E27FC236}">
                <a16:creationId xmlns:a16="http://schemas.microsoft.com/office/drawing/2014/main" id="{1C9F983D-D20E-222D-ED27-9888A94B7BF3}"/>
              </a:ext>
            </a:extLst>
          </p:cNvPr>
          <p:cNvSpPr/>
          <p:nvPr/>
        </p:nvSpPr>
        <p:spPr>
          <a:xfrm>
            <a:off x="-635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75000">
                <a:srgbClr val="2F124B">
                  <a:alpha val="67843"/>
                </a:srgbClr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Лого">
            <a:extLst>
              <a:ext uri="{FF2B5EF4-FFF2-40B4-BE49-F238E27FC236}">
                <a16:creationId xmlns:a16="http://schemas.microsoft.com/office/drawing/2014/main" id="{59F05610-534E-E2AD-AB39-9429476C73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95324" y="532953"/>
            <a:ext cx="2090373" cy="47033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C28EDEE-3B55-4ACC-5C4B-2A1E5F327A73}"/>
              </a:ext>
            </a:extLst>
          </p:cNvPr>
          <p:cNvSpPr txBox="1"/>
          <p:nvPr/>
        </p:nvSpPr>
        <p:spPr>
          <a:xfrm>
            <a:off x="695324" y="2933902"/>
            <a:ext cx="5534026" cy="12187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rgbClr val="FEFFFF">
                    <a:alpha val="95250"/>
                  </a:srgb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Тендерная платформа для застройщиков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FEFFFF">
                  <a:alpha val="95250"/>
                </a:srgbClr>
              </a:solidFill>
              <a:effectLst/>
              <a:uLnTx/>
              <a:uFillTx/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48475" y="0"/>
            <a:ext cx="5343525" cy="6858000"/>
          </a:xfrm>
          <a:prstGeom prst="rect">
            <a:avLst/>
          </a:prstGeom>
          <a:blipFill dpi="0" rotWithShape="1">
            <a:blip r:embed="rId6">
              <a:alphaModFix amt="8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695324" y="4692420"/>
            <a:ext cx="7307342" cy="484868"/>
          </a:xfrm>
          <a:prstGeom prst="rect">
            <a:avLst/>
          </a:prstGeom>
        </p:spPr>
        <p:txBody>
          <a:bodyPr/>
          <a:lstStyle>
            <a:lvl1pPr>
              <a:defRPr sz="6000" b="0" i="0">
                <a:latin typeface="SB Sans Display Light" panose="020B0303040504020204" pitchFamily="34" charset="0"/>
                <a:ea typeface="+mj-ea"/>
                <a:cs typeface="SB Sans Display Light" panose="020B0303040504020204" pitchFamily="34" charset="0"/>
              </a:defRPr>
            </a:lvl1pPr>
          </a:lstStyle>
          <a:p>
            <a:r>
              <a:rPr lang="ru-RU" sz="2400" b="1" kern="0" dirty="0">
                <a:solidFill>
                  <a:srgbClr val="00B05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Доверяйте</a:t>
            </a:r>
            <a:r>
              <a:rPr lang="ru-RU" sz="2400" b="1" kern="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 </a:t>
            </a:r>
            <a:endParaRPr lang="ru-RU" sz="2400" b="1" kern="0" dirty="0" smtClean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ru-RU" sz="2400" b="1" kern="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ваши </a:t>
            </a:r>
            <a:r>
              <a:rPr lang="ru-RU" sz="2400" b="1" kern="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закупки профессионалам</a:t>
            </a:r>
          </a:p>
        </p:txBody>
      </p:sp>
    </p:spTree>
    <p:extLst>
      <p:ext uri="{BB962C8B-B14F-4D97-AF65-F5344CB8AC3E}">
        <p14:creationId xmlns:p14="http://schemas.microsoft.com/office/powerpoint/2010/main" val="289215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6351" y="-192881"/>
            <a:ext cx="12198350" cy="7050881"/>
            <a:chOff x="0" y="-76200"/>
            <a:chExt cx="4819101" cy="27855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9101" cy="2709333"/>
            </a:xfrm>
            <a:custGeom>
              <a:avLst/>
              <a:gdLst/>
              <a:ahLst/>
              <a:cxnLst/>
              <a:rect l="l" t="t" r="r" b="b"/>
              <a:pathLst>
                <a:path w="4819101" h="2709333">
                  <a:moveTo>
                    <a:pt x="0" y="0"/>
                  </a:moveTo>
                  <a:lnTo>
                    <a:pt x="4819101" y="0"/>
                  </a:lnTo>
                  <a:lnTo>
                    <a:pt x="481910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081B">
                <a:alpha val="85882"/>
              </a:srgbClr>
            </a:solidFill>
          </p:spPr>
          <p:txBody>
            <a:bodyPr/>
            <a:lstStyle/>
            <a:p>
              <a:endParaRPr lang="ru-RU" sz="1200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4819101" cy="27855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 dirty="0"/>
            </a:p>
          </p:txBody>
        </p:sp>
      </p:grpSp>
      <p:sp>
        <p:nvSpPr>
          <p:cNvPr id="69" name="Фон">
            <a:extLst>
              <a:ext uri="{FF2B5EF4-FFF2-40B4-BE49-F238E27FC236}">
                <a16:creationId xmlns:a16="http://schemas.microsoft.com/office/drawing/2014/main" id="{1C9F983D-D20E-222D-ED27-9888A94B7BF3}"/>
              </a:ext>
            </a:extLst>
          </p:cNvPr>
          <p:cNvSpPr/>
          <p:nvPr/>
        </p:nvSpPr>
        <p:spPr>
          <a:xfrm>
            <a:off x="-635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75000">
                <a:srgbClr val="2F124B">
                  <a:alpha val="67843"/>
                </a:srgbClr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 54"/>
          <p:cNvSpPr/>
          <p:nvPr/>
        </p:nvSpPr>
        <p:spPr>
          <a:xfrm>
            <a:off x="10235947" y="464095"/>
            <a:ext cx="1306606" cy="293476"/>
          </a:xfrm>
          <a:custGeom>
            <a:avLst/>
            <a:gdLst/>
            <a:ahLst/>
            <a:cxnLst/>
            <a:rect l="l" t="t" r="r" b="b"/>
            <a:pathLst>
              <a:path w="1127217" h="253183">
                <a:moveTo>
                  <a:pt x="0" y="0"/>
                </a:moveTo>
                <a:lnTo>
                  <a:pt x="1127217" y="0"/>
                </a:lnTo>
                <a:lnTo>
                  <a:pt x="1127217" y="253183"/>
                </a:lnTo>
                <a:lnTo>
                  <a:pt x="0" y="25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ru-RU" sz="12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0697EFD-DF0F-98E6-CF05-66200727A5E3}"/>
              </a:ext>
            </a:extLst>
          </p:cNvPr>
          <p:cNvSpPr txBox="1"/>
          <p:nvPr/>
        </p:nvSpPr>
        <p:spPr>
          <a:xfrm>
            <a:off x="380392" y="364612"/>
            <a:ext cx="653687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632795"/>
                </a:solidFill>
                <a:effectLst/>
                <a:uLnTx/>
                <a:uFillTx/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</a:rPr>
              <a:t>Тендерная платформа для застройщиков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80392" y="1243457"/>
            <a:ext cx="8763606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Bef>
                <a:spcPts val="600"/>
              </a:spcBef>
              <a:buSzPct val="140000"/>
            </a:pPr>
            <a:r>
              <a:rPr lang="ru-RU" sz="1600" kern="0" spc="-2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единое цифровое решение от </a:t>
            </a:r>
            <a:r>
              <a:rPr lang="ru-RU" sz="1600" kern="0" spc="-2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электронной площадки Сбер </a:t>
            </a:r>
            <a:r>
              <a:rPr lang="ru-RU" sz="1600" kern="0" spc="-2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А </a:t>
            </a:r>
            <a:r>
              <a:rPr lang="ru-RU" sz="1600" kern="0" spc="-2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/>
            </a:r>
            <a:br>
              <a:rPr lang="ru-RU" sz="1600" kern="0" spc="-2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</a:br>
            <a:r>
              <a:rPr lang="ru-RU" sz="1600" kern="0" spc="-20" dirty="0" smtClean="0">
                <a:solidFill>
                  <a:srgbClr val="00B05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для </a:t>
            </a:r>
            <a:r>
              <a:rPr lang="ru-RU" sz="1600" kern="0" spc="-20" dirty="0">
                <a:solidFill>
                  <a:srgbClr val="00B05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всех участников </a:t>
            </a:r>
            <a:r>
              <a:rPr lang="ru-RU" sz="1600" kern="0" spc="-2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строительной отрасли</a:t>
            </a:r>
          </a:p>
        </p:txBody>
      </p:sp>
      <p:sp>
        <p:nvSpPr>
          <p:cNvPr id="38" name="Скругленный прямоугольник 148">
            <a:extLst>
              <a:ext uri="{FF2B5EF4-FFF2-40B4-BE49-F238E27FC236}">
                <a16:creationId xmlns:a16="http://schemas.microsoft.com/office/drawing/2014/main" id="{001365CC-6C72-4CFC-BD83-2111F54CB3AE}"/>
              </a:ext>
            </a:extLst>
          </p:cNvPr>
          <p:cNvSpPr/>
          <p:nvPr/>
        </p:nvSpPr>
        <p:spPr>
          <a:xfrm>
            <a:off x="380392" y="1906893"/>
            <a:ext cx="8763608" cy="2794967"/>
          </a:xfrm>
          <a:prstGeom prst="roundRect">
            <a:avLst>
              <a:gd name="adj" fmla="val 4917"/>
            </a:avLst>
          </a:prstGeom>
          <a:solidFill>
            <a:schemeClr val="bg1">
              <a:alpha val="41672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0697EFD-DF0F-98E6-CF05-66200727A5E3}"/>
              </a:ext>
            </a:extLst>
          </p:cNvPr>
          <p:cNvSpPr txBox="1"/>
          <p:nvPr/>
        </p:nvSpPr>
        <p:spPr>
          <a:xfrm>
            <a:off x="532792" y="2118831"/>
            <a:ext cx="653687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632795"/>
                </a:solidFill>
                <a:effectLst/>
                <a:uLnTx/>
                <a:uFillTx/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r>
              <a:rPr lang="ru-RU" sz="1600" b="1" dirty="0" smtClean="0">
                <a:solidFill>
                  <a:schemeClr val="bg1"/>
                </a:solidFill>
              </a:rPr>
              <a:t>Задачи, которые решает платформа: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32791" y="2576990"/>
            <a:ext cx="8180284" cy="167738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171450" indent="-1714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sz="1400" kern="0" spc="-2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Автоматизировать процесс закупок</a:t>
            </a:r>
          </a:p>
          <a:p>
            <a:pPr marL="171450" indent="-1714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sz="1400" kern="0" spc="-2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Увеличить базу поставщиков</a:t>
            </a:r>
          </a:p>
          <a:p>
            <a:pPr marL="171450" indent="-1714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sz="1400" kern="0" spc="-2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Снизить себестоимость закупаемых товаров/услуг</a:t>
            </a:r>
          </a:p>
          <a:p>
            <a:pPr marL="171450" indent="-1714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sz="1400" kern="0" spc="-2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Защитить авансовые платежи подрядчикам</a:t>
            </a:r>
          </a:p>
          <a:p>
            <a:pPr marL="171450" indent="-1714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sz="1400" kern="0" spc="-2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Финансировать подрядчиков без использования </a:t>
            </a:r>
            <a:r>
              <a:rPr lang="ru-RU" sz="1400" kern="0" spc="-2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проектного финансирования</a:t>
            </a:r>
          </a:p>
          <a:p>
            <a:pPr marL="171450" indent="-1714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sz="1400" kern="0" spc="-2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Настроить платформу закупок под процессы компании</a:t>
            </a:r>
            <a:endParaRPr lang="ru-RU" sz="1400" kern="0" spc="-20" dirty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32792" y="4871057"/>
            <a:ext cx="5563207" cy="13388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Bef>
                <a:spcPts val="600"/>
              </a:spcBef>
              <a:buSzPct val="140000"/>
            </a:pPr>
            <a:r>
              <a:rPr lang="ru-RU" sz="1200" kern="0" spc="-2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Сервис предоставляет:</a:t>
            </a:r>
          </a:p>
          <a:p>
            <a:pPr>
              <a:spcBef>
                <a:spcPts val="600"/>
              </a:spcBef>
              <a:buSzPct val="140000"/>
            </a:pPr>
            <a:endParaRPr lang="ru-RU" sz="1200" kern="0" spc="-20" dirty="0" smtClean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>
              <a:spcBef>
                <a:spcPts val="600"/>
              </a:spcBef>
              <a:buSzPct val="140000"/>
            </a:pPr>
            <a:endParaRPr lang="ru-RU" sz="1200" kern="0" spc="-20" dirty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>
              <a:spcBef>
                <a:spcPts val="600"/>
              </a:spcBef>
              <a:buSzPct val="140000"/>
            </a:pPr>
            <a:r>
              <a:rPr lang="ru-RU" sz="1200" kern="0" spc="-2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100</a:t>
            </a:r>
            <a:r>
              <a:rPr lang="ru-RU" sz="1200" kern="0" spc="-2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% дочерняя компания ПАО «Сбербанк», </a:t>
            </a:r>
            <a:r>
              <a:rPr lang="ru-RU" sz="1200" kern="0" spc="-2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/>
            </a:r>
            <a:br>
              <a:rPr lang="ru-RU" sz="1200" kern="0" spc="-2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</a:br>
            <a:r>
              <a:rPr lang="ru-RU" sz="1200" kern="0" spc="-2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крупнейший национальный оператор </a:t>
            </a:r>
            <a:r>
              <a:rPr lang="ru-RU" sz="1200" kern="0" spc="-2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электронных </a:t>
            </a:r>
            <a:br>
              <a:rPr lang="ru-RU" sz="1200" kern="0" spc="-2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</a:br>
            <a:r>
              <a:rPr lang="ru-RU" sz="1200" kern="0" spc="-2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торгов </a:t>
            </a:r>
            <a:r>
              <a:rPr lang="ru-RU" sz="1200" kern="0" spc="-2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в </a:t>
            </a:r>
            <a:r>
              <a:rPr lang="ru-RU" sz="1200" kern="0" spc="-2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России на протяжении 15 лет</a:t>
            </a:r>
            <a:endParaRPr lang="ru-RU" sz="1200" kern="0" spc="-20" dirty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45" name="Freeform 54"/>
          <p:cNvSpPr/>
          <p:nvPr/>
        </p:nvSpPr>
        <p:spPr>
          <a:xfrm>
            <a:off x="532791" y="5269945"/>
            <a:ext cx="1306606" cy="293476"/>
          </a:xfrm>
          <a:custGeom>
            <a:avLst/>
            <a:gdLst/>
            <a:ahLst/>
            <a:cxnLst/>
            <a:rect l="l" t="t" r="r" b="b"/>
            <a:pathLst>
              <a:path w="1127217" h="253183">
                <a:moveTo>
                  <a:pt x="0" y="0"/>
                </a:moveTo>
                <a:lnTo>
                  <a:pt x="1127217" y="0"/>
                </a:lnTo>
                <a:lnTo>
                  <a:pt x="1127217" y="253183"/>
                </a:lnTo>
                <a:lnTo>
                  <a:pt x="0" y="25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ru-RU" sz="1200" dirty="0"/>
          </a:p>
        </p:txBody>
      </p:sp>
      <p:sp>
        <p:nvSpPr>
          <p:cNvPr id="51" name="TextBox 21"/>
          <p:cNvSpPr txBox="1"/>
          <p:nvPr/>
        </p:nvSpPr>
        <p:spPr>
          <a:xfrm>
            <a:off x="10382250" y="5278224"/>
            <a:ext cx="1229001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81"/>
              </a:lnSpc>
            </a:pPr>
            <a:r>
              <a:rPr lang="ru-RU" sz="1200" dirty="0">
                <a:solidFill>
                  <a:srgbClr val="FFFFFF"/>
                </a:solidFill>
                <a:latin typeface="SB Sans Display" panose="020B0503040504020204" pitchFamily="34" charset="0"/>
                <a:ea typeface="SB Sans Display Medium"/>
                <a:cs typeface="SB Sans Display" panose="020B0503040504020204" pitchFamily="34" charset="0"/>
                <a:sym typeface="SB Sans Display Medium"/>
              </a:rPr>
              <a:t>п</a:t>
            </a:r>
            <a:r>
              <a:rPr lang="en-US" sz="1200" dirty="0" err="1" smtClean="0">
                <a:solidFill>
                  <a:srgbClr val="FFFFFF"/>
                </a:solidFill>
                <a:latin typeface="SB Sans Display" panose="020B0503040504020204" pitchFamily="34" charset="0"/>
                <a:ea typeface="SB Sans Display Medium"/>
                <a:cs typeface="SB Sans Display" panose="020B0503040504020204" pitchFamily="34" charset="0"/>
                <a:sym typeface="SB Sans Display Medium"/>
              </a:rPr>
              <a:t>оставщиков</a:t>
            </a:r>
            <a:endParaRPr lang="en-US" sz="1200" dirty="0">
              <a:solidFill>
                <a:srgbClr val="FFFFFF"/>
              </a:solidFill>
              <a:latin typeface="SB Sans Display" panose="020B0503040504020204" pitchFamily="34" charset="0"/>
              <a:ea typeface="SB Sans Display Medium"/>
              <a:cs typeface="SB Sans Display" panose="020B0503040504020204" pitchFamily="34" charset="0"/>
              <a:sym typeface="SB Sans Display Medium"/>
            </a:endParaRPr>
          </a:p>
        </p:txBody>
      </p:sp>
      <p:sp>
        <p:nvSpPr>
          <p:cNvPr id="70" name="TextBox 22"/>
          <p:cNvSpPr txBox="1"/>
          <p:nvPr/>
        </p:nvSpPr>
        <p:spPr>
          <a:xfrm>
            <a:off x="10382250" y="5968396"/>
            <a:ext cx="1229001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81"/>
              </a:lnSpc>
            </a:pPr>
            <a:r>
              <a:rPr lang="ru-RU" sz="1200" dirty="0" smtClean="0">
                <a:solidFill>
                  <a:srgbClr val="FFFFFF"/>
                </a:solidFill>
                <a:latin typeface="SB Sans Display" panose="020B0503040504020204" pitchFamily="34" charset="0"/>
                <a:ea typeface="SB Sans Display Medium"/>
                <a:cs typeface="SB Sans Display" panose="020B0503040504020204" pitchFamily="34" charset="0"/>
                <a:sym typeface="SB Sans Display Medium"/>
              </a:rPr>
              <a:t>о</a:t>
            </a:r>
            <a:r>
              <a:rPr lang="en-US" sz="1200" dirty="0" err="1" smtClean="0">
                <a:solidFill>
                  <a:srgbClr val="FFFFFF"/>
                </a:solidFill>
                <a:latin typeface="SB Sans Display" panose="020B0503040504020204" pitchFamily="34" charset="0"/>
                <a:ea typeface="SB Sans Display Medium"/>
                <a:cs typeface="SB Sans Display" panose="020B0503040504020204" pitchFamily="34" charset="0"/>
                <a:sym typeface="SB Sans Display Medium"/>
              </a:rPr>
              <a:t>рганизаторов</a:t>
            </a:r>
            <a:endParaRPr lang="en-US" sz="1200" dirty="0">
              <a:solidFill>
                <a:srgbClr val="FFFFFF"/>
              </a:solidFill>
              <a:latin typeface="SB Sans Display" panose="020B0503040504020204" pitchFamily="34" charset="0"/>
              <a:ea typeface="SB Sans Display Medium"/>
              <a:cs typeface="SB Sans Display" panose="020B0503040504020204" pitchFamily="34" charset="0"/>
              <a:sym typeface="SB Sans Display Medium"/>
            </a:endParaRPr>
          </a:p>
        </p:txBody>
      </p:sp>
      <p:sp>
        <p:nvSpPr>
          <p:cNvPr id="71" name="TextBox 23"/>
          <p:cNvSpPr txBox="1"/>
          <p:nvPr/>
        </p:nvSpPr>
        <p:spPr>
          <a:xfrm>
            <a:off x="7543800" y="4759430"/>
            <a:ext cx="2857500" cy="525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SB Sans Display" panose="020B0503040504020204" pitchFamily="34" charset="0"/>
                <a:ea typeface="SB Sans Display Semi-Bold"/>
                <a:cs typeface="SB Sans Display" panose="020B0503040504020204" pitchFamily="34" charset="0"/>
                <a:sym typeface="SB Sans Display Semi-Bold"/>
              </a:rPr>
              <a:t>11 </a:t>
            </a:r>
            <a:r>
              <a:rPr lang="en-US" sz="2400" b="1" dirty="0" err="1" smtClean="0">
                <a:solidFill>
                  <a:srgbClr val="FFFFFF"/>
                </a:solidFill>
                <a:latin typeface="SB Sans Display" panose="020B0503040504020204" pitchFamily="34" charset="0"/>
                <a:ea typeface="SB Sans Display Semi-Bold"/>
                <a:cs typeface="SB Sans Display" panose="020B0503040504020204" pitchFamily="34" charset="0"/>
                <a:sym typeface="SB Sans Display Semi-Bold"/>
              </a:rPr>
              <a:t>млн</a:t>
            </a:r>
            <a:endParaRPr lang="en-US" sz="2400" b="1" dirty="0">
              <a:solidFill>
                <a:srgbClr val="FFFFFF"/>
              </a:solidFill>
              <a:latin typeface="SB Sans Display" panose="020B0503040504020204" pitchFamily="34" charset="0"/>
              <a:ea typeface="SB Sans Display Semi-Bold"/>
              <a:cs typeface="SB Sans Display" panose="020B0503040504020204" pitchFamily="34" charset="0"/>
              <a:sym typeface="SB Sans Display Semi-Bold"/>
            </a:endParaRPr>
          </a:p>
        </p:txBody>
      </p:sp>
      <p:sp>
        <p:nvSpPr>
          <p:cNvPr id="72" name="TextBox 24"/>
          <p:cNvSpPr txBox="1"/>
          <p:nvPr/>
        </p:nvSpPr>
        <p:spPr>
          <a:xfrm>
            <a:off x="10382250" y="4814952"/>
            <a:ext cx="1229001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SB Sans Display" panose="020B0503040504020204" pitchFamily="34" charset="0"/>
                <a:ea typeface="SB Sans Display Semi-Bold"/>
                <a:cs typeface="SB Sans Display" panose="020B0503040504020204" pitchFamily="34" charset="0"/>
                <a:sym typeface="SB Sans Display Semi-Bold"/>
              </a:rPr>
              <a:t>1,7 </a:t>
            </a:r>
            <a:r>
              <a:rPr lang="en-US" sz="2400" b="1" dirty="0" err="1" smtClean="0">
                <a:solidFill>
                  <a:srgbClr val="FFFFFF"/>
                </a:solidFill>
                <a:latin typeface="SB Sans Display" panose="020B0503040504020204" pitchFamily="34" charset="0"/>
                <a:ea typeface="SB Sans Display Semi-Bold"/>
                <a:cs typeface="SB Sans Display" panose="020B0503040504020204" pitchFamily="34" charset="0"/>
                <a:sym typeface="SB Sans Display Semi-Bold"/>
              </a:rPr>
              <a:t>млн</a:t>
            </a:r>
            <a:endParaRPr lang="en-US" sz="2400" b="1" dirty="0">
              <a:solidFill>
                <a:srgbClr val="FFFFFF"/>
              </a:solidFill>
              <a:latin typeface="SB Sans Display" panose="020B0503040504020204" pitchFamily="34" charset="0"/>
              <a:ea typeface="SB Sans Display Semi-Bold"/>
              <a:cs typeface="SB Sans Display" panose="020B0503040504020204" pitchFamily="34" charset="0"/>
              <a:sym typeface="SB Sans Display Semi-Bold"/>
            </a:endParaRPr>
          </a:p>
        </p:txBody>
      </p:sp>
      <p:sp>
        <p:nvSpPr>
          <p:cNvPr id="73" name="TextBox 26"/>
          <p:cNvSpPr txBox="1"/>
          <p:nvPr/>
        </p:nvSpPr>
        <p:spPr>
          <a:xfrm>
            <a:off x="10382250" y="5501125"/>
            <a:ext cx="1229001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SB Sans Display" panose="020B0503040504020204" pitchFamily="34" charset="0"/>
                <a:ea typeface="SB Sans Display Semi-Bold"/>
                <a:cs typeface="SB Sans Display" panose="020B0503040504020204" pitchFamily="34" charset="0"/>
                <a:sym typeface="SB Sans Display Semi-Bold"/>
              </a:rPr>
              <a:t>85 </a:t>
            </a:r>
            <a:r>
              <a:rPr lang="en-US" sz="2400" b="1" dirty="0" err="1">
                <a:solidFill>
                  <a:srgbClr val="FFFFFF"/>
                </a:solidFill>
                <a:latin typeface="SB Sans Display" panose="020B0503040504020204" pitchFamily="34" charset="0"/>
                <a:ea typeface="SB Sans Display Semi-Bold"/>
                <a:cs typeface="SB Sans Display" panose="020B0503040504020204" pitchFamily="34" charset="0"/>
                <a:sym typeface="SB Sans Display Semi-Bold"/>
              </a:rPr>
              <a:t>тыс</a:t>
            </a:r>
            <a:r>
              <a:rPr lang="en-US" sz="2400" b="1" dirty="0">
                <a:solidFill>
                  <a:srgbClr val="FFFFFF"/>
                </a:solidFill>
                <a:latin typeface="SB Sans Display" panose="020B0503040504020204" pitchFamily="34" charset="0"/>
                <a:ea typeface="SB Sans Display Semi-Bold"/>
                <a:cs typeface="SB Sans Display" panose="020B0503040504020204" pitchFamily="34" charset="0"/>
                <a:sym typeface="SB Sans Display Semi-Bold"/>
              </a:rPr>
              <a:t>. </a:t>
            </a:r>
          </a:p>
        </p:txBody>
      </p:sp>
      <p:sp>
        <p:nvSpPr>
          <p:cNvPr id="74" name="TextBox 27"/>
          <p:cNvSpPr txBox="1"/>
          <p:nvPr/>
        </p:nvSpPr>
        <p:spPr>
          <a:xfrm>
            <a:off x="7543800" y="5513137"/>
            <a:ext cx="2857500" cy="525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SB Sans Display" panose="020B0503040504020204" pitchFamily="34" charset="0"/>
                <a:ea typeface="SB Sans Display Semi-Bold"/>
                <a:cs typeface="SB Sans Display" panose="020B0503040504020204" pitchFamily="34" charset="0"/>
                <a:sym typeface="SB Sans Display Semi-Bold"/>
              </a:rPr>
              <a:t>37 </a:t>
            </a:r>
            <a:r>
              <a:rPr lang="en-US" sz="2400" b="1" dirty="0" err="1" smtClean="0">
                <a:solidFill>
                  <a:srgbClr val="FFFFFF"/>
                </a:solidFill>
                <a:latin typeface="SB Sans Display" panose="020B0503040504020204" pitchFamily="34" charset="0"/>
                <a:ea typeface="SB Sans Display Semi-Bold"/>
                <a:cs typeface="SB Sans Display" panose="020B0503040504020204" pitchFamily="34" charset="0"/>
                <a:sym typeface="SB Sans Display Semi-Bold"/>
              </a:rPr>
              <a:t>трлн</a:t>
            </a:r>
            <a:r>
              <a:rPr lang="ru-RU" sz="2400" b="1" dirty="0">
                <a:solidFill>
                  <a:srgbClr val="FFFFFF"/>
                </a:solidFill>
                <a:latin typeface="SB Sans Display" panose="020B0503040504020204" pitchFamily="34" charset="0"/>
                <a:ea typeface="SB Sans Display Semi-Bold"/>
                <a:cs typeface="SB Sans Display" panose="020B0503040504020204" pitchFamily="34" charset="0"/>
                <a:sym typeface="SB Sans Display Semi-Bold"/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latin typeface="SB Sans Display" panose="020B0503040504020204" pitchFamily="34" charset="0"/>
                <a:ea typeface="SB Sans Display Semi-Bold"/>
                <a:cs typeface="SB Sans Display" panose="020B0503040504020204" pitchFamily="34" charset="0"/>
                <a:sym typeface="SB Sans Display Semi-Bold"/>
              </a:rPr>
              <a:t>₽</a:t>
            </a:r>
            <a:endParaRPr lang="en-US" sz="2400" b="1" dirty="0">
              <a:solidFill>
                <a:srgbClr val="FFFFFF"/>
              </a:solidFill>
              <a:latin typeface="SB Sans Display" panose="020B0503040504020204" pitchFamily="34" charset="0"/>
              <a:ea typeface="SB Sans Display Semi-Bold"/>
              <a:cs typeface="SB Sans Display" panose="020B0503040504020204" pitchFamily="34" charset="0"/>
              <a:sym typeface="SB Sans Display Semi-Bold"/>
            </a:endParaRPr>
          </a:p>
        </p:txBody>
      </p:sp>
      <p:sp>
        <p:nvSpPr>
          <p:cNvPr id="75" name="TextBox 28"/>
          <p:cNvSpPr txBox="1"/>
          <p:nvPr/>
        </p:nvSpPr>
        <p:spPr>
          <a:xfrm>
            <a:off x="7543800" y="5962247"/>
            <a:ext cx="2857500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81"/>
              </a:lnSpc>
            </a:pPr>
            <a:r>
              <a:rPr lang="ru-RU" sz="1200" dirty="0" err="1">
                <a:solidFill>
                  <a:srgbClr val="FFFFFF"/>
                </a:solidFill>
                <a:latin typeface="SB Sans Display" panose="020B0503040504020204" pitchFamily="34" charset="0"/>
                <a:ea typeface="SB Sans Display Medium"/>
                <a:cs typeface="SB Sans Display" panose="020B0503040504020204" pitchFamily="34" charset="0"/>
                <a:sym typeface="SB Sans Display Medium"/>
              </a:rPr>
              <a:t>о</a:t>
            </a:r>
            <a:r>
              <a:rPr lang="en-US" sz="1200" dirty="0" err="1" smtClean="0">
                <a:solidFill>
                  <a:srgbClr val="FFFFFF"/>
                </a:solidFill>
                <a:latin typeface="SB Sans Display" panose="020B0503040504020204" pitchFamily="34" charset="0"/>
                <a:ea typeface="SB Sans Display Medium"/>
                <a:cs typeface="SB Sans Display" panose="020B0503040504020204" pitchFamily="34" charset="0"/>
                <a:sym typeface="SB Sans Display Medium"/>
              </a:rPr>
              <a:t>бъем</a:t>
            </a:r>
            <a:r>
              <a:rPr lang="en-US" sz="1200" dirty="0" smtClean="0">
                <a:solidFill>
                  <a:srgbClr val="FFFFFF"/>
                </a:solidFill>
                <a:latin typeface="SB Sans Display" panose="020B0503040504020204" pitchFamily="34" charset="0"/>
                <a:ea typeface="SB Sans Display Medium"/>
                <a:cs typeface="SB Sans Display" panose="020B0503040504020204" pitchFamily="34" charset="0"/>
                <a:sym typeface="SB Sans Display Medium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SB Sans Display" panose="020B0503040504020204" pitchFamily="34" charset="0"/>
                <a:ea typeface="SB Sans Display Medium"/>
                <a:cs typeface="SB Sans Display" panose="020B0503040504020204" pitchFamily="34" charset="0"/>
                <a:sym typeface="SB Sans Display Medium"/>
              </a:rPr>
              <a:t>закупок</a:t>
            </a:r>
            <a:endParaRPr lang="en-US" sz="1200" dirty="0">
              <a:solidFill>
                <a:srgbClr val="FFFFFF"/>
              </a:solidFill>
              <a:latin typeface="SB Sans Display" panose="020B0503040504020204" pitchFamily="34" charset="0"/>
              <a:ea typeface="SB Sans Display Medium"/>
              <a:cs typeface="SB Sans Display" panose="020B0503040504020204" pitchFamily="34" charset="0"/>
              <a:sym typeface="SB Sans Display Medium"/>
            </a:endParaRPr>
          </a:p>
        </p:txBody>
      </p:sp>
      <p:sp>
        <p:nvSpPr>
          <p:cNvPr id="76" name="TextBox 20"/>
          <p:cNvSpPr txBox="1"/>
          <p:nvPr/>
        </p:nvSpPr>
        <p:spPr>
          <a:xfrm>
            <a:off x="7543800" y="5217040"/>
            <a:ext cx="2857500" cy="238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81"/>
              </a:lnSpc>
            </a:pPr>
            <a:r>
              <a:rPr lang="ru-RU" sz="1200" dirty="0">
                <a:solidFill>
                  <a:srgbClr val="FFFFFF"/>
                </a:solidFill>
                <a:latin typeface="SB Sans Display" panose="020B0503040504020204" pitchFamily="34" charset="0"/>
                <a:ea typeface="SB Sans Display Medium"/>
                <a:cs typeface="SB Sans Display" panose="020B0503040504020204" pitchFamily="34" charset="0"/>
                <a:sym typeface="SB Sans Display Medium"/>
              </a:rPr>
              <a:t>р</a:t>
            </a:r>
            <a:r>
              <a:rPr lang="ru-RU" sz="1200" dirty="0" smtClean="0">
                <a:solidFill>
                  <a:srgbClr val="FFFFFF"/>
                </a:solidFill>
                <a:latin typeface="SB Sans Display" panose="020B0503040504020204" pitchFamily="34" charset="0"/>
                <a:ea typeface="SB Sans Display Medium"/>
                <a:cs typeface="SB Sans Display" panose="020B0503040504020204" pitchFamily="34" charset="0"/>
                <a:sym typeface="SB Sans Display Medium"/>
              </a:rPr>
              <a:t>азмещенных лотов</a:t>
            </a:r>
            <a:endParaRPr lang="en-US" sz="1200" dirty="0">
              <a:solidFill>
                <a:srgbClr val="FFFFFF"/>
              </a:solidFill>
              <a:latin typeface="SB Sans Display" panose="020B0503040504020204" pitchFamily="34" charset="0"/>
              <a:ea typeface="SB Sans Display Medium"/>
              <a:cs typeface="SB Sans Display" panose="020B0503040504020204" pitchFamily="34" charset="0"/>
              <a:sym typeface="SB Sans Display Medium"/>
            </a:endParaRPr>
          </a:p>
        </p:txBody>
      </p:sp>
      <p:sp>
        <p:nvSpPr>
          <p:cNvPr id="78" name="TextBox 25"/>
          <p:cNvSpPr txBox="1"/>
          <p:nvPr/>
        </p:nvSpPr>
        <p:spPr>
          <a:xfrm>
            <a:off x="7178715" y="2344393"/>
            <a:ext cx="4163485" cy="525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endParaRPr lang="en-US" sz="2400" b="1" dirty="0">
              <a:solidFill>
                <a:srgbClr val="FFFFFF"/>
              </a:solidFill>
              <a:latin typeface="SB Sans Display" panose="020B0503040504020204" pitchFamily="34" charset="0"/>
              <a:ea typeface="SB Sans Display Semi-Bold"/>
              <a:cs typeface="SB Sans Display" panose="020B0503040504020204" pitchFamily="34" charset="0"/>
              <a:sym typeface="SB Sans Display Medium"/>
            </a:endParaRPr>
          </a:p>
        </p:txBody>
      </p:sp>
    </p:spTree>
    <p:extLst>
      <p:ext uri="{BB962C8B-B14F-4D97-AF65-F5344CB8AC3E}">
        <p14:creationId xmlns:p14="http://schemas.microsoft.com/office/powerpoint/2010/main" val="514044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6351" y="-192881"/>
            <a:ext cx="12198350" cy="7050881"/>
            <a:chOff x="0" y="-76200"/>
            <a:chExt cx="4819101" cy="27855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9101" cy="2709333"/>
            </a:xfrm>
            <a:custGeom>
              <a:avLst/>
              <a:gdLst/>
              <a:ahLst/>
              <a:cxnLst/>
              <a:rect l="l" t="t" r="r" b="b"/>
              <a:pathLst>
                <a:path w="4819101" h="2709333">
                  <a:moveTo>
                    <a:pt x="0" y="0"/>
                  </a:moveTo>
                  <a:lnTo>
                    <a:pt x="4819101" y="0"/>
                  </a:lnTo>
                  <a:lnTo>
                    <a:pt x="481910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081B">
                <a:alpha val="85882"/>
              </a:srgbClr>
            </a:solidFill>
          </p:spPr>
          <p:txBody>
            <a:bodyPr/>
            <a:lstStyle/>
            <a:p>
              <a:endParaRPr lang="ru-RU" sz="1200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4819101" cy="27855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 dirty="0"/>
            </a:p>
          </p:txBody>
        </p:sp>
      </p:grpSp>
      <p:sp>
        <p:nvSpPr>
          <p:cNvPr id="69" name="Фон">
            <a:extLst>
              <a:ext uri="{FF2B5EF4-FFF2-40B4-BE49-F238E27FC236}">
                <a16:creationId xmlns:a16="http://schemas.microsoft.com/office/drawing/2014/main" id="{1C9F983D-D20E-222D-ED27-9888A94B7BF3}"/>
              </a:ext>
            </a:extLst>
          </p:cNvPr>
          <p:cNvSpPr/>
          <p:nvPr/>
        </p:nvSpPr>
        <p:spPr>
          <a:xfrm>
            <a:off x="-635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75000">
                <a:srgbClr val="2F124B">
                  <a:alpha val="67843"/>
                </a:srgbClr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 54"/>
          <p:cNvSpPr/>
          <p:nvPr/>
        </p:nvSpPr>
        <p:spPr>
          <a:xfrm>
            <a:off x="10235947" y="464095"/>
            <a:ext cx="1306606" cy="293476"/>
          </a:xfrm>
          <a:custGeom>
            <a:avLst/>
            <a:gdLst/>
            <a:ahLst/>
            <a:cxnLst/>
            <a:rect l="l" t="t" r="r" b="b"/>
            <a:pathLst>
              <a:path w="1127217" h="253183">
                <a:moveTo>
                  <a:pt x="0" y="0"/>
                </a:moveTo>
                <a:lnTo>
                  <a:pt x="1127217" y="0"/>
                </a:lnTo>
                <a:lnTo>
                  <a:pt x="1127217" y="253183"/>
                </a:lnTo>
                <a:lnTo>
                  <a:pt x="0" y="2531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 sz="1200" dirty="0"/>
          </a:p>
        </p:txBody>
      </p:sp>
      <p:sp>
        <p:nvSpPr>
          <p:cNvPr id="38" name="Скругленный прямоугольник 148">
            <a:extLst>
              <a:ext uri="{FF2B5EF4-FFF2-40B4-BE49-F238E27FC236}">
                <a16:creationId xmlns:a16="http://schemas.microsoft.com/office/drawing/2014/main" id="{001365CC-6C72-4CFC-BD83-2111F54CB3AE}"/>
              </a:ext>
            </a:extLst>
          </p:cNvPr>
          <p:cNvSpPr/>
          <p:nvPr/>
        </p:nvSpPr>
        <p:spPr>
          <a:xfrm>
            <a:off x="3124379" y="2063932"/>
            <a:ext cx="5111932" cy="2133600"/>
          </a:xfrm>
          <a:prstGeom prst="roundRect">
            <a:avLst>
              <a:gd name="adj" fmla="val 4917"/>
            </a:avLst>
          </a:prstGeom>
          <a:solidFill>
            <a:schemeClr val="bg1">
              <a:alpha val="41672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TextBox 25"/>
          <p:cNvSpPr txBox="1"/>
          <p:nvPr/>
        </p:nvSpPr>
        <p:spPr>
          <a:xfrm>
            <a:off x="7178715" y="2344393"/>
            <a:ext cx="4163485" cy="525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endParaRPr lang="en-US" sz="2400" b="1" dirty="0">
              <a:solidFill>
                <a:srgbClr val="FFFFFF"/>
              </a:solidFill>
              <a:latin typeface="SB Sans Display" panose="020B0503040504020204" pitchFamily="34" charset="0"/>
              <a:ea typeface="SB Sans Display Semi-Bold"/>
              <a:cs typeface="SB Sans Display" panose="020B0503040504020204" pitchFamily="34" charset="0"/>
              <a:sym typeface="SB Sans Display Medium"/>
            </a:endParaRPr>
          </a:p>
        </p:txBody>
      </p:sp>
      <p:sp>
        <p:nvSpPr>
          <p:cNvPr id="23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3607870" y="2799065"/>
            <a:ext cx="4319122" cy="526705"/>
          </a:xfrm>
          <a:prstGeom prst="rect">
            <a:avLst/>
          </a:prstGeom>
        </p:spPr>
        <p:txBody>
          <a:bodyPr/>
          <a:lstStyle>
            <a:lvl1pPr>
              <a:defRPr sz="6000" b="0" i="0">
                <a:latin typeface="SB Sans Display Light" panose="020B0303040504020204" pitchFamily="34" charset="0"/>
                <a:ea typeface="+mj-ea"/>
                <a:cs typeface="SB Sans Display Light" panose="020B0303040504020204" pitchFamily="34" charset="0"/>
              </a:defRPr>
            </a:lvl1pPr>
          </a:lstStyle>
          <a:p>
            <a:r>
              <a:rPr lang="ru-RU" sz="3200" b="1" kern="0" dirty="0" smtClean="0">
                <a:solidFill>
                  <a:srgbClr val="632795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Формируем </a:t>
            </a:r>
            <a:r>
              <a:rPr lang="ru-RU" sz="3200" b="1" kern="0" dirty="0" smtClean="0">
                <a:solidFill>
                  <a:srgbClr val="00B05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доверие</a:t>
            </a:r>
            <a:endParaRPr lang="ru-RU" sz="3200" b="1" kern="0" dirty="0">
              <a:solidFill>
                <a:srgbClr val="00B050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87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Прямая соединительная линия 59"/>
          <p:cNvCxnSpPr/>
          <p:nvPr/>
        </p:nvCxnSpPr>
        <p:spPr>
          <a:xfrm>
            <a:off x="6859419" y="5261711"/>
            <a:ext cx="595155" cy="337152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7102912" y="4619463"/>
            <a:ext cx="511178" cy="3678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6736499" y="3593786"/>
            <a:ext cx="769135" cy="432757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4789946" y="5241420"/>
            <a:ext cx="615484" cy="387153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4437532" y="4623141"/>
            <a:ext cx="562199" cy="1431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4470828" y="3735100"/>
            <a:ext cx="900136" cy="431336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978" y="3810164"/>
            <a:ext cx="1746463" cy="1746463"/>
          </a:xfrm>
          <a:prstGeom prst="rect">
            <a:avLst/>
          </a:prstGeom>
        </p:spPr>
      </p:pic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id="{0149576F-7F41-1C02-AF87-0BF9814CEEE1}"/>
              </a:ext>
            </a:extLst>
          </p:cNvPr>
          <p:cNvSpPr/>
          <p:nvPr/>
        </p:nvSpPr>
        <p:spPr>
          <a:xfrm>
            <a:off x="630612" y="5082651"/>
            <a:ext cx="4254380" cy="1135826"/>
          </a:xfrm>
          <a:prstGeom prst="roundRect">
            <a:avLst>
              <a:gd name="adj" fmla="val 14681"/>
            </a:avLst>
          </a:prstGeom>
          <a:solidFill>
            <a:schemeClr val="bg1">
              <a:alpha val="41672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Скругленный прямоугольник 148">
            <a:extLst>
              <a:ext uri="{FF2B5EF4-FFF2-40B4-BE49-F238E27FC236}">
                <a16:creationId xmlns:a16="http://schemas.microsoft.com/office/drawing/2014/main" id="{001365CC-6C72-4CFC-BD83-2111F54CB3AE}"/>
              </a:ext>
            </a:extLst>
          </p:cNvPr>
          <p:cNvSpPr/>
          <p:nvPr/>
        </p:nvSpPr>
        <p:spPr>
          <a:xfrm>
            <a:off x="7291140" y="5130164"/>
            <a:ext cx="4411554" cy="1061022"/>
          </a:xfrm>
          <a:prstGeom prst="roundRect">
            <a:avLst>
              <a:gd name="adj" fmla="val 20812"/>
            </a:avLst>
          </a:prstGeom>
          <a:solidFill>
            <a:schemeClr val="bg1">
              <a:alpha val="41672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8" name="Фон">
            <a:extLst>
              <a:ext uri="{FF2B5EF4-FFF2-40B4-BE49-F238E27FC236}">
                <a16:creationId xmlns:a16="http://schemas.microsoft.com/office/drawing/2014/main" id="{43C6E309-C13F-D315-0FC5-0A292BC07644}"/>
              </a:ext>
            </a:extLst>
          </p:cNvPr>
          <p:cNvSpPr/>
          <p:nvPr/>
        </p:nvSpPr>
        <p:spPr>
          <a:xfrm>
            <a:off x="-20456" y="0"/>
            <a:ext cx="113879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25474"/>
                </a:schemeClr>
              </a:gs>
              <a:gs pos="60000">
                <a:schemeClr val="accent1"/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0149576F-7F41-1C02-AF87-0BF9814CEEE1}"/>
              </a:ext>
            </a:extLst>
          </p:cNvPr>
          <p:cNvSpPr/>
          <p:nvPr/>
        </p:nvSpPr>
        <p:spPr>
          <a:xfrm>
            <a:off x="448124" y="2984008"/>
            <a:ext cx="4418711" cy="276999"/>
          </a:xfrm>
          <a:prstGeom prst="roundRect">
            <a:avLst>
              <a:gd name="adj" fmla="val 14681"/>
            </a:avLst>
          </a:prstGeom>
          <a:solidFill>
            <a:schemeClr val="bg1">
              <a:alpha val="41672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697EFD-DF0F-98E6-CF05-66200727A5E3}"/>
              </a:ext>
            </a:extLst>
          </p:cNvPr>
          <p:cNvSpPr txBox="1"/>
          <p:nvPr/>
        </p:nvSpPr>
        <p:spPr>
          <a:xfrm>
            <a:off x="500678" y="3135625"/>
            <a:ext cx="380031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632795"/>
                </a:solidFill>
                <a:effectLst/>
                <a:uLnTx/>
                <a:uFillTx/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r>
              <a:rPr lang="ru-RU" sz="1400" dirty="0" smtClean="0"/>
              <a:t>План закупок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943031" y="5538652"/>
            <a:ext cx="3653691" cy="390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dirty="0">
                <a:solidFill>
                  <a:srgbClr val="632795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Модуль ИИ для формирования </a:t>
            </a:r>
            <a:r>
              <a:rPr lang="ru-RU" sz="1400" dirty="0" smtClean="0">
                <a:solidFill>
                  <a:srgbClr val="632795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/>
            </a:r>
            <a:br>
              <a:rPr lang="ru-RU" sz="1400" dirty="0" smtClean="0">
                <a:solidFill>
                  <a:srgbClr val="632795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</a:br>
            <a:r>
              <a:rPr lang="ru-RU" sz="1400" dirty="0" smtClean="0">
                <a:solidFill>
                  <a:srgbClr val="632795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и </a:t>
            </a:r>
            <a:r>
              <a:rPr lang="ru-RU" sz="1400" dirty="0">
                <a:solidFill>
                  <a:srgbClr val="632795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проверки тендерной </a:t>
            </a:r>
            <a:r>
              <a:rPr lang="ru-RU" sz="1400" dirty="0" smtClean="0">
                <a:solidFill>
                  <a:srgbClr val="632795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документации</a:t>
            </a:r>
            <a:endParaRPr lang="ru-RU" sz="1400" dirty="0">
              <a:solidFill>
                <a:srgbClr val="632795"/>
              </a:solidFill>
              <a:latin typeface="SB Sans Display" panose="020B0503040504020204" pitchFamily="34" charset="0"/>
              <a:ea typeface="+mj-ea"/>
              <a:cs typeface="SB Sans Display" panose="020B050304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BA25CD-E7C9-E643-924D-C4AEB5EDC37E}"/>
              </a:ext>
            </a:extLst>
          </p:cNvPr>
          <p:cNvSpPr txBox="1"/>
          <p:nvPr/>
        </p:nvSpPr>
        <p:spPr>
          <a:xfrm>
            <a:off x="500988" y="5416336"/>
            <a:ext cx="4249861" cy="390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defRPr sz="1500">
                <a:solidFill>
                  <a:srgbClr val="632795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pPr>
              <a:lnSpc>
                <a:spcPts val="1500"/>
              </a:lnSpc>
            </a:pPr>
            <a:r>
              <a:rPr lang="ru-RU" sz="1400" dirty="0" smtClean="0"/>
              <a:t>Формирование и наполнение номенклатурного </a:t>
            </a:r>
            <a:r>
              <a:rPr lang="ru-RU" sz="1400" dirty="0"/>
              <a:t>справочника единичных расценок на работы и услуги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678" y="3369672"/>
            <a:ext cx="3800318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buSzPct val="140000"/>
            </a:pPr>
            <a:r>
              <a:rPr lang="ru-RU" sz="1200" kern="0" spc="-20" dirty="0">
                <a:solidFill>
                  <a:schemeClr val="accent6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п</a:t>
            </a:r>
            <a:r>
              <a:rPr lang="ru-RU" sz="1200" kern="0" spc="-20" dirty="0" smtClean="0">
                <a:solidFill>
                  <a:schemeClr val="accent6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озволяет сформировать номенклатурный план позиций с перечнем закупок, </a:t>
            </a:r>
            <a:r>
              <a:rPr lang="ru-RU" sz="1200" kern="0" spc="-20" dirty="0">
                <a:solidFill>
                  <a:schemeClr val="accent6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на </a:t>
            </a:r>
            <a:r>
              <a:rPr lang="ru-RU" sz="1200" kern="0" spc="-20" dirty="0" smtClean="0">
                <a:solidFill>
                  <a:schemeClr val="accent6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основании </a:t>
            </a:r>
            <a:r>
              <a:rPr lang="ru-RU" sz="1200" kern="0" spc="-20" dirty="0">
                <a:solidFill>
                  <a:schemeClr val="accent6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этого плана можно сформировать закупочные </a:t>
            </a:r>
            <a:r>
              <a:rPr lang="ru-RU" sz="1200" kern="0" spc="-20" dirty="0" smtClean="0">
                <a:solidFill>
                  <a:schemeClr val="accent6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процедуры</a:t>
            </a:r>
            <a:endParaRPr lang="ru-RU" sz="1200" kern="0" spc="-20" dirty="0">
              <a:solidFill>
                <a:schemeClr val="accent6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32" name="Скругленный прямоугольник 148">
            <a:extLst>
              <a:ext uri="{FF2B5EF4-FFF2-40B4-BE49-F238E27FC236}">
                <a16:creationId xmlns:a16="http://schemas.microsoft.com/office/drawing/2014/main" id="{001365CC-6C72-4CFC-BD83-2111F54CB3AE}"/>
              </a:ext>
            </a:extLst>
          </p:cNvPr>
          <p:cNvSpPr/>
          <p:nvPr/>
        </p:nvSpPr>
        <p:spPr>
          <a:xfrm>
            <a:off x="7802529" y="3090140"/>
            <a:ext cx="3934696" cy="1727393"/>
          </a:xfrm>
          <a:prstGeom prst="roundRect">
            <a:avLst>
              <a:gd name="adj" fmla="val 16170"/>
            </a:avLst>
          </a:prstGeom>
          <a:solidFill>
            <a:schemeClr val="bg1">
              <a:alpha val="41672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697EFD-DF0F-98E6-CF05-66200727A5E3}"/>
              </a:ext>
            </a:extLst>
          </p:cNvPr>
          <p:cNvSpPr txBox="1"/>
          <p:nvPr/>
        </p:nvSpPr>
        <p:spPr>
          <a:xfrm>
            <a:off x="7958459" y="4152710"/>
            <a:ext cx="3574377" cy="390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632795"/>
                </a:solidFill>
                <a:effectLst/>
                <a:uLnTx/>
                <a:uFillTx/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pPr>
              <a:lnSpc>
                <a:spcPts val="1500"/>
              </a:lnSpc>
            </a:pPr>
            <a:r>
              <a:rPr lang="ru-RU" sz="1400" dirty="0" smtClean="0"/>
              <a:t>Функционал создания тендерной комиссии и настройка ролей </a:t>
            </a:r>
            <a:endParaRPr lang="ru-RU" sz="1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955088" y="4534701"/>
            <a:ext cx="3641634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Bef>
                <a:spcPts val="600"/>
              </a:spcBef>
              <a:buSzPct val="140000"/>
            </a:pPr>
            <a:r>
              <a:rPr lang="ru-RU" sz="1200" kern="0" spc="-20" dirty="0" smtClean="0">
                <a:solidFill>
                  <a:schemeClr val="accent6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позволяет создать тендерную комиссию заказчика с наделением ролей каждому участнику комиссии и набором доступных действий по подразделениям для проверки закупочной документации</a:t>
            </a:r>
            <a:endParaRPr lang="ru-RU" sz="1200" kern="0" spc="-20" dirty="0">
              <a:solidFill>
                <a:schemeClr val="accent6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6176" y="4223036"/>
            <a:ext cx="38515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 smtClean="0">
                <a:solidFill>
                  <a:srgbClr val="632795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Управление поставщиками</a:t>
            </a:r>
            <a:endParaRPr lang="ru-RU" sz="1400" dirty="0">
              <a:solidFill>
                <a:srgbClr val="632795"/>
              </a:solidFill>
              <a:latin typeface="SB Sans Display" panose="020B0503040504020204" pitchFamily="34" charset="0"/>
              <a:ea typeface="+mj-ea"/>
              <a:cs typeface="SB Sans Display" panose="020B0503040504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5999" y="4448312"/>
            <a:ext cx="385731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Bef>
                <a:spcPts val="600"/>
              </a:spcBef>
              <a:buSzPct val="140000"/>
            </a:pPr>
            <a:r>
              <a:rPr lang="ru-RU" sz="1200" kern="0" spc="-20" dirty="0">
                <a:solidFill>
                  <a:schemeClr val="accent6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возможность проведения анализа </a:t>
            </a:r>
            <a:r>
              <a:rPr lang="ru-RU" sz="1200" kern="0" spc="-20" dirty="0" smtClean="0">
                <a:solidFill>
                  <a:schemeClr val="accent6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поставщиков по </a:t>
            </a:r>
            <a:r>
              <a:rPr lang="ru-RU" sz="1200" kern="0" spc="-20" dirty="0">
                <a:solidFill>
                  <a:schemeClr val="accent6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проведенным процедурам, формирование </a:t>
            </a:r>
            <a:r>
              <a:rPr lang="ru-RU" sz="1200" kern="0" spc="-20" dirty="0" smtClean="0">
                <a:solidFill>
                  <a:schemeClr val="accent6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рейтинга </a:t>
            </a:r>
            <a:br>
              <a:rPr lang="ru-RU" sz="1200" kern="0" spc="-20" dirty="0" smtClean="0">
                <a:solidFill>
                  <a:schemeClr val="accent6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</a:br>
            <a:r>
              <a:rPr lang="ru-RU" sz="1200" kern="0" spc="-20" dirty="0" smtClean="0">
                <a:solidFill>
                  <a:schemeClr val="accent6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и </a:t>
            </a:r>
            <a:r>
              <a:rPr lang="ru-RU" sz="1200" kern="0" spc="-20" dirty="0">
                <a:solidFill>
                  <a:schemeClr val="accent6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ведение своего справочника поставщиков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943031" y="5923335"/>
            <a:ext cx="394404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Bef>
                <a:spcPts val="600"/>
              </a:spcBef>
              <a:buSzPct val="140000"/>
            </a:pPr>
            <a:r>
              <a:rPr lang="ru-RU" sz="1200" kern="0" spc="-20" dirty="0">
                <a:solidFill>
                  <a:schemeClr val="accent6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</a:t>
            </a:r>
            <a:r>
              <a:rPr lang="ru-RU" sz="1200" kern="0" spc="-20" dirty="0" smtClean="0">
                <a:solidFill>
                  <a:schemeClr val="accent6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ервис проверки </a:t>
            </a:r>
            <a:r>
              <a:rPr lang="ru-RU" sz="1200" kern="0" spc="-20" dirty="0">
                <a:solidFill>
                  <a:schemeClr val="accent6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стандартов и </a:t>
            </a:r>
            <a:r>
              <a:rPr lang="ru-RU" sz="1200" kern="0" spc="-20" dirty="0" smtClean="0">
                <a:solidFill>
                  <a:schemeClr val="accent6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нормативно-правовых актов: ГОСТ, СНИП и т. п.</a:t>
            </a:r>
            <a:endParaRPr lang="ru-RU" sz="1200" kern="0" spc="-20" dirty="0">
              <a:solidFill>
                <a:schemeClr val="accent6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00988" y="5985556"/>
            <a:ext cx="431298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Bef>
                <a:spcPts val="600"/>
              </a:spcBef>
              <a:buSzPct val="140000"/>
            </a:pPr>
            <a:r>
              <a:rPr lang="ru-RU" sz="1200" kern="0" spc="-20" dirty="0">
                <a:solidFill>
                  <a:schemeClr val="accent6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з</a:t>
            </a:r>
            <a:r>
              <a:rPr lang="ru-RU" sz="1200" kern="0" spc="-20" dirty="0" smtClean="0">
                <a:solidFill>
                  <a:schemeClr val="accent6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агрузка и актуализации баз данных посредством развития КСР (Минстрой) </a:t>
            </a:r>
            <a:endParaRPr lang="ru-RU" sz="1200" kern="0" spc="-20" dirty="0">
              <a:solidFill>
                <a:schemeClr val="accent6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955088" y="3141207"/>
            <a:ext cx="283770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>
                <a:solidFill>
                  <a:srgbClr val="632795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Управление договорами 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7955088" y="3407717"/>
            <a:ext cx="373955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Bef>
                <a:spcPts val="600"/>
              </a:spcBef>
              <a:buSzPct val="140000"/>
            </a:pPr>
            <a:r>
              <a:rPr lang="ru-RU" sz="1200" kern="0" spc="-20" dirty="0" smtClean="0">
                <a:solidFill>
                  <a:schemeClr val="accent6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работа </a:t>
            </a:r>
            <a:r>
              <a:rPr lang="ru-RU" sz="1200" kern="0" spc="-20" dirty="0">
                <a:solidFill>
                  <a:schemeClr val="accent6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 договорами в электронной и бумажной </a:t>
            </a:r>
            <a:r>
              <a:rPr lang="ru-RU" sz="1200" kern="0" spc="-20" dirty="0" smtClean="0">
                <a:solidFill>
                  <a:schemeClr val="accent6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форме: заключение</a:t>
            </a:r>
            <a:r>
              <a:rPr lang="ru-RU" sz="1200" kern="0" spc="-20" dirty="0">
                <a:solidFill>
                  <a:schemeClr val="accent6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, расторжение, этапы </a:t>
            </a:r>
            <a:r>
              <a:rPr lang="ru-RU" sz="1200" kern="0" spc="-20" dirty="0" smtClean="0">
                <a:solidFill>
                  <a:schemeClr val="accent6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исполнения </a:t>
            </a:r>
            <a:endParaRPr lang="ru-RU" sz="1200" kern="0" spc="-20" dirty="0">
              <a:solidFill>
                <a:schemeClr val="accent6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77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4963588" y="2789349"/>
            <a:ext cx="213704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defRPr sz="1500">
                <a:solidFill>
                  <a:srgbClr val="632795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pPr algn="ctr"/>
            <a:r>
              <a:rPr lang="ru-RU" sz="2400" b="1" dirty="0" smtClean="0"/>
              <a:t>Тендерная платформа</a:t>
            </a:r>
            <a:endParaRPr lang="ru-RU" sz="2400" b="1" dirty="0"/>
          </a:p>
        </p:txBody>
      </p:sp>
      <p:sp>
        <p:nvSpPr>
          <p:cNvPr id="36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448124" y="438494"/>
            <a:ext cx="9775375" cy="526705"/>
          </a:xfrm>
          <a:prstGeom prst="rect">
            <a:avLst/>
          </a:prstGeom>
        </p:spPr>
        <p:txBody>
          <a:bodyPr/>
          <a:lstStyle>
            <a:lvl1pPr>
              <a:defRPr sz="6000" b="0" i="0">
                <a:latin typeface="SB Sans Display Light" panose="020B0303040504020204" pitchFamily="34" charset="0"/>
                <a:ea typeface="+mj-ea"/>
                <a:cs typeface="SB Sans Display Light" panose="020B0303040504020204" pitchFamily="34" charset="0"/>
              </a:defRPr>
            </a:lvl1pPr>
          </a:lstStyle>
          <a:p>
            <a:r>
              <a:rPr lang="ru-RU" sz="2400" b="1" kern="0" dirty="0" smtClean="0">
                <a:solidFill>
                  <a:srgbClr val="632795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Развитие электронной торговой площадки</a:t>
            </a:r>
            <a:endParaRPr lang="ru-RU" sz="2400" b="1" kern="0" dirty="0">
              <a:solidFill>
                <a:srgbClr val="632795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pic>
        <p:nvPicPr>
          <p:cNvPr id="39" name="Лого">
            <a:extLst>
              <a:ext uri="{FF2B5EF4-FFF2-40B4-BE49-F238E27FC236}">
                <a16:creationId xmlns:a16="http://schemas.microsoft.com/office/drawing/2014/main" id="{EF4AF775-F028-76C1-E503-AC7EB6C789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23250" y="457871"/>
            <a:ext cx="1332000" cy="2997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978" y="1259667"/>
            <a:ext cx="2548349" cy="106079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0162" y="1266537"/>
            <a:ext cx="2548349" cy="10607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212" y="1253553"/>
            <a:ext cx="2548349" cy="106079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8373" y="1264703"/>
            <a:ext cx="2548349" cy="1060796"/>
          </a:xfrm>
          <a:prstGeom prst="rect">
            <a:avLst/>
          </a:prstGeom>
        </p:spPr>
      </p:pic>
      <p:sp>
        <p:nvSpPr>
          <p:cNvPr id="43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687066" y="1446207"/>
            <a:ext cx="214017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 dirty="0">
                <a:solidFill>
                  <a:schemeClr val="tx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pPr algn="ctr"/>
            <a:r>
              <a:rPr lang="ru-RU" sz="1400" kern="0" dirty="0"/>
              <a:t>С</a:t>
            </a:r>
            <a:r>
              <a:rPr lang="ru-RU" sz="1400" kern="0" dirty="0" smtClean="0"/>
              <a:t>овершенствуем функционал</a:t>
            </a:r>
            <a:endParaRPr lang="ru-RU" sz="1400" kern="0" dirty="0"/>
          </a:p>
        </p:txBody>
      </p:sp>
      <p:sp>
        <p:nvSpPr>
          <p:cNvPr id="44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3554250" y="1391341"/>
            <a:ext cx="2140171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 dirty="0">
                <a:solidFill>
                  <a:schemeClr val="tx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pPr algn="ctr"/>
            <a:r>
              <a:rPr lang="ru-RU" sz="1400" kern="0" dirty="0" smtClean="0"/>
              <a:t>Разрабатываем новые модули </a:t>
            </a:r>
            <a:r>
              <a:rPr lang="ru-RU" sz="1400" kern="0" dirty="0"/>
              <a:t>для управления закупками</a:t>
            </a:r>
          </a:p>
        </p:txBody>
      </p:sp>
      <p:sp>
        <p:nvSpPr>
          <p:cNvPr id="45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6480300" y="1472859"/>
            <a:ext cx="214017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 dirty="0">
                <a:solidFill>
                  <a:schemeClr val="tx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pPr algn="ctr"/>
            <a:r>
              <a:rPr lang="ru-RU" sz="1400" kern="0" dirty="0" err="1" smtClean="0"/>
              <a:t>Интегрируемся</a:t>
            </a:r>
            <a:r>
              <a:rPr lang="ru-RU" sz="1400" kern="0" dirty="0" smtClean="0"/>
              <a:t> </a:t>
            </a:r>
            <a:r>
              <a:rPr lang="ru-RU" sz="1400" kern="0" dirty="0"/>
              <a:t>с </a:t>
            </a:r>
            <a:r>
              <a:rPr lang="ru-RU" sz="1400" kern="0" dirty="0" smtClean="0"/>
              <a:t>внешними ИС</a:t>
            </a:r>
            <a:endParaRPr lang="ru-RU" sz="1400" kern="0" dirty="0"/>
          </a:p>
        </p:txBody>
      </p:sp>
      <p:sp>
        <p:nvSpPr>
          <p:cNvPr id="47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9110339" y="1427585"/>
            <a:ext cx="2424416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 dirty="0">
                <a:solidFill>
                  <a:schemeClr val="tx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pPr algn="ctr"/>
            <a:r>
              <a:rPr lang="ru-RU" sz="1400" kern="0" dirty="0" smtClean="0"/>
              <a:t>Планируем актуализацию справочника номенклатуры и цен на базе КСР</a:t>
            </a:r>
            <a:endParaRPr lang="ru-RU" sz="1400" kern="0" dirty="0"/>
          </a:p>
        </p:txBody>
      </p:sp>
    </p:spTree>
    <p:extLst>
      <p:ext uri="{BB962C8B-B14F-4D97-AF65-F5344CB8AC3E}">
        <p14:creationId xmlns:p14="http://schemas.microsoft.com/office/powerpoint/2010/main" val="221411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Скругленный прямоугольник 148">
            <a:extLst>
              <a:ext uri="{FF2B5EF4-FFF2-40B4-BE49-F238E27FC236}">
                <a16:creationId xmlns:a16="http://schemas.microsoft.com/office/drawing/2014/main" id="{001365CC-6C72-4CFC-BD83-2111F54CB3AE}"/>
              </a:ext>
            </a:extLst>
          </p:cNvPr>
          <p:cNvSpPr/>
          <p:nvPr/>
        </p:nvSpPr>
        <p:spPr>
          <a:xfrm>
            <a:off x="7291140" y="5130164"/>
            <a:ext cx="4411554" cy="1061022"/>
          </a:xfrm>
          <a:prstGeom prst="roundRect">
            <a:avLst>
              <a:gd name="adj" fmla="val 20812"/>
            </a:avLst>
          </a:prstGeom>
          <a:solidFill>
            <a:schemeClr val="bg1">
              <a:alpha val="41672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8" name="Фон">
            <a:extLst>
              <a:ext uri="{FF2B5EF4-FFF2-40B4-BE49-F238E27FC236}">
                <a16:creationId xmlns:a16="http://schemas.microsoft.com/office/drawing/2014/main" id="{43C6E309-C13F-D315-0FC5-0A292BC07644}"/>
              </a:ext>
            </a:extLst>
          </p:cNvPr>
          <p:cNvSpPr/>
          <p:nvPr/>
        </p:nvSpPr>
        <p:spPr>
          <a:xfrm>
            <a:off x="-20456" y="0"/>
            <a:ext cx="113879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25474"/>
                </a:schemeClr>
              </a:gs>
              <a:gs pos="60000">
                <a:schemeClr val="accent1"/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448124" y="438494"/>
            <a:ext cx="9775375" cy="526705"/>
          </a:xfrm>
          <a:prstGeom prst="rect">
            <a:avLst/>
          </a:prstGeom>
        </p:spPr>
        <p:txBody>
          <a:bodyPr/>
          <a:lstStyle>
            <a:lvl1pPr>
              <a:defRPr sz="6000" b="0" i="0">
                <a:latin typeface="SB Sans Display Light" panose="020B0303040504020204" pitchFamily="34" charset="0"/>
                <a:ea typeface="+mj-ea"/>
                <a:cs typeface="SB Sans Display Light" panose="020B0303040504020204" pitchFamily="34" charset="0"/>
              </a:defRPr>
            </a:lvl1pPr>
          </a:lstStyle>
          <a:p>
            <a:r>
              <a:rPr lang="ru-RU" sz="2400" b="1" kern="0" dirty="0" smtClean="0">
                <a:solidFill>
                  <a:srgbClr val="632795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Развитие альтернативных финансовых услуг </a:t>
            </a:r>
            <a:endParaRPr lang="ru-RU" sz="2400" b="1" kern="0" dirty="0">
              <a:solidFill>
                <a:srgbClr val="632795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pic>
        <p:nvPicPr>
          <p:cNvPr id="39" name="Лого">
            <a:extLst>
              <a:ext uri="{FF2B5EF4-FFF2-40B4-BE49-F238E27FC236}">
                <a16:creationId xmlns:a16="http://schemas.microsoft.com/office/drawing/2014/main" id="{EF4AF775-F028-76C1-E503-AC7EB6C789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23250" y="457871"/>
            <a:ext cx="1332000" cy="2997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544" y="3036215"/>
            <a:ext cx="2548349" cy="106079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2082" y="3036215"/>
            <a:ext cx="2548349" cy="10607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5425" y="3036214"/>
            <a:ext cx="2548349" cy="106079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9873" y="2985923"/>
            <a:ext cx="2548349" cy="1060796"/>
          </a:xfrm>
          <a:prstGeom prst="rect">
            <a:avLst/>
          </a:prstGeom>
        </p:spPr>
      </p:pic>
      <p:sp>
        <p:nvSpPr>
          <p:cNvPr id="43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644167" y="3351169"/>
            <a:ext cx="214017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 dirty="0">
                <a:solidFill>
                  <a:schemeClr val="tx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pPr algn="ctr"/>
            <a:r>
              <a:rPr lang="ru-RU" sz="1400" kern="0" dirty="0" smtClean="0"/>
              <a:t>Банковская гарантия для защиты авансов</a:t>
            </a:r>
            <a:endParaRPr lang="ru-RU" sz="1400" kern="0" dirty="0"/>
          </a:p>
        </p:txBody>
      </p:sp>
      <p:sp>
        <p:nvSpPr>
          <p:cNvPr id="44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3676170" y="3316257"/>
            <a:ext cx="214017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 dirty="0">
                <a:solidFill>
                  <a:schemeClr val="tx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pPr algn="ctr"/>
            <a:r>
              <a:rPr lang="ru-RU" sz="1400" kern="0" dirty="0" smtClean="0"/>
              <a:t>Страхование ответственности</a:t>
            </a:r>
            <a:endParaRPr lang="ru-RU" sz="1400" kern="0" dirty="0"/>
          </a:p>
        </p:txBody>
      </p:sp>
      <p:sp>
        <p:nvSpPr>
          <p:cNvPr id="45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6669513" y="3208534"/>
            <a:ext cx="2140171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 dirty="0">
                <a:solidFill>
                  <a:schemeClr val="tx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pPr algn="ctr"/>
            <a:r>
              <a:rPr lang="ru-RU" sz="1400" kern="0" dirty="0"/>
              <a:t>Финансирование поставщика на период </a:t>
            </a:r>
            <a:r>
              <a:rPr lang="ru-RU" sz="1400" kern="0" dirty="0" smtClean="0"/>
              <a:t>отсрочки</a:t>
            </a:r>
            <a:endParaRPr lang="ru-RU" sz="1400" kern="0" dirty="0"/>
          </a:p>
        </p:txBody>
      </p:sp>
      <p:sp>
        <p:nvSpPr>
          <p:cNvPr id="47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9403806" y="3351169"/>
            <a:ext cx="230048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 dirty="0">
                <a:solidFill>
                  <a:schemeClr val="tx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pPr algn="ctr"/>
            <a:r>
              <a:rPr lang="ru-RU" sz="1400" kern="0" dirty="0"/>
              <a:t>Оборотное кредитование поставщиков </a:t>
            </a:r>
          </a:p>
        </p:txBody>
      </p:sp>
      <p:sp>
        <p:nvSpPr>
          <p:cNvPr id="37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712667" y="2445783"/>
            <a:ext cx="214017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 dirty="0">
                <a:solidFill>
                  <a:schemeClr val="tx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pPr algn="ctr"/>
            <a:r>
              <a:rPr lang="ru-RU" sz="2800" b="1" kern="0" dirty="0" smtClean="0"/>
              <a:t>1</a:t>
            </a:r>
            <a:endParaRPr lang="ru-RU" sz="2800" b="1" kern="0" dirty="0"/>
          </a:p>
        </p:txBody>
      </p:sp>
      <p:sp>
        <p:nvSpPr>
          <p:cNvPr id="38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3676169" y="2445783"/>
            <a:ext cx="214017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 dirty="0">
                <a:solidFill>
                  <a:schemeClr val="tx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pPr algn="ctr"/>
            <a:r>
              <a:rPr lang="ru-RU" sz="2800" b="1" kern="0" dirty="0"/>
              <a:t>2</a:t>
            </a:r>
          </a:p>
        </p:txBody>
      </p:sp>
      <p:sp>
        <p:nvSpPr>
          <p:cNvPr id="48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6639671" y="2445783"/>
            <a:ext cx="214017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 dirty="0">
                <a:solidFill>
                  <a:schemeClr val="tx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pPr algn="ctr"/>
            <a:r>
              <a:rPr lang="ru-RU" sz="2800" b="1" kern="0" dirty="0"/>
              <a:t>3</a:t>
            </a:r>
          </a:p>
        </p:txBody>
      </p:sp>
      <p:sp>
        <p:nvSpPr>
          <p:cNvPr id="49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9496917" y="2445783"/>
            <a:ext cx="214017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 dirty="0">
                <a:solidFill>
                  <a:schemeClr val="tx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pPr algn="ctr"/>
            <a:r>
              <a:rPr lang="ru-RU" sz="2800" b="1" kern="0" dirty="0" smtClean="0"/>
              <a:t>4</a:t>
            </a:r>
            <a:endParaRPr lang="ru-RU" sz="2800" b="1" kern="0" dirty="0"/>
          </a:p>
        </p:txBody>
      </p:sp>
    </p:spTree>
    <p:extLst>
      <p:ext uri="{BB962C8B-B14F-4D97-AF65-F5344CB8AC3E}">
        <p14:creationId xmlns:p14="http://schemas.microsoft.com/office/powerpoint/2010/main" val="115680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Скругленный прямоугольник 95">
            <a:extLst>
              <a:ext uri="{FF2B5EF4-FFF2-40B4-BE49-F238E27FC236}">
                <a16:creationId xmlns:a16="http://schemas.microsoft.com/office/drawing/2014/main" id="{498D7367-A490-81B6-236A-9CAD86628EC2}"/>
              </a:ext>
            </a:extLst>
          </p:cNvPr>
          <p:cNvSpPr/>
          <p:nvPr/>
        </p:nvSpPr>
        <p:spPr>
          <a:xfrm>
            <a:off x="7288566" y="1638155"/>
            <a:ext cx="4367405" cy="4525901"/>
          </a:xfrm>
          <a:prstGeom prst="roundRect">
            <a:avLst>
              <a:gd name="adj" fmla="val 4502"/>
            </a:avLst>
          </a:prstGeom>
          <a:solidFill>
            <a:schemeClr val="bg1">
              <a:alpha val="41672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7487299" y="5225627"/>
            <a:ext cx="3068647" cy="540000"/>
          </a:xfrm>
          <a:prstGeom prst="roundRect">
            <a:avLst>
              <a:gd name="adj" fmla="val 50000"/>
            </a:avLst>
          </a:prstGeom>
          <a:solidFill>
            <a:srgbClr val="FFFFFF">
              <a:alpha val="69018"/>
            </a:srgbClr>
          </a:solidFill>
        </p:spPr>
        <p:txBody>
          <a:bodyPr wrap="square" lIns="0" tIns="0" rIns="0" bIns="0" rtlCol="0"/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7483566" y="3429000"/>
            <a:ext cx="3151162" cy="540000"/>
          </a:xfrm>
          <a:prstGeom prst="roundRect">
            <a:avLst>
              <a:gd name="adj" fmla="val 50000"/>
            </a:avLst>
          </a:prstGeom>
          <a:solidFill>
            <a:srgbClr val="FFFFFF">
              <a:alpha val="69018"/>
            </a:srgbClr>
          </a:solidFill>
        </p:spPr>
        <p:txBody>
          <a:bodyPr wrap="square" lIns="0" tIns="0" rIns="0" bIns="0" rtlCol="0"/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8334845" y="2851467"/>
            <a:ext cx="2707351" cy="312299"/>
          </a:xfrm>
          <a:prstGeom prst="roundRect">
            <a:avLst>
              <a:gd name="adj" fmla="val 50000"/>
            </a:avLst>
          </a:prstGeom>
          <a:solidFill>
            <a:srgbClr val="DFD5E7">
              <a:alpha val="69018"/>
            </a:srgbClr>
          </a:solidFill>
        </p:spPr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7451351" y="2215041"/>
            <a:ext cx="3062526" cy="451959"/>
          </a:xfrm>
          <a:prstGeom prst="roundRect">
            <a:avLst>
              <a:gd name="adj" fmla="val 50000"/>
            </a:avLst>
          </a:prstGeom>
          <a:solidFill>
            <a:srgbClr val="FFFFFF">
              <a:alpha val="69018"/>
            </a:srgbClr>
          </a:solidFill>
        </p:spPr>
        <p:txBody>
          <a:bodyPr wrap="square" lIns="0" tIns="0" rIns="0" bIns="0" rtlCol="0"/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392216" y="1602019"/>
            <a:ext cx="6248401" cy="1194560"/>
          </a:xfrm>
          <a:prstGeom prst="roundRect">
            <a:avLst/>
          </a:prstGeom>
          <a:solidFill>
            <a:srgbClr val="DFD5E7">
              <a:alpha val="69018"/>
            </a:srgbClr>
          </a:solidFill>
        </p:spPr>
        <p:txBody>
          <a:bodyPr wrap="square" lIns="0" tIns="0" rIns="0" bIns="0" rtlCol="0"/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371475" y="4881356"/>
            <a:ext cx="3824605" cy="1282701"/>
          </a:xfrm>
          <a:prstGeom prst="roundRect">
            <a:avLst/>
          </a:prstGeom>
          <a:solidFill>
            <a:srgbClr val="DFD5E7">
              <a:alpha val="69018"/>
            </a:srgbClr>
          </a:solidFill>
        </p:spPr>
        <p:txBody>
          <a:bodyPr wrap="square" lIns="0" tIns="0" rIns="0" bIns="0" rtlCol="0"/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178" name="Фон">
            <a:extLst>
              <a:ext uri="{FF2B5EF4-FFF2-40B4-BE49-F238E27FC236}">
                <a16:creationId xmlns:a16="http://schemas.microsoft.com/office/drawing/2014/main" id="{43C6E309-C13F-D315-0FC5-0A292BC07644}"/>
              </a:ext>
            </a:extLst>
          </p:cNvPr>
          <p:cNvSpPr/>
          <p:nvPr/>
        </p:nvSpPr>
        <p:spPr>
          <a:xfrm>
            <a:off x="-20456" y="0"/>
            <a:ext cx="113879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25474"/>
                </a:schemeClr>
              </a:gs>
              <a:gs pos="60000">
                <a:schemeClr val="accent1"/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543097" y="3071090"/>
            <a:ext cx="630133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632795"/>
                </a:solidFill>
                <a:effectLst/>
                <a:uLnTx/>
                <a:uFillTx/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r>
              <a:rPr lang="ru-RU" sz="1600" dirty="0"/>
              <a:t>Процесс получения гарантии</a:t>
            </a:r>
          </a:p>
        </p:txBody>
      </p:sp>
      <p:sp>
        <p:nvSpPr>
          <p:cNvPr id="31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537557" y="1763361"/>
            <a:ext cx="349818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632795"/>
                </a:solidFill>
                <a:effectLst/>
                <a:uLnTx/>
                <a:uFillTx/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r>
              <a:rPr lang="ru-RU" sz="1600" dirty="0"/>
              <a:t>Виды гарантий</a:t>
            </a:r>
          </a:p>
        </p:txBody>
      </p:sp>
      <p:sp>
        <p:nvSpPr>
          <p:cNvPr id="32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7598145" y="1763361"/>
            <a:ext cx="310577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632795"/>
                </a:solidFill>
                <a:effectLst/>
                <a:uLnTx/>
                <a:uFillTx/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r>
              <a:rPr lang="ru-RU" sz="1600" dirty="0"/>
              <a:t>Преимущества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71475" y="3420371"/>
            <a:ext cx="1425576" cy="1282700"/>
          </a:xfrm>
          <a:prstGeom prst="roundRect">
            <a:avLst/>
          </a:prstGeom>
          <a:solidFill>
            <a:srgbClr val="FFFFFF">
              <a:alpha val="69018"/>
            </a:srgbClr>
          </a:solidFill>
        </p:spPr>
        <p:txBody>
          <a:bodyPr wrap="square" lIns="0" tIns="0" rIns="0" bIns="0" rtlCol="0"/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1278591" y="3916747"/>
            <a:ext cx="593592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 dirty="0">
                <a:solidFill>
                  <a:schemeClr val="tx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r>
              <a:rPr lang="ru-RU" sz="6000" kern="0" dirty="0" smtClean="0">
                <a:solidFill>
                  <a:srgbClr val="EAE8EF"/>
                </a:solidFill>
              </a:rPr>
              <a:t>1</a:t>
            </a:r>
            <a:endParaRPr lang="ru-RU" sz="6000" kern="0" dirty="0">
              <a:solidFill>
                <a:srgbClr val="EAE8EF"/>
              </a:solidFill>
            </a:endParaRPr>
          </a:p>
        </p:txBody>
      </p:sp>
      <p:sp>
        <p:nvSpPr>
          <p:cNvPr id="33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548836" y="3611907"/>
            <a:ext cx="101589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 dirty="0">
                <a:solidFill>
                  <a:schemeClr val="tx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r>
              <a:rPr lang="ru-RU" sz="1000" kern="0" dirty="0" smtClean="0"/>
              <a:t>Выбор продукта и торгов</a:t>
            </a:r>
            <a:endParaRPr lang="ru-RU" sz="1000" kern="0" dirty="0"/>
          </a:p>
        </p:txBody>
      </p:sp>
      <p:sp>
        <p:nvSpPr>
          <p:cNvPr id="37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540823" y="5024741"/>
            <a:ext cx="1234086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 dirty="0">
                <a:solidFill>
                  <a:schemeClr val="tx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r>
              <a:rPr lang="ru-RU" sz="1000" kern="0" dirty="0" smtClean="0"/>
              <a:t>Моментальная оплата с л/с  ЭТП или получение образца поручения</a:t>
            </a:r>
            <a:endParaRPr lang="ru-RU" sz="1000" kern="0" dirty="0"/>
          </a:p>
        </p:txBody>
      </p:sp>
      <p:sp>
        <p:nvSpPr>
          <p:cNvPr id="42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467022" y="929726"/>
            <a:ext cx="988858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 dirty="0">
                <a:solidFill>
                  <a:schemeClr val="tx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r>
              <a:rPr lang="ru-RU" sz="1200" kern="0" dirty="0" smtClean="0"/>
              <a:t>Участники торгов могут оформить банковские гарантии в личном кабинете Сбер А для выполнения договоренностей по поставке работ/товаров/услуг </a:t>
            </a:r>
            <a:endParaRPr lang="ru-RU" sz="1200" kern="0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988744" y="3429000"/>
            <a:ext cx="1432814" cy="1282700"/>
          </a:xfrm>
          <a:prstGeom prst="roundRect">
            <a:avLst/>
          </a:prstGeom>
          <a:solidFill>
            <a:srgbClr val="FFFFFF">
              <a:alpha val="69018"/>
            </a:srgbClr>
          </a:solidFill>
        </p:spPr>
        <p:txBody>
          <a:bodyPr wrap="square" lIns="0" tIns="0" rIns="0" bIns="0" rtlCol="0"/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2132528" y="3620536"/>
            <a:ext cx="1269176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 dirty="0">
                <a:solidFill>
                  <a:schemeClr val="tx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r>
              <a:rPr lang="ru-RU" sz="1000" kern="0" dirty="0" smtClean="0"/>
              <a:t>Ввод основных параметров гарантии</a:t>
            </a:r>
            <a:endParaRPr lang="ru-RU" sz="1000" kern="0" dirty="0"/>
          </a:p>
        </p:txBody>
      </p:sp>
      <p:sp>
        <p:nvSpPr>
          <p:cNvPr id="55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2815642" y="3925376"/>
            <a:ext cx="593592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 dirty="0">
                <a:solidFill>
                  <a:schemeClr val="tx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r>
              <a:rPr lang="ru-RU" sz="6000" kern="0" dirty="0" smtClean="0">
                <a:solidFill>
                  <a:srgbClr val="EAE8EF"/>
                </a:solidFill>
              </a:rPr>
              <a:t>2</a:t>
            </a:r>
            <a:endParaRPr lang="ru-RU" sz="6000" kern="0" dirty="0">
              <a:solidFill>
                <a:srgbClr val="EAE8EF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601619" y="3429000"/>
            <a:ext cx="1432814" cy="1419706"/>
            <a:chOff x="3931793" y="3429000"/>
            <a:chExt cx="1432814" cy="1419706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3931793" y="3429000"/>
              <a:ext cx="1432814" cy="1282700"/>
            </a:xfrm>
            <a:prstGeom prst="roundRect">
              <a:avLst/>
            </a:prstGeom>
            <a:solidFill>
              <a:srgbClr val="FFFFFF">
                <a:alpha val="69018"/>
              </a:srgbClr>
            </a:solidFill>
          </p:spPr>
          <p:txBody>
            <a:bodyPr wrap="square" lIns="0" tIns="0" rIns="0" bIns="0" rtlCol="0"/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Заголовок 4">
              <a:extLst>
                <a:ext uri="{FF2B5EF4-FFF2-40B4-BE49-F238E27FC236}">
                  <a16:creationId xmlns:a16="http://schemas.microsoft.com/office/drawing/2014/main" id="{04D0E2B9-150F-768B-F087-C099781F4723}"/>
                </a:ext>
              </a:extLst>
            </p:cNvPr>
            <p:cNvSpPr txBox="1">
              <a:spLocks/>
            </p:cNvSpPr>
            <p:nvPr/>
          </p:nvSpPr>
          <p:spPr>
            <a:xfrm>
              <a:off x="4069594" y="3620536"/>
              <a:ext cx="1281512" cy="46166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>
                <a:defRPr sz="2300" b="0" i="0" dirty="0">
                  <a:solidFill>
                    <a:schemeClr val="tx1"/>
                  </a:solidFill>
                  <a:latin typeface="SB Sans Display" panose="020B0503040504020204" pitchFamily="34" charset="0"/>
                  <a:ea typeface="+mj-ea"/>
                  <a:cs typeface="SB Sans Display" panose="020B0503040504020204" pitchFamily="34" charset="0"/>
                </a:defRPr>
              </a:lvl1pPr>
            </a:lstStyle>
            <a:p>
              <a:r>
                <a:rPr lang="ru-RU" sz="1000" kern="0" dirty="0" smtClean="0"/>
                <a:t>Заполнение/</a:t>
              </a:r>
              <a:endParaRPr lang="en-US" sz="1000" kern="0" dirty="0" smtClean="0"/>
            </a:p>
            <a:p>
              <a:r>
                <a:rPr lang="ru-RU" sz="1000" kern="0" dirty="0" smtClean="0"/>
                <a:t>подтверждение анкетных данных</a:t>
              </a:r>
              <a:endParaRPr lang="ru-RU" sz="1000" kern="0" dirty="0"/>
            </a:p>
          </p:txBody>
        </p:sp>
        <p:sp>
          <p:nvSpPr>
            <p:cNvPr id="56" name="Заголовок 4">
              <a:extLst>
                <a:ext uri="{FF2B5EF4-FFF2-40B4-BE49-F238E27FC236}">
                  <a16:creationId xmlns:a16="http://schemas.microsoft.com/office/drawing/2014/main" id="{04D0E2B9-150F-768B-F087-C099781F4723}"/>
                </a:ext>
              </a:extLst>
            </p:cNvPr>
            <p:cNvSpPr txBox="1">
              <a:spLocks/>
            </p:cNvSpPr>
            <p:nvPr/>
          </p:nvSpPr>
          <p:spPr>
            <a:xfrm>
              <a:off x="4754631" y="3925376"/>
              <a:ext cx="593592" cy="92333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>
                <a:defRPr sz="2300" b="0" i="0" dirty="0">
                  <a:solidFill>
                    <a:schemeClr val="tx1"/>
                  </a:solidFill>
                  <a:latin typeface="SB Sans Display" panose="020B0503040504020204" pitchFamily="34" charset="0"/>
                  <a:ea typeface="+mj-ea"/>
                  <a:cs typeface="SB Sans Display" panose="020B0503040504020204" pitchFamily="34" charset="0"/>
                </a:defRPr>
              </a:lvl1pPr>
            </a:lstStyle>
            <a:p>
              <a:r>
                <a:rPr lang="ru-RU" sz="6000" kern="0" dirty="0" smtClean="0">
                  <a:solidFill>
                    <a:srgbClr val="EAE8EF"/>
                  </a:solidFill>
                </a:rPr>
                <a:t>3</a:t>
              </a:r>
              <a:endParaRPr lang="ru-RU" sz="6000" kern="0" dirty="0">
                <a:solidFill>
                  <a:srgbClr val="EAE8EF"/>
                </a:solidFill>
              </a:endParaRPr>
            </a:p>
          </p:txBody>
        </p:sp>
      </p:grpSp>
      <p:sp>
        <p:nvSpPr>
          <p:cNvPr id="63" name="Скругленный прямоугольник 62"/>
          <p:cNvSpPr/>
          <p:nvPr/>
        </p:nvSpPr>
        <p:spPr>
          <a:xfrm>
            <a:off x="5258943" y="3429000"/>
            <a:ext cx="1432814" cy="1282700"/>
          </a:xfrm>
          <a:prstGeom prst="roundRect">
            <a:avLst/>
          </a:prstGeom>
          <a:solidFill>
            <a:srgbClr val="FFFFFF">
              <a:alpha val="69018"/>
            </a:srgbClr>
          </a:solidFill>
        </p:spPr>
        <p:txBody>
          <a:bodyPr wrap="square" lIns="0" tIns="0" rIns="0" bIns="0" rtlCol="0"/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5442476" y="3620536"/>
            <a:ext cx="104237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 dirty="0">
                <a:solidFill>
                  <a:schemeClr val="tx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r>
              <a:rPr lang="ru-RU" sz="1000" kern="0" dirty="0" smtClean="0"/>
              <a:t>Подписание документов </a:t>
            </a:r>
            <a:r>
              <a:rPr lang="en-US" sz="1000" kern="0" dirty="0" smtClean="0"/>
              <a:t/>
            </a:r>
            <a:br>
              <a:rPr lang="en-US" sz="1000" kern="0" dirty="0" smtClean="0"/>
            </a:br>
            <a:r>
              <a:rPr lang="ru-RU" sz="1000" kern="0" dirty="0" smtClean="0"/>
              <a:t>по ЭЦП</a:t>
            </a:r>
            <a:endParaRPr lang="ru-RU" sz="1000" kern="0" dirty="0"/>
          </a:p>
        </p:txBody>
      </p:sp>
      <p:sp>
        <p:nvSpPr>
          <p:cNvPr id="58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6026869" y="3925376"/>
            <a:ext cx="593592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 dirty="0">
                <a:solidFill>
                  <a:schemeClr val="tx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r>
              <a:rPr lang="ru-RU" sz="6000" kern="0" dirty="0" smtClean="0">
                <a:solidFill>
                  <a:srgbClr val="EAE8EF"/>
                </a:solidFill>
              </a:rPr>
              <a:t>4</a:t>
            </a:r>
            <a:endParaRPr lang="ru-RU" sz="6000" kern="0" dirty="0">
              <a:solidFill>
                <a:srgbClr val="EAE8EF"/>
              </a:solidFill>
            </a:endParaRPr>
          </a:p>
        </p:txBody>
      </p:sp>
      <p:sp>
        <p:nvSpPr>
          <p:cNvPr id="60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3465592" y="5374322"/>
            <a:ext cx="593592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 dirty="0">
                <a:solidFill>
                  <a:schemeClr val="tx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r>
              <a:rPr lang="ru-RU" sz="6000" kern="0" dirty="0" smtClean="0">
                <a:solidFill>
                  <a:srgbClr val="EAE8EF"/>
                </a:solidFill>
              </a:rPr>
              <a:t>5</a:t>
            </a:r>
            <a:endParaRPr lang="ru-RU" sz="6000" kern="0" dirty="0">
              <a:solidFill>
                <a:srgbClr val="EAE8EF"/>
              </a:solidFill>
            </a:endParaRPr>
          </a:p>
        </p:txBody>
      </p:sp>
      <p:sp>
        <p:nvSpPr>
          <p:cNvPr id="38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2132528" y="5028975"/>
            <a:ext cx="116573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 dirty="0">
                <a:solidFill>
                  <a:schemeClr val="tx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r>
              <a:rPr lang="ru-RU" sz="1000" kern="0" dirty="0" smtClean="0"/>
              <a:t>Проверка пакета документов, подготовка, выпуск гарантии</a:t>
            </a:r>
            <a:endParaRPr lang="ru-RU" sz="1000" kern="0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293165" y="4883150"/>
            <a:ext cx="2450536" cy="1282700"/>
          </a:xfrm>
          <a:prstGeom prst="roundRect">
            <a:avLst/>
          </a:prstGeom>
          <a:solidFill>
            <a:srgbClr val="FFFFFF">
              <a:alpha val="69018"/>
            </a:srgbClr>
          </a:solidFill>
        </p:spPr>
        <p:txBody>
          <a:bodyPr wrap="square" lIns="0" tIns="0" rIns="0" bIns="0" rtlCol="0"/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4495506" y="5028975"/>
            <a:ext cx="178542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 dirty="0">
                <a:solidFill>
                  <a:schemeClr val="tx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r>
              <a:rPr lang="ru-RU" sz="1000" kern="0" dirty="0" smtClean="0"/>
              <a:t>Получение гарантии</a:t>
            </a:r>
          </a:p>
          <a:p>
            <a:r>
              <a:rPr lang="ru-RU" sz="1000" kern="0" dirty="0" smtClean="0"/>
              <a:t>в личном кабинете на ЭТП</a:t>
            </a:r>
            <a:endParaRPr lang="ru-RU" sz="1000" kern="0" dirty="0"/>
          </a:p>
        </p:txBody>
      </p:sp>
      <p:sp>
        <p:nvSpPr>
          <p:cNvPr id="67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6026869" y="5371036"/>
            <a:ext cx="593592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 dirty="0">
                <a:solidFill>
                  <a:schemeClr val="tx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r>
              <a:rPr lang="ru-RU" sz="6000" kern="0" dirty="0" smtClean="0">
                <a:solidFill>
                  <a:srgbClr val="EAE8EF"/>
                </a:solidFill>
              </a:rPr>
              <a:t>6</a:t>
            </a:r>
            <a:endParaRPr lang="ru-RU" sz="6000" kern="0" dirty="0">
              <a:solidFill>
                <a:srgbClr val="EAE8EF"/>
              </a:solidFill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2032935" y="5670512"/>
            <a:ext cx="1309705" cy="384847"/>
          </a:xfrm>
          <a:prstGeom prst="roundRect">
            <a:avLst/>
          </a:prstGeom>
          <a:solidFill>
            <a:srgbClr val="FFFFFF">
              <a:alpha val="69018"/>
            </a:srgbClr>
          </a:solidFill>
        </p:spPr>
        <p:txBody>
          <a:bodyPr wrap="square" lIns="0" tIns="0" rIns="0" bIns="0" rtlCol="0"/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2122299" y="5709962"/>
            <a:ext cx="16937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 dirty="0">
                <a:solidFill>
                  <a:schemeClr val="tx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r>
              <a:rPr lang="ru-RU" sz="900" i="1" kern="0" dirty="0" smtClean="0"/>
              <a:t>2-4 часа с момента </a:t>
            </a:r>
            <a:r>
              <a:rPr lang="en-US" sz="900" i="1" kern="0" dirty="0" smtClean="0"/>
              <a:t/>
            </a:r>
            <a:br>
              <a:rPr lang="en-US" sz="900" i="1" kern="0" dirty="0" smtClean="0"/>
            </a:br>
            <a:r>
              <a:rPr lang="ru-RU" sz="900" i="1" kern="0" dirty="0" smtClean="0"/>
              <a:t>оплаты</a:t>
            </a:r>
            <a:endParaRPr lang="ru-RU" sz="900" i="1" kern="0" dirty="0"/>
          </a:p>
        </p:txBody>
      </p:sp>
      <p:sp>
        <p:nvSpPr>
          <p:cNvPr id="72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7592672" y="2357746"/>
            <a:ext cx="326868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defRPr sz="1000" b="0" i="0" kern="0"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r>
              <a:rPr lang="ru-RU" sz="1200" dirty="0"/>
              <a:t>Простой процесс оформления БГ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20308" y="2101863"/>
            <a:ext cx="6107683" cy="830997"/>
          </a:xfrm>
          <a:prstGeom prst="rect">
            <a:avLst/>
          </a:prstGeom>
        </p:spPr>
        <p:txBody>
          <a:bodyPr wrap="square" lIns="0" tIns="0" rIns="0" bIns="0" numCol="2">
            <a:spAutoFit/>
          </a:bodyPr>
          <a:lstStyle>
            <a:defPPr>
              <a:defRPr lang="ru-RU"/>
            </a:defPPr>
            <a:lvl1pPr>
              <a:defRPr sz="1000" b="0" i="0" kern="0"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/>
              <a:t>Исполнение </a:t>
            </a:r>
            <a:r>
              <a:rPr lang="ru-RU" sz="1200" dirty="0" smtClean="0"/>
              <a:t>контракта</a:t>
            </a:r>
            <a:endParaRPr lang="ru-RU" sz="1200" dirty="0"/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 smtClean="0"/>
              <a:t>Участие </a:t>
            </a:r>
            <a:r>
              <a:rPr lang="ru-RU" sz="1200" dirty="0"/>
              <a:t>в </a:t>
            </a:r>
            <a:r>
              <a:rPr lang="ru-RU" sz="1200" dirty="0" smtClean="0"/>
              <a:t>тендере</a:t>
            </a:r>
            <a:endParaRPr lang="en-US" sz="1200" dirty="0" smtClean="0"/>
          </a:p>
          <a:p>
            <a:pPr>
              <a:lnSpc>
                <a:spcPct val="150000"/>
              </a:lnSpc>
            </a:pPr>
            <a:endParaRPr lang="ru-RU" sz="1200" dirty="0" smtClean="0"/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 smtClean="0"/>
              <a:t>Гарантийные обязательства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 smtClean="0"/>
              <a:t>Возврат </a:t>
            </a:r>
            <a:r>
              <a:rPr lang="ru-RU" sz="1200" dirty="0"/>
              <a:t>аванса</a:t>
            </a:r>
          </a:p>
        </p:txBody>
      </p:sp>
      <p:sp>
        <p:nvSpPr>
          <p:cNvPr id="74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2144569" y="1780289"/>
            <a:ext cx="584677" cy="2123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spcBef>
                <a:spcPts val="600"/>
              </a:spcBef>
              <a:buSzPct val="140000"/>
              <a:defRPr sz="1100" kern="0" spc="-20">
                <a:solidFill>
                  <a:schemeClr val="accent6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</a:lstStyle>
          <a:p>
            <a:r>
              <a:rPr lang="ru-RU" sz="1200" dirty="0"/>
              <a:t>44-ФЗ</a:t>
            </a:r>
          </a:p>
        </p:txBody>
      </p:sp>
      <p:sp>
        <p:nvSpPr>
          <p:cNvPr id="75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2825292" y="1780289"/>
            <a:ext cx="661565" cy="2123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spcBef>
                <a:spcPts val="600"/>
              </a:spcBef>
              <a:buSzPct val="140000"/>
              <a:defRPr sz="1100" kern="0" spc="-20">
                <a:solidFill>
                  <a:schemeClr val="accent6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</a:lstStyle>
          <a:p>
            <a:r>
              <a:rPr lang="ru-RU" sz="1200" dirty="0"/>
              <a:t>223-ФЗ</a:t>
            </a:r>
          </a:p>
        </p:txBody>
      </p:sp>
      <p:sp>
        <p:nvSpPr>
          <p:cNvPr id="76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3582903" y="1780290"/>
            <a:ext cx="2014137" cy="2215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spcBef>
                <a:spcPts val="600"/>
              </a:spcBef>
              <a:buSzPct val="140000"/>
              <a:defRPr sz="1100" kern="0" spc="-20">
                <a:solidFill>
                  <a:schemeClr val="accent6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</a:lstStyle>
          <a:p>
            <a:r>
              <a:rPr lang="ru-RU" sz="1200" dirty="0"/>
              <a:t>Коммерческие торги</a:t>
            </a:r>
          </a:p>
        </p:txBody>
      </p:sp>
      <p:sp>
        <p:nvSpPr>
          <p:cNvPr id="85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8499814" y="2926321"/>
            <a:ext cx="326868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defRPr sz="1000" b="0" i="0" kern="0"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r>
              <a:rPr lang="ru-RU" sz="1200" dirty="0" smtClean="0"/>
              <a:t>Предодобренные лимиты</a:t>
            </a:r>
            <a:endParaRPr lang="ru-RU" sz="1200" dirty="0"/>
          </a:p>
        </p:txBody>
      </p:sp>
      <p:sp>
        <p:nvSpPr>
          <p:cNvPr id="87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7687152" y="5335601"/>
            <a:ext cx="264955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defRPr sz="1000" b="0" i="0" kern="0"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r>
              <a:rPr lang="ru-RU" sz="1200" dirty="0" smtClean="0"/>
              <a:t>Моментальный расчет финальной стоимости</a:t>
            </a:r>
            <a:endParaRPr lang="ru-RU" sz="1200" dirty="0"/>
          </a:p>
        </p:txBody>
      </p:sp>
      <p:sp>
        <p:nvSpPr>
          <p:cNvPr id="89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7651592" y="3518919"/>
            <a:ext cx="326868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defRPr sz="1000" b="0" i="0" kern="0"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r>
              <a:rPr lang="ru-RU" sz="1200" dirty="0"/>
              <a:t>Моментальное решение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с использованием ИИ</a:t>
            </a:r>
            <a:endParaRPr lang="ru-RU" sz="1200" dirty="0"/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7966281" y="4404360"/>
            <a:ext cx="3106132" cy="540000"/>
          </a:xfrm>
          <a:prstGeom prst="roundRect">
            <a:avLst>
              <a:gd name="adj" fmla="val 50000"/>
            </a:avLst>
          </a:prstGeom>
          <a:solidFill>
            <a:srgbClr val="DFD5E7">
              <a:alpha val="69018"/>
            </a:srgbClr>
          </a:solidFill>
        </p:spPr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86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8131251" y="4483566"/>
            <a:ext cx="326868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defRPr sz="1000" b="0" i="0" kern="0"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r>
              <a:rPr lang="ru-RU" sz="1200" dirty="0" smtClean="0"/>
              <a:t>Гарантия в электронном </a:t>
            </a:r>
            <a:br>
              <a:rPr lang="ru-RU" sz="1200" dirty="0" smtClean="0"/>
            </a:br>
            <a:r>
              <a:rPr lang="ru-RU" sz="1200" dirty="0" smtClean="0"/>
              <a:t>или бумажном виде</a:t>
            </a:r>
            <a:endParaRPr lang="ru-RU" sz="1200" dirty="0"/>
          </a:p>
        </p:txBody>
      </p:sp>
      <p:sp>
        <p:nvSpPr>
          <p:cNvPr id="45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448125" y="438495"/>
            <a:ext cx="8443326" cy="484868"/>
          </a:xfrm>
          <a:prstGeom prst="rect">
            <a:avLst/>
          </a:prstGeom>
        </p:spPr>
        <p:txBody>
          <a:bodyPr/>
          <a:lstStyle>
            <a:lvl1pPr>
              <a:defRPr sz="6000" b="0" i="0">
                <a:latin typeface="SB Sans Display Light" panose="020B0303040504020204" pitchFamily="34" charset="0"/>
                <a:ea typeface="+mj-ea"/>
                <a:cs typeface="SB Sans Display Light" panose="020B0303040504020204" pitchFamily="34" charset="0"/>
              </a:defRPr>
            </a:lvl1pPr>
          </a:lstStyle>
          <a:p>
            <a:r>
              <a:rPr lang="ru-RU" sz="2400" b="1" kern="0" dirty="0" smtClean="0">
                <a:solidFill>
                  <a:srgbClr val="632795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1. Защитить авансовые платежи подрядчикам</a:t>
            </a:r>
            <a:endParaRPr lang="ru-RU" sz="2400" b="1" kern="0" dirty="0">
              <a:solidFill>
                <a:srgbClr val="632795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pic>
        <p:nvPicPr>
          <p:cNvPr id="48" name="Лого">
            <a:extLst>
              <a:ext uri="{FF2B5EF4-FFF2-40B4-BE49-F238E27FC236}">
                <a16:creationId xmlns:a16="http://schemas.microsoft.com/office/drawing/2014/main" id="{EF4AF775-F028-76C1-E503-AC7EB6C789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223250" y="457871"/>
            <a:ext cx="1332000" cy="299700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7158446" y="1602019"/>
            <a:ext cx="34834" cy="4453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17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19218" y="1930401"/>
            <a:ext cx="11322946" cy="4047710"/>
          </a:xfrm>
          <a:prstGeom prst="roundRect">
            <a:avLst>
              <a:gd name="adj" fmla="val 5021"/>
            </a:avLst>
          </a:prstGeom>
          <a:solidFill>
            <a:srgbClr val="F4F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Фон">
            <a:extLst>
              <a:ext uri="{FF2B5EF4-FFF2-40B4-BE49-F238E27FC236}">
                <a16:creationId xmlns:a16="http://schemas.microsoft.com/office/drawing/2014/main" id="{43C6E309-C13F-D315-0FC5-0A292BC07644}"/>
              </a:ext>
            </a:extLst>
          </p:cNvPr>
          <p:cNvSpPr/>
          <p:nvPr/>
        </p:nvSpPr>
        <p:spPr>
          <a:xfrm>
            <a:off x="-20456" y="0"/>
            <a:ext cx="113879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25474"/>
                </a:schemeClr>
              </a:gs>
              <a:gs pos="60000">
                <a:schemeClr val="accent1"/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877C472-D5AE-4F04-B5BE-AAF54EA8F7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3" y="3153315"/>
            <a:ext cx="559939" cy="5334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1B7C3F1-BC57-4604-A0D1-42DCA98C6A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644" y="3153316"/>
            <a:ext cx="519875" cy="533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08183A2-F02B-4475-83E0-79B22977E5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367768" y="3153316"/>
            <a:ext cx="553036" cy="533400"/>
          </a:xfrm>
          <a:prstGeom prst="rect">
            <a:avLst/>
          </a:prstGeom>
        </p:spPr>
      </p:pic>
      <p:sp>
        <p:nvSpPr>
          <p:cNvPr id="33" name="object 13">
            <a:extLst>
              <a:ext uri="{FF2B5EF4-FFF2-40B4-BE49-F238E27FC236}">
                <a16:creationId xmlns:a16="http://schemas.microsoft.com/office/drawing/2014/main" id="{FCEC53B9-2179-47F1-BAA2-9DAE0650716D}"/>
              </a:ext>
            </a:extLst>
          </p:cNvPr>
          <p:cNvSpPr txBox="1"/>
          <p:nvPr/>
        </p:nvSpPr>
        <p:spPr>
          <a:xfrm>
            <a:off x="569433" y="3744356"/>
            <a:ext cx="1657439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spcBef>
                <a:spcPts val="600"/>
              </a:spcBef>
              <a:buSzPct val="140000"/>
              <a:defRPr sz="1200" kern="0" spc="-20">
                <a:solidFill>
                  <a:schemeClr val="accent6"/>
                </a:solidFill>
                <a:latin typeface="SB Sans Text" panose="020B0503040504020204" pitchFamily="34" charset="0"/>
                <a:cs typeface="SB Sans Text" panose="020B0503040504020204" pitchFamily="34" charset="0"/>
              </a:defRPr>
            </a:lvl1pPr>
          </a:lstStyle>
          <a:p>
            <a:r>
              <a:rPr lang="ru-RU" sz="1000" dirty="0" smtClean="0"/>
              <a:t>Установление лимита,</a:t>
            </a:r>
            <a:br>
              <a:rPr lang="ru-RU" sz="1000" dirty="0" smtClean="0"/>
            </a:br>
            <a:r>
              <a:rPr lang="ru-RU" sz="1000" dirty="0" smtClean="0"/>
              <a:t>заключение генерального соглашения на выпуск НПА</a:t>
            </a:r>
            <a:endParaRPr lang="ru-RU" sz="1000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D217962-FDB7-4B09-B763-6EBB4BFE8F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0" y="4949799"/>
            <a:ext cx="556894" cy="55689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19625D6-9A35-4F71-B560-A5588E9C13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339882" y="3160501"/>
            <a:ext cx="533400" cy="533400"/>
          </a:xfrm>
          <a:prstGeom prst="rect">
            <a:avLst/>
          </a:prstGeom>
        </p:spPr>
      </p:pic>
      <p:sp>
        <p:nvSpPr>
          <p:cNvPr id="42" name="object 13">
            <a:extLst>
              <a:ext uri="{FF2B5EF4-FFF2-40B4-BE49-F238E27FC236}">
                <a16:creationId xmlns:a16="http://schemas.microsoft.com/office/drawing/2014/main" id="{D949D984-83BD-47D2-A840-3EF7BA2E6EC9}"/>
              </a:ext>
            </a:extLst>
          </p:cNvPr>
          <p:cNvSpPr txBox="1"/>
          <p:nvPr/>
        </p:nvSpPr>
        <p:spPr>
          <a:xfrm>
            <a:off x="8367768" y="3715765"/>
            <a:ext cx="158672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spcBef>
                <a:spcPts val="600"/>
              </a:spcBef>
              <a:buSzPct val="140000"/>
              <a:defRPr sz="900" kern="0" spc="-20">
                <a:solidFill>
                  <a:schemeClr val="accent6"/>
                </a:solidFill>
                <a:latin typeface="SB Sans Text" panose="020B0503040504020204" pitchFamily="34" charset="0"/>
                <a:cs typeface="SB Sans Text" panose="020B0503040504020204" pitchFamily="34" charset="0"/>
              </a:defRPr>
            </a:lvl1pPr>
          </a:lstStyle>
          <a:p>
            <a:r>
              <a:rPr lang="ru-RU" sz="1000" dirty="0"/>
              <a:t>Закрытие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обязательства </a:t>
            </a:r>
            <a:r>
              <a:rPr lang="ru-RU" sz="1000" dirty="0"/>
              <a:t>за счет </a:t>
            </a:r>
            <a:r>
              <a:rPr lang="ru-RU" sz="1000" dirty="0" smtClean="0"/>
              <a:t>финансирования</a:t>
            </a:r>
            <a:endParaRPr sz="1000" dirty="0"/>
          </a:p>
        </p:txBody>
      </p:sp>
      <p:sp>
        <p:nvSpPr>
          <p:cNvPr id="47" name="object 13">
            <a:extLst>
              <a:ext uri="{FF2B5EF4-FFF2-40B4-BE49-F238E27FC236}">
                <a16:creationId xmlns:a16="http://schemas.microsoft.com/office/drawing/2014/main" id="{D949D984-83BD-47D2-A840-3EF7BA2E6EC9}"/>
              </a:ext>
            </a:extLst>
          </p:cNvPr>
          <p:cNvSpPr txBox="1"/>
          <p:nvPr/>
        </p:nvSpPr>
        <p:spPr>
          <a:xfrm>
            <a:off x="6367698" y="3734197"/>
            <a:ext cx="1796509" cy="11079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spcBef>
                <a:spcPts val="600"/>
              </a:spcBef>
              <a:buSzPct val="140000"/>
              <a:defRPr sz="900" kern="0" spc="-20">
                <a:solidFill>
                  <a:schemeClr val="accent6"/>
                </a:solidFill>
                <a:latin typeface="SB Sans Text" panose="020B0503040504020204" pitchFamily="34" charset="0"/>
                <a:cs typeface="SB Sans Text" panose="020B0503040504020204" pitchFamily="34" charset="0"/>
              </a:defRPr>
            </a:lvl1pPr>
          </a:lstStyle>
          <a:p>
            <a:r>
              <a:rPr lang="ru-RU" sz="1000" dirty="0"/>
              <a:t>Подрядчик получает </a:t>
            </a:r>
            <a:r>
              <a:rPr lang="ru-RU" sz="1000" dirty="0" smtClean="0"/>
              <a:t>финансирование </a:t>
            </a:r>
            <a:br>
              <a:rPr lang="ru-RU" sz="1000" dirty="0" smtClean="0"/>
            </a:br>
            <a:r>
              <a:rPr lang="ru-RU" sz="1000" dirty="0" smtClean="0"/>
              <a:t>с помощью досрочного платежа по аккредитиву ранее срока установленного договором</a:t>
            </a:r>
            <a:endParaRPr sz="1000" dirty="0"/>
          </a:p>
        </p:txBody>
      </p:sp>
      <p:sp>
        <p:nvSpPr>
          <p:cNvPr id="56" name="object 13">
            <a:extLst>
              <a:ext uri="{FF2B5EF4-FFF2-40B4-BE49-F238E27FC236}">
                <a16:creationId xmlns:a16="http://schemas.microsoft.com/office/drawing/2014/main" id="{D949D984-83BD-47D2-A840-3EF7BA2E6EC9}"/>
              </a:ext>
            </a:extLst>
          </p:cNvPr>
          <p:cNvSpPr txBox="1"/>
          <p:nvPr/>
        </p:nvSpPr>
        <p:spPr>
          <a:xfrm>
            <a:off x="2431644" y="3734197"/>
            <a:ext cx="141614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spcBef>
                <a:spcPts val="600"/>
              </a:spcBef>
              <a:buSzPct val="140000"/>
              <a:defRPr sz="900" kern="0" spc="-20">
                <a:solidFill>
                  <a:schemeClr val="accent6"/>
                </a:solidFill>
                <a:latin typeface="SB Sans Text" panose="020B0503040504020204" pitchFamily="34" charset="0"/>
                <a:cs typeface="SB Sans Text" panose="020B0503040504020204" pitchFamily="34" charset="0"/>
              </a:defRPr>
            </a:lvl1pPr>
          </a:lstStyle>
          <a:p>
            <a:r>
              <a:rPr lang="ru-RU" sz="1000" dirty="0"/>
              <a:t>Объявляется тендер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на </a:t>
            </a:r>
            <a:r>
              <a:rPr lang="ru-RU" sz="1000" dirty="0"/>
              <a:t>условиях расчета «Аккредитив»</a:t>
            </a:r>
            <a:endParaRPr sz="1000" dirty="0"/>
          </a:p>
        </p:txBody>
      </p:sp>
      <p:sp>
        <p:nvSpPr>
          <p:cNvPr id="57" name="object 13">
            <a:extLst>
              <a:ext uri="{FF2B5EF4-FFF2-40B4-BE49-F238E27FC236}">
                <a16:creationId xmlns:a16="http://schemas.microsoft.com/office/drawing/2014/main" id="{D949D984-83BD-47D2-A840-3EF7BA2E6EC9}"/>
              </a:ext>
            </a:extLst>
          </p:cNvPr>
          <p:cNvSpPr txBox="1"/>
          <p:nvPr/>
        </p:nvSpPr>
        <p:spPr>
          <a:xfrm>
            <a:off x="10347300" y="3734197"/>
            <a:ext cx="1438886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spcBef>
                <a:spcPts val="600"/>
              </a:spcBef>
              <a:buSzPct val="140000"/>
              <a:defRPr sz="900" kern="0" spc="-20">
                <a:solidFill>
                  <a:schemeClr val="accent6"/>
                </a:solidFill>
                <a:latin typeface="SB Sans Text" panose="020B0503040504020204" pitchFamily="34" charset="0"/>
                <a:cs typeface="SB Sans Text" panose="020B0503040504020204" pitchFamily="34" charset="0"/>
              </a:defRPr>
            </a:lvl1pPr>
          </a:lstStyle>
          <a:p>
            <a:r>
              <a:rPr lang="ru-RU" sz="1000" dirty="0" smtClean="0"/>
              <a:t>Платеж </a:t>
            </a:r>
            <a:br>
              <a:rPr lang="ru-RU" sz="1000" dirty="0" smtClean="0"/>
            </a:br>
            <a:r>
              <a:rPr lang="ru-RU" sz="1000" dirty="0" smtClean="0"/>
              <a:t>по аккредитиву </a:t>
            </a:r>
            <a:br>
              <a:rPr lang="ru-RU" sz="1000" dirty="0" smtClean="0"/>
            </a:br>
            <a:r>
              <a:rPr lang="ru-RU" sz="1000" dirty="0" smtClean="0"/>
              <a:t>ген. подрядчиком / застройщиком </a:t>
            </a:r>
            <a:br>
              <a:rPr lang="ru-RU" sz="1000" dirty="0" smtClean="0"/>
            </a:br>
            <a:r>
              <a:rPr lang="ru-RU" sz="1000" dirty="0" smtClean="0"/>
              <a:t>в сроки, установленные договором</a:t>
            </a:r>
            <a:endParaRPr sz="1000" dirty="0"/>
          </a:p>
        </p:txBody>
      </p:sp>
      <p:sp>
        <p:nvSpPr>
          <p:cNvPr id="58" name="TextBox 57"/>
          <p:cNvSpPr txBox="1"/>
          <p:nvPr/>
        </p:nvSpPr>
        <p:spPr>
          <a:xfrm>
            <a:off x="569433" y="1018991"/>
            <a:ext cx="11213235" cy="6771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Pct val="140000"/>
              <a:buFontTx/>
              <a:buNone/>
              <a:tabLst/>
              <a:defRPr kumimoji="0" sz="1000" b="0" i="0" u="none" strike="noStrike" kern="0" cap="none" spc="-20" normalizeH="0" baseline="0">
                <a:ln>
                  <a:noFill/>
                </a:ln>
                <a:solidFill>
                  <a:srgbClr val="200536"/>
                </a:solidFill>
                <a:effectLst/>
                <a:uLnTx/>
                <a:uFillTx/>
                <a:latin typeface="SB Sans Text" panose="020B0503040504020204" pitchFamily="34" charset="0"/>
                <a:cs typeface="SB Sans Text" panose="020B0503040504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1600" kern="1200" dirty="0">
                <a:solidFill>
                  <a:schemeClr val="tx2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Непокрытый </a:t>
            </a:r>
            <a:r>
              <a:rPr lang="ru-RU" sz="1600" kern="1200" dirty="0" smtClean="0">
                <a:solidFill>
                  <a:schemeClr val="tx2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аккредитив для подрядчиков </a:t>
            </a:r>
            <a:r>
              <a:rPr lang="ru-RU" sz="1600" kern="1200" dirty="0">
                <a:solidFill>
                  <a:schemeClr val="tx2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на выполнение </a:t>
            </a:r>
            <a:r>
              <a:rPr lang="ru-RU" sz="1600" kern="1200" dirty="0" smtClean="0">
                <a:solidFill>
                  <a:schemeClr val="tx2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СМР - </a:t>
            </a:r>
            <a:r>
              <a:rPr lang="ru-RU" sz="1400" dirty="0" smtClean="0">
                <a:solidFill>
                  <a:schemeClr val="tx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кредитный продукт Сбера, который позволяет генеральному подрядчику</a:t>
            </a:r>
            <a:r>
              <a:rPr lang="ru-RU" sz="1400" dirty="0">
                <a:solidFill>
                  <a:schemeClr val="tx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или застройщику обеспечить </a:t>
            </a:r>
            <a:r>
              <a:rPr lang="ru-RU" sz="1400" dirty="0">
                <a:solidFill>
                  <a:schemeClr val="tx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безопасный расчет по контракту, </a:t>
            </a:r>
            <a:r>
              <a:rPr lang="ru-RU" sz="1400" dirty="0" smtClean="0">
                <a:solidFill>
                  <a:schemeClr val="tx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а подрядчикам</a:t>
            </a:r>
            <a:r>
              <a:rPr lang="ru-RU" sz="1400" dirty="0">
                <a:solidFill>
                  <a:schemeClr val="tx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, которые стали победителями </a:t>
            </a:r>
            <a:r>
              <a:rPr lang="ru-RU" sz="1400" dirty="0" smtClean="0">
                <a:solidFill>
                  <a:schemeClr val="tx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тендеров, </a:t>
            </a:r>
            <a:r>
              <a:rPr lang="ru-RU" sz="1400" dirty="0">
                <a:solidFill>
                  <a:schemeClr val="tx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получить финансирование на выполнение СМР от </a:t>
            </a:r>
            <a:r>
              <a:rPr lang="ru-RU" sz="1400" dirty="0" smtClean="0">
                <a:solidFill>
                  <a:schemeClr val="tx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застройщиков</a:t>
            </a:r>
            <a:endParaRPr lang="ru-RU" sz="1400" dirty="0">
              <a:solidFill>
                <a:schemeClr val="tx1"/>
              </a:solidFill>
              <a:latin typeface="SB Sans Display" panose="020B0503040504020204" pitchFamily="34" charset="0"/>
              <a:ea typeface="+mj-ea"/>
              <a:cs typeface="SB Sans Display" panose="020B0503040504020204" pitchFamily="34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>
            <a:off x="807167" y="4529420"/>
            <a:ext cx="210" cy="37397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ject 13">
            <a:extLst>
              <a:ext uri="{FF2B5EF4-FFF2-40B4-BE49-F238E27FC236}">
                <a16:creationId xmlns:a16="http://schemas.microsoft.com/office/drawing/2014/main" id="{D949D984-83BD-47D2-A840-3EF7BA2E6EC9}"/>
              </a:ext>
            </a:extLst>
          </p:cNvPr>
          <p:cNvSpPr txBox="1"/>
          <p:nvPr/>
        </p:nvSpPr>
        <p:spPr>
          <a:xfrm>
            <a:off x="4339882" y="3734197"/>
            <a:ext cx="1686949" cy="11079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spcBef>
                <a:spcPts val="600"/>
              </a:spcBef>
              <a:buSzPct val="140000"/>
              <a:defRPr sz="900" kern="0" spc="-20">
                <a:solidFill>
                  <a:schemeClr val="accent6"/>
                </a:solidFill>
                <a:latin typeface="SB Sans Text" panose="020B0503040504020204" pitchFamily="34" charset="0"/>
                <a:cs typeface="SB Sans Text" panose="020B0503040504020204" pitchFamily="34" charset="0"/>
              </a:defRPr>
            </a:lvl1pPr>
          </a:lstStyle>
          <a:p>
            <a:r>
              <a:rPr lang="ru-RU" sz="1000" dirty="0"/>
              <a:t>С победителем тендера заключается договор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на </a:t>
            </a:r>
            <a:r>
              <a:rPr lang="ru-RU" sz="1000" dirty="0"/>
              <a:t>выполнения </a:t>
            </a:r>
            <a:r>
              <a:rPr lang="ru-RU" sz="1000" dirty="0" smtClean="0"/>
              <a:t>работ/услуг</a:t>
            </a:r>
            <a:r>
              <a:rPr lang="en-US" sz="1000" dirty="0" smtClean="0"/>
              <a:t>/</a:t>
            </a:r>
            <a:r>
              <a:rPr lang="ru-RU" sz="1000" dirty="0" smtClean="0"/>
              <a:t>поставку </a:t>
            </a:r>
            <a:br>
              <a:rPr lang="ru-RU" sz="1000" dirty="0" smtClean="0"/>
            </a:br>
            <a:r>
              <a:rPr lang="ru-RU" sz="1000" dirty="0" smtClean="0"/>
              <a:t>и </a:t>
            </a:r>
            <a:r>
              <a:rPr lang="ru-RU" sz="1000" dirty="0"/>
              <a:t>одновременно открывается </a:t>
            </a:r>
            <a:r>
              <a:rPr lang="ru-RU" sz="1000" dirty="0" smtClean="0"/>
              <a:t>аккредитив</a:t>
            </a:r>
            <a:endParaRPr sz="1000" dirty="0"/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ED217962-FDB7-4B09-B763-6EBB4BFE8F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300" y="3146131"/>
            <a:ext cx="548996" cy="547770"/>
          </a:xfrm>
          <a:prstGeom prst="rect">
            <a:avLst/>
          </a:prstGeom>
        </p:spPr>
      </p:pic>
      <p:cxnSp>
        <p:nvCxnSpPr>
          <p:cNvPr id="72" name="Прямая со стрелкой 71"/>
          <p:cNvCxnSpPr/>
          <p:nvPr/>
        </p:nvCxnSpPr>
        <p:spPr>
          <a:xfrm>
            <a:off x="9028386" y="3451709"/>
            <a:ext cx="1195113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7123919" y="3451093"/>
            <a:ext cx="1040288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5069319" y="3442153"/>
            <a:ext cx="1179665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3115733" y="3442153"/>
            <a:ext cx="97335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1315572" y="3442153"/>
            <a:ext cx="846044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448124" y="2134658"/>
            <a:ext cx="24096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pc="-20" dirty="0" smtClean="0">
                <a:solidFill>
                  <a:schemeClr val="tx2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Схема взаимодействия</a:t>
            </a:r>
            <a:endParaRPr lang="ru-RU" sz="1600" spc="-20" dirty="0">
              <a:solidFill>
                <a:schemeClr val="tx2"/>
              </a:solidFill>
              <a:latin typeface="SB Sans Display" panose="020B0503040504020204" pitchFamily="34" charset="0"/>
              <a:ea typeface="+mj-ea"/>
              <a:cs typeface="SB Sans Display" panose="020B0503040504020204" pitchFamily="34" charset="0"/>
            </a:endParaRPr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491" y="3129784"/>
            <a:ext cx="537991" cy="580464"/>
          </a:xfrm>
          <a:prstGeom prst="rect">
            <a:avLst/>
          </a:prstGeom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1C666A0B-855D-4DAC-87A2-E856E25AA655}"/>
              </a:ext>
            </a:extLst>
          </p:cNvPr>
          <p:cNvSpPr/>
          <p:nvPr/>
        </p:nvSpPr>
        <p:spPr>
          <a:xfrm>
            <a:off x="500756" y="5529175"/>
            <a:ext cx="6888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kern="0" spc="-20" dirty="0">
                <a:solidFill>
                  <a:schemeClr val="accent6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Банк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1202785" y="4953906"/>
            <a:ext cx="5398900" cy="332592"/>
            <a:chOff x="1395542" y="5245309"/>
            <a:chExt cx="5398900" cy="527838"/>
          </a:xfrm>
        </p:grpSpPr>
        <p:cxnSp>
          <p:nvCxnSpPr>
            <p:cNvPr id="69" name="Прямая со стрелкой 68"/>
            <p:cNvCxnSpPr/>
            <p:nvPr/>
          </p:nvCxnSpPr>
          <p:spPr>
            <a:xfrm>
              <a:off x="1395542" y="5773147"/>
              <a:ext cx="5398900" cy="0"/>
            </a:xfrm>
            <a:prstGeom prst="straightConnector1">
              <a:avLst/>
            </a:prstGeom>
            <a:ln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 стрелкой 70"/>
            <p:cNvCxnSpPr/>
            <p:nvPr/>
          </p:nvCxnSpPr>
          <p:spPr>
            <a:xfrm>
              <a:off x="6794442" y="5245309"/>
              <a:ext cx="0" cy="527838"/>
            </a:xfrm>
            <a:prstGeom prst="straightConnector1">
              <a:avLst/>
            </a:prstGeom>
            <a:ln>
              <a:prstDash val="sys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448124" y="438494"/>
            <a:ext cx="9775375" cy="526705"/>
          </a:xfrm>
          <a:prstGeom prst="rect">
            <a:avLst/>
          </a:prstGeom>
        </p:spPr>
        <p:txBody>
          <a:bodyPr/>
          <a:lstStyle>
            <a:lvl1pPr>
              <a:defRPr sz="6000" b="0" i="0">
                <a:latin typeface="SB Sans Display Light" panose="020B0303040504020204" pitchFamily="34" charset="0"/>
                <a:ea typeface="+mj-ea"/>
                <a:cs typeface="SB Sans Display Light" panose="020B0303040504020204" pitchFamily="34" charset="0"/>
              </a:defRPr>
            </a:lvl1pPr>
          </a:lstStyle>
          <a:p>
            <a:r>
              <a:rPr lang="ru-RU" sz="2400" b="1" kern="0" dirty="0" smtClean="0">
                <a:solidFill>
                  <a:srgbClr val="632795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3. Финансировать подрядчиков </a:t>
            </a:r>
            <a:r>
              <a:rPr lang="ru-RU" sz="2400" b="1" kern="0" dirty="0">
                <a:solidFill>
                  <a:srgbClr val="632795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без использования ПФ</a:t>
            </a:r>
          </a:p>
        </p:txBody>
      </p:sp>
      <p:sp>
        <p:nvSpPr>
          <p:cNvPr id="40" name="object 13">
            <a:extLst>
              <a:ext uri="{FF2B5EF4-FFF2-40B4-BE49-F238E27FC236}">
                <a16:creationId xmlns:a16="http://schemas.microsoft.com/office/drawing/2014/main" id="{FCEC53B9-2179-47F1-BAA2-9DAE0650716D}"/>
              </a:ext>
            </a:extLst>
          </p:cNvPr>
          <p:cNvSpPr txBox="1"/>
          <p:nvPr/>
        </p:nvSpPr>
        <p:spPr>
          <a:xfrm>
            <a:off x="569433" y="2744811"/>
            <a:ext cx="1657439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spcBef>
                <a:spcPts val="600"/>
              </a:spcBef>
              <a:buSzPct val="140000"/>
              <a:defRPr sz="1200" kern="0" spc="-20">
                <a:solidFill>
                  <a:schemeClr val="accent6"/>
                </a:solidFill>
                <a:latin typeface="SB Sans Text" panose="020B0503040504020204" pitchFamily="34" charset="0"/>
                <a:cs typeface="SB Sans Text" panose="020B0503040504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000" dirty="0"/>
              <a:t>Ген. подрядчик / Застройщик </a:t>
            </a:r>
          </a:p>
        </p:txBody>
      </p:sp>
      <p:sp>
        <p:nvSpPr>
          <p:cNvPr id="44" name="object 13">
            <a:extLst>
              <a:ext uri="{FF2B5EF4-FFF2-40B4-BE49-F238E27FC236}">
                <a16:creationId xmlns:a16="http://schemas.microsoft.com/office/drawing/2014/main" id="{FCEC53B9-2179-47F1-BAA2-9DAE0650716D}"/>
              </a:ext>
            </a:extLst>
          </p:cNvPr>
          <p:cNvSpPr txBox="1"/>
          <p:nvPr/>
        </p:nvSpPr>
        <p:spPr>
          <a:xfrm>
            <a:off x="2431644" y="2826424"/>
            <a:ext cx="1657439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spcBef>
                <a:spcPts val="600"/>
              </a:spcBef>
              <a:buSzPct val="140000"/>
              <a:defRPr sz="1200" kern="0" spc="-20">
                <a:solidFill>
                  <a:schemeClr val="accent6"/>
                </a:solidFill>
                <a:latin typeface="SB Sans Text" panose="020B0503040504020204" pitchFamily="34" charset="0"/>
                <a:cs typeface="SB Sans Text" panose="020B0503040504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000" dirty="0" smtClean="0"/>
              <a:t>Тендер</a:t>
            </a:r>
            <a:endParaRPr lang="ru-RU" sz="1000" dirty="0"/>
          </a:p>
        </p:txBody>
      </p:sp>
      <p:sp>
        <p:nvSpPr>
          <p:cNvPr id="45" name="object 13">
            <a:extLst>
              <a:ext uri="{FF2B5EF4-FFF2-40B4-BE49-F238E27FC236}">
                <a16:creationId xmlns:a16="http://schemas.microsoft.com/office/drawing/2014/main" id="{FCEC53B9-2179-47F1-BAA2-9DAE0650716D}"/>
              </a:ext>
            </a:extLst>
          </p:cNvPr>
          <p:cNvSpPr txBox="1"/>
          <p:nvPr/>
        </p:nvSpPr>
        <p:spPr>
          <a:xfrm>
            <a:off x="4341104" y="2747010"/>
            <a:ext cx="1657439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spcBef>
                <a:spcPts val="600"/>
              </a:spcBef>
              <a:buSzPct val="140000"/>
              <a:defRPr sz="1200" kern="0" spc="-20">
                <a:solidFill>
                  <a:schemeClr val="accent6"/>
                </a:solidFill>
                <a:latin typeface="SB Sans Text" panose="020B0503040504020204" pitchFamily="34" charset="0"/>
                <a:cs typeface="SB Sans Text" panose="020B0503040504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000" dirty="0"/>
              <a:t>Заключение договора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с </a:t>
            </a:r>
            <a:r>
              <a:rPr lang="ru-RU" sz="1000" dirty="0"/>
              <a:t>подрядчиком</a:t>
            </a:r>
          </a:p>
        </p:txBody>
      </p:sp>
      <p:sp>
        <p:nvSpPr>
          <p:cNvPr id="46" name="object 13">
            <a:extLst>
              <a:ext uri="{FF2B5EF4-FFF2-40B4-BE49-F238E27FC236}">
                <a16:creationId xmlns:a16="http://schemas.microsoft.com/office/drawing/2014/main" id="{FCEC53B9-2179-47F1-BAA2-9DAE0650716D}"/>
              </a:ext>
            </a:extLst>
          </p:cNvPr>
          <p:cNvSpPr txBox="1"/>
          <p:nvPr/>
        </p:nvSpPr>
        <p:spPr>
          <a:xfrm>
            <a:off x="6367698" y="2744812"/>
            <a:ext cx="1657439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spcBef>
                <a:spcPts val="600"/>
              </a:spcBef>
              <a:buSzPct val="140000"/>
              <a:defRPr sz="1200" kern="0" spc="-20">
                <a:solidFill>
                  <a:schemeClr val="accent6"/>
                </a:solidFill>
                <a:latin typeface="SB Sans Text" panose="020B0503040504020204" pitchFamily="34" charset="0"/>
                <a:cs typeface="SB Sans Text" panose="020B0503040504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000" dirty="0"/>
              <a:t>Финансирование подрядчику через НПА</a:t>
            </a: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FCEC53B9-2179-47F1-BAA2-9DAE0650716D}"/>
              </a:ext>
            </a:extLst>
          </p:cNvPr>
          <p:cNvSpPr txBox="1"/>
          <p:nvPr/>
        </p:nvSpPr>
        <p:spPr>
          <a:xfrm>
            <a:off x="8364066" y="2744811"/>
            <a:ext cx="1657439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spcBef>
                <a:spcPts val="600"/>
              </a:spcBef>
              <a:buSzPct val="140000"/>
              <a:defRPr sz="1200" kern="0" spc="-20">
                <a:solidFill>
                  <a:schemeClr val="accent6"/>
                </a:solidFill>
                <a:latin typeface="SB Sans Text" panose="020B0503040504020204" pitchFamily="34" charset="0"/>
                <a:cs typeface="SB Sans Text" panose="020B0503040504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000" dirty="0"/>
              <a:t>Исполнение договора подрядчиком</a:t>
            </a:r>
          </a:p>
        </p:txBody>
      </p:sp>
      <p:sp>
        <p:nvSpPr>
          <p:cNvPr id="50" name="object 13">
            <a:extLst>
              <a:ext uri="{FF2B5EF4-FFF2-40B4-BE49-F238E27FC236}">
                <a16:creationId xmlns:a16="http://schemas.microsoft.com/office/drawing/2014/main" id="{FCEC53B9-2179-47F1-BAA2-9DAE0650716D}"/>
              </a:ext>
            </a:extLst>
          </p:cNvPr>
          <p:cNvSpPr txBox="1"/>
          <p:nvPr/>
        </p:nvSpPr>
        <p:spPr>
          <a:xfrm>
            <a:off x="10347300" y="2744811"/>
            <a:ext cx="1657439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spcBef>
                <a:spcPts val="600"/>
              </a:spcBef>
              <a:buSzPct val="140000"/>
              <a:defRPr sz="1200" kern="0" spc="-20">
                <a:solidFill>
                  <a:schemeClr val="accent6"/>
                </a:solidFill>
                <a:latin typeface="SB Sans Text" panose="020B0503040504020204" pitchFamily="34" charset="0"/>
                <a:cs typeface="SB Sans Text" panose="020B0503040504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000" dirty="0"/>
              <a:t>Платеж </a:t>
            </a:r>
            <a:br>
              <a:rPr lang="ru-RU" sz="1000" dirty="0"/>
            </a:br>
            <a:r>
              <a:rPr lang="ru-RU" sz="1000" dirty="0"/>
              <a:t>по аккредитиву</a:t>
            </a:r>
          </a:p>
        </p:txBody>
      </p:sp>
      <p:pic>
        <p:nvPicPr>
          <p:cNvPr id="38" name="Лого">
            <a:extLst>
              <a:ext uri="{FF2B5EF4-FFF2-40B4-BE49-F238E27FC236}">
                <a16:creationId xmlns:a16="http://schemas.microsoft.com/office/drawing/2014/main" id="{EF4AF775-F028-76C1-E503-AC7EB6C7896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10223250" y="457871"/>
            <a:ext cx="1332000" cy="29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Скругленный прямоугольник 148">
            <a:extLst>
              <a:ext uri="{FF2B5EF4-FFF2-40B4-BE49-F238E27FC236}">
                <a16:creationId xmlns:a16="http://schemas.microsoft.com/office/drawing/2014/main" id="{001365CC-6C72-4CFC-BD83-2111F54CB3AE}"/>
              </a:ext>
            </a:extLst>
          </p:cNvPr>
          <p:cNvSpPr/>
          <p:nvPr/>
        </p:nvSpPr>
        <p:spPr>
          <a:xfrm>
            <a:off x="7291140" y="5130164"/>
            <a:ext cx="4411554" cy="1061022"/>
          </a:xfrm>
          <a:prstGeom prst="roundRect">
            <a:avLst>
              <a:gd name="adj" fmla="val 20812"/>
            </a:avLst>
          </a:prstGeom>
          <a:solidFill>
            <a:schemeClr val="bg1">
              <a:alpha val="41672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8" name="Фон">
            <a:extLst>
              <a:ext uri="{FF2B5EF4-FFF2-40B4-BE49-F238E27FC236}">
                <a16:creationId xmlns:a16="http://schemas.microsoft.com/office/drawing/2014/main" id="{43C6E309-C13F-D315-0FC5-0A292BC07644}"/>
              </a:ext>
            </a:extLst>
          </p:cNvPr>
          <p:cNvSpPr/>
          <p:nvPr/>
        </p:nvSpPr>
        <p:spPr>
          <a:xfrm>
            <a:off x="-20456" y="0"/>
            <a:ext cx="113879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25474"/>
                </a:schemeClr>
              </a:gs>
              <a:gs pos="60000">
                <a:schemeClr val="accent1"/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448124" y="438494"/>
            <a:ext cx="9775375" cy="526705"/>
          </a:xfrm>
          <a:prstGeom prst="rect">
            <a:avLst/>
          </a:prstGeom>
        </p:spPr>
        <p:txBody>
          <a:bodyPr/>
          <a:lstStyle>
            <a:lvl1pPr>
              <a:defRPr sz="6000" b="0" i="0">
                <a:latin typeface="SB Sans Display Light" panose="020B0303040504020204" pitchFamily="34" charset="0"/>
                <a:ea typeface="+mj-ea"/>
                <a:cs typeface="SB Sans Display Light" panose="020B0303040504020204" pitchFamily="34" charset="0"/>
              </a:defRPr>
            </a:lvl1pPr>
          </a:lstStyle>
          <a:p>
            <a:r>
              <a:rPr lang="ru-RU" sz="2400" b="1" kern="0" dirty="0" smtClean="0">
                <a:solidFill>
                  <a:srgbClr val="632795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Развитие поставщиков</a:t>
            </a:r>
            <a:endParaRPr lang="ru-RU" sz="2400" b="1" kern="0" dirty="0">
              <a:solidFill>
                <a:srgbClr val="632795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pic>
        <p:nvPicPr>
          <p:cNvPr id="39" name="Лого">
            <a:extLst>
              <a:ext uri="{FF2B5EF4-FFF2-40B4-BE49-F238E27FC236}">
                <a16:creationId xmlns:a16="http://schemas.microsoft.com/office/drawing/2014/main" id="{EF4AF775-F028-76C1-E503-AC7EB6C789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23250" y="457871"/>
            <a:ext cx="1332000" cy="2997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961" y="3033139"/>
            <a:ext cx="2548349" cy="106079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1616" y="3033139"/>
            <a:ext cx="2548349" cy="10607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0979" y="3009042"/>
            <a:ext cx="2548349" cy="1060796"/>
          </a:xfrm>
          <a:prstGeom prst="rect">
            <a:avLst/>
          </a:prstGeom>
        </p:spPr>
      </p:pic>
      <p:sp>
        <p:nvSpPr>
          <p:cNvPr id="43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1061944" y="3429000"/>
            <a:ext cx="214017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 dirty="0">
                <a:solidFill>
                  <a:schemeClr val="tx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pPr algn="ctr"/>
            <a:r>
              <a:rPr lang="ru-RU" sz="1400" kern="0" dirty="0" smtClean="0"/>
              <a:t>Обучение</a:t>
            </a:r>
            <a:endParaRPr lang="ru-RU" sz="1400" kern="0" dirty="0"/>
          </a:p>
        </p:txBody>
      </p:sp>
      <p:sp>
        <p:nvSpPr>
          <p:cNvPr id="44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4835704" y="3378035"/>
            <a:ext cx="214017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 dirty="0">
                <a:solidFill>
                  <a:schemeClr val="tx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pPr algn="ctr"/>
            <a:r>
              <a:rPr lang="ru-RU" sz="1400" kern="0" dirty="0" smtClean="0"/>
              <a:t>Сопровождение</a:t>
            </a:r>
            <a:endParaRPr lang="ru-RU" sz="1400" kern="0" dirty="0"/>
          </a:p>
        </p:txBody>
      </p:sp>
      <p:sp>
        <p:nvSpPr>
          <p:cNvPr id="45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8655067" y="3108553"/>
            <a:ext cx="2140171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 dirty="0">
                <a:solidFill>
                  <a:schemeClr val="tx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pPr algn="ctr"/>
            <a:r>
              <a:rPr lang="ru-RU" sz="1400" kern="0" dirty="0"/>
              <a:t>Развитие импортной товарной и ресурсной базы из </a:t>
            </a:r>
            <a:r>
              <a:rPr lang="ru-RU" sz="1400" b="1" kern="0" dirty="0" smtClean="0">
                <a:solidFill>
                  <a:srgbClr val="00B050"/>
                </a:solidFill>
              </a:rPr>
              <a:t>Индии</a:t>
            </a:r>
            <a:r>
              <a:rPr lang="ru-RU" sz="1400" kern="0" dirty="0"/>
              <a:t>.</a:t>
            </a:r>
          </a:p>
        </p:txBody>
      </p:sp>
      <p:sp>
        <p:nvSpPr>
          <p:cNvPr id="37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1061943" y="2404321"/>
            <a:ext cx="214017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 dirty="0">
                <a:solidFill>
                  <a:schemeClr val="tx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pPr algn="ctr"/>
            <a:r>
              <a:rPr lang="ru-RU" sz="2800" b="1" kern="0" dirty="0" smtClean="0"/>
              <a:t>1</a:t>
            </a:r>
            <a:endParaRPr lang="ru-RU" sz="2800" b="1" kern="0" dirty="0"/>
          </a:p>
        </p:txBody>
      </p:sp>
      <p:sp>
        <p:nvSpPr>
          <p:cNvPr id="38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4835703" y="2445783"/>
            <a:ext cx="214017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 dirty="0">
                <a:solidFill>
                  <a:schemeClr val="tx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pPr algn="ctr"/>
            <a:r>
              <a:rPr lang="ru-RU" sz="2800" b="1" kern="0" dirty="0"/>
              <a:t>2</a:t>
            </a:r>
          </a:p>
        </p:txBody>
      </p:sp>
      <p:sp>
        <p:nvSpPr>
          <p:cNvPr id="48" name="Заголовок 4">
            <a:extLst>
              <a:ext uri="{FF2B5EF4-FFF2-40B4-BE49-F238E27FC236}">
                <a16:creationId xmlns:a16="http://schemas.microsoft.com/office/drawing/2014/main" id="{04D0E2B9-150F-768B-F087-C099781F4723}"/>
              </a:ext>
            </a:extLst>
          </p:cNvPr>
          <p:cNvSpPr txBox="1">
            <a:spLocks/>
          </p:cNvSpPr>
          <p:nvPr/>
        </p:nvSpPr>
        <p:spPr>
          <a:xfrm>
            <a:off x="8609463" y="2435749"/>
            <a:ext cx="214017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 dirty="0">
                <a:solidFill>
                  <a:schemeClr val="tx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pPr algn="ctr"/>
            <a:r>
              <a:rPr lang="ru-RU" sz="2800" b="1" kern="0" dirty="0"/>
              <a:t>3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9437230" y="4093935"/>
            <a:ext cx="484632" cy="1488181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далее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7849" y="5638056"/>
            <a:ext cx="1323395" cy="88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7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/>
          <p:cNvGrpSpPr/>
          <p:nvPr/>
        </p:nvGrpSpPr>
        <p:grpSpPr>
          <a:xfrm>
            <a:off x="-6350" y="-212955"/>
            <a:ext cx="12198350" cy="7070955"/>
            <a:chOff x="0" y="-76200"/>
            <a:chExt cx="4819101" cy="2785533"/>
          </a:xfrm>
        </p:grpSpPr>
        <p:sp>
          <p:nvSpPr>
            <p:cNvPr id="10" name="Freeform 5"/>
            <p:cNvSpPr/>
            <p:nvPr/>
          </p:nvSpPr>
          <p:spPr>
            <a:xfrm>
              <a:off x="0" y="0"/>
              <a:ext cx="4819101" cy="2709333"/>
            </a:xfrm>
            <a:custGeom>
              <a:avLst/>
              <a:gdLst/>
              <a:ahLst/>
              <a:cxnLst/>
              <a:rect l="l" t="t" r="r" b="b"/>
              <a:pathLst>
                <a:path w="4819101" h="2709333">
                  <a:moveTo>
                    <a:pt x="0" y="0"/>
                  </a:moveTo>
                  <a:lnTo>
                    <a:pt x="4819101" y="0"/>
                  </a:lnTo>
                  <a:lnTo>
                    <a:pt x="481910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081B">
                <a:alpha val="85882"/>
              </a:srgbClr>
            </a:solidFill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11" name="TextBox 6"/>
            <p:cNvSpPr txBox="1"/>
            <p:nvPr/>
          </p:nvSpPr>
          <p:spPr>
            <a:xfrm>
              <a:off x="0" y="-76200"/>
              <a:ext cx="4819101" cy="27855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sp>
        <p:nvSpPr>
          <p:cNvPr id="12" name="Фон">
            <a:extLst>
              <a:ext uri="{FF2B5EF4-FFF2-40B4-BE49-F238E27FC236}">
                <a16:creationId xmlns:a16="http://schemas.microsoft.com/office/drawing/2014/main" id="{1C9F983D-D20E-222D-ED27-9888A94B7B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75000">
                <a:srgbClr val="2F124B">
                  <a:alpha val="67843"/>
                </a:srgbClr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Лого">
            <a:extLst>
              <a:ext uri="{FF2B5EF4-FFF2-40B4-BE49-F238E27FC236}">
                <a16:creationId xmlns:a16="http://schemas.microsoft.com/office/drawing/2014/main" id="{59F05610-534E-E2AD-AB39-9429476C73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95324" y="532953"/>
            <a:ext cx="2090373" cy="4703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9930" y="2282885"/>
            <a:ext cx="72980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 Уважением</a:t>
            </a:r>
          </a:p>
          <a:p>
            <a:pPr>
              <a:spcAft>
                <a:spcPts val="600"/>
              </a:spcAft>
            </a:pPr>
            <a:endParaRPr lang="ru-RU" sz="2400" dirty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Никита Кайгородов 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Директор дирекции АО </a:t>
            </a:r>
            <a:r>
              <a:rPr lang="ru-RU" sz="24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«Сбербанк – АСТ</a:t>
            </a:r>
            <a:r>
              <a:rPr lang="ru-RU" sz="240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»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8-916-325-7757</a:t>
            </a:r>
            <a:endParaRPr lang="ru-RU" sz="2400" dirty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4993" y="2282885"/>
            <a:ext cx="1985556" cy="229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8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Сбер А">
      <a:dk1>
        <a:srgbClr val="200536"/>
      </a:dk1>
      <a:lt1>
        <a:srgbClr val="FEFFFF"/>
      </a:lt1>
      <a:dk2>
        <a:srgbClr val="632795"/>
      </a:dk2>
      <a:lt2>
        <a:srgbClr val="FEFFFF"/>
      </a:lt2>
      <a:accent1>
        <a:srgbClr val="632795"/>
      </a:accent1>
      <a:accent2>
        <a:srgbClr val="28A2E4"/>
      </a:accent2>
      <a:accent3>
        <a:srgbClr val="22A037"/>
      </a:accent3>
      <a:accent4>
        <a:srgbClr val="F1E813"/>
      </a:accent4>
      <a:accent5>
        <a:srgbClr val="21A199"/>
      </a:accent5>
      <a:accent6>
        <a:srgbClr val="65596F"/>
      </a:accent6>
      <a:hlink>
        <a:srgbClr val="632795"/>
      </a:hlink>
      <a:folHlink>
        <a:srgbClr val="63279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бер А">
    <a:dk1>
      <a:srgbClr val="200536"/>
    </a:dk1>
    <a:lt1>
      <a:srgbClr val="FEFFFF"/>
    </a:lt1>
    <a:dk2>
      <a:srgbClr val="632795"/>
    </a:dk2>
    <a:lt2>
      <a:srgbClr val="FEFFFF"/>
    </a:lt2>
    <a:accent1>
      <a:srgbClr val="632795"/>
    </a:accent1>
    <a:accent2>
      <a:srgbClr val="28A2E4"/>
    </a:accent2>
    <a:accent3>
      <a:srgbClr val="22A037"/>
    </a:accent3>
    <a:accent4>
      <a:srgbClr val="F1E813"/>
    </a:accent4>
    <a:accent5>
      <a:srgbClr val="21A199"/>
    </a:accent5>
    <a:accent6>
      <a:srgbClr val="65596F"/>
    </a:accent6>
    <a:hlink>
      <a:srgbClr val="632795"/>
    </a:hlink>
    <a:folHlink>
      <a:srgbClr val="63279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70075</TotalTime>
  <Words>574</Words>
  <Application>Microsoft Office PowerPoint</Application>
  <PresentationFormat>Широкоэкранный</PresentationFormat>
  <Paragraphs>117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SB Sans Display</vt:lpstr>
      <vt:lpstr>SB Sans Display Light</vt:lpstr>
      <vt:lpstr>SB Sans Display Medium</vt:lpstr>
      <vt:lpstr>SB Sans Display Semi-Bold</vt:lpstr>
      <vt:lpstr>SB Sans Text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светлый маг</dc:title>
  <dc:creator>Верхунова Милана Станиславовна</dc:creator>
  <cp:lastModifiedBy>Никита Кайгородов</cp:lastModifiedBy>
  <cp:revision>2176</cp:revision>
  <dcterms:created xsi:type="dcterms:W3CDTF">2020-09-16T07:07:55Z</dcterms:created>
  <dcterms:modified xsi:type="dcterms:W3CDTF">2025-03-12T12:32:09Z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2020-07-22T00:00:00Z</vt:filetime>
  </property>
  <property fmtid="{D5CDD505-2E9C-101B-9397-08002B2CF9AE}" pid="3" name="Creator">
    <vt:lpwstr>PowerPoint</vt:lpwstr>
  </property>
  <property fmtid="{D5CDD505-2E9C-101B-9397-08002B2CF9AE}" pid="4" name="LastSaved">
    <vt:filetime>2020-09-16T00:00:00Z</vt:filetime>
  </property>
  <property fmtid="{D5CDD505-2E9C-101B-9397-08002B2CF9AE}" pid="5" name="MSIP_Label_defa4170-0d19-0005-0003-bc88714345d2_Enabled">
    <vt:lpwstr>true</vt:lpwstr>
  </property>
  <property fmtid="{D5CDD505-2E9C-101B-9397-08002B2CF9AE}" pid="6" name="MSIP_Label_defa4170-0d19-0005-0003-bc88714345d2_SetDate">
    <vt:lpwstr>2024-02-05T20:47:29Z</vt:lpwstr>
  </property>
  <property fmtid="{D5CDD505-2E9C-101B-9397-08002B2CF9AE}" pid="7" name="MSIP_Label_defa4170-0d19-0005-0003-bc88714345d2_Method">
    <vt:lpwstr>Privileged</vt:lpwstr>
  </property>
  <property fmtid="{D5CDD505-2E9C-101B-9397-08002B2CF9AE}" pid="8" name="MSIP_Label_defa4170-0d19-0005-0003-bc88714345d2_Name">
    <vt:lpwstr>defa4170-0d19-0005-0003-bc88714345d2</vt:lpwstr>
  </property>
  <property fmtid="{D5CDD505-2E9C-101B-9397-08002B2CF9AE}" pid="9" name="MSIP_Label_defa4170-0d19-0005-0003-bc88714345d2_SiteId">
    <vt:lpwstr>b9ad6670-e8d2-45d9-9e53-2f02e273a825</vt:lpwstr>
  </property>
  <property fmtid="{D5CDD505-2E9C-101B-9397-08002B2CF9AE}" pid="10" name="MSIP_Label_defa4170-0d19-0005-0003-bc88714345d2_ActionId">
    <vt:lpwstr>ec8d5dde-31f5-4a00-9b0b-727ae1e86d04</vt:lpwstr>
  </property>
  <property fmtid="{D5CDD505-2E9C-101B-9397-08002B2CF9AE}" pid="11" name="MSIP_Label_defa4170-0d19-0005-0003-bc88714345d2_ContentBits">
    <vt:lpwstr>0</vt:lpwstr>
  </property>
</Properties>
</file>