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9" r:id="rId4"/>
    <p:sldId id="274" r:id="rId5"/>
    <p:sldId id="258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orient="horz" pos="4320" userDrawn="1">
          <p15:clr>
            <a:srgbClr val="A4A3A4"/>
          </p15:clr>
        </p15:guide>
        <p15:guide id="5" orient="horz" pos="1094" userDrawn="1">
          <p15:clr>
            <a:srgbClr val="A4A3A4"/>
          </p15:clr>
        </p15:guide>
        <p15:guide id="6" pos="3795" userDrawn="1">
          <p15:clr>
            <a:srgbClr val="A4A3A4"/>
          </p15:clr>
        </p15:guide>
        <p15:guide id="7" orient="horz" pos="1344" userDrawn="1">
          <p15:clr>
            <a:srgbClr val="A4A3A4"/>
          </p15:clr>
        </p15:guide>
        <p15:guide id="8" pos="347" userDrawn="1">
          <p15:clr>
            <a:srgbClr val="A4A3A4"/>
          </p15:clr>
        </p15:guide>
        <p15:guide id="9" orient="horz" pos="2115" userDrawn="1">
          <p15:clr>
            <a:srgbClr val="A4A3A4"/>
          </p15:clr>
        </p15:guide>
        <p15:guide id="10" orient="horz" pos="3793" userDrawn="1">
          <p15:clr>
            <a:srgbClr val="A4A3A4"/>
          </p15:clr>
        </p15:guide>
        <p15:guide id="11" pos="7333" userDrawn="1">
          <p15:clr>
            <a:srgbClr val="A4A3A4"/>
          </p15:clr>
        </p15:guide>
        <p15:guide id="12" pos="35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D44"/>
    <a:srgbClr val="F89321"/>
    <a:srgbClr val="FBFBFB"/>
    <a:srgbClr val="F9B740"/>
    <a:srgbClr val="EDEDED"/>
    <a:srgbClr val="1C1C1C"/>
    <a:srgbClr val="3939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4320"/>
        <p:guide orient="horz" pos="1094"/>
        <p:guide pos="3795"/>
        <p:guide orient="horz" pos="1344"/>
        <p:guide pos="347"/>
        <p:guide orient="horz" pos="2115"/>
        <p:guide orient="horz" pos="3793"/>
        <p:guide pos="7333"/>
        <p:guide pos="354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D7962-037F-46FF-B581-825A729B8F17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F4C93-0BE2-43D1-8FFD-04D13C0932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705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F4C93-0BE2-43D1-8FFD-04D13C09328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8081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AF4C93-0BE2-43D1-8FFD-04D13C09328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883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1A584-1742-429C-99DD-259AA5BAB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4F57C4-5587-4326-B0C4-521913222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1D3D36-CA78-4C5B-824D-88D100D6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16938F-961F-416B-B2D1-23F95B4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32B3-A980-4183-8B17-6797A3B8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163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6327A2-1DAD-412D-8327-C9814F839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D469C2-88C8-4D1F-87D0-F15C60E82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A3F6D2-EF86-408D-A578-7FAFE44B9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4223C-7965-46F9-99B2-59407396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A4E971-D508-49AB-95F9-E5F0CF73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969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47D046-DC5F-443F-B922-98F3F48F6D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49FEC2A-3B10-4314-B4C4-B555719B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6545D4-0F98-457F-B6DA-BEC27F50B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E55593-46FD-4B49-8D1C-D4313279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5F317D-D21C-47DB-94B7-E4D8175B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655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1A30EE-472C-4671-965D-81866D756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BE564-F108-4200-872B-91376E182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317664-7029-440C-9DF6-8D6E5AB5C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114A77-65E9-429F-99E3-0CDBDD794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8A50C9-916D-40FC-937D-2DB388C0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94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5D975B-9508-41AC-B80A-2E3A03D37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C8D1823-0A9F-4F96-8397-164A6A472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9CD25B-1F0D-4FFB-AA5B-6C3A433F1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9C3F-BEF4-4CA0-AAA7-1B5989209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433699-76DD-43C1-A311-78F890B28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1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DBE47-E360-4965-879E-74BD9A257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91B579-1877-475C-A9CE-0AFA9C604B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8CFF4-FA38-43F4-8BD1-45EB21290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0D9021-B027-492B-BB1F-83AD6F91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C2F335-0720-47A7-8625-E2570F3E0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74B2EC-4748-4528-A16B-0048D25FC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132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3896B7-0E74-41AE-AFD3-33CA85A42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082B1-5724-4AB1-A44A-AB5DD92DF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E163249-58E5-4982-A152-3A3312185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3DF91E3-B67E-46E8-BB2C-86646DA74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81E882-299C-4E2A-B04C-59353E6DE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9C781E-5620-4619-A269-AD5944D0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431DC1-7D95-4BEB-96FC-6BEB437E5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5D81B0-4021-4238-A1D0-2AD31BBAD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5622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A23546-02E3-4098-92E5-155ED8987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DB3EF9-8D48-4224-BAEF-EDB2BC90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FE019C2-BA02-4E5C-A1C4-48E42EC42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32438-047F-4996-B0D0-CDB136E8B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447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AD28DA-CC62-48E8-9A0F-F3B47859A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AAE0FA1-5CAE-4D48-AEDB-54213FB08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C3922-9F73-4026-8D37-24107445E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48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8E6F36-BAD4-4D32-AF78-3FECBBB47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03E0D-FE5E-43D3-BE68-8ACD7CB14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6C09B6-7549-42D5-8A81-DFB4EA879F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1AD76-A683-48AC-A87F-B7A0CF185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70AA5EF-C775-458C-BCCF-8E59CF85A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95F9FC-0964-4EBD-A314-06BDAFCF0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49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CA53A5-7491-45E0-858E-6D6677730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33FB66-2F51-4F7E-A1FE-D3BBCAB2E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98442EC-59F4-4F4E-A243-7BA6AE400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9CF6CC-DD6F-4135-9687-23DC07C18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82535F-0AB8-4E25-9E14-2404CA25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20CC84-F891-4EC9-A22A-32EA819B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96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7951F1-1667-4DE6-A6D7-C3CD3B05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905E90-B166-4FE4-B8FF-B53ED1A7E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5E7C5C-9435-43D8-86DC-10AD8D33AF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42636-A02A-4D5E-A3A5-CE965F2AF0A5}" type="datetimeFigureOut">
              <a:rPr lang="ru-RU" smtClean="0"/>
              <a:t>04.03.2025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244ADC-1066-4F12-92FC-BD4BB96B1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3FC04F-4DC3-47CE-ACDC-E555B453E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37398-2CA6-42DC-88F0-056FE1EC04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229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BC8D38-24DA-4F72-BDAC-1FABDFCD9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E04A99-B17B-4AF4-9118-98AABBEAB4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77" b="46789"/>
          <a:stretch/>
        </p:blipFill>
        <p:spPr>
          <a:xfrm>
            <a:off x="2575" y="-1"/>
            <a:ext cx="12189426" cy="685800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4EF08FC-F244-4F68-86AC-5D1CC4D34421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17000">
                <a:schemeClr val="accent1">
                  <a:lumMod val="5000"/>
                  <a:lumOff val="95000"/>
                </a:schemeClr>
              </a:gs>
              <a:gs pos="95000">
                <a:schemeClr val="accent1">
                  <a:lumMod val="30000"/>
                  <a:lumOff val="70000"/>
                  <a:alpha val="15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130C364-BED0-4CFF-8C61-C33B29CFC0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1982754"/>
            <a:ext cx="859155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РОССИЙСКАЯ СТРОИТЕЛЬНАЯ НЕДЕЛЯ 2025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6B6A97A3-EB28-41A4-832F-15ED9DCB6D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4595779"/>
            <a:ext cx="6858000" cy="598487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3200" dirty="0">
                <a:solidFill>
                  <a:srgbClr val="1C1C1C"/>
                </a:solidFill>
                <a:latin typeface="Involve" panose="020B0502020202020204" pitchFamily="34" charset="0"/>
              </a:rPr>
              <a:t>Клеёный брус в коттеджном строительстве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88D25F-0123-401F-BB82-717D68CDE1AA}"/>
              </a:ext>
            </a:extLst>
          </p:cNvPr>
          <p:cNvSpPr txBox="1"/>
          <p:nvPr/>
        </p:nvSpPr>
        <p:spPr>
          <a:xfrm>
            <a:off x="419099" y="5207432"/>
            <a:ext cx="67042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Вавилова Вера Петровна — Управляющая </a:t>
            </a:r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</a:rPr>
              <a:t>«</a:t>
            </a:r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ДДМ-Строй»</a:t>
            </a:r>
          </a:p>
          <a:p>
            <a:endParaRPr lang="ru-RU" b="0" i="0" dirty="0">
              <a:solidFill>
                <a:srgbClr val="2C2D2E"/>
              </a:solidFill>
              <a:effectLst/>
              <a:latin typeface="Arial" panose="020B0604020202020204" pitchFamily="34" charset="0"/>
            </a:endParaRPr>
          </a:p>
          <a:p>
            <a:r>
              <a:rPr lang="ru-RU" b="0" i="0" dirty="0">
                <a:solidFill>
                  <a:srgbClr val="2C2D2E"/>
                </a:solidFill>
                <a:effectLst/>
                <a:latin typeface="Arial" panose="020B0604020202020204" pitchFamily="34" charset="0"/>
              </a:rPr>
              <a:t>13.03.2025</a:t>
            </a:r>
            <a:endParaRPr lang="ru-RU" sz="18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FAA115B-AD1F-4CE0-846A-CF1CFFF7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" y="596900"/>
            <a:ext cx="4152900" cy="38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15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D7592F-C4C6-420B-B550-6F99FFBFC06A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08C49569-55A8-4C51-837E-A5D8DD9A1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1600" dirty="0">
                  <a:solidFill>
                    <a:srgbClr val="1C1C1C"/>
                  </a:solidFill>
                  <a:latin typeface="Involve" panose="020B0502020202020204" pitchFamily="34" charset="0"/>
                </a:rPr>
                <a:t>Клеёный брус в коттеджном строительстве. «ДДМ-Строй»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6D2509AF-F438-455A-9E62-6C3FEF4A8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2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46F6DDD-9969-4436-B692-462C09D16E2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B26C8-6928-4467-976C-0ED72284D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7CF01-2116-43AA-80B5-D405F7192831}"/>
              </a:ext>
            </a:extLst>
          </p:cNvPr>
          <p:cNvSpPr txBox="1"/>
          <p:nvPr/>
        </p:nvSpPr>
        <p:spPr>
          <a:xfrm>
            <a:off x="536654" y="1000551"/>
            <a:ext cx="4493218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О технологии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9D024-2C21-46F2-8B58-998460DB22B9}"/>
              </a:ext>
            </a:extLst>
          </p:cNvPr>
          <p:cNvSpPr txBox="1"/>
          <p:nvPr/>
        </p:nvSpPr>
        <p:spPr>
          <a:xfrm>
            <a:off x="551900" y="2029237"/>
            <a:ext cx="4640031" cy="32297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З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Involve" panose="020B0502020202020204" pitchFamily="34" charset="0"/>
              </a:rPr>
              <a:t>аводское изготовление.</a:t>
            </a:r>
          </a:p>
          <a:p>
            <a:pPr marL="268288" indent="-2682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Э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Involve" panose="020B0502020202020204" pitchFamily="34" charset="0"/>
              </a:rPr>
              <a:t>кологичное производство</a:t>
            </a:r>
          </a:p>
          <a:p>
            <a:pPr marL="268288" indent="-2682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ЧПУ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Involve" panose="020B0502020202020204" pitchFamily="34" charset="0"/>
              </a:rPr>
              <a:t>-оборудование: всё точно, никаких доделок по месту.</a:t>
            </a:r>
          </a:p>
          <a:p>
            <a:pPr marL="268288" indent="-268288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Для ИЖС</a:t>
            </a:r>
            <a:r>
              <a:rPr lang="ru-RU" sz="2400" b="1" dirty="0">
                <a:solidFill>
                  <a:schemeClr val="bg2">
                    <a:lumMod val="25000"/>
                  </a:schemeClr>
                </a:solidFill>
                <a:latin typeface="Involve" panose="020B0502020202020204" pitchFamily="34" charset="0"/>
              </a:rPr>
              <a:t>: ​​​​​​​изготовление домов, бань, беседок, бассейнов, большепролетных конструкций и сложных кровель.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D47774-70F7-4C7C-A2D1-6B73516BCD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7" b="9445"/>
          <a:stretch/>
        </p:blipFill>
        <p:spPr>
          <a:xfrm>
            <a:off x="7868668" y="2646326"/>
            <a:ext cx="3771431" cy="160336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437ECF7-1299-4803-A3C2-402CBE7EB9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287" y="944564"/>
            <a:ext cx="2141333" cy="28527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333DC4-382F-4233-A996-106D573DA3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2" b="20699"/>
          <a:stretch/>
        </p:blipFill>
        <p:spPr>
          <a:xfrm>
            <a:off x="7868668" y="943401"/>
            <a:ext cx="3762903" cy="159973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066CEE3-6417-41CA-8E39-83C2D84F1F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38" y="3880507"/>
            <a:ext cx="2140880" cy="21408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9FF2B9-31F3-4E55-A851-5A4BA39AFC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13402"/>
          <a:stretch/>
        </p:blipFill>
        <p:spPr>
          <a:xfrm>
            <a:off x="7884459" y="4347655"/>
            <a:ext cx="3764777" cy="16737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3CB75E2-F59F-4658-89CB-EFDAE9E13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844" y="5365058"/>
            <a:ext cx="1364273" cy="133745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ADE2745-9406-4202-8D43-7B9CB73903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8" y="5365058"/>
            <a:ext cx="1364273" cy="133745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A64B23-E548-4334-82F9-827E60A0F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046" y="5365060"/>
            <a:ext cx="1364273" cy="133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68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C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D2774-4AB0-4F1A-8A00-6A2A8E4FE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7" y="6236195"/>
            <a:ext cx="4152887" cy="381617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D7592F-C4C6-420B-B550-6F99FFBFC06A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08C49569-55A8-4C51-837E-A5D8DD9A1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Involve" panose="020B0502020202020204" pitchFamily="34" charset="0"/>
                </a:rPr>
                <a:t>Клеёный брус в коттеджном строительстве. «ДДМ-Строй»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6D2509AF-F438-455A-9E62-6C3FEF4A8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chemeClr val="bg1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3</a:t>
              </a:fld>
              <a:endParaRPr lang="ru-RU" altLang="ru-RU" sz="1600" dirty="0">
                <a:solidFill>
                  <a:schemeClr val="bg1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46F6DDD-9969-4436-B692-462C09D16E2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0004072-8529-4B29-A2A6-7C84E760038A}"/>
              </a:ext>
            </a:extLst>
          </p:cNvPr>
          <p:cNvSpPr txBox="1"/>
          <p:nvPr/>
        </p:nvSpPr>
        <p:spPr>
          <a:xfrm>
            <a:off x="588328" y="1070673"/>
            <a:ext cx="11030497" cy="8335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6500"/>
              </a:lnSpc>
            </a:pPr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Узкие/Слабые места технологии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675F66-C7ED-4F39-9304-CB820BD0E149}"/>
              </a:ext>
            </a:extLst>
          </p:cNvPr>
          <p:cNvSpPr txBox="1"/>
          <p:nvPr/>
        </p:nvSpPr>
        <p:spPr>
          <a:xfrm>
            <a:off x="572221" y="2032250"/>
            <a:ext cx="5055468" cy="4042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indent="-266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Е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сть ограничения в архитектуре - сложно построить круглые башенки; максимальная длина бруса +-12 м.</a:t>
            </a:r>
          </a:p>
          <a:p>
            <a:pPr marL="266700" indent="-266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Д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олжна быть транспортная доступность до места монтажа.</a:t>
            </a:r>
          </a:p>
          <a:p>
            <a:pPr marL="266700" indent="-266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Е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сть небольшая усадка.</a:t>
            </a:r>
          </a:p>
          <a:p>
            <a:pPr marL="266700" indent="-2667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З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имой</a:t>
            </a:r>
            <a:r>
              <a:rPr lang="ru-RU" sz="2400" b="1" dirty="0">
                <a:solidFill>
                  <a:srgbClr val="FF6D44"/>
                </a:solidFill>
                <a:latin typeface="Involve" panose="020B0502020202020204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в сухой сезон, рекомендуется использование увлажнителей воздуха.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D533C3-FBA6-48F7-859C-27A99CE083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89" y="4116638"/>
            <a:ext cx="1914910" cy="19149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F1C602B-3EB1-4424-B300-B9BA66EBC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501" y="2024063"/>
            <a:ext cx="3989823" cy="398982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CC511F-8D62-4863-A18A-81308DC93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690" y="2032250"/>
            <a:ext cx="1914909" cy="191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12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FD7592F-C4C6-420B-B550-6F99FFBFC06A}"/>
              </a:ext>
            </a:extLst>
          </p:cNvPr>
          <p:cNvGrpSpPr/>
          <p:nvPr/>
        </p:nvGrpSpPr>
        <p:grpSpPr>
          <a:xfrm>
            <a:off x="348702" y="240702"/>
            <a:ext cx="11494596" cy="513707"/>
            <a:chOff x="348702" y="240702"/>
            <a:chExt cx="11494596" cy="513707"/>
          </a:xfrm>
        </p:grpSpPr>
        <p:sp>
          <p:nvSpPr>
            <p:cNvPr id="5" name="Заголовок 1">
              <a:extLst>
                <a:ext uri="{FF2B5EF4-FFF2-40B4-BE49-F238E27FC236}">
                  <a16:creationId xmlns:a16="http://schemas.microsoft.com/office/drawing/2014/main" id="{08C49569-55A8-4C51-837E-A5D8DD9A1A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702" y="240702"/>
              <a:ext cx="811746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1600" dirty="0">
                  <a:solidFill>
                    <a:srgbClr val="1C1C1C"/>
                  </a:solidFill>
                  <a:latin typeface="Involve" panose="020B0502020202020204" pitchFamily="34" charset="0"/>
                </a:rPr>
                <a:t>Клеёный брус в коттеджном строительстве. «ДДМ-Строй»</a:t>
              </a:r>
            </a:p>
          </p:txBody>
        </p:sp>
        <p:sp>
          <p:nvSpPr>
            <p:cNvPr id="6" name="Заголовок 1">
              <a:extLst>
                <a:ext uri="{FF2B5EF4-FFF2-40B4-BE49-F238E27FC236}">
                  <a16:creationId xmlns:a16="http://schemas.microsoft.com/office/drawing/2014/main" id="{6D2509AF-F438-455A-9E62-6C3FEF4A8E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8400" y="240702"/>
              <a:ext cx="514898" cy="373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fld id="{846D0F84-820A-EC40-8A18-9955E8336641}" type="slidenum">
                <a:rPr lang="ru-RU" altLang="ru-RU" sz="1600" smtClean="0">
                  <a:solidFill>
                    <a:srgbClr val="393939"/>
                  </a:solidFill>
                  <a:latin typeface="Involve" panose="020B0502020202020204" pitchFamily="34" charset="0"/>
                  <a:ea typeface="Inter" panose="020B0502030000000004" pitchFamily="34" charset="0"/>
                  <a:cs typeface="Inter" panose="020B0502030000000004" pitchFamily="34" charset="0"/>
                </a:rPr>
                <a:t>4</a:t>
              </a:fld>
              <a:endParaRPr lang="ru-RU" altLang="ru-RU" sz="1600" dirty="0">
                <a:solidFill>
                  <a:srgbClr val="393939"/>
                </a:solidFill>
                <a:latin typeface="Involve" panose="020B0502020202020204" pitchFamily="34" charset="0"/>
                <a:ea typeface="Inter" panose="020B0502030000000004" pitchFamily="34" charset="0"/>
                <a:cs typeface="Inter" panose="020B0502030000000004" pitchFamily="34" charset="0"/>
              </a:endParaRPr>
            </a:p>
          </p:txBody>
        </p:sp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146F6DDD-9969-4436-B692-462C09D16E24}"/>
                </a:ext>
              </a:extLst>
            </p:cNvPr>
            <p:cNvCxnSpPr>
              <a:cxnSpLocks/>
            </p:cNvCxnSpPr>
            <p:nvPr/>
          </p:nvCxnSpPr>
          <p:spPr>
            <a:xfrm>
              <a:off x="348702" y="754409"/>
              <a:ext cx="11494596" cy="0"/>
            </a:xfrm>
            <a:prstGeom prst="line">
              <a:avLst/>
            </a:prstGeom>
            <a:ln w="9525">
              <a:solidFill>
                <a:srgbClr val="39393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2B26C8-6928-4467-976C-0ED72284D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398" y="6235680"/>
            <a:ext cx="4152900" cy="381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57CF01-2116-43AA-80B5-D405F7192831}"/>
              </a:ext>
            </a:extLst>
          </p:cNvPr>
          <p:cNvSpPr txBox="1"/>
          <p:nvPr/>
        </p:nvSpPr>
        <p:spPr>
          <a:xfrm>
            <a:off x="518445" y="1014182"/>
            <a:ext cx="11227433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60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Плюсы: Быстрая готовность дома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9F6DF4-89B8-4E27-8689-47600278F81D}"/>
              </a:ext>
            </a:extLst>
          </p:cNvPr>
          <p:cNvSpPr txBox="1"/>
          <p:nvPr/>
        </p:nvSpPr>
        <p:spPr>
          <a:xfrm>
            <a:off x="557362" y="2046277"/>
            <a:ext cx="6450034" cy="39573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Простой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 фундамент.</a:t>
            </a:r>
          </a:p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Минимум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 отделки.</a:t>
            </a:r>
          </a:p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Не требует 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утепления.</a:t>
            </a:r>
          </a:p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Можно собирать </a:t>
            </a: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круглый год.</a:t>
            </a:r>
            <a:endParaRPr lang="ru-RU" sz="2400" b="1" dirty="0">
              <a:solidFill>
                <a:srgbClr val="1C1C1C"/>
              </a:solidFill>
              <a:latin typeface="Involve SemiBold" panose="020B0502020202020204" pitchFamily="34" charset="0"/>
            </a:endParaRPr>
          </a:p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Никаких отходов 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при строительстве, </a:t>
            </a:r>
            <a:r>
              <a:rPr lang="ru-RU" sz="2400" b="1" dirty="0" err="1">
                <a:solidFill>
                  <a:srgbClr val="1C1C1C"/>
                </a:solidFill>
                <a:latin typeface="Involve SemiBold" panose="020B0502020202020204" pitchFamily="34" charset="0"/>
              </a:rPr>
              <a:t>домокомплект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 собирается как мебель.</a:t>
            </a:r>
          </a:p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Минимум 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человеческого фактора при производстве и сборке.</a:t>
            </a:r>
          </a:p>
          <a:p>
            <a:pPr marL="268288" indent="-268288">
              <a:lnSpc>
                <a:spcPts val="31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FF6D44"/>
                </a:solidFill>
                <a:latin typeface="Involve SemiBold" panose="020B0502020202020204" pitchFamily="34" charset="0"/>
              </a:rPr>
              <a:t>Не требует  </a:t>
            </a:r>
            <a:r>
              <a:rPr lang="ru-RU" sz="2400" b="1" dirty="0">
                <a:solidFill>
                  <a:srgbClr val="1C1C1C"/>
                </a:solidFill>
                <a:latin typeface="Involve SemiBold" panose="020B0502020202020204" pitchFamily="34" charset="0"/>
              </a:rPr>
              <a:t>систем вентиляции и рекуперации.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B127685-576B-44F1-B722-E999FCBEA9C1}"/>
              </a:ext>
            </a:extLst>
          </p:cNvPr>
          <p:cNvSpPr/>
          <p:nvPr/>
        </p:nvSpPr>
        <p:spPr>
          <a:xfrm>
            <a:off x="6496739" y="2131266"/>
            <a:ext cx="5144399" cy="19193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5F1F70-E719-4578-90BD-EFD5570182AB}"/>
              </a:ext>
            </a:extLst>
          </p:cNvPr>
          <p:cNvSpPr txBox="1"/>
          <p:nvPr/>
        </p:nvSpPr>
        <p:spPr>
          <a:xfrm>
            <a:off x="6880324" y="2662391"/>
            <a:ext cx="429997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На дома из КБ дают ипотеку. </a:t>
            </a:r>
          </a:p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Была отдельная программа</a:t>
            </a:r>
          </a:p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по «</a:t>
            </a:r>
            <a:r>
              <a:rPr lang="ru-RU" sz="2400" b="1" dirty="0" err="1">
                <a:solidFill>
                  <a:schemeClr val="bg1"/>
                </a:solidFill>
                <a:latin typeface="Involve" panose="020B0502020202020204" pitchFamily="34" charset="0"/>
              </a:rPr>
              <a:t>домокомплектам</a:t>
            </a: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».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417BF356-D9D2-4529-A1DA-672A42AAF9E3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</a:blip>
          <a:stretch>
            <a:fillRect/>
          </a:stretch>
        </p:blipFill>
        <p:spPr>
          <a:xfrm>
            <a:off x="10708682" y="2329927"/>
            <a:ext cx="742346" cy="185197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8031066-E0C7-4E20-8EE2-268E15ED63A3}"/>
              </a:ext>
            </a:extLst>
          </p:cNvPr>
          <p:cNvSpPr/>
          <p:nvPr/>
        </p:nvSpPr>
        <p:spPr>
          <a:xfrm>
            <a:off x="6490238" y="4135573"/>
            <a:ext cx="5144399" cy="1904015"/>
          </a:xfrm>
          <a:prstGeom prst="rect">
            <a:avLst/>
          </a:prstGeom>
          <a:solidFill>
            <a:srgbClr val="FF6D4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D32985E-8E20-48A5-A162-E2B6A265DC93}"/>
              </a:ext>
            </a:extLst>
          </p:cNvPr>
          <p:cNvSpPr txBox="1"/>
          <p:nvPr/>
        </p:nvSpPr>
        <p:spPr>
          <a:xfrm>
            <a:off x="6770850" y="4359832"/>
            <a:ext cx="4596175" cy="1436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Ликвидный актив.</a:t>
            </a:r>
          </a:p>
          <a:p>
            <a:pPr algn="ctr">
              <a:lnSpc>
                <a:spcPts val="2800"/>
              </a:lnSpc>
            </a:pPr>
            <a:r>
              <a:rPr lang="ru-RU" sz="2400" b="1" dirty="0">
                <a:solidFill>
                  <a:schemeClr val="bg1"/>
                </a:solidFill>
                <a:latin typeface="Involve" panose="020B0502020202020204" pitchFamily="34" charset="0"/>
              </a:rPr>
              <a:t>Всегда продадите за хорошую цену, т.к. дом из КБ это красиво, тепло и современно.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4513AC28-C100-4BBE-96D1-CEC3E4150EB6}"/>
              </a:ext>
            </a:extLst>
          </p:cNvPr>
          <p:cNvSpPr/>
          <p:nvPr/>
        </p:nvSpPr>
        <p:spPr>
          <a:xfrm>
            <a:off x="11106303" y="4263714"/>
            <a:ext cx="324000" cy="324000"/>
          </a:xfrm>
          <a:prstGeom prst="rect">
            <a:avLst/>
          </a:prstGeom>
          <a:blipFill>
            <a:blip r:embed="rId4">
              <a:biLevel thresh="25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261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C397E44-E72A-4AF1-B4FC-961EED56F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7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5BC604D4-8880-4E6F-B9D3-D4B314BBB742}"/>
              </a:ext>
            </a:extLst>
          </p:cNvPr>
          <p:cNvSpPr/>
          <p:nvPr/>
        </p:nvSpPr>
        <p:spPr>
          <a:xfrm>
            <a:off x="9620193" y="4423571"/>
            <a:ext cx="2268000" cy="2269329"/>
          </a:xfrm>
          <a:prstGeom prst="roundRect">
            <a:avLst>
              <a:gd name="adj" fmla="val 6521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Involve SemiBold" panose="020B0502020202020204" pitchFamily="34" charset="0"/>
              </a:rPr>
              <a:t>Qr</a:t>
            </a:r>
            <a:r>
              <a:rPr lang="en-US" dirty="0">
                <a:latin typeface="Involve SemiBold" panose="020B0502020202020204" pitchFamily="34" charset="0"/>
              </a:rPr>
              <a:t>-</a:t>
            </a:r>
            <a:r>
              <a:rPr lang="ru-RU" dirty="0">
                <a:latin typeface="Involve SemiBold" panose="020B0502020202020204" pitchFamily="34" charset="0"/>
              </a:rPr>
              <a:t>код</a:t>
            </a: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064E7EFD-C39D-4EED-8C78-2C7BE7DF51A7}"/>
              </a:ext>
            </a:extLst>
          </p:cNvPr>
          <p:cNvSpPr txBox="1">
            <a:spLocks/>
          </p:cNvSpPr>
          <p:nvPr/>
        </p:nvSpPr>
        <p:spPr>
          <a:xfrm>
            <a:off x="3306896" y="1359298"/>
            <a:ext cx="7696308" cy="170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400" dirty="0">
                <a:solidFill>
                  <a:schemeClr val="bg1"/>
                </a:solidFill>
                <a:latin typeface="Involve SemiBold" panose="020B0502020202020204" pitchFamily="34" charset="0"/>
              </a:rPr>
              <a:t>Вавилова Вера Петровна</a:t>
            </a:r>
          </a:p>
          <a:p>
            <a:pPr marL="0" indent="0">
              <a:buNone/>
            </a:pPr>
            <a:r>
              <a:rPr lang="ru-RU" sz="3600" dirty="0">
                <a:solidFill>
                  <a:schemeClr val="bg1"/>
                </a:solidFill>
                <a:latin typeface="Involve SemiBold" panose="020B0502020202020204" pitchFamily="34" charset="0"/>
              </a:rPr>
              <a:t>Управляющая «ДДМ-Строй»</a:t>
            </a: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47D2A45B-3CF7-4F3C-B2D6-78FA9048873F}"/>
              </a:ext>
            </a:extLst>
          </p:cNvPr>
          <p:cNvSpPr txBox="1">
            <a:spLocks/>
          </p:cNvSpPr>
          <p:nvPr/>
        </p:nvSpPr>
        <p:spPr>
          <a:xfrm>
            <a:off x="348701" y="4333875"/>
            <a:ext cx="5299623" cy="461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>
                <a:solidFill>
                  <a:srgbClr val="FF6D44"/>
                </a:solidFill>
                <a:latin typeface="Involve SemiBold" panose="020B0502020202020204" pitchFamily="34" charset="0"/>
              </a:rPr>
              <a:t>КОНТАКТНАЯ ИНФОРМАЦИЯ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8AEC1C96-7829-4F29-AFA5-922C6ED2DDBD}"/>
              </a:ext>
            </a:extLst>
          </p:cNvPr>
          <p:cNvSpPr/>
          <p:nvPr/>
        </p:nvSpPr>
        <p:spPr>
          <a:xfrm>
            <a:off x="406400" y="4957762"/>
            <a:ext cx="4320343" cy="1735138"/>
          </a:xfrm>
          <a:prstGeom prst="roundRect">
            <a:avLst>
              <a:gd name="adj" fmla="val 7685"/>
            </a:avLst>
          </a:prstGeom>
          <a:solidFill>
            <a:srgbClr val="FBFBFB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atin typeface="Involve SemiBold" panose="020B0502020202020204" pitchFamily="34" charset="0"/>
            </a:endParaRPr>
          </a:p>
        </p:txBody>
      </p:sp>
      <p:sp>
        <p:nvSpPr>
          <p:cNvPr id="16" name="Подзаголовок 2">
            <a:extLst>
              <a:ext uri="{FF2B5EF4-FFF2-40B4-BE49-F238E27FC236}">
                <a16:creationId xmlns:a16="http://schemas.microsoft.com/office/drawing/2014/main" id="{932DFBE3-72A3-4206-B155-7A5FDD428BE9}"/>
              </a:ext>
            </a:extLst>
          </p:cNvPr>
          <p:cNvSpPr txBox="1">
            <a:spLocks/>
          </p:cNvSpPr>
          <p:nvPr/>
        </p:nvSpPr>
        <p:spPr>
          <a:xfrm>
            <a:off x="2600702" y="5221200"/>
            <a:ext cx="2032758" cy="125094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Телефон: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ru-RU" sz="1600" dirty="0">
                <a:solidFill>
                  <a:srgbClr val="1C1C1C"/>
                </a:solidFill>
                <a:latin typeface="Involve" panose="020B0502020202020204" pitchFamily="34" charset="0"/>
              </a:rPr>
              <a:t>+7 (495) 995-29-92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+7 916 394-50-89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ru-RU" sz="1100" dirty="0">
                <a:solidFill>
                  <a:srgbClr val="1C1C1C"/>
                </a:solidFill>
                <a:latin typeface="Involve" panose="020B0502020202020204" pitchFamily="34" charset="0"/>
              </a:rPr>
              <a:t>Почта:</a:t>
            </a:r>
            <a:endParaRPr lang="en-US" sz="1100" dirty="0">
              <a:solidFill>
                <a:srgbClr val="1C1C1C"/>
              </a:solidFill>
              <a:latin typeface="Involve" panose="020B0502020202020204" pitchFamily="34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1C1C1C"/>
                </a:solidFill>
                <a:latin typeface="Involve" panose="020B0502020202020204" pitchFamily="34" charset="0"/>
              </a:rPr>
              <a:t>vera@ddm-stroy.ru</a:t>
            </a:r>
            <a:endParaRPr lang="ru-RU" sz="1600" dirty="0">
              <a:solidFill>
                <a:srgbClr val="1C1C1C"/>
              </a:solidFill>
              <a:latin typeface="Involve" panose="020B0502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B5F896-7486-402D-8AB5-52FF5954F7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54" y="5170400"/>
            <a:ext cx="1805364" cy="55278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78ABD8F-9CBB-4F8D-89CE-E02631E926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18" y="4475560"/>
            <a:ext cx="2165350" cy="2165350"/>
          </a:xfrm>
          <a:prstGeom prst="rect">
            <a:avLst/>
          </a:prstGeom>
        </p:spPr>
      </p:pic>
      <p:sp>
        <p:nvSpPr>
          <p:cNvPr id="20" name="Подзаголовок 2">
            <a:extLst>
              <a:ext uri="{FF2B5EF4-FFF2-40B4-BE49-F238E27FC236}">
                <a16:creationId xmlns:a16="http://schemas.microsoft.com/office/drawing/2014/main" id="{56B16D5A-609C-4D38-9BB2-16D3219380D2}"/>
              </a:ext>
            </a:extLst>
          </p:cNvPr>
          <p:cNvSpPr txBox="1">
            <a:spLocks/>
          </p:cNvSpPr>
          <p:nvPr/>
        </p:nvSpPr>
        <p:spPr>
          <a:xfrm>
            <a:off x="473451" y="5816409"/>
            <a:ext cx="1971299" cy="2616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830" b="1" dirty="0">
                <a:solidFill>
                  <a:srgbClr val="1C1C1C"/>
                </a:solidFill>
                <a:latin typeface="Involve" panose="020B0502020202020204" pitchFamily="34" charset="0"/>
              </a:rPr>
              <a:t>ЗОЛОТАЯ СЕРЕДИНА ДОМОСТРОЕНИЯ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B6512E73-0747-431E-83B5-A165CDF7A3E8}"/>
              </a:ext>
            </a:extLst>
          </p:cNvPr>
          <p:cNvCxnSpPr/>
          <p:nvPr/>
        </p:nvCxnSpPr>
        <p:spPr>
          <a:xfrm>
            <a:off x="577850" y="5798629"/>
            <a:ext cx="1733550" cy="0"/>
          </a:xfrm>
          <a:prstGeom prst="line">
            <a:avLst/>
          </a:prstGeom>
          <a:ln w="28575">
            <a:solidFill>
              <a:srgbClr val="F9B74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78148-B6E2-4DB1-96C2-97458865DC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5" y="973808"/>
            <a:ext cx="1980527" cy="2386260"/>
          </a:xfrm>
          <a:prstGeom prst="rect">
            <a:avLst/>
          </a:prstGeom>
        </p:spPr>
      </p:pic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D8603014-1D7F-4C42-A906-8FD57ED3767E}"/>
              </a:ext>
            </a:extLst>
          </p:cNvPr>
          <p:cNvCxnSpPr>
            <a:cxnSpLocks/>
          </p:cNvCxnSpPr>
          <p:nvPr/>
        </p:nvCxnSpPr>
        <p:spPr>
          <a:xfrm>
            <a:off x="1017985" y="3373457"/>
            <a:ext cx="1980527" cy="0"/>
          </a:xfrm>
          <a:prstGeom prst="line">
            <a:avLst/>
          </a:prstGeom>
          <a:ln w="28575">
            <a:solidFill>
              <a:srgbClr val="FF6D44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102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245</Words>
  <Application>Microsoft Office PowerPoint</Application>
  <PresentationFormat>Широкоэкранный</PresentationFormat>
  <Paragraphs>46</Paragraphs>
  <Slides>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Involve</vt:lpstr>
      <vt:lpstr>Involve SemiBold</vt:lpstr>
      <vt:lpstr>Тема Office</vt:lpstr>
      <vt:lpstr>РОССИЙСКАЯ СТРОИТЕЛЬНАЯ НЕДЕЛЯ 2025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РОССИЙСКАЯ СТРОИТЕЛЬНАЯ НЕДЕЛЯ 2025</dc:title>
  <dc:creator>Виктория Товарова</dc:creator>
  <cp:lastModifiedBy>Вера Вавилова</cp:lastModifiedBy>
  <cp:revision>59</cp:revision>
  <dcterms:created xsi:type="dcterms:W3CDTF">2025-02-14T10:11:28Z</dcterms:created>
  <dcterms:modified xsi:type="dcterms:W3CDTF">2025-03-04T15:52:50Z</dcterms:modified>
</cp:coreProperties>
</file>