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5"/>
  </p:notesMasterIdLst>
  <p:sldIdLst>
    <p:sldId id="256" r:id="rId2"/>
    <p:sldId id="1148" r:id="rId3"/>
    <p:sldId id="1206" r:id="rId4"/>
    <p:sldId id="1209" r:id="rId5"/>
    <p:sldId id="1126" r:id="rId6"/>
    <p:sldId id="1172" r:id="rId7"/>
    <p:sldId id="269" r:id="rId8"/>
    <p:sldId id="1241" r:id="rId9"/>
    <p:sldId id="1242" r:id="rId10"/>
    <p:sldId id="1243" r:id="rId11"/>
    <p:sldId id="1244" r:id="rId12"/>
    <p:sldId id="1207" r:id="rId13"/>
    <p:sldId id="1233" r:id="rId14"/>
    <p:sldId id="1208" r:id="rId15"/>
    <p:sldId id="1059" r:id="rId16"/>
    <p:sldId id="1213" r:id="rId17"/>
    <p:sldId id="260" r:id="rId18"/>
    <p:sldId id="1214" r:id="rId19"/>
    <p:sldId id="262" r:id="rId20"/>
    <p:sldId id="1215" r:id="rId21"/>
    <p:sldId id="1210" r:id="rId22"/>
    <p:sldId id="1211" r:id="rId23"/>
    <p:sldId id="270" r:id="rId24"/>
    <p:sldId id="1216" r:id="rId25"/>
    <p:sldId id="1217" r:id="rId26"/>
    <p:sldId id="1135" r:id="rId27"/>
    <p:sldId id="1218" r:id="rId28"/>
    <p:sldId id="1219" r:id="rId29"/>
    <p:sldId id="741" r:id="rId30"/>
    <p:sldId id="1220" r:id="rId31"/>
    <p:sldId id="1221" r:id="rId32"/>
    <p:sldId id="1222" r:id="rId33"/>
    <p:sldId id="1223" r:id="rId34"/>
    <p:sldId id="1224" r:id="rId35"/>
    <p:sldId id="1004" r:id="rId36"/>
    <p:sldId id="1162" r:id="rId37"/>
    <p:sldId id="1164" r:id="rId38"/>
    <p:sldId id="1165" r:id="rId39"/>
    <p:sldId id="1175" r:id="rId40"/>
    <p:sldId id="1151" r:id="rId41"/>
    <p:sldId id="1236" r:id="rId42"/>
    <p:sldId id="1225" r:id="rId43"/>
    <p:sldId id="399" r:id="rId44"/>
    <p:sldId id="401" r:id="rId45"/>
    <p:sldId id="402" r:id="rId46"/>
    <p:sldId id="403" r:id="rId47"/>
    <p:sldId id="405" r:id="rId48"/>
    <p:sldId id="406" r:id="rId49"/>
    <p:sldId id="408" r:id="rId50"/>
    <p:sldId id="1060" r:id="rId51"/>
    <p:sldId id="1061" r:id="rId52"/>
    <p:sldId id="1053" r:id="rId53"/>
    <p:sldId id="412" r:id="rId54"/>
    <p:sldId id="1052" r:id="rId55"/>
    <p:sldId id="1226" r:id="rId56"/>
    <p:sldId id="297" r:id="rId57"/>
    <p:sldId id="298" r:id="rId58"/>
    <p:sldId id="1228" r:id="rId59"/>
    <p:sldId id="293" r:id="rId60"/>
    <p:sldId id="294" r:id="rId61"/>
    <p:sldId id="296" r:id="rId62"/>
    <p:sldId id="300" r:id="rId63"/>
    <p:sldId id="301" r:id="rId64"/>
    <p:sldId id="1227" r:id="rId65"/>
    <p:sldId id="1229" r:id="rId66"/>
    <p:sldId id="1230" r:id="rId67"/>
    <p:sldId id="1232" r:id="rId68"/>
    <p:sldId id="1231" r:id="rId69"/>
    <p:sldId id="1124" r:id="rId70"/>
    <p:sldId id="1125" r:id="rId71"/>
    <p:sldId id="1127" r:id="rId72"/>
    <p:sldId id="1115" r:id="rId73"/>
    <p:sldId id="1143" r:id="rId74"/>
    <p:sldId id="1130" r:id="rId75"/>
    <p:sldId id="1237" r:id="rId76"/>
    <p:sldId id="1238" r:id="rId77"/>
    <p:sldId id="1129" r:id="rId78"/>
    <p:sldId id="1142" r:id="rId79"/>
    <p:sldId id="1239" r:id="rId80"/>
    <p:sldId id="1235" r:id="rId81"/>
    <p:sldId id="1156" r:id="rId82"/>
    <p:sldId id="1160" r:id="rId83"/>
    <p:sldId id="1167" r:id="rId8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Королев" initials="ВК" lastIdx="13" clrIdx="0">
    <p:extLst>
      <p:ext uri="{19B8F6BF-5375-455C-9EA6-DF929625EA0E}">
        <p15:presenceInfo xmlns:p15="http://schemas.microsoft.com/office/powerpoint/2012/main" userId="b445c6fab99adf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3980" autoAdjust="0"/>
  </p:normalViewPr>
  <p:slideViewPr>
    <p:cSldViewPr snapToGrid="0">
      <p:cViewPr varScale="1">
        <p:scale>
          <a:sx n="100" d="100"/>
          <a:sy n="100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34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iles%20VK\Dropbox\&#1057;&#1047;&#1062;&#1050;&#1059;-Succession%20&#1087;&#1088;&#1086;&#1076;&#1074;&#1080;&#1078;&#1077;&#1085;&#1080;&#1077;\!&#1050;&#1083;&#1080;&#1077;&#1085;&#1090;&#1099;\Fresh%20Auto\!&#1057;&#1044;%20&#1060;&#1088;&#1077;&#1096;\2022.12.20_02_&#1057;&#1044;\&#1052;&#1072;&#1090;&#1077;&#1088;&#1080;&#1072;&#1083;&#1099;%20&#1082;%20&#1079;&#1072;&#1089;&#1077;&#1076;&#1072;&#1085;&#1080;&#1102;\&#1058;&#1077;&#1079;&#1080;&#1089;&#1099;%20&#1082;%20&#1074;&#1086;&#1079;&#1085;&#1072;&#1075;&#1088;.%20&#1090;&#1086;&#1087;&#1086;&#1074;\2022.12.16_&#1088;&#1072;&#1089;&#1095;&#1077;&#1090;_&#1073;&#1086;&#1085;&#1091;&#1089;&#1086;&#1074;_&#1089;_&#1055;&#1088;&#1072;&#1074;&#1083;&#1077;&#1085;&#1080;&#1077;&#1084;_&#1080;_&#1082;&#1072;&#1083;&#1100;&#1082;&#1091;&#1083;&#1103;&#1090;&#1086;&#1088;_&#1080;&#1075;&#1088;&#1072;_&#1060;&#1088;&#1077;&#1096;_&#1042;&#10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400" b="0" i="0">
                <a:solidFill>
                  <a:srgbClr val="757575"/>
                </a:solidFill>
                <a:latin typeface="+mn-lt"/>
              </a:defRPr>
            </a:pPr>
            <a:r>
              <a:rPr lang="ru-RU" sz="1400" b="0" i="0" dirty="0">
                <a:solidFill>
                  <a:srgbClr val="757575"/>
                </a:solidFill>
                <a:latin typeface="+mn-lt"/>
              </a:rPr>
              <a:t>Модели вознаграждения Правления</a:t>
            </a:r>
            <a:r>
              <a:rPr lang="ru-RU" sz="1400" b="0" i="0">
                <a:solidFill>
                  <a:srgbClr val="757575"/>
                </a:solidFill>
                <a:latin typeface="+mn-lt"/>
              </a:rPr>
              <a:t>. </a:t>
            </a:r>
            <a:endParaRPr lang="ru-RU" sz="1400" b="0" i="0" dirty="0">
              <a:solidFill>
                <a:srgbClr val="757575"/>
              </a:solidFill>
              <a:latin typeface="+mn-lt"/>
            </a:endParaRP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v>Модель 1. Фиксированные нормативы DB и DE</c:v>
          </c:tx>
          <c:spPr>
            <a:ln w="28575" cmpd="sng"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'Бонусы Правление'!$J$20:$J$23</c:f>
              <c:numCache>
                <c:formatCode>0.00%</c:formatCode>
                <c:ptCount val="4"/>
                <c:pt idx="0">
                  <c:v>0</c:v>
                </c:pt>
                <c:pt idx="1">
                  <c:v>0.7</c:v>
                </c:pt>
                <c:pt idx="2">
                  <c:v>0.9</c:v>
                </c:pt>
                <c:pt idx="3">
                  <c:v>1.1000000000000001</c:v>
                </c:pt>
              </c:numCache>
            </c:numRef>
          </c:cat>
          <c:val>
            <c:numRef>
              <c:f>'Бонусы Правление'!$L$20:$L$23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 formatCode="_-* #\ ##0.00\ _₽_-;\-* #\ ##0.00\ _₽_-;_-* \-??\ _₽_-;_-@">
                  <c:v>1.3000000000000003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81-4757-B350-41E2F9062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81504"/>
        <c:axId val="19976601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Модель 2. Пропорц. ЧП</c:v>
                </c:tx>
                <c:spPr>
                  <a:ln w="28575" cmpd="sng">
                    <a:solidFill>
                      <a:schemeClr val="accent2"/>
                    </a:solidFill>
                  </a:ln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 lvl="0">
                        <a:defRPr sz="900" b="0" i="0">
                          <a:latin typeface="+mn-lt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'Бонусы Правление'!$J$20:$J$23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</c:v>
                      </c:pt>
                      <c:pt idx="1">
                        <c:v>0.7</c:v>
                      </c:pt>
                      <c:pt idx="2">
                        <c:v>0.9</c:v>
                      </c:pt>
                      <c:pt idx="3">
                        <c:v>1.1000000000000001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'Бонусы Правление'!$M$20:$M$23</c15:sqref>
                        </c15:formulaRef>
                      </c:ext>
                    </c:extLst>
                    <c:numCache>
                      <c:formatCode>#\ ##0.000_ ;\-#\ ##0.000\ 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681-4757-B350-41E2F90629F9}"/>
                  </c:ext>
                </c:extLst>
              </c15:ser>
            </c15:filteredLineSeries>
          </c:ext>
        </c:extLst>
      </c:lineChart>
      <c:catAx>
        <c:axId val="16578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000" b="0" i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en-US" sz="1000" b="0" i="0">
                    <a:solidFill>
                      <a:srgbClr val="000000"/>
                    </a:solidFill>
                    <a:latin typeface="+mn-lt"/>
                  </a:rPr>
                  <a:t>ROE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99766016"/>
        <c:crosses val="autoZero"/>
        <c:auto val="1"/>
        <c:lblAlgn val="ctr"/>
        <c:lblOffset val="100"/>
        <c:noMultiLvlLbl val="1"/>
      </c:catAx>
      <c:valAx>
        <c:axId val="19976601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000" b="0" i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ru-RU" sz="1000" b="0" i="0">
                    <a:solidFill>
                      <a:srgbClr val="000000"/>
                    </a:solidFill>
                    <a:latin typeface="+mn-lt"/>
                  </a:rPr>
                  <a:t>совокупный бонус в годовых окладах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65781504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3D002-5175-4E8C-BCCB-5EB5516746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E102-6A9C-4682-BBEB-FC4A4C15B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0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условиях дефицита кадров в строительной отрасли хорошего топ-менеджера найти непросто, еще сложнее — замотивировать его работать с максимальной заинтересованностью и вовлеченностью. Поговорим о личных качествах, роли топ-менеджера процветающей компании в будущем, о делегировании полномочий, ответственности, стилях управления и эффективных системах мотивации таких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E102-6A9C-4682-BBEB-FC4A4C15BB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9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</a:rPr>
              <a:t>Собственник не тот, кто назначает себя несменяемым неподотчетным Менеджером.</a:t>
            </a:r>
            <a:endParaRPr lang="ru-RU" dirty="0">
              <a:effectLst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</a:rPr>
              <a:t>Роль Собственника не в этом.</a:t>
            </a:r>
            <a:endParaRPr lang="ru-RU" dirty="0">
              <a:effectLst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</a:rPr>
              <a:t>Собственник – это единственный Человек, который</a:t>
            </a:r>
            <a:r>
              <a:rPr lang="ru-RU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</a:rPr>
              <a:t>вправе</a:t>
            </a:r>
            <a:r>
              <a:rPr lang="ru-RU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своим единоличным решением назначить себя единоличным исполнительным органом компании, собственником которой он является.</a:t>
            </a:r>
            <a:endParaRPr lang="ru-RU" dirty="0">
              <a:effectLst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</a:rPr>
              <a:t>Когда говорим, что Собственник – это Человек, то имеем в виду следующие следствия:</a:t>
            </a:r>
            <a:endParaRPr lang="ru-RU" dirty="0">
              <a:effectLst/>
            </a:endParaRPr>
          </a:p>
          <a:p>
            <a:pPr lvl="5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не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юрлицо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СМЕРТЕН, поэтому ему обязательно предстоит решать вопрос ПРЕЕМСТВЕННОСТИ.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5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обладает дополнительным РЕСУРСОМ, помимо денежного капитала: Собственным временем, которое НЕ ПРОДАЕТ, а ИНВЕСТИРУЕТ в бизнес. Поэтому ему обязательно предстоит решать вопрос своем участии в управлении и управленческой преемственности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5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ПЛОДОВИТ. У него может быть и, скорее всего, есть СЕМЬЯ. Поэтому ему обязательно предстоит решать вопрос владельческой преемственности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B5BB10C-977A-4D8F-B7B5-68103D97FF02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8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C5429-E527-488F-8849-A17CA917B868}" type="slidenum">
              <a:rPr lang="ru-RU"/>
              <a:pPr/>
              <a:t>30</a:t>
            </a:fld>
            <a:endParaRPr lang="ru-R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0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9830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(c) </a:t>
            </a:r>
            <a:r>
              <a:rPr lang="ru-RU"/>
              <a:t>Королев В.А.</a:t>
            </a:r>
          </a:p>
        </p:txBody>
      </p:sp>
      <p:sp>
        <p:nvSpPr>
          <p:cNvPr id="98309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Об эффективности собственника</a:t>
            </a:r>
          </a:p>
        </p:txBody>
      </p:sp>
    </p:spTree>
    <p:extLst>
      <p:ext uri="{BB962C8B-B14F-4D97-AF65-F5344CB8AC3E}">
        <p14:creationId xmlns:p14="http://schemas.microsoft.com/office/powerpoint/2010/main" val="236710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130D3-8789-4697-A2B1-8CB3535607C0}" type="slidenum">
              <a:rPr lang="ru-RU"/>
              <a:pPr/>
              <a:t>32</a:t>
            </a:fld>
            <a:endParaRPr lang="ru-R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8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30"/>
          <p:cNvSpPr txBox="1">
            <a:spLocks noGrp="1" noChangeArrowheads="1"/>
          </p:cNvSpPr>
          <p:nvPr/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ru-RU" sz="1200"/>
              <a:t>Выдача 01. Понятие КУ и модели</a:t>
            </a:r>
          </a:p>
        </p:txBody>
      </p:sp>
      <p:sp>
        <p:nvSpPr>
          <p:cNvPr id="128003" name="Rectangle 1031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C0764B6-2C40-4D76-BCD9-F1D078664BF8}" type="slidenum">
              <a:rPr lang="en-US" altLang="ru-RU" sz="1200"/>
              <a:pPr algn="r"/>
              <a:t>33</a:t>
            </a:fld>
            <a:endParaRPr lang="en-US" altLang="ru-RU" sz="1200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Если же ставить в центр рассмотрения фигуру владельца, то мы, по аналогии с компанией, можем сразу определить его «стейкхолдерское окружение».</a:t>
            </a:r>
          </a:p>
          <a:p>
            <a:pPr eaLnBrk="1" hangingPunct="1"/>
            <a:r>
              <a:rPr lang="ru-RU" altLang="ru-RU"/>
              <a:t>В состав  «владельческих стейкхолдеров» безусловно, попадает сама компания (бизнес, которым он занимается).</a:t>
            </a:r>
          </a:p>
          <a:p>
            <a:pPr eaLnBrk="1" hangingPunct="1"/>
            <a:r>
              <a:rPr lang="ru-RU" altLang="ru-RU"/>
              <a:t>Другим владельческим стейкхолдером, по-видимому, является его семья, т.е. семья, в которой он является главой.</a:t>
            </a:r>
          </a:p>
          <a:p>
            <a:pPr eaLnBrk="1" hangingPunct="1"/>
            <a:r>
              <a:rPr lang="ru-RU" altLang="ru-RU"/>
              <a:t>Но не только его собственная семья является стейкхолдером, но также и семьи его родителей и детей, поскольку институт частной собственности действует сквозь поколения.</a:t>
            </a:r>
          </a:p>
          <a:p>
            <a:pPr eaLnBrk="1" hangingPunct="1"/>
            <a:r>
              <a:rPr lang="ru-RU" altLang="ru-RU"/>
              <a:t>Кроме того, сам владелец является своим стейкхолдером, поскольку обладает набором ценностей и интересов, которые стремится реализовать через свой бизнес.</a:t>
            </a:r>
          </a:p>
          <a:p>
            <a:pPr eaLnBrk="1" hangingPunct="1"/>
            <a:r>
              <a:rPr lang="ru-RU" altLang="ru-RU"/>
              <a:t>Владельца никто «не учреждал». Владелец – это акционер, который не может быть «дочерним», над ним нет «холдинга», у него нет «собственника», в отличие от компании, у которой обязательно есть собственник или владельцы (в т.ч. «дочки холдингов»). </a:t>
            </a:r>
          </a:p>
        </p:txBody>
      </p:sp>
      <p:sp>
        <p:nvSpPr>
          <p:cNvPr id="128006" name="Нижний колонтитул 7"/>
          <p:cNvSpPr>
            <a:spLocks noGrp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(c)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Королев В.А.</a:t>
            </a:r>
          </a:p>
        </p:txBody>
      </p:sp>
      <p:sp>
        <p:nvSpPr>
          <p:cNvPr id="128007" name="Верхний колонтитул 8"/>
          <p:cNvSpPr>
            <a:spLocks noGrp="1"/>
          </p:cNvSpPr>
          <p:nvPr>
            <p:ph type="hdr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КУ Лайт</a:t>
            </a:r>
          </a:p>
        </p:txBody>
      </p:sp>
    </p:spTree>
    <p:extLst>
      <p:ext uri="{BB962C8B-B14F-4D97-AF65-F5344CB8AC3E}">
        <p14:creationId xmlns:p14="http://schemas.microsoft.com/office/powerpoint/2010/main" val="238202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Дамп.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Определение Собственника как Человека. Следствия из этого.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Понятие преемственностей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Собственник как источник ключевых управленческих возможностей.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Собственник как источник рисков, а значит, и кризисов.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Должна ли быть система управления «источником ключевым риском»?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Кто ее создаст? Исключительно Собственник, не Менеджер.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Примеры источников риска и управления ей: Каменщик, Владивосток, Желтые жилеты.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Примеры рисков, связанных с ненадлежащим исполнением именно функции Собственника: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4 типа </a:t>
            </a:r>
            <a:r>
              <a:rPr lang="ru-RU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шизоидности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в контексте владельческой и управленческой преемственности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Кто спросит с Менеджера за ненадлежащее исполнение роли? Да, Собственник, которому Менеджер подотчетен.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 кто спросит с Собственника за ненадлежащее исполнение? Менеджер? Совет директоров? Рынок? Семья? Только он сам, он отвечает репутацией и рискует карманом и благополучием семьи. В этом смысле он </a:t>
            </a:r>
            <a:r>
              <a:rPr lang="ru-RU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д.б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 «</a:t>
            </a:r>
            <a:r>
              <a:rPr lang="ru-RU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базароответственным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».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Выводы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Рекомендации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B5BB10C-977A-4D8F-B7B5-68103D97FF02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49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http://www.vedomosti.ru/newspaper/articles/2014/10/20/sobstvennik-osnovnaya-ugroza-dlya-kompanii-dmitrij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B5BB10C-977A-4D8F-B7B5-68103D97FF02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33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 эффективности собственника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Королев В.А.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AF61F-307F-472E-B3A8-D663222AD19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84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13A91-88E9-7679-ED37-737C564CCB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F97E7F7-DA66-4988-9C03-65DB06093D4D}" type="slidenum">
              <a:t>43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B25BF8-7545-7476-A29C-F739032F50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8B5CB68-BD7F-0581-552A-1331ED375F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7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BA8BB5-B5F4-C3BD-E850-4600272A3A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C209A88-D922-47BF-B792-DC74FE945915}" type="slidenum">
              <a:t>45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2E6123-4B8C-50CB-C2C9-92655F3B5D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FB63DAB-5EAD-FCE0-C348-D3B8D465B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8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Дата слайда 22.11.2022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E102-6A9C-4682-BBEB-FC4A4C15BB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38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65232-93F9-F948-A6BE-28BA11F31E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0055647-3BD9-4BFF-877B-08DFDC00ADF8}" type="slidenum">
              <a:t>46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7E2796-562E-5DDA-9C91-C5D361830B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7FE9401-6C77-42BA-24FC-5B14080B5E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0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05B82-A2D9-A136-8B77-47769EB258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6E5C8F6-56A6-45ED-90C6-F03AF777234F}" type="slidenum">
              <a:t>47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CCEA5-C765-F2E5-4AE4-862F0226F9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A1F608C-F90B-0AFC-2525-1555B0C4EA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48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A32A03-7096-308D-BEFE-FA72DA39E4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4A12E9B-36EB-4ECE-9C8E-246AC31785A0}" type="slidenum">
              <a:t>48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E5B186-FEEB-72D2-FF4C-A09C0DF502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7F8D1F-9A76-86B9-4FFC-D686A8179B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99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C33C31-A972-AD19-62D4-965936175F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13E23D4-0869-465F-8990-E03320D09890}" type="slidenum">
              <a:t>49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D65289-2127-7DCB-2DCC-BBBF8AD066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5D9DBF-2EA7-CC81-496F-0612A14E8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91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AB77D-377A-915A-BA0B-055E8D3F64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406EC9-167A-407A-8627-FFFC88E2948B}" type="slidenum">
              <a:t>53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EBA8BF-D890-6DA3-A355-3C6F61BF9F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66FC46-FE2A-12A6-1D7D-8C03889D72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43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95EBDC5-6993-4CEC-BCFB-3C55A15A00EA}" type="slidenum">
              <a:t>56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60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EB2A876-556B-4762-848D-DBB7F3156BA3}" type="slidenum">
              <a:t>57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35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BFD59D-43FD-4DB3-B360-6773F9A0F072}" type="slidenum">
              <a:t>59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08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35C2AB6-A39B-4093-BA96-FDFBBE0FD8C6}" type="slidenum">
              <a:t>60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98933A-1FD1-4438-8258-6537A11CE4D2}" type="slidenum">
              <a:t>61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9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Кто собственник, кто менеджер, кто считает себя корпорацией, у кого дивиденды превышают зарплату себе как менеджеру, у кого есть СД, прописанный в уставе?</a:t>
            </a:r>
          </a:p>
          <a:p>
            <a:endParaRPr lang="ru-RU" dirty="0"/>
          </a:p>
          <a:p>
            <a:r>
              <a:rPr lang="ru-RU" dirty="0"/>
              <a:t>Взять тезисы из </a:t>
            </a:r>
            <a:r>
              <a:rPr lang="ru-RU" dirty="0" err="1"/>
              <a:t>КАДИСа</a:t>
            </a:r>
            <a:endParaRPr lang="ru-RU" dirty="0"/>
          </a:p>
          <a:p>
            <a:endParaRPr lang="ru-RU" dirty="0"/>
          </a:p>
          <a:p>
            <a:r>
              <a:rPr lang="ru-RU" dirty="0"/>
              <a:t>Вопрос в зал:</a:t>
            </a:r>
          </a:p>
          <a:p>
            <a:pPr marL="228600" indent="-228600">
              <a:buAutoNum type="arabicPeriod"/>
            </a:pPr>
            <a:r>
              <a:rPr lang="ru-RU" dirty="0"/>
              <a:t>Кто из владельцев хочет «отойти от операционки»?</a:t>
            </a:r>
          </a:p>
          <a:p>
            <a:pPr marL="228600" indent="-228600">
              <a:buAutoNum type="arabicPeriod"/>
            </a:pPr>
            <a:r>
              <a:rPr lang="ru-RU" dirty="0"/>
              <a:t>Кто из владельцев хочет найти Гендиректора, которому хочет передать операционку?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E102-6A9C-4682-BBEB-FC4A4C15BB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73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1ACD22D-4917-4862-ACD1-7DE0C513AD10}" type="slidenum">
              <a:t>62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A31E3F-6001-4628-8287-FE51D7C9393A}" type="slidenum">
              <a:t>63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1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Сообщение 2.2. Вознаграждения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28B658-5AD3-7C49-8DCB-6AFAFC2360D9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48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EDDE43-B56F-4A6A-BE83-10D4EA3DEB7D}" type="slidenum">
              <a:t>70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0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8D02376-FAFF-4512-8A2C-F98487C56DD2}" type="slidenum">
              <a:t>71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98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C4D2B87-A8D3-434C-986C-2C8ECF361DE4}" type="slidenum">
              <a:t>74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AC6D561-464A-462F-B84D-18EAD3174EF4}" type="slidenum">
              <a:t>77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52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B5995C9-CC7B-4BB9-AE86-4D9317AB0316}" type="slidenum">
              <a:t>78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43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Предварительные даты 12-го потока Школы корпоративного управления Виталия Королева (осень 2025 года) следующие:</a:t>
            </a:r>
          </a:p>
          <a:p>
            <a:pPr algn="l"/>
            <a:endParaRPr lang="ru-RU" sz="1800" b="1" i="0" u="none" strike="noStrike" baseline="0" dirty="0">
              <a:solidFill>
                <a:srgbClr val="0563C2"/>
              </a:solidFill>
              <a:latin typeface="Carlito-Bold"/>
            </a:endParaRP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1. 1-й модуль - 25-26 сентября 2025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2. 2-й модуль - 09-10 октября 2025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3. 3-й модуль - 23-24 октября 2025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4. 4-й модуль - 06-07 ноября 2025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5. 5-й модуль - 20-21 ноября 2025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6. 6-й модуль - 04-05 декабря 2025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7. Финальная конференция - 18-19 декабря 2025</a:t>
            </a:r>
          </a:p>
          <a:p>
            <a:pPr algn="l"/>
            <a:endParaRPr lang="ru-RU" sz="1800" b="1" i="0" u="none" strike="noStrike" baseline="0" dirty="0">
              <a:solidFill>
                <a:srgbClr val="0563C2"/>
              </a:solidFill>
              <a:latin typeface="Carlito-Bold"/>
            </a:endParaRP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Если у вас есть дополнительные вопросы или нужна помощь, дайте знать!</a:t>
            </a:r>
          </a:p>
          <a:p>
            <a:pPr algn="l"/>
            <a:endParaRPr lang="ru-RU" sz="1800" b="1" i="0" u="none" strike="noStrike" baseline="0" dirty="0">
              <a:solidFill>
                <a:srgbClr val="0563C2"/>
              </a:solidFill>
              <a:latin typeface="Carlito-Bold"/>
            </a:endParaRPr>
          </a:p>
          <a:p>
            <a:pPr algn="l"/>
            <a:endParaRPr lang="ru-RU" sz="1800" b="1" i="0" u="none" strike="noStrike" baseline="0" dirty="0">
              <a:solidFill>
                <a:srgbClr val="0563C2"/>
              </a:solidFill>
              <a:latin typeface="Carlito-Bold"/>
            </a:endParaRP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МОДУЛЬ 1: СОБСТВЕННИК И ЕГО РОЛЬ В КОМПАНИИ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Ведущие: Виталий Королев, Павел Шило, Александр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Кулижский</a:t>
            </a:r>
          </a:p>
          <a:p>
            <a:pPr algn="l"/>
            <a:r>
              <a:rPr lang="ru-RU" sz="1800" b="1" i="0" u="none" strike="noStrike" baseline="0" dirty="0">
                <a:solidFill>
                  <a:srgbClr val="FFFFFF"/>
                </a:solidFill>
                <a:latin typeface="Carlito-Bold"/>
              </a:rPr>
              <a:t>13 - 14</a:t>
            </a:r>
          </a:p>
          <a:p>
            <a:pPr algn="l"/>
            <a:r>
              <a:rPr lang="ru-RU" sz="1800" b="1" i="0" u="none" strike="noStrike" baseline="0" dirty="0">
                <a:solidFill>
                  <a:srgbClr val="FFFFFF"/>
                </a:solidFill>
                <a:latin typeface="Carlito-Bold"/>
              </a:rPr>
              <a:t>февраля</a:t>
            </a:r>
          </a:p>
          <a:p>
            <a:pPr algn="l"/>
            <a:r>
              <a:rPr lang="ru-RU" sz="1800" b="1" i="0" u="none" strike="noStrike" baseline="0" dirty="0">
                <a:solidFill>
                  <a:srgbClr val="000000"/>
                </a:solidFill>
                <a:latin typeface="Carlito-Bold"/>
              </a:rPr>
              <a:t>ПРОГРАММА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МОДУЛЬ 2: СИСТЕМА КОРПОРАТИВНОГО УПРАВЛЕНИЯ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Ведущие: Павел Шило, Виталий Королев, Александр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Кулижский</a:t>
            </a:r>
          </a:p>
          <a:p>
            <a:pPr algn="l"/>
            <a:r>
              <a:rPr lang="ru-RU" sz="1800" b="1" i="0" u="none" strike="noStrike" baseline="0" dirty="0">
                <a:solidFill>
                  <a:srgbClr val="FFFFFF"/>
                </a:solidFill>
                <a:latin typeface="Carlito-Bold"/>
              </a:rPr>
              <a:t>27 - 28</a:t>
            </a:r>
          </a:p>
          <a:p>
            <a:pPr algn="l"/>
            <a:r>
              <a:rPr lang="ru-RU" sz="1800" b="1" i="0" u="none" strike="noStrike" baseline="0" dirty="0">
                <a:solidFill>
                  <a:srgbClr val="FFFFFF"/>
                </a:solidFill>
                <a:latin typeface="Carlito-Bold"/>
              </a:rPr>
              <a:t>февраля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МОДУЛЬ 3: ВНУТРЕННИЕ МЕХАНИЗМЫ И ПРАКТИКА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КОРПОРАТИВНОГО УПРАВЛЕНИЯ</a:t>
            </a:r>
          </a:p>
          <a:p>
            <a:pPr algn="l"/>
            <a:endParaRPr lang="ru-RU" sz="1800" b="1" i="0" u="none" strike="noStrike" baseline="0" dirty="0">
              <a:solidFill>
                <a:srgbClr val="0563C2"/>
              </a:solidFill>
              <a:latin typeface="Carlito-Bold"/>
            </a:endParaRP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МОДУЛЬ 4: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1-й день. СТРАТЕГИЯ В КОНТЕКСТЕ КОРПОРАТИВНОГО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УПРАВЛЕНИЯ. КОМИТЕТ ПО СТРАТЕГИИ СД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Ведущие: Сергей Иванов, Павел Шило, Александр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Кулижский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2-й день. комитет по кадрам и вознаграждениям</a:t>
            </a:r>
          </a:p>
          <a:p>
            <a:pPr algn="l"/>
            <a:r>
              <a:rPr lang="ru-RU" sz="1800" b="1" i="0" u="none" strike="noStrike" baseline="0" dirty="0" err="1">
                <a:solidFill>
                  <a:srgbClr val="0563C2"/>
                </a:solidFill>
                <a:latin typeface="Carlito-Bold"/>
              </a:rPr>
              <a:t>сд</a:t>
            </a:r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. модели вознаграждения коллегиальных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органов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Ведущие: Виталий Королев, Светлана Николашина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МОДУЛЬ 5: УПРАВЛЕНИЕ ФИНАНСАМИ В КОНТЕКСТЕ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КОРПОРАТИВНОГО УПРАВЛЕНИЯ. УПРАВЛЕНИЕ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РИСКАМИ. КОНТРОЛЬНЫЙ КОНТУР СИСТЕМЫ КУ.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КОМИТЕТ ПО АУДИТУ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МОДУЛЬ 6: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1-й день. ЮРИДИЧЕСКИЕ АСПЕКТЫ КОРПОРАТИВНОГО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УПРАВЛЕНИЯ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Ведущие: Юлия Михальчук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2-й день. ОРГАНИЗАЦИЯ РАБОТЫ КОРПОРАТИВНОГО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СЕКРЕТАРЯ. ДОКУМЕНТООБОРОТ ОРГАНОВ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КОРПОРАТИВНОГО УПРАВЛЕНИЯ. ВНУТРЕННИЕ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НОРМАТИВНЫЕ ДОКУМЕНТЫ. ОРГАНИЗАЦИЯ РАБОТЫ</a:t>
            </a:r>
          </a:p>
          <a:p>
            <a:pPr algn="l"/>
            <a:r>
              <a:rPr lang="ru-RU" sz="1800" b="1" i="0" u="none" strike="noStrike" baseline="0" dirty="0">
                <a:solidFill>
                  <a:srgbClr val="0563C2"/>
                </a:solidFill>
                <a:latin typeface="Carlito-Bold"/>
              </a:rPr>
              <a:t>КОЛЛЕГИАЛЬНЫХ ОРГАНОВ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E102-6A9C-4682-BBEB-FC4A4C15BB5F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69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E102-6A9C-4682-BBEB-FC4A4C15BB5F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3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Сообщение 2.2. Вознаграждения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28B658-5AD3-7C49-8DCB-6AFAFC2360D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BB744C9-D042-4247-9F44-41E722CEE5E4}" type="slidenum">
              <a:t>15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8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0"/>
          <p:cNvSpPr txBox="1">
            <a:spLocks noGrp="1" noChangeArrowheads="1"/>
          </p:cNvSpPr>
          <p:nvPr/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ru-RU" sz="1200">
                <a:latin typeface="Verdana" panose="020B0604030504040204" pitchFamily="34" charset="0"/>
              </a:rPr>
              <a:t>Выдача 01. Понятие КУ и модели</a:t>
            </a:r>
          </a:p>
        </p:txBody>
      </p:sp>
      <p:sp>
        <p:nvSpPr>
          <p:cNvPr id="44035" name="Rectangle 1031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E4FEFA1-DF18-49B8-8463-735EC678FCF4}" type="slidenum">
              <a:rPr lang="en-US" altLang="ru-RU" sz="1200">
                <a:latin typeface="Verdana" panose="020B0604030504040204" pitchFamily="34" charset="0"/>
              </a:rPr>
              <a:pPr algn="r"/>
              <a:t>16</a:t>
            </a:fld>
            <a:endParaRPr lang="en-US" altLang="ru-RU" sz="1200">
              <a:latin typeface="Verdana" panose="020B0604030504040204" pitchFamily="34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Напомнить про контрольный орган, который действует по линии акционеры-СД-Исп. менеджмент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Компания на этой схеме рассматривается как субъект принятия решений, окруженный набором стейкхолдеров, в разной степени влияющих на компанию.</a:t>
            </a:r>
          </a:p>
          <a:p>
            <a:pPr eaLnBrk="1" hangingPunct="1"/>
            <a:r>
              <a:rPr lang="ru-RU" altLang="ru-RU"/>
              <a:t>Владельцы при таком подходе рассматриваются фактически как одна из групп стейкхолдеров, причем, как правило, рассматриваются именно все акционеры вместе, вся их совокупность, выражающая свое решение через общее собрание акционеров и совет директоров. Этот подход адекватен для распыленного владения. Для РНК это условие не выполняется, поэтому мы не вправе сводить поведение реальных владельцев-партнеров к поведению акционера – миноритария или акционера – капиталиста (инвестора). Фигура владельца (совладельца) является для непубличных компаний фигурой, оказывающей на компанию наиболее сильное, судьбоносное влияние. Именно поэтому фигура Владельца (совладельца) должна быть поставлена в центр внимания исследователя. Без моделирования фигуры владельца мы не сможем разобраться с перспективами КУ в РНК.</a:t>
            </a:r>
          </a:p>
          <a:p>
            <a:pPr eaLnBrk="1" hangingPunct="1"/>
            <a:endParaRPr lang="ru-RU" altLang="ru-RU"/>
          </a:p>
        </p:txBody>
      </p:sp>
      <p:sp>
        <p:nvSpPr>
          <p:cNvPr id="44038" name="Нижний колонтитул 5"/>
          <p:cNvSpPr>
            <a:spLocks noGrp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(c)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Королев В.А.</a:t>
            </a:r>
          </a:p>
        </p:txBody>
      </p:sp>
      <p:sp>
        <p:nvSpPr>
          <p:cNvPr id="44039" name="Верхний колонтитул 6"/>
          <p:cNvSpPr>
            <a:spLocks noGrp="1"/>
          </p:cNvSpPr>
          <p:nvPr>
            <p:ph type="hdr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КУ Лайт</a:t>
            </a:r>
          </a:p>
        </p:txBody>
      </p:sp>
    </p:spTree>
    <p:extLst>
      <p:ext uri="{BB962C8B-B14F-4D97-AF65-F5344CB8AC3E}">
        <p14:creationId xmlns:p14="http://schemas.microsoft.com/office/powerpoint/2010/main" val="428876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E91ECDC-F284-4D8D-9610-F45ECC9E1C1E}" type="slidenum">
              <a:t>17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1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178A1D6-8F50-4E4A-97F9-6865A07C4E7A}" type="slidenum">
              <a:t>19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53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AF41161-F8DA-411C-9E22-2290868C995D}" type="slidenum">
              <a:t>23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CA-1C0C-4993-98E4-B998123D8662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4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56DA-4E13-48EC-A086-60F0AD8D8993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7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0FA5-D738-4786-A157-9FB250322426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741"/>
            <a:ext cx="10515600" cy="89072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826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3DC7-6DAC-47C1-991F-7E7B0FC48056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2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52F-41B4-4EBE-A268-372B589D7AFB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4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529"/>
            <a:ext cx="10515600" cy="89072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9826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9826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074D-59D9-4872-8AB1-3E253EA85588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0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1549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1179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1179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B62A-08E3-4C6E-B784-1812C6F6C7B9}" type="datetime1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9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895"/>
            <a:ext cx="10515600" cy="89072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807-BDC0-4036-86A9-3256D781625C}" type="datetime1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9B9AA0-8BAA-4CC3-9823-D6F696FF4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11" y="204756"/>
            <a:ext cx="1287463" cy="10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A3CA-6B79-4EC6-B6E0-18D0579FE1F5}" type="datetime1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4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0D5B-FB2C-413F-802E-B8EA9D7213AB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4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0A91-7055-42D4-B760-B52812833B6B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7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532" y="365126"/>
            <a:ext cx="9348107" cy="89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52623"/>
            <a:ext cx="10515600" cy="472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99AB-ED2C-4066-86F0-2D4DBDB0D5ED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B775-E8C2-4231-BDEF-73EA236C4D7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B391C8-ED36-4C9C-81B1-C2DC2106B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" y="66511"/>
            <a:ext cx="1067933" cy="1067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8C4718-89E1-4592-B263-9F7EF5526F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82" y="156020"/>
            <a:ext cx="1398738" cy="11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482692/1937c3c06a7ba397ca3d0ea54a99ea594b1e6446/#dst1211" TargetMode="External"/><Relationship Id="rId3" Type="http://schemas.openxmlformats.org/officeDocument/2006/relationships/hyperlink" Target="https://www.consultant.ru/document/cons_doc_LAW_150888/#dst100019" TargetMode="External"/><Relationship Id="rId7" Type="http://schemas.openxmlformats.org/officeDocument/2006/relationships/hyperlink" Target="https://www.consultant.ru/document/cons_doc_LAW_482692/1937c3c06a7ba397ca3d0ea54a99ea594b1e6446/#dst1209" TargetMode="External"/><Relationship Id="rId2" Type="http://schemas.openxmlformats.org/officeDocument/2006/relationships/hyperlink" Target="https://www.consultant.ru/document/cons_doc_LAW_5142/186821aad91ce9ab6c6a5b2a30b458013dcd88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ltant.ru/document/cons_doc_LAW_150888/#dst100010" TargetMode="External"/><Relationship Id="rId5" Type="http://schemas.openxmlformats.org/officeDocument/2006/relationships/hyperlink" Target="https://www.consultant.ru/document/cons_doc_LAW_150888/#dst100034" TargetMode="External"/><Relationship Id="rId4" Type="http://schemas.openxmlformats.org/officeDocument/2006/relationships/hyperlink" Target="https://www.consultant.ru/document/cons_doc_LAW_482692/186821aad91ce9ab6c6a5b2a30b458013dcd8817/#dst1206" TargetMode="External"/><Relationship Id="rId9" Type="http://schemas.openxmlformats.org/officeDocument/2006/relationships/hyperlink" Target="https://www.consultant.ru/document/cons_doc_LAW_482692/1937c3c06a7ba397ca3d0ea54a99ea594b1e6446/#dst121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uccession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uccession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uro-royals.livejournal.com/3041395.htm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succession.ru/corporate-governance-schoo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succession.ru/#boo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BC8D38-24DA-4F72-BDAC-1FABDFCD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30C364-BED0-4CFF-8C61-C33B29CFC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82754"/>
            <a:ext cx="85915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РОССИЙСКАЯ СТРОИТЕЛЬНАЯ НЕДЕЛЯ 2025</a:t>
            </a:r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6A97A3-EB28-41A4-832F-15ED9DCB6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595779"/>
            <a:ext cx="6858000" cy="598487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1" i="0" dirty="0">
                <a:effectLst/>
                <a:latin typeface="Roboto" panose="02000000000000000000" pitchFamily="2" charset="0"/>
              </a:rPr>
              <a:t>Системы мотивации топ-менеджеров девелоперских компаний</a:t>
            </a:r>
            <a:br>
              <a:rPr lang="ru-RU" sz="1800" b="1" i="0" dirty="0">
                <a:effectLst/>
                <a:latin typeface="Roboto" panose="02000000000000000000" pitchFamily="2" charset="0"/>
              </a:rPr>
            </a:br>
            <a:r>
              <a:rPr lang="ru-RU" sz="1800" i="0" dirty="0">
                <a:effectLst/>
                <a:latin typeface="Roboto" panose="02000000000000000000" pitchFamily="2" charset="0"/>
              </a:rPr>
              <a:t>(мастер-класс)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8D25F-0123-401F-BB82-717D68CDE1AA}"/>
              </a:ext>
            </a:extLst>
          </p:cNvPr>
          <p:cNvSpPr txBox="1"/>
          <p:nvPr/>
        </p:nvSpPr>
        <p:spPr>
          <a:xfrm>
            <a:off x="419100" y="5207432"/>
            <a:ext cx="4672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Виталий Королев. </a:t>
            </a:r>
            <a:r>
              <a:rPr lang="en-US" sz="1800" dirty="0">
                <a:solidFill>
                  <a:srgbClr val="1C1C1C"/>
                </a:solidFill>
                <a:latin typeface="Involve" panose="020B0502020202020204" pitchFamily="34" charset="0"/>
              </a:rPr>
              <a:t>DBA, </a:t>
            </a:r>
            <a:r>
              <a:rPr lang="ru-RU" dirty="0">
                <a:solidFill>
                  <a:srgbClr val="1C1C1C"/>
                </a:solidFill>
                <a:latin typeface="Involve" panose="020B0502020202020204" pitchFamily="34" charset="0"/>
              </a:rPr>
              <a:t>н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езависимый директор, эксперт по корпоративному управлению</a:t>
            </a:r>
          </a:p>
          <a:p>
            <a:r>
              <a:rPr lang="ru-RU" dirty="0">
                <a:solidFill>
                  <a:srgbClr val="1C1C1C"/>
                </a:solidFill>
                <a:latin typeface="Involve" panose="020B0502020202020204" pitchFamily="34" charset="0"/>
              </a:rPr>
              <a:t>11.03.2025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AA115B-AD1F-4CE0-846A-CF1CFFF77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96900"/>
            <a:ext cx="4152900" cy="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94702B3-A736-4883-96D7-2F766CDF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289895"/>
            <a:ext cx="9925665" cy="890728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расчета. Компания «Наф-Наф девелопмент»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39356C-B83E-4D24-912E-E718479D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2341F-8AC5-488F-B57B-87505115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F99CDBA-FE99-4574-A4AE-9295E68E3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0" y="1389063"/>
          <a:ext cx="43180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Worksheet" r:id="rId3" imgW="4724400" imgH="4891166" progId="Excel.Sheet.12">
                  <p:embed/>
                </p:oleObj>
              </mc:Choice>
              <mc:Fallback>
                <p:oleObj name="Worksheet" r:id="rId3" imgW="4724400" imgH="4891166" progId="Excel.Sheet.1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F99CDBA-FE99-4574-A4AE-9295E68E3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0" y="1389063"/>
                        <a:ext cx="4318000" cy="44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E86A53-755D-4785-BFAC-57A4647494C1}"/>
              </a:ext>
            </a:extLst>
          </p:cNvPr>
          <p:cNvSpPr txBox="1"/>
          <p:nvPr/>
        </p:nvSpPr>
        <p:spPr>
          <a:xfrm>
            <a:off x="6204155" y="1389063"/>
            <a:ext cx="4552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Исходных данных – всего 9;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Собственник в роли Капиталиста (Бенефициара) должен сказать, чем он владеет (размер Собственного капитала) и чего он хочет от владения (стоимость Собственного капитала для Компании);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Топ-менеджмент должен сказать, на каких условиях он обеспечит нормальную доходность на Собственный капитал (оклад + Базовый бонус);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Собственник в роли Предпринимателя должен предложить условия участия Топ-менеджмента в Предпринимательском доходе (Добавленной прибыли);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Расчет не зависит от выручки. Так и задумано;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Можно использовать модель для расчета бонусов Гендиректора. (Численность команды = 1);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Модель считает как плановый размер бонуса, так и фактический, с учетом точности исполнения плана;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Недовыполнение плана наказывается, перевыполнение – поощряется, но менее интенсивно, чем степень перевыполнения.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54342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AC949-6FE5-44AF-9334-7DEFD376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Окончание спойлера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05E366-3EEA-4048-AF89-249327FA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Спойлер демонстрировал наличие расчетной модели, до разбора которой мы можем не успеть добраться за отведенное время;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Вернемся к деталям этого расчета в конце мастер-класса после системных вводных;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Далее двигаемся по плану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961799-E34E-4B69-91ED-888DEEC9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D2148C-97EA-4CAB-8F47-54FBD9F4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4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0E710-08B1-41F8-8A6A-88C33853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8" y="266741"/>
            <a:ext cx="9808503" cy="890728"/>
          </a:xfrm>
        </p:spPr>
        <p:txBody>
          <a:bodyPr>
            <a:normAutofit/>
          </a:bodyPr>
          <a:lstStyle/>
          <a:p>
            <a:r>
              <a:rPr lang="ru-RU" dirty="0"/>
              <a:t>Проясняем понятия, использованные в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29868-8492-4A32-8D76-525CD2989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ea typeface="Tahoma" panose="020B0604030504040204" pitchFamily="34" charset="0"/>
                <a:cs typeface="Tahoma" panose="020B0604030504040204" pitchFamily="34" charset="0"/>
              </a:rPr>
              <a:t>Тема: </a:t>
            </a:r>
            <a:r>
              <a:rPr lang="ru-RU" b="1" dirty="0"/>
              <a:t>Системы мотивации топ-менеджеров девелоперских компаний</a:t>
            </a:r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Понятия в контексте этого выступления (локальный Глоссарий):</a:t>
            </a:r>
          </a:p>
          <a:p>
            <a:pPr marL="514350" indent="-514350">
              <a:buAutoNum type="arabicPeriod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. Системность подхода. Из чего состоит?</a:t>
            </a:r>
          </a:p>
          <a:p>
            <a:pPr marL="514350" indent="-514350">
              <a:buAutoNum type="arabicPeriod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. В чем отличие от Корпорации, от Бизнеса, от Группы? Органы управления Компании/Корпорации.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Топ-менеджеры.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Кто они такие? Чьей командой являются топ-менеджеры: Собственника или Гендиректора? Кто их назначает? Какие решения они принимают, чем и за что отвечают? Чем топ-менеджерская команда отличается от «топ-исполнительской свиты»?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Мотивация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. Чем отличается от Вознаграждения? Материальная и нематериальная. Краткосрочная и долгосрочная. Коллективная и индивидуальная.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Девелоперские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. В чем отличие мотивации топов в девелоперских и прочих и насколько оно принципиально?</a:t>
            </a:r>
          </a:p>
          <a:p>
            <a:pPr marL="514350" indent="-514350">
              <a:buAutoNum type="arabicPeriod"/>
            </a:pP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22C5A1-DD00-475A-B196-B2E507BF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35D7A8-A142-4C25-BB84-1FA2AF35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50C0B-4B4C-4E17-8B49-28AB7703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Система. В чем системность подхода?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84AD3-290F-4738-914A-B440BBBEF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Двигаемся от общего к частному. Не учитываем специфику отрасли или конкретной компании до тех пор, пока это станет необходимым;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Взгляд с точки зрения системы корпоративного управления: рассматриваем Компанию как систему органов управления, элементами которой являются топ-менеджеры. В отдельных моментах показываю точку зрения Совета директоров, даже если его нет в Компании;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Рассматриваем не только систему мотивации и вознаграждения топ-менеджеров, но и процесс принятия решения о назначении топ-менеджеров;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Рассматриваем не просто отдельных топ-менеджеров или их состав, но разбираем понятие «топ-менеджерской команды» - от формирования до системы вознаграждения;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77D895-BF91-43BF-80E2-9B2E745B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2B9313-D8EA-4463-9FA9-C5A6AD20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99DE6-19E3-4E56-8B51-3E209183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Компания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44CCA-47C5-4FDB-96C2-E46E14278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Компания</a:t>
            </a:r>
            <a:r>
              <a:rPr lang="ru-RU" dirty="0"/>
              <a:t> = Корпорация, т.е. юридическое лицо, принадлежащее одному или нескольким Владельцам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Для простоты считаем Компании непубличными, т.е. </a:t>
            </a:r>
            <a:r>
              <a:rPr lang="ru-RU" dirty="0" err="1"/>
              <a:t>небиржевыми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Бизнес</a:t>
            </a:r>
            <a:r>
              <a:rPr lang="ru-RU" dirty="0"/>
              <a:t> = предпринимательская деятельность, осуществляемая посредством Компаний (Групп)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Группа</a:t>
            </a:r>
            <a:r>
              <a:rPr lang="ru-RU" dirty="0"/>
              <a:t> Компаний имеет одну Головную Компанию – владельца несколько дочерних Компаний и, возможно, управляющую Компанию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Вариант Группы: Компаниями владеет отдельный человек или партнеры и они же владеют Управляющей Компанией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Говорим о Топ-менеджерах, управляющих Бизнесом, а не только отдельной Компанией, но для простоты иллюстрируем на примере органов Компании.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B9E5B0-4645-4248-BE07-BF1513C0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BD3F01-0777-4425-8EE6-0A6B870F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0937" y="450427"/>
            <a:ext cx="8868095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Корпоративные и унитарные юрлица</a:t>
            </a:r>
            <a:br>
              <a:rPr lang="ru-RU" sz="3600" dirty="0">
                <a:latin typeface="+mj-lt"/>
                <a:ea typeface="+mj-ea"/>
                <a:cs typeface="+mj-cs"/>
              </a:rPr>
            </a:br>
            <a:r>
              <a:rPr lang="ru-RU" sz="3600" dirty="0">
                <a:latin typeface="+mj-lt"/>
                <a:ea typeface="+mj-ea"/>
                <a:cs typeface="+mj-cs"/>
              </a:rPr>
              <a:t>по ГК РФ (С 01.09.2014)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103" y="1935191"/>
            <a:ext cx="10989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Статья 65</a:t>
            </a:r>
            <a:r>
              <a:rPr lang="ru-RU" sz="2000" b="1" baseline="3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Корпоративные и унитарные юридические лица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103" y="2529196"/>
            <a:ext cx="10989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1. Юридические лица, учредители (участники) которых обладают правом участия (членства) в них и формируют их высший орган в соответствии с пунктом 1 статьи 65</a:t>
            </a:r>
            <a:r>
              <a:rPr lang="ru-RU" baseline="33000" dirty="0"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 настоящего Кодекса, являются корпоративными </a:t>
            </a:r>
            <a:r>
              <a:rPr lang="ru-RU" b="1" dirty="0">
                <a:ea typeface="Roboto Light" panose="02000000000000000000" pitchFamily="2" charset="0"/>
                <a:cs typeface="Roboto Light" panose="02000000000000000000" pitchFamily="2" charset="0"/>
              </a:rPr>
              <a:t>юридическими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 лицами (</a:t>
            </a:r>
            <a:r>
              <a:rPr lang="ru-RU" b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корпорациями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). К ним относятся </a:t>
            </a:r>
            <a:r>
              <a:rPr lang="ru-RU" b="1" dirty="0">
                <a:ea typeface="Roboto Light" panose="02000000000000000000" pitchFamily="2" charset="0"/>
                <a:cs typeface="Roboto Light" panose="02000000000000000000" pitchFamily="2" charset="0"/>
              </a:rPr>
              <a:t>хозяйственные товарищества и общества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, крестьянские (фермерские) хозяйства, хозяйственные партнерства, производственные и потребительские кооперативы, общественные организации, ассоциации (союзы), </a:t>
            </a:r>
            <a:r>
              <a:rPr lang="ru-RU" b="1" dirty="0">
                <a:ea typeface="Roboto Light" panose="02000000000000000000" pitchFamily="2" charset="0"/>
                <a:cs typeface="Roboto Light" panose="02000000000000000000" pitchFamily="2" charset="0"/>
              </a:rPr>
              <a:t>товарищества собственников недвижимости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, казачьи общества, внесенные в государственный реестр казачьих обществ в Российской Федерации, а также общины коренных малочисленных народов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103" y="4880074"/>
            <a:ext cx="10989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Юридические лица, учредители которых не становятся их участниками и не приобретают в них прав членства, являются </a:t>
            </a:r>
            <a:r>
              <a:rPr lang="ru-RU" b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унитарными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 юридическими лицами. К ним относятся государственные и муниципальные унитарные предприятия, фонды, учреждения, автономные некоммерческие организации, религиозные организации, публично-правовые компании.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701" y="73766"/>
            <a:ext cx="9706272" cy="890728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На какую из этих структур владения похожа структура большинства отечественных частных Компании? И к какой относится Ваш бизнес?</a:t>
            </a:r>
            <a:endParaRPr lang="ru-RU" altLang="ru-RU" sz="1752" dirty="0"/>
          </a:p>
        </p:txBody>
      </p:sp>
      <p:sp>
        <p:nvSpPr>
          <p:cNvPr id="43038" name="Нижний колонтитул 36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202488" indent="-200226" defTabSz="393501" eaLnBrk="0" fontAlgn="base" hangingPunct="0">
              <a:spcBef>
                <a:spcPct val="0"/>
              </a:spcBef>
              <a:spcAft>
                <a:spcPct val="0"/>
              </a:spcAft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602939" indent="-200226" defTabSz="393501" eaLnBrk="0" fontAlgn="base" hangingPunct="0">
              <a:spcBef>
                <a:spcPct val="0"/>
              </a:spcBef>
              <a:spcAft>
                <a:spcPct val="0"/>
              </a:spcAft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003392" indent="-200226" defTabSz="393501" eaLnBrk="0" fontAlgn="base" hangingPunct="0">
              <a:spcBef>
                <a:spcPct val="0"/>
              </a:spcBef>
              <a:spcAft>
                <a:spcPct val="0"/>
              </a:spcAft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403844" indent="-200226" defTabSz="393501" eaLnBrk="0" fontAlgn="base" hangingPunct="0">
              <a:spcBef>
                <a:spcPct val="0"/>
              </a:spcBef>
              <a:spcAft>
                <a:spcPct val="0"/>
              </a:spcAft>
              <a:tabLst>
                <a:tab pos="393501" algn="l"/>
                <a:tab pos="787000" algn="l"/>
                <a:tab pos="1180500" algn="l"/>
                <a:tab pos="1573999" algn="l"/>
                <a:tab pos="1967501" algn="l"/>
                <a:tab pos="2361000" algn="l"/>
                <a:tab pos="275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(с) Королев. Система мотивации топов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4E1DDC-89FB-554D-8F4D-7AB9C75F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E9693-6F48-4076-AA68-0430178BDBD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B68C47-A70A-40D2-BA8D-84BD42E7F248}"/>
              </a:ext>
            </a:extLst>
          </p:cNvPr>
          <p:cNvGrpSpPr/>
          <p:nvPr/>
        </p:nvGrpSpPr>
        <p:grpSpPr>
          <a:xfrm>
            <a:off x="2480272" y="1343003"/>
            <a:ext cx="2362325" cy="1954395"/>
            <a:chOff x="827584" y="1268760"/>
            <a:chExt cx="2990880" cy="2592000"/>
          </a:xfrm>
        </p:grpSpPr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3402672" y="2890189"/>
              <a:ext cx="375080" cy="34610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 dirty="0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26D263A0-B104-4B95-BCD7-389FC909AFC2}"/>
                </a:ext>
              </a:extLst>
            </p:cNvPr>
            <p:cNvGrpSpPr/>
            <p:nvPr/>
          </p:nvGrpSpPr>
          <p:grpSpPr>
            <a:xfrm>
              <a:off x="827584" y="1268760"/>
              <a:ext cx="2990880" cy="2592000"/>
              <a:chOff x="1581120" y="1773001"/>
              <a:chExt cx="5660641" cy="4406400"/>
            </a:xfrm>
          </p:grpSpPr>
          <p:sp>
            <p:nvSpPr>
              <p:cNvPr id="43012" name="AutoShape 3"/>
              <p:cNvSpPr>
                <a:spLocks noChangeArrowheads="1"/>
              </p:cNvSpPr>
              <p:nvPr/>
            </p:nvSpPr>
            <p:spPr bwMode="auto">
              <a:xfrm>
                <a:off x="3042721" y="3573001"/>
                <a:ext cx="3048480" cy="18288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13" name="Oval 4"/>
              <p:cNvSpPr>
                <a:spLocks noChangeArrowheads="1"/>
              </p:cNvSpPr>
              <p:nvPr/>
            </p:nvSpPr>
            <p:spPr bwMode="auto">
              <a:xfrm>
                <a:off x="3706560" y="2709001"/>
                <a:ext cx="1676160" cy="159984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14" name="Oval 5"/>
              <p:cNvSpPr>
                <a:spLocks noChangeArrowheads="1"/>
              </p:cNvSpPr>
              <p:nvPr/>
            </p:nvSpPr>
            <p:spPr bwMode="auto">
              <a:xfrm>
                <a:off x="1846081" y="1989001"/>
                <a:ext cx="5181120" cy="4190400"/>
              </a:xfrm>
              <a:prstGeom prst="ellipse">
                <a:avLst/>
              </a:prstGeom>
              <a:noFill/>
              <a:ln w="762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18" name="Oval 9"/>
              <p:cNvSpPr>
                <a:spLocks noChangeArrowheads="1"/>
              </p:cNvSpPr>
              <p:nvPr/>
            </p:nvSpPr>
            <p:spPr bwMode="auto">
              <a:xfrm>
                <a:off x="2776320" y="2134441"/>
                <a:ext cx="61056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19" name="Oval 10"/>
              <p:cNvSpPr>
                <a:spLocks noChangeArrowheads="1"/>
              </p:cNvSpPr>
              <p:nvPr/>
            </p:nvSpPr>
            <p:spPr bwMode="auto">
              <a:xfrm>
                <a:off x="3775681" y="1773001"/>
                <a:ext cx="609120" cy="45792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20" name="Oval 11"/>
              <p:cNvSpPr>
                <a:spLocks noChangeArrowheads="1"/>
              </p:cNvSpPr>
              <p:nvPr/>
            </p:nvSpPr>
            <p:spPr bwMode="auto">
              <a:xfrm>
                <a:off x="5038561" y="1845001"/>
                <a:ext cx="60912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21" name="Oval 12"/>
              <p:cNvSpPr>
                <a:spLocks noChangeArrowheads="1"/>
              </p:cNvSpPr>
              <p:nvPr/>
            </p:nvSpPr>
            <p:spPr bwMode="auto">
              <a:xfrm>
                <a:off x="6033600" y="2421001"/>
                <a:ext cx="61056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22" name="Oval 13"/>
              <p:cNvSpPr>
                <a:spLocks noChangeArrowheads="1"/>
              </p:cNvSpPr>
              <p:nvPr/>
            </p:nvSpPr>
            <p:spPr bwMode="auto">
              <a:xfrm>
                <a:off x="6632641" y="3501001"/>
                <a:ext cx="60912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29" name="Oval 20"/>
              <p:cNvSpPr>
                <a:spLocks noChangeArrowheads="1"/>
              </p:cNvSpPr>
              <p:nvPr/>
            </p:nvSpPr>
            <p:spPr bwMode="auto">
              <a:xfrm>
                <a:off x="1715041" y="4581001"/>
                <a:ext cx="609120" cy="45792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30" name="Oval 21"/>
              <p:cNvSpPr>
                <a:spLocks noChangeArrowheads="1"/>
              </p:cNvSpPr>
              <p:nvPr/>
            </p:nvSpPr>
            <p:spPr bwMode="auto">
              <a:xfrm>
                <a:off x="1581120" y="3645001"/>
                <a:ext cx="61056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31" name="Oval 22"/>
              <p:cNvSpPr>
                <a:spLocks noChangeArrowheads="1"/>
              </p:cNvSpPr>
              <p:nvPr/>
            </p:nvSpPr>
            <p:spPr bwMode="auto">
              <a:xfrm>
                <a:off x="1915201" y="2853001"/>
                <a:ext cx="60912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33" name="Oval 24"/>
              <p:cNvSpPr>
                <a:spLocks noChangeArrowheads="1"/>
              </p:cNvSpPr>
              <p:nvPr/>
            </p:nvSpPr>
            <p:spPr bwMode="auto">
              <a:xfrm>
                <a:off x="2180161" y="5229001"/>
                <a:ext cx="609120" cy="456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43034" name="Oval 25"/>
              <p:cNvSpPr>
                <a:spLocks noChangeArrowheads="1"/>
              </p:cNvSpPr>
              <p:nvPr/>
            </p:nvSpPr>
            <p:spPr bwMode="auto">
              <a:xfrm>
                <a:off x="5636161" y="5589001"/>
                <a:ext cx="609120" cy="45792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10EF80A-830C-409E-B5A9-308168AAF717}"/>
              </a:ext>
            </a:extLst>
          </p:cNvPr>
          <p:cNvGrpSpPr/>
          <p:nvPr/>
        </p:nvGrpSpPr>
        <p:grpSpPr>
          <a:xfrm>
            <a:off x="6227610" y="1146275"/>
            <a:ext cx="3064935" cy="2270477"/>
            <a:chOff x="678530" y="1679387"/>
            <a:chExt cx="6563231" cy="4500014"/>
          </a:xfrm>
        </p:grpSpPr>
        <p:sp>
          <p:nvSpPr>
            <p:cNvPr id="40" name="AutoShape 3">
              <a:extLst>
                <a:ext uri="{FF2B5EF4-FFF2-40B4-BE49-F238E27FC236}">
                  <a16:creationId xmlns:a16="http://schemas.microsoft.com/office/drawing/2014/main" id="{B258EF23-395B-4DAF-BA76-8E952447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721" y="3573001"/>
              <a:ext cx="3048480" cy="18288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5EC86741-3D3B-4598-BB93-19756ADF7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081" y="1989001"/>
              <a:ext cx="5181120" cy="4190400"/>
            </a:xfrm>
            <a:prstGeom prst="ellips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 sz="1352" dirty="0"/>
            </a:p>
          </p:txBody>
        </p:sp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37C56678-68D3-4033-BE58-D36212DF5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641" y="3501001"/>
              <a:ext cx="609120" cy="456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D55A97A0-2EE9-4C77-8507-5B4B9DAC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30" y="1679387"/>
              <a:ext cx="2458265" cy="22178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 dirty="0"/>
            </a:p>
          </p:txBody>
        </p:sp>
        <p:sp>
          <p:nvSpPr>
            <p:cNvPr id="54" name="Oval 25">
              <a:extLst>
                <a:ext uri="{FF2B5EF4-FFF2-40B4-BE49-F238E27FC236}">
                  <a16:creationId xmlns:a16="http://schemas.microsoft.com/office/drawing/2014/main" id="{830095C5-A190-4A14-BAC3-8FCD4FF70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161" y="5589001"/>
              <a:ext cx="609120" cy="4579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42A6C7D-CD0C-4F3F-A555-9B06821F87CA}"/>
              </a:ext>
            </a:extLst>
          </p:cNvPr>
          <p:cNvGrpSpPr/>
          <p:nvPr/>
        </p:nvGrpSpPr>
        <p:grpSpPr>
          <a:xfrm>
            <a:off x="2389080" y="3625886"/>
            <a:ext cx="2811427" cy="2437639"/>
            <a:chOff x="1823759" y="1887932"/>
            <a:chExt cx="5510379" cy="4291469"/>
          </a:xfrm>
        </p:grpSpPr>
        <p:sp>
          <p:nvSpPr>
            <p:cNvPr id="58" name="AutoShape 3">
              <a:extLst>
                <a:ext uri="{FF2B5EF4-FFF2-40B4-BE49-F238E27FC236}">
                  <a16:creationId xmlns:a16="http://schemas.microsoft.com/office/drawing/2014/main" id="{29663085-2870-4D71-958A-C158A06B5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721" y="3573001"/>
              <a:ext cx="3048480" cy="18288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2AB73F8B-DD9C-4A03-AE62-B43EFC755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081" y="1989001"/>
              <a:ext cx="5181120" cy="4190400"/>
            </a:xfrm>
            <a:prstGeom prst="ellips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64B06FFE-FBCD-40A0-9F62-6A45487E9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759" y="1887932"/>
              <a:ext cx="1849467" cy="15659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66" name="Oval 12">
              <a:extLst>
                <a:ext uri="{FF2B5EF4-FFF2-40B4-BE49-F238E27FC236}">
                  <a16:creationId xmlns:a16="http://schemas.microsoft.com/office/drawing/2014/main" id="{6FF5EF21-0ACC-496A-9F10-425976B19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4537" y="1897880"/>
              <a:ext cx="1929601" cy="14879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 dirty="0"/>
            </a:p>
          </p:txBody>
        </p:sp>
        <p:sp>
          <p:nvSpPr>
            <p:cNvPr id="71" name="Oval 24">
              <a:extLst>
                <a:ext uri="{FF2B5EF4-FFF2-40B4-BE49-F238E27FC236}">
                  <a16:creationId xmlns:a16="http://schemas.microsoft.com/office/drawing/2014/main" id="{FDE7DE68-0334-4819-B20C-FFDF2B1CD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161" y="5229001"/>
              <a:ext cx="609120" cy="456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72" name="Oval 25">
              <a:extLst>
                <a:ext uri="{FF2B5EF4-FFF2-40B4-BE49-F238E27FC236}">
                  <a16:creationId xmlns:a16="http://schemas.microsoft.com/office/drawing/2014/main" id="{9C2FE9D1-990A-42AE-80AE-01747F59B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161" y="5589001"/>
              <a:ext cx="609120" cy="4579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A403F5F-A35C-419F-88FA-949254D46F2A}"/>
              </a:ext>
            </a:extLst>
          </p:cNvPr>
          <p:cNvGrpSpPr/>
          <p:nvPr/>
        </p:nvGrpSpPr>
        <p:grpSpPr>
          <a:xfrm>
            <a:off x="6773829" y="3753592"/>
            <a:ext cx="2726457" cy="2524493"/>
            <a:chOff x="1846081" y="1989001"/>
            <a:chExt cx="5343839" cy="4444380"/>
          </a:xfrm>
        </p:grpSpPr>
        <p:sp>
          <p:nvSpPr>
            <p:cNvPr id="76" name="AutoShape 3">
              <a:extLst>
                <a:ext uri="{FF2B5EF4-FFF2-40B4-BE49-F238E27FC236}">
                  <a16:creationId xmlns:a16="http://schemas.microsoft.com/office/drawing/2014/main" id="{DBEE7F7C-D80E-4C91-9EE7-148B9E61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721" y="3573001"/>
              <a:ext cx="3048480" cy="18288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78" name="Oval 5">
              <a:extLst>
                <a:ext uri="{FF2B5EF4-FFF2-40B4-BE49-F238E27FC236}">
                  <a16:creationId xmlns:a16="http://schemas.microsoft.com/office/drawing/2014/main" id="{D5DC3A97-019D-4C08-81FC-D67A6DB03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081" y="1989001"/>
              <a:ext cx="5181120" cy="4190400"/>
            </a:xfrm>
            <a:prstGeom prst="ellips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83" name="Oval 11">
              <a:extLst>
                <a:ext uri="{FF2B5EF4-FFF2-40B4-BE49-F238E27FC236}">
                  <a16:creationId xmlns:a16="http://schemas.microsoft.com/office/drawing/2014/main" id="{4B149096-1548-46B6-A632-FE04983A6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759" y="5976900"/>
              <a:ext cx="609120" cy="4564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  <p:sp>
          <p:nvSpPr>
            <p:cNvPr id="84" name="Oval 12">
              <a:extLst>
                <a:ext uri="{FF2B5EF4-FFF2-40B4-BE49-F238E27FC236}">
                  <a16:creationId xmlns:a16="http://schemas.microsoft.com/office/drawing/2014/main" id="{43366B5D-0A7B-41F7-8CC5-713F89CD8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360" y="4363645"/>
              <a:ext cx="610560" cy="4564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</p:grpSp>
      <p:sp>
        <p:nvSpPr>
          <p:cNvPr id="91" name="Oval 20">
            <a:extLst>
              <a:ext uri="{FF2B5EF4-FFF2-40B4-BE49-F238E27FC236}">
                <a16:creationId xmlns:a16="http://schemas.microsoft.com/office/drawing/2014/main" id="{1687BD19-7864-4DBD-A0D6-6173A99DFB07}"/>
              </a:ext>
            </a:extLst>
          </p:cNvPr>
          <p:cNvSpPr>
            <a:spLocks noChangeArrowheads="1"/>
          </p:cNvSpPr>
          <p:nvPr/>
        </p:nvSpPr>
        <p:spPr bwMode="auto">
          <a:xfrm rot="1209346">
            <a:off x="7399152" y="1722816"/>
            <a:ext cx="1011387" cy="507361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 sz="1352"/>
          </a:p>
        </p:txBody>
      </p:sp>
      <p:sp>
        <p:nvSpPr>
          <p:cNvPr id="92" name="Oval 20">
            <a:extLst>
              <a:ext uri="{FF2B5EF4-FFF2-40B4-BE49-F238E27FC236}">
                <a16:creationId xmlns:a16="http://schemas.microsoft.com/office/drawing/2014/main" id="{8D4B147F-D195-441C-BCC7-925A2B2DC192}"/>
              </a:ext>
            </a:extLst>
          </p:cNvPr>
          <p:cNvSpPr>
            <a:spLocks noChangeArrowheads="1"/>
          </p:cNvSpPr>
          <p:nvPr/>
        </p:nvSpPr>
        <p:spPr bwMode="auto">
          <a:xfrm rot="1209346">
            <a:off x="7756866" y="4155817"/>
            <a:ext cx="883325" cy="507361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 sz="1352"/>
          </a:p>
        </p:txBody>
      </p:sp>
      <p:sp>
        <p:nvSpPr>
          <p:cNvPr id="93" name="Oval 20">
            <a:extLst>
              <a:ext uri="{FF2B5EF4-FFF2-40B4-BE49-F238E27FC236}">
                <a16:creationId xmlns:a16="http://schemas.microsoft.com/office/drawing/2014/main" id="{653F72CE-26C3-477E-9308-2FDFE2BB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687" y="4097568"/>
            <a:ext cx="883325" cy="507361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 sz="1352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141A453B-760D-4FCE-85A3-8DC7CB0F0313}"/>
              </a:ext>
            </a:extLst>
          </p:cNvPr>
          <p:cNvGrpSpPr/>
          <p:nvPr/>
        </p:nvGrpSpPr>
        <p:grpSpPr>
          <a:xfrm>
            <a:off x="6030141" y="3392919"/>
            <a:ext cx="1753336" cy="1463928"/>
            <a:chOff x="715681" y="1413001"/>
            <a:chExt cx="3137760" cy="3024000"/>
          </a:xfrm>
        </p:grpSpPr>
        <p:sp>
          <p:nvSpPr>
            <p:cNvPr id="99" name="Oval 16">
              <a:extLst>
                <a:ext uri="{FF2B5EF4-FFF2-40B4-BE49-F238E27FC236}">
                  <a16:creationId xmlns:a16="http://schemas.microsoft.com/office/drawing/2014/main" id="{866BED83-084D-45DF-9340-78FC17EEC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81" y="1413001"/>
              <a:ext cx="3137760" cy="3024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A4C929D9-EFBE-4D5F-BD1E-36C6A197C970}"/>
                </a:ext>
              </a:extLst>
            </p:cNvPr>
            <p:cNvGrpSpPr/>
            <p:nvPr/>
          </p:nvGrpSpPr>
          <p:grpSpPr>
            <a:xfrm>
              <a:off x="1183681" y="1629001"/>
              <a:ext cx="1792800" cy="2544480"/>
              <a:chOff x="1183681" y="1629001"/>
              <a:chExt cx="1792800" cy="2544480"/>
            </a:xfrm>
          </p:grpSpPr>
          <p:sp>
            <p:nvSpPr>
              <p:cNvPr id="102" name="Oval 21">
                <a:extLst>
                  <a:ext uri="{FF2B5EF4-FFF2-40B4-BE49-F238E27FC236}">
                    <a16:creationId xmlns:a16="http://schemas.microsoft.com/office/drawing/2014/main" id="{667CB56F-B1F1-44C6-B027-83396DA06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3681" y="2061001"/>
                <a:ext cx="609120" cy="456480"/>
              </a:xfrm>
              <a:prstGeom prst="ellipse">
                <a:avLst/>
              </a:prstGeom>
              <a:pattFill prst="solidDmnd">
                <a:fgClr>
                  <a:srgbClr val="339966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103" name="Oval 22">
                <a:extLst>
                  <a:ext uri="{FF2B5EF4-FFF2-40B4-BE49-F238E27FC236}">
                    <a16:creationId xmlns:a16="http://schemas.microsoft.com/office/drawing/2014/main" id="{F008F670-44E4-49AA-87EC-4A7222CFC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801" y="1629001"/>
                <a:ext cx="609120" cy="456480"/>
              </a:xfrm>
              <a:prstGeom prst="ellipse">
                <a:avLst/>
              </a:prstGeom>
              <a:pattFill prst="solidDmnd">
                <a:fgClr>
                  <a:srgbClr val="339966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104" name="Oval 23">
                <a:extLst>
                  <a:ext uri="{FF2B5EF4-FFF2-40B4-BE49-F238E27FC236}">
                    <a16:creationId xmlns:a16="http://schemas.microsoft.com/office/drawing/2014/main" id="{53AA9B10-1503-4E44-A036-B9B34EB2F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161" y="1915561"/>
                <a:ext cx="796320" cy="649440"/>
              </a:xfrm>
              <a:prstGeom prst="ellipse">
                <a:avLst/>
              </a:prstGeom>
              <a:pattFill prst="solidDmnd">
                <a:fgClr>
                  <a:srgbClr val="339966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105" name="Oval 24">
                <a:extLst>
                  <a:ext uri="{FF2B5EF4-FFF2-40B4-BE49-F238E27FC236}">
                    <a16:creationId xmlns:a16="http://schemas.microsoft.com/office/drawing/2014/main" id="{2C5FC2C6-0359-4F7B-9524-2F51D65DC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481" y="2637001"/>
                <a:ext cx="609120" cy="864000"/>
              </a:xfrm>
              <a:prstGeom prst="ellipse">
                <a:avLst/>
              </a:prstGeom>
              <a:pattFill prst="solidDmnd">
                <a:fgClr>
                  <a:srgbClr val="339966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 dirty="0"/>
              </a:p>
            </p:txBody>
          </p:sp>
          <p:sp>
            <p:nvSpPr>
              <p:cNvPr id="106" name="Oval 25">
                <a:extLst>
                  <a:ext uri="{FF2B5EF4-FFF2-40B4-BE49-F238E27FC236}">
                    <a16:creationId xmlns:a16="http://schemas.microsoft.com/office/drawing/2014/main" id="{AA3B3709-84B6-44FD-B8B8-A1E69F2DA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241" y="2781001"/>
                <a:ext cx="930240" cy="744480"/>
              </a:xfrm>
              <a:prstGeom prst="ellipse">
                <a:avLst/>
              </a:prstGeom>
              <a:pattFill prst="solidDmnd">
                <a:fgClr>
                  <a:srgbClr val="339966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  <p:sp>
            <p:nvSpPr>
              <p:cNvPr id="107" name="Oval 26">
                <a:extLst>
                  <a:ext uri="{FF2B5EF4-FFF2-40B4-BE49-F238E27FC236}">
                    <a16:creationId xmlns:a16="http://schemas.microsoft.com/office/drawing/2014/main" id="{9958459F-6038-48C9-B3EA-A84DA0B7B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201" y="3717001"/>
                <a:ext cx="609120" cy="456480"/>
              </a:xfrm>
              <a:prstGeom prst="ellipse">
                <a:avLst/>
              </a:prstGeom>
              <a:pattFill prst="solidDmnd">
                <a:fgClr>
                  <a:srgbClr val="339966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352"/>
              </a:p>
            </p:txBody>
          </p:sp>
        </p:grpSp>
        <p:sp>
          <p:nvSpPr>
            <p:cNvPr id="101" name="Oval 27">
              <a:extLst>
                <a:ext uri="{FF2B5EF4-FFF2-40B4-BE49-F238E27FC236}">
                  <a16:creationId xmlns:a16="http://schemas.microsoft.com/office/drawing/2014/main" id="{B0521261-8996-4775-B278-157036BC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81" y="2421001"/>
              <a:ext cx="609120" cy="456480"/>
            </a:xfrm>
            <a:prstGeom prst="ellipse">
              <a:avLst/>
            </a:prstGeom>
            <a:pattFill prst="solidDmnd">
              <a:fgClr>
                <a:srgbClr val="33996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352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35C4748-3605-483B-BA3B-A709FA5946F5}"/>
              </a:ext>
            </a:extLst>
          </p:cNvPr>
          <p:cNvSpPr txBox="1"/>
          <p:nvPr/>
        </p:nvSpPr>
        <p:spPr>
          <a:xfrm>
            <a:off x="9150320" y="1334332"/>
            <a:ext cx="3109762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33" dirty="0"/>
              <a:t>Типы А с единоличным (100%) </a:t>
            </a:r>
          </a:p>
          <a:p>
            <a:r>
              <a:rPr lang="ru-RU" sz="1633" dirty="0"/>
              <a:t>или Б с контролирующим </a:t>
            </a:r>
            <a:r>
              <a:rPr lang="en-US" sz="1633" dirty="0"/>
              <a:t>(&gt;50%)</a:t>
            </a:r>
            <a:endParaRPr lang="ru-RU" sz="1633" dirty="0"/>
          </a:p>
          <a:p>
            <a:r>
              <a:rPr lang="ru-RU" sz="1633" dirty="0"/>
              <a:t>Собственником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5821-B891-40DE-B900-D78B49CA80B0}"/>
              </a:ext>
            </a:extLst>
          </p:cNvPr>
          <p:cNvSpPr txBox="1"/>
          <p:nvPr/>
        </p:nvSpPr>
        <p:spPr>
          <a:xfrm>
            <a:off x="5013581" y="5518515"/>
            <a:ext cx="134844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33" dirty="0"/>
              <a:t>Тип В</a:t>
            </a:r>
          </a:p>
          <a:p>
            <a:r>
              <a:rPr lang="ru-RU" sz="1633" dirty="0"/>
              <a:t>Партнерский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E02A6-9B88-4311-B339-7EEE96CA9225}"/>
              </a:ext>
            </a:extLst>
          </p:cNvPr>
          <p:cNvSpPr txBox="1"/>
          <p:nvPr/>
        </p:nvSpPr>
        <p:spPr>
          <a:xfrm>
            <a:off x="1834703" y="970564"/>
            <a:ext cx="141897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33" dirty="0"/>
              <a:t>Тип Г</a:t>
            </a:r>
          </a:p>
          <a:p>
            <a:r>
              <a:rPr lang="ru-RU" sz="1633" dirty="0"/>
              <a:t>Распыленный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AA587-84C5-495B-A635-2720E8E3D3CA}"/>
              </a:ext>
            </a:extLst>
          </p:cNvPr>
          <p:cNvSpPr txBox="1"/>
          <p:nvPr/>
        </p:nvSpPr>
        <p:spPr>
          <a:xfrm>
            <a:off x="9008096" y="3631536"/>
            <a:ext cx="112441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33" dirty="0"/>
              <a:t>Семейный</a:t>
            </a:r>
          </a:p>
        </p:txBody>
      </p:sp>
    </p:spTree>
    <p:extLst>
      <p:ext uri="{BB962C8B-B14F-4D97-AF65-F5344CB8AC3E}">
        <p14:creationId xmlns:p14="http://schemas.microsoft.com/office/powerpoint/2010/main" val="15204457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42912" y="1447832"/>
            <a:ext cx="11306175" cy="478925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28"/>
              </a:spcAft>
              <a:buNone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Ст. 65.3. ГК РФ ч.1.: Управление в корпорации:</a:t>
            </a:r>
          </a:p>
          <a:p>
            <a:pPr algn="just">
              <a:spcBef>
                <a:spcPts val="0"/>
              </a:spcBef>
              <a:spcAft>
                <a:spcPts val="1028"/>
              </a:spcAft>
            </a:pP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Высшим органом 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корпорации является </a:t>
            </a: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общее собрание 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ее участников.</a:t>
            </a:r>
          </a:p>
          <a:p>
            <a:pPr algn="just">
              <a:spcBef>
                <a:spcPts val="0"/>
              </a:spcBef>
              <a:spcAft>
                <a:spcPts val="1028"/>
              </a:spcAft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Исполнительные органы: </a:t>
            </a: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единоличный исполнительный орган 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(директор, генеральный директор, председатель и т.п.). (Уставом .. может быть предусмотрено предоставление полномочий ЕИО нескольким лицам, действующим совместно, или образование нескольких ЕИО, действующих независимо)</a:t>
            </a:r>
          </a:p>
          <a:p>
            <a:pPr algn="just">
              <a:spcBef>
                <a:spcPts val="0"/>
              </a:spcBef>
              <a:spcAft>
                <a:spcPts val="1028"/>
              </a:spcAft>
            </a:pP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коллегиальный исполнительный орган 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(правление, дирекция и т.п.)</a:t>
            </a:r>
          </a:p>
          <a:p>
            <a:pPr algn="just">
              <a:spcBef>
                <a:spcPts val="0"/>
              </a:spcBef>
              <a:spcAft>
                <a:spcPts val="1028"/>
              </a:spcAft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Кроме исполнительных, может образовываться</a:t>
            </a:r>
            <a:r>
              <a:rPr lang="ru-RU" sz="2177" b="1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коллегиальный орган управления 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(наблюдательный или иной </a:t>
            </a:r>
            <a:r>
              <a:rPr lang="ru-RU" sz="2177" b="1" dirty="0">
                <a:ea typeface="Roboto Light" panose="02000000000000000000" pitchFamily="2" charset="0"/>
                <a:cs typeface="Roboto Light" panose="02000000000000000000" pitchFamily="2" charset="0"/>
              </a:rPr>
              <a:t>совет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1028"/>
              </a:spcAft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Контрольным органом общества (см. законы об ООО и АО) является </a:t>
            </a: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ревизионная комиссия 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или </a:t>
            </a:r>
            <a:r>
              <a:rPr lang="ru-RU" sz="2177" b="1" dirty="0">
                <a:ea typeface="Roboto" panose="02000000000000000000" pitchFamily="2" charset="0"/>
                <a:cs typeface="Roboto" panose="02000000000000000000" pitchFamily="2" charset="0"/>
              </a:rPr>
              <a:t>ревизор</a:t>
            </a:r>
          </a:p>
          <a:p>
            <a:pPr marL="0" indent="0">
              <a:spcBef>
                <a:spcPts val="0"/>
              </a:spcBef>
              <a:spcAft>
                <a:spcPts val="1028"/>
              </a:spcAft>
              <a:buNone/>
            </a:pPr>
            <a:endParaRPr lang="ru-RU" sz="2177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994" y="466172"/>
            <a:ext cx="9743141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Где здесь топ-менеджеры?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660FDB-DF54-4BFE-958F-2A4F32E8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участникам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92761C-BFCD-4DCB-AD2D-A5DCFCCE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Кто назначает топ-менеджеров?</a:t>
            </a:r>
          </a:p>
          <a:p>
            <a:pPr marL="0" indent="0" algn="ctr">
              <a:buNone/>
            </a:pPr>
            <a:r>
              <a:rPr lang="ru-RU" dirty="0"/>
              <a:t>Варианты ответов (поднимите руки, кто за вариант):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Генеральный директор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Совет директоров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Собственник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Другое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4077683-41E5-49C1-9A86-D23456E9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DAD53D-86FB-43C9-9653-A45036C6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87365" y="638406"/>
            <a:ext cx="9291145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Хозяйственное общество и его органы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19</a:t>
            </a:fld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637734" y="5559957"/>
            <a:ext cx="6916531" cy="80894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520202" y="5792471"/>
            <a:ext cx="319504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Единоличный исполнительный орган (ЕИО)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8548" y="2889308"/>
            <a:ext cx="3527831" cy="30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3352" y="2984869"/>
            <a:ext cx="345689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Правила</a:t>
            </a:r>
          </a:p>
          <a:p>
            <a:pPr>
              <a:lnSpc>
                <a:spcPts val="1600"/>
              </a:lnSpc>
            </a:pPr>
            <a:r>
              <a:rPr lang="ru-RU" sz="1600" i="1" dirty="0">
                <a:ea typeface="Roboto Light" panose="02000000000000000000" pitchFamily="2" charset="0"/>
                <a:cs typeface="Roboto Light" panose="02000000000000000000" pitchFamily="2" charset="0"/>
              </a:rPr>
              <a:t>(ГК РФ и законы об ООО/АО):</a:t>
            </a:r>
          </a:p>
          <a:p>
            <a:pPr>
              <a:lnSpc>
                <a:spcPts val="1600"/>
              </a:lnSpc>
            </a:pPr>
            <a:endParaRPr lang="ru-RU" sz="160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82563" indent="-182563">
              <a:lnSpc>
                <a:spcPts val="1600"/>
              </a:lnSpc>
              <a:buFont typeface="+mj-lt"/>
              <a:buAutoNum type="arabicPeriod"/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ЕИО ≠ ПСД (ЕИО может</a:t>
            </a:r>
          </a:p>
          <a:p>
            <a:pPr marL="182563" indent="-182563">
              <a:lnSpc>
                <a:spcPts val="1600"/>
              </a:lnSpc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	входить в СД)</a:t>
            </a:r>
          </a:p>
          <a:p>
            <a:pPr marL="182563" indent="-182563">
              <a:lnSpc>
                <a:spcPts val="1600"/>
              </a:lnSpc>
              <a:buFont typeface="+mj-lt"/>
              <a:buAutoNum type="arabicPeriod" startAt="2"/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Кросс-членство в</a:t>
            </a:r>
          </a:p>
          <a:p>
            <a:pPr marL="182563" indent="-182563">
              <a:lnSpc>
                <a:spcPts val="1600"/>
              </a:lnSpc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	КОУ и КИО — не</a:t>
            </a:r>
          </a:p>
          <a:p>
            <a:pPr marL="182563" indent="-182563">
              <a:lnSpc>
                <a:spcPts val="1600"/>
              </a:lnSpc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	более 25% от КОУ</a:t>
            </a:r>
          </a:p>
          <a:p>
            <a:pPr marL="182563" indent="-182563">
              <a:lnSpc>
                <a:spcPts val="1600"/>
              </a:lnSpc>
              <a:buFont typeface="+mj-lt"/>
              <a:buAutoNum type="arabicPeriod" startAt="3"/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Председатель</a:t>
            </a:r>
          </a:p>
          <a:p>
            <a:pPr marL="182563" indent="-182563">
              <a:lnSpc>
                <a:spcPts val="1600"/>
              </a:lnSpc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	КИО = ЕИО</a:t>
            </a:r>
          </a:p>
          <a:p>
            <a:pPr marL="182563" indent="-182563">
              <a:lnSpc>
                <a:spcPts val="1600"/>
              </a:lnSpc>
              <a:buFont typeface="+mj-lt"/>
              <a:buAutoNum type="arabicPeriod" startAt="4"/>
            </a:pPr>
            <a:r>
              <a:rPr lang="ru-RU" sz="1600" dirty="0" err="1">
                <a:ea typeface="Roboto Light" panose="02000000000000000000" pitchFamily="2" charset="0"/>
                <a:cs typeface="Roboto Light" panose="02000000000000000000" pitchFamily="2" charset="0"/>
              </a:rPr>
              <a:t>м.быть</a:t>
            </a: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 несколько ЕИО</a:t>
            </a:r>
          </a:p>
          <a:p>
            <a:pPr marL="182563" indent="-182563">
              <a:lnSpc>
                <a:spcPts val="1600"/>
              </a:lnSpc>
              <a:buFont typeface="+mj-lt"/>
              <a:buAutoNum type="arabicPeriod" startAt="4"/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КИО/ЕИО назначает ВОУ</a:t>
            </a:r>
          </a:p>
          <a:p>
            <a:pPr marL="182563" indent="-182563">
              <a:lnSpc>
                <a:spcPts val="1600"/>
              </a:lnSpc>
            </a:pP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	или КОУ (</a:t>
            </a:r>
            <a:r>
              <a:rPr lang="ru-RU" sz="1600" dirty="0" err="1">
                <a:ea typeface="Roboto Light" panose="02000000000000000000" pitchFamily="2" charset="0"/>
                <a:cs typeface="Roboto Light" panose="02000000000000000000" pitchFamily="2" charset="0"/>
              </a:rPr>
              <a:t>см.Устав</a:t>
            </a:r>
            <a:r>
              <a:rPr lang="ru-RU" sz="1600" dirty="0"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>
              <a:lnSpc>
                <a:spcPts val="1600"/>
              </a:lnSpc>
            </a:pPr>
            <a:endParaRPr lang="ru-RU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59983" y="1628776"/>
            <a:ext cx="2051434" cy="723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139176" y="1675081"/>
            <a:ext cx="20160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Высший орган управления (ВОУ)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2913" y="1628776"/>
            <a:ext cx="3527831" cy="72361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1331" y="1866643"/>
            <a:ext cx="31950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Ревизионная комиссия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198616" y="1628776"/>
            <a:ext cx="3527831" cy="723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397034" y="1841825"/>
            <a:ext cx="31950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Участники, Акционеры</a:t>
            </a:r>
          </a:p>
        </p:txBody>
      </p:sp>
      <p:sp>
        <p:nvSpPr>
          <p:cNvPr id="40" name="Овал 39"/>
          <p:cNvSpPr/>
          <p:nvPr/>
        </p:nvSpPr>
        <p:spPr>
          <a:xfrm>
            <a:off x="4514304" y="2852653"/>
            <a:ext cx="3142792" cy="122571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ручное управление 40"/>
          <p:cNvSpPr/>
          <p:nvPr/>
        </p:nvSpPr>
        <p:spPr>
          <a:xfrm rot="10800000">
            <a:off x="4315112" y="4404745"/>
            <a:ext cx="3570184" cy="846418"/>
          </a:xfrm>
          <a:prstGeom prst="flowChartManualOperation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643945" y="3060274"/>
            <a:ext cx="290411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b="1" dirty="0">
                <a:ea typeface="Roboto" panose="02000000000000000000" pitchFamily="2" charset="0"/>
                <a:cs typeface="Roboto" panose="02000000000000000000" pitchFamily="2" charset="0"/>
              </a:rPr>
              <a:t>Коллегиальный орган</a:t>
            </a:r>
          </a:p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b="1" dirty="0">
                <a:ea typeface="Roboto" panose="02000000000000000000" pitchFamily="2" charset="0"/>
                <a:cs typeface="Roboto" panose="02000000000000000000" pitchFamily="2" charset="0"/>
              </a:rPr>
              <a:t>Управления</a:t>
            </a: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ru-RU" sz="1400" b="1" dirty="0">
                <a:ea typeface="Roboto" panose="02000000000000000000" pitchFamily="2" charset="0"/>
                <a:cs typeface="Roboto" panose="02000000000000000000" pitchFamily="2" charset="0"/>
              </a:rPr>
              <a:t>КОУ</a:t>
            </a:r>
            <a:r>
              <a:rPr lang="ru-RU" sz="1400" dirty="0"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</a:p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dirty="0">
                <a:ea typeface="Roboto Light" panose="02000000000000000000" pitchFamily="2" charset="0"/>
                <a:cs typeface="Roboto Light" panose="02000000000000000000" pitchFamily="2" charset="0"/>
              </a:rPr>
              <a:t>Совет директоров или</a:t>
            </a:r>
          </a:p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dirty="0">
                <a:ea typeface="Roboto Light" panose="02000000000000000000" pitchFamily="2" charset="0"/>
                <a:cs typeface="Roboto Light" panose="02000000000000000000" pitchFamily="2" charset="0"/>
              </a:rPr>
              <a:t>Наблюдательный совет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99397" y="4421638"/>
            <a:ext cx="219320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b="1" dirty="0">
                <a:ea typeface="Roboto" panose="02000000000000000000" pitchFamily="2" charset="0"/>
                <a:cs typeface="Roboto" panose="02000000000000000000" pitchFamily="2" charset="0"/>
              </a:rPr>
              <a:t>Коллегиальный</a:t>
            </a:r>
          </a:p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b="1" dirty="0">
                <a:ea typeface="Roboto" panose="02000000000000000000" pitchFamily="2" charset="0"/>
                <a:cs typeface="Roboto" panose="02000000000000000000" pitchFamily="2" charset="0"/>
              </a:rPr>
              <a:t>исполнительный орган</a:t>
            </a:r>
          </a:p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b="1" dirty="0">
                <a:ea typeface="Roboto" panose="02000000000000000000" pitchFamily="2" charset="0"/>
                <a:cs typeface="Roboto" panose="02000000000000000000" pitchFamily="2" charset="0"/>
              </a:rPr>
              <a:t>(КИО):</a:t>
            </a:r>
          </a:p>
          <a:p>
            <a:pPr algn="ctr" hangingPunct="0">
              <a:lnSpc>
                <a:spcPts val="1400"/>
              </a:lnSpc>
              <a:defRPr sz="1800">
                <a:latin typeface="Carlito" pitchFamily="34"/>
              </a:defRPr>
            </a:pPr>
            <a:r>
              <a:rPr lang="ru-RU" sz="1400" dirty="0">
                <a:ea typeface="Roboto Light" panose="02000000000000000000" pitchFamily="2" charset="0"/>
                <a:cs typeface="Roboto Light" panose="02000000000000000000" pitchFamily="2" charset="0"/>
              </a:rPr>
              <a:t>Правление, Дирекция</a:t>
            </a:r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7180934" y="1641369"/>
            <a:ext cx="895349" cy="302421"/>
          </a:xfrm>
          <a:prstGeom prst="rightArrow">
            <a:avLst>
              <a:gd name="adj1" fmla="val 50000"/>
              <a:gd name="adj2" fmla="val 10691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>
            <a:stCxn id="34" idx="1"/>
            <a:endCxn id="36" idx="3"/>
          </p:cNvCxnSpPr>
          <p:nvPr/>
        </p:nvCxnSpPr>
        <p:spPr>
          <a:xfrm flipH="1">
            <a:off x="3970744" y="1990584"/>
            <a:ext cx="1089239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4" idx="2"/>
            <a:endCxn id="40" idx="0"/>
          </p:cNvCxnSpPr>
          <p:nvPr/>
        </p:nvCxnSpPr>
        <p:spPr>
          <a:xfrm>
            <a:off x="6085700" y="2352392"/>
            <a:ext cx="0" cy="5002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" idx="0"/>
            <a:endCxn id="43" idx="2"/>
          </p:cNvCxnSpPr>
          <p:nvPr/>
        </p:nvCxnSpPr>
        <p:spPr>
          <a:xfrm flipV="1">
            <a:off x="6096000" y="5232116"/>
            <a:ext cx="0" cy="3278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35" idx="3"/>
          </p:cNvCxnSpPr>
          <p:nvPr/>
        </p:nvCxnSpPr>
        <p:spPr>
          <a:xfrm>
            <a:off x="7155188" y="1926432"/>
            <a:ext cx="814365" cy="3936474"/>
          </a:xfrm>
          <a:prstGeom prst="bentConnector2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6200000" flipH="1">
            <a:off x="6053380" y="3288596"/>
            <a:ext cx="2476264" cy="342398"/>
          </a:xfrm>
          <a:prstGeom prst="bentConnector3">
            <a:avLst>
              <a:gd name="adj1" fmla="val 117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5400000">
            <a:off x="3006055" y="4420467"/>
            <a:ext cx="2699537" cy="441979"/>
          </a:xfrm>
          <a:prstGeom prst="bentConnector3">
            <a:avLst>
              <a:gd name="adj1" fmla="val 222"/>
            </a:avLst>
          </a:prstGeom>
          <a:ln w="28575">
            <a:solidFill>
              <a:srgbClr val="00A3E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0" idx="2"/>
            <a:endCxn id="41" idx="3"/>
          </p:cNvCxnSpPr>
          <p:nvPr/>
        </p:nvCxnSpPr>
        <p:spPr>
          <a:xfrm rot="10800000" flipH="1" flipV="1">
            <a:off x="4514304" y="3465512"/>
            <a:ext cx="157826" cy="1362441"/>
          </a:xfrm>
          <a:prstGeom prst="bentConnector3">
            <a:avLst>
              <a:gd name="adj1" fmla="val -135026"/>
            </a:avLst>
          </a:prstGeom>
          <a:ln w="28575">
            <a:solidFill>
              <a:srgbClr val="00A3E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7E4EED-678A-49F5-AA5A-1E07229CED59}"/>
              </a:ext>
            </a:extLst>
          </p:cNvPr>
          <p:cNvSpPr txBox="1"/>
          <p:nvPr/>
        </p:nvSpPr>
        <p:spPr>
          <a:xfrm>
            <a:off x="8529484" y="2944761"/>
            <a:ext cx="296442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ВОУ - Высший орган управления =  Общее собрание участников (ОСУ) или акционеров (ОСА)</a:t>
            </a:r>
          </a:p>
        </p:txBody>
      </p:sp>
      <p:cxnSp>
        <p:nvCxnSpPr>
          <p:cNvPr id="47" name="Соединительная линия уступом 62">
            <a:extLst>
              <a:ext uri="{FF2B5EF4-FFF2-40B4-BE49-F238E27FC236}">
                <a16:creationId xmlns:a16="http://schemas.microsoft.com/office/drawing/2014/main" id="{BDC28842-42BC-44DF-B304-07593C90DEF0}"/>
              </a:ext>
            </a:extLst>
          </p:cNvPr>
          <p:cNvCxnSpPr>
            <a:cxnSpLocks/>
          </p:cNvCxnSpPr>
          <p:nvPr/>
        </p:nvCxnSpPr>
        <p:spPr>
          <a:xfrm rot="5400000">
            <a:off x="8645613" y="5555057"/>
            <a:ext cx="765954" cy="284781"/>
          </a:xfrm>
          <a:prstGeom prst="bentConnector3">
            <a:avLst>
              <a:gd name="adj1" fmla="val -63"/>
            </a:avLst>
          </a:prstGeom>
          <a:ln w="28575">
            <a:solidFill>
              <a:srgbClr val="00A3E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62F794AB-E00F-418D-8227-1B92D6985D5F}"/>
              </a:ext>
            </a:extLst>
          </p:cNvPr>
          <p:cNvCxnSpPr/>
          <p:nvPr/>
        </p:nvCxnSpPr>
        <p:spPr>
          <a:xfrm rot="16200000" flipH="1">
            <a:off x="10154982" y="3905147"/>
            <a:ext cx="814642" cy="3097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6F9830-A4E4-40EE-B643-CE86B2B99E34}"/>
              </a:ext>
            </a:extLst>
          </p:cNvPr>
          <p:cNvSpPr txBox="1"/>
          <p:nvPr/>
        </p:nvSpPr>
        <p:spPr>
          <a:xfrm>
            <a:off x="9288989" y="5385548"/>
            <a:ext cx="23890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Назначает (избирает) по уставу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974BA6C2-A67A-4B84-8D79-4E2A5626D9C2}"/>
              </a:ext>
            </a:extLst>
          </p:cNvPr>
          <p:cNvCxnSpPr/>
          <p:nvPr/>
        </p:nvCxnSpPr>
        <p:spPr>
          <a:xfrm>
            <a:off x="8886199" y="4479649"/>
            <a:ext cx="0" cy="5002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57125F8-8C87-43CD-A163-E6C1F55B3165}"/>
              </a:ext>
            </a:extLst>
          </p:cNvPr>
          <p:cNvSpPr txBox="1"/>
          <p:nvPr/>
        </p:nvSpPr>
        <p:spPr>
          <a:xfrm>
            <a:off x="9184677" y="4268115"/>
            <a:ext cx="23890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Назначает (избирает) по закону (если иное не указано в уставе)</a:t>
            </a:r>
          </a:p>
        </p:txBody>
      </p:sp>
    </p:spTree>
    <p:extLst>
      <p:ext uri="{BB962C8B-B14F-4D97-AF65-F5344CB8AC3E}">
        <p14:creationId xmlns:p14="http://schemas.microsoft.com/office/powerpoint/2010/main" val="263244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688F7-3621-483C-A194-44DC586B2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effectLst/>
                <a:latin typeface="Roboto" panose="02000000000000000000" pitchFamily="2" charset="0"/>
              </a:rPr>
              <a:t>Системы мотивации топ-менеджеров девелоперских компаний</a:t>
            </a:r>
            <a:br>
              <a:rPr lang="ru-RU" sz="4000" b="1" i="0" dirty="0">
                <a:effectLst/>
                <a:latin typeface="Roboto" panose="02000000000000000000" pitchFamily="2" charset="0"/>
              </a:rPr>
            </a:br>
            <a:r>
              <a:rPr lang="ru-RU" sz="4000" i="0" dirty="0">
                <a:effectLst/>
                <a:latin typeface="Roboto" panose="02000000000000000000" pitchFamily="2" charset="0"/>
              </a:rPr>
              <a:t>(мастер-класс)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4AC130-86E6-4178-A2AA-7DB410578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В условиях дефицита кадров в строительной отрасли хорошего топ-менеджера найти непросто, еще сложнее — замотивировать его работать с максимальной заинтересованностью и вовлеченностью. Поговорим о личных качествах, роли топ-менеджера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процветающей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компании в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будущем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о делегировании полномочий, ответственности, стилях управления и эффективных системах мотивации таких сотрудников.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98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49A6FA-EE1E-42B9-A4B0-A0B8853D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42" y="266741"/>
            <a:ext cx="9404555" cy="890728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назначает топ-менеджеров? Правильный ответ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DBB4E5-32AC-46CE-BBA5-7408118DE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Высший орган управления (ВОУ = Собственник или Общее собрание участников или акционеров)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Или Совет директоров, если ВОУ в Уставе это записал.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Но… это значит, что не Генеральный директор назначает себе топ-менеджерскую команду?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 как же ему тогда работать с навязанными ему топ-менеджерами?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Единственный ответ – Собственнику или Совету директоров договариваться с Генеральным директором по каждой кандидатуре!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Но… когда Собственник=Генеральный директор, то достаточно «договориться со своей головой» и проблема «рассасывается»! Ура!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Однако, не означает ли это, что Собственник так и должен оставаться Генеральным директором навсегда и должен забыть о мечте  «отойти от операционки»?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- Однако, это тема другого выступления…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1AD873-3A06-4F09-85BF-EDC3F5B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648725-8220-46D6-B57A-A38EE293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3D0F3-F26E-40C6-84D7-4531161A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41"/>
            <a:ext cx="10390239" cy="890728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Страшилка: ответственность членов коллегиальных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B48CE-E9E9-40F7-BC97-8F35D2DD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ГК РФ. Ст. 53. 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Органы юридического лица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П. 3. Лицо, которое в силу закона, иного правового акта или учредительного документа юридического лица уполномочено выступать от его имени, должно действовать в интересах представляемого им юридического лица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2"/>
              </a:rPr>
              <a:t>добросовестно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3"/>
              </a:rPr>
              <a:t>разумно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. Такую же обязанность несут члены коллегиальных органов юридического лица (наблюдательного или иного совета, правления и т.п.).</a:t>
            </a:r>
          </a:p>
          <a:p>
            <a:r>
              <a:rPr lang="ru-RU" sz="1400" dirty="0"/>
              <a:t>ГК РФ. Ст. 53.1. 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Ответственность лица, уполномоченного выступать от имени юридического лица, членов коллегиальных органов юридического лица и лиц, определяющих действия юридического лица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1. Лицо, которое в силу закона, иного правового акта или учредительного документа юридического лица уполномочено выступать от его имени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4"/>
              </a:rPr>
              <a:t>(пункт 3 статьи 53)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, обязано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5"/>
              </a:rPr>
              <a:t>возместить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 по требованию юридического лица, его учредителей (участников), выступающих в интересах юридического лица, 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убытки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, причиненные по его вине юридическому лицу.</a:t>
            </a:r>
          </a:p>
          <a:p>
            <a:pPr marL="0" indent="0">
              <a:buNone/>
            </a:pPr>
            <a:r>
              <a:rPr lang="ru-RU" sz="1400" dirty="0"/>
              <a:t>Лицо, которое в силу закона, иного правового акта или учредительного документа юридического лица уполномочено выступать от его имени, несет ответственность, если будет доказано, что при осуществлении своих прав и исполнении своих обязанностей оно действовало </a:t>
            </a:r>
            <a:r>
              <a:rPr lang="ru-RU" sz="1400" b="1" u="sng" dirty="0">
                <a:solidFill>
                  <a:srgbClr val="1A0DAB"/>
                </a:solidFill>
                <a:effectLst/>
                <a:hlinkClick r:id="rId6"/>
              </a:rPr>
              <a:t>недобросовестно</a:t>
            </a:r>
            <a:r>
              <a:rPr lang="ru-RU" sz="1400" b="1" dirty="0"/>
              <a:t> или </a:t>
            </a:r>
            <a:r>
              <a:rPr lang="ru-RU" sz="1400" b="1" u="sng" dirty="0">
                <a:solidFill>
                  <a:srgbClr val="1A0DAB"/>
                </a:solidFill>
                <a:effectLst/>
                <a:hlinkClick r:id="rId3"/>
              </a:rPr>
              <a:t>неразумно</a:t>
            </a:r>
            <a:r>
              <a:rPr lang="ru-RU" sz="1400" dirty="0"/>
              <a:t>, в том числе если его действия (бездействие) не соответствовали обычным условиям гражданского оборота или обычному предпринимательскому риску.</a:t>
            </a:r>
            <a:endParaRPr lang="ru-RU" sz="1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400" dirty="0"/>
              <a:t>2. Ответственность, предусмотренную </a:t>
            </a:r>
            <a:r>
              <a:rPr lang="ru-RU" sz="1400" u="sng" dirty="0">
                <a:solidFill>
                  <a:srgbClr val="1A0DAB"/>
                </a:solidFill>
                <a:effectLst/>
                <a:hlinkClick r:id="rId7"/>
              </a:rPr>
              <a:t>пунктом 1</a:t>
            </a:r>
            <a:r>
              <a:rPr lang="ru-RU" sz="1400" dirty="0"/>
              <a:t> настоящей статьи, несут также </a:t>
            </a:r>
            <a:r>
              <a:rPr lang="ru-RU" sz="1400" b="1" dirty="0"/>
              <a:t>члены коллегиальных органов </a:t>
            </a:r>
            <a:r>
              <a:rPr lang="ru-RU" sz="1400" dirty="0"/>
              <a:t>юридического лица, за исключением тех из них, </a:t>
            </a:r>
            <a:r>
              <a:rPr lang="ru-RU" sz="1400" b="1" dirty="0"/>
              <a:t>кто голосовал против решения</a:t>
            </a:r>
            <a:r>
              <a:rPr lang="ru-RU" sz="1400" dirty="0"/>
              <a:t>, которое повлекло причинение юридическому лицу убытков, или, действуя добросовестно, не принимал участия в голосовании.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3. Лицо, имеющее фактическую возможность определять действия юридического лица, в том числе возможность давать указания лицам, названным в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7"/>
              </a:rPr>
              <a:t>пунктах 1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8"/>
              </a:rPr>
              <a:t>2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 настоящей статьи, обязано действовать в интересах юридического лица разумно и добросовестно и несет ответственность за убытки, причиненные по его вине юридическому лицу.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4. В случае совместного причинения убытков юридическому лицу лица, указанные в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7"/>
              </a:rPr>
              <a:t>пунктах 1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 - </a:t>
            </a:r>
            <a:r>
              <a:rPr lang="ru-RU" sz="1400" b="0" i="0" u="sng" dirty="0">
                <a:solidFill>
                  <a:srgbClr val="1A0DAB"/>
                </a:solidFill>
                <a:effectLst/>
                <a:hlinkClick r:id="rId9"/>
              </a:rPr>
              <a:t>3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 настоящей статьи, обязаны возместить убытки 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солидарно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.</a:t>
            </a:r>
            <a:endParaRPr lang="ru-RU" sz="1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45A39-1E34-4143-9E89-5BA20E90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EB1BC5-F4E2-441E-8884-8000AAAE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3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B54D4-A3A2-4D16-847F-6E4E7AC9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 означает для мотивации?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673B6-9ABF-4A89-BCB7-23B1EF1C2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Статус</a:t>
            </a:r>
            <a:r>
              <a:rPr lang="ru-RU" dirty="0"/>
              <a:t> связан с фидуциарными </a:t>
            </a:r>
            <a:r>
              <a:rPr lang="ru-RU" b="1" dirty="0"/>
              <a:t>обязанностями</a:t>
            </a:r>
            <a:r>
              <a:rPr lang="ru-RU" dirty="0"/>
              <a:t>: действовать добросовестно и разумно в интересах компании в рамках своих полномочий;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Обязанности</a:t>
            </a:r>
            <a:r>
              <a:rPr lang="ru-RU" dirty="0"/>
              <a:t> связаны с личной неограниченной материальной </a:t>
            </a:r>
            <a:r>
              <a:rPr lang="ru-RU" b="1" dirty="0"/>
              <a:t>ответственностью;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Собственник, Гендиректор, члены Совета директоров и Правления «</a:t>
            </a:r>
            <a:r>
              <a:rPr lang="ru-RU" b="1" dirty="0"/>
              <a:t>ходят под одной статьей</a:t>
            </a:r>
            <a:r>
              <a:rPr lang="ru-RU" dirty="0"/>
              <a:t>» и отвечают </a:t>
            </a:r>
            <a:r>
              <a:rPr lang="ru-RU" b="1" dirty="0"/>
              <a:t>солидарно;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Это значит, что Собственник </a:t>
            </a:r>
            <a:r>
              <a:rPr lang="ru-RU" b="1" dirty="0"/>
              <a:t>не является начальником</a:t>
            </a:r>
            <a:r>
              <a:rPr lang="ru-RU" dirty="0"/>
              <a:t> Гендиректора, а Гендиректор – </a:t>
            </a:r>
            <a:r>
              <a:rPr lang="ru-RU" b="1" dirty="0"/>
              <a:t>не подчинен </a:t>
            </a:r>
            <a:r>
              <a:rPr lang="ru-RU" dirty="0"/>
              <a:t>Собственнику;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Отношения между Гендиректором и Собственником = </a:t>
            </a:r>
            <a:r>
              <a:rPr lang="ru-RU" b="1" dirty="0"/>
              <a:t>подотчетность</a:t>
            </a:r>
            <a:r>
              <a:rPr lang="ru-RU" dirty="0"/>
              <a:t>, а </a:t>
            </a:r>
            <a:r>
              <a:rPr lang="ru-RU" b="1" dirty="0"/>
              <a:t>не подчиненность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 того, как говорить о вознаграждении топ-менеджеров, следует поговорить о </a:t>
            </a:r>
            <a:r>
              <a:rPr lang="ru-RU" b="1" dirty="0"/>
              <a:t>рисках</a:t>
            </a:r>
            <a:r>
              <a:rPr lang="ru-RU" dirty="0"/>
              <a:t>, связанных с их статусом;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 Собственника мотив – прибыль и стоимость бизнеса, понятно за что он рискует. А у нанятых управленцев?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A3C02C-70E0-4C7A-809F-06F8A49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B750C2-43E0-4B3D-95D8-60536B17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6803" y="491770"/>
            <a:ext cx="998493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200" dirty="0">
                <a:latin typeface="+mj-lt"/>
                <a:ea typeface="+mj-ea"/>
                <a:cs typeface="+mj-cs"/>
              </a:rPr>
              <a:t>Ритмичность работы разных «этажей» компании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23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1737842"/>
            <a:ext cx="10716701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86"/>
              </a:spcAft>
              <a:buSzPct val="100000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Высший орган управления (ВОУ) — Общее собрание</a:t>
            </a:r>
          </a:p>
          <a:p>
            <a:pPr marL="273050" indent="0">
              <a:spcBef>
                <a:spcPts val="0"/>
              </a:spcBef>
              <a:spcAft>
                <a:spcPts val="686"/>
              </a:spcAft>
              <a:buSzPct val="100000"/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Работает с ритмичностью 1-2 заседания в год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100000"/>
              <a:buAutoNum type="arabicPeriod" startAt="2"/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Корпоративный орган управления (КОУ: СД, НС, прочие Советы).</a:t>
            </a:r>
          </a:p>
          <a:p>
            <a:pPr marL="273050" indent="0">
              <a:spcBef>
                <a:spcPts val="0"/>
              </a:spcBef>
              <a:spcAft>
                <a:spcPts val="686"/>
              </a:spcAft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«Стратегический» или «общее руководство»</a:t>
            </a:r>
          </a:p>
          <a:p>
            <a:pPr marL="273050" indent="0">
              <a:spcBef>
                <a:spcPts val="0"/>
              </a:spcBef>
              <a:spcAft>
                <a:spcPts val="686"/>
              </a:spcAft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Работают с ритмичностью 1-3 раза в квартал.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100000"/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Коллегиальный Исполнительный орган (КИО: Дирекция, Правление).</a:t>
            </a:r>
          </a:p>
          <a:p>
            <a:pPr marL="273050" indent="0">
              <a:spcBef>
                <a:spcPts val="0"/>
              </a:spcBef>
              <a:spcAft>
                <a:spcPts val="686"/>
              </a:spcAft>
              <a:buSzPct val="100000"/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«Оперативный» или «тактический»</a:t>
            </a:r>
          </a:p>
          <a:p>
            <a:pPr marL="273050" indent="0">
              <a:spcBef>
                <a:spcPts val="0"/>
              </a:spcBef>
              <a:spcAft>
                <a:spcPts val="686"/>
              </a:spcAft>
              <a:buSzPct val="100000"/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Ритмичность: 1-4 раза в месяц (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понедельно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но не реже, чем помесячно)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100000"/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«Текущий»: </a:t>
            </a:r>
            <a:r>
              <a:rPr lang="ru-RU" sz="2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day-to-day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273050" indent="0">
              <a:spcBef>
                <a:spcPts val="0"/>
              </a:spcBef>
              <a:spcAft>
                <a:spcPts val="686"/>
              </a:spcAft>
              <a:buSzPct val="100000"/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ЕИО или Председатель КИО (Директор, Генеральный директор, Президент).</a:t>
            </a:r>
          </a:p>
        </p:txBody>
      </p:sp>
    </p:spTree>
    <p:extLst>
      <p:ext uri="{BB962C8B-B14F-4D97-AF65-F5344CB8AC3E}">
        <p14:creationId xmlns:p14="http://schemas.microsoft.com/office/powerpoint/2010/main" val="2524614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76FB32-F126-4724-AC4E-A163EDF6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поняли про компанию? 8 выводов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B1E3E31-7975-4B25-B151-C28DD5BF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Что подавляющее большинство здесь присутствующих работает в корпорациях;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все корпорации от маленького ООО «Наф-Наф девелопмент» до Газпрома управляются на базе одинаковых принципов;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высшим органом управления большинства присутствующих компаний является Собственник или несколько Совладельцев и отсутствуют миноритарии, что отличает их от Газпрома;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топ-менеджерская команда начинается с Генерального директора как ее формального лидера, но не ограничивается им;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не Гендиректор формирует топ-менеджерскую команду, а Собственник (Совладельцы), даже если это одно и то же лицо;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юридически топ-менеджерская команда может быть «упакована» в Правление, но тогда у Правления должны быть полномочия принятия определенных решений, которым обязан будет подчиняться и Генеральный директор (но не Собственник);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в этом случае у членов Правления возникают «фидуциарные обязанности» и риск неограниченной экономической ответственности за их нарушение, но непонятно ради чего эти риски на себя брать (мотивация);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базовое отношение между Собственником, с одной стороны, и Гендиректором и Правлением, с другой – </a:t>
            </a:r>
            <a:r>
              <a:rPr lang="ru-RU" b="1" dirty="0"/>
              <a:t>подотчетность</a:t>
            </a:r>
            <a:r>
              <a:rPr lang="ru-RU" dirty="0"/>
              <a:t>, а </a:t>
            </a:r>
            <a:r>
              <a:rPr lang="ru-RU" b="1" dirty="0"/>
              <a:t>не подчиненность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AFAB84-BDBB-4B1F-A25B-C95EED67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2C8B0A-1FFF-43BF-9562-34FC74CC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FD743-D03B-4BEB-AB9E-F0263FB7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Топ-менеджеры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7CAA4-3781-4A60-9685-36C73625F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Начнем с Собственника, как человека, формирующего топ-команду;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Типы власти в Компании, устанавливаемые Собственником, и «</a:t>
            </a:r>
            <a:r>
              <a:rPr lang="ru-RU" dirty="0" err="1"/>
              <a:t>топопривлекательность</a:t>
            </a:r>
            <a:r>
              <a:rPr lang="ru-RU" dirty="0"/>
              <a:t>» Собственника;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Чем «топ-менеджерская команда» отличается от «топ-исполнительской свиты»?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Принцип коллегиальности. Чем коллегиальный орган отличается от группы топ-менеджеров?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25D7E7-78DB-4C13-BF57-AC0D4173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17FCF8-EEFE-4F6E-81A3-A55FBFE5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9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64CFE5E-51A1-4977-990B-6FFCDCAF1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Понятие Собственник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A873241-56D0-49F2-8464-6BA57EAC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 близкие к нему</a:t>
            </a:r>
          </a:p>
        </p:txBody>
      </p:sp>
    </p:spTree>
    <p:extLst>
      <p:ext uri="{BB962C8B-B14F-4D97-AF65-F5344CB8AC3E}">
        <p14:creationId xmlns:p14="http://schemas.microsoft.com/office/powerpoint/2010/main" val="3303130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08D8E0-38F5-4156-A994-175D7A7E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683" y="299845"/>
            <a:ext cx="10598468" cy="644230"/>
          </a:xfrm>
        </p:spPr>
        <p:txBody>
          <a:bodyPr/>
          <a:lstStyle/>
          <a:p>
            <a:r>
              <a:rPr lang="ru-RU" dirty="0"/>
              <a:t>Каха Бендукидзе о понятии «Собственник»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1019E6A5-FE48-4D62-AB94-BF59C9151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0400" y="1369060"/>
            <a:ext cx="5614988" cy="4491990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3DA5D5F-61F7-44AF-BF2E-97E6370CA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9060"/>
            <a:ext cx="4458652" cy="4499928"/>
          </a:xfrm>
        </p:spPr>
        <p:txBody>
          <a:bodyPr>
            <a:normAutofit/>
          </a:bodyPr>
          <a:lstStyle/>
          <a:p>
            <a:r>
              <a:rPr lang="ru-RU" sz="3200" dirty="0"/>
              <a:t>У понятия «Собственник» нет множественного числа. </a:t>
            </a:r>
          </a:p>
          <a:p>
            <a:r>
              <a:rPr lang="ru-RU" sz="3200" dirty="0"/>
              <a:t>У компании может быть только один собственник. По определению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48F858-3206-49A5-BEA0-890F2F9B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27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85EFD8-844E-4740-8909-DFD56942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513840"/>
            <a:ext cx="5614988" cy="4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A3121F-EE84-42DD-BCEF-3CA08D6E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F45803-8DE2-47D0-92E0-688776D4B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0" y="0"/>
            <a:ext cx="1325563" cy="1325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346" y="81125"/>
            <a:ext cx="1141687" cy="12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992" dirty="0"/>
              <a:t>Понятие «Собственник» (компании)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8413"/>
            <a:ext cx="9578977" cy="49609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44"/>
              </a:spcBef>
            </a:pPr>
            <a:r>
              <a:rPr lang="ru-RU" sz="2400" dirty="0"/>
              <a:t>Собственник – это </a:t>
            </a:r>
            <a:r>
              <a:rPr lang="ru-RU" sz="2400" b="1" dirty="0"/>
              <a:t>единственный</a:t>
            </a:r>
            <a:r>
              <a:rPr lang="ru-RU" sz="2400" dirty="0"/>
              <a:t> </a:t>
            </a:r>
            <a:r>
              <a:rPr lang="ru-RU" sz="2400" b="1" dirty="0"/>
              <a:t>человек </a:t>
            </a:r>
            <a:r>
              <a:rPr lang="ru-RU" sz="2400" dirty="0"/>
              <a:t>во Вселенной, который </a:t>
            </a:r>
            <a:r>
              <a:rPr lang="ru-RU" sz="2400" b="1" dirty="0"/>
              <a:t>вправе</a:t>
            </a:r>
            <a:r>
              <a:rPr lang="ru-RU" sz="2400" dirty="0"/>
              <a:t> своим единоличным решением назначить себя Гендиректором своей компании.</a:t>
            </a:r>
            <a:endParaRPr lang="en-US" sz="2400" dirty="0"/>
          </a:p>
          <a:p>
            <a:pPr>
              <a:spcBef>
                <a:spcPts val="544"/>
              </a:spcBef>
            </a:pPr>
            <a:r>
              <a:rPr lang="ru-RU" sz="2400" dirty="0"/>
              <a:t>Следствие из единственности: Собственников не может быть более одного. Иначе это – Партнеры, Акционеры</a:t>
            </a:r>
          </a:p>
          <a:p>
            <a:pPr>
              <a:spcBef>
                <a:spcPts val="544"/>
              </a:spcBef>
            </a:pPr>
            <a:r>
              <a:rPr lang="ru-RU" sz="2400" dirty="0"/>
              <a:t>Следствия из тезиса о том, что Собственник - человек:</a:t>
            </a:r>
          </a:p>
          <a:p>
            <a:pPr lvl="1">
              <a:spcBef>
                <a:spcPts val="544"/>
              </a:spcBef>
              <a:buFont typeface="+mj-lt"/>
              <a:buAutoNum type="arabicPeriod"/>
            </a:pPr>
            <a:r>
              <a:rPr lang="ru-RU" sz="1800" dirty="0"/>
              <a:t>Собственник </a:t>
            </a:r>
            <a:r>
              <a:rPr lang="ru-RU" sz="1800" b="1" dirty="0"/>
              <a:t>живой</a:t>
            </a:r>
            <a:r>
              <a:rPr lang="ru-RU" sz="1800" dirty="0"/>
              <a:t>, но не вечно. Именно ему, а не менеджменту неизбежно предстоит решать вопрос о </a:t>
            </a:r>
            <a:r>
              <a:rPr lang="ru-RU" sz="1800" b="1" dirty="0"/>
              <a:t>преемственности</a:t>
            </a:r>
            <a:r>
              <a:rPr lang="ru-RU" sz="1800" dirty="0"/>
              <a:t>.</a:t>
            </a:r>
          </a:p>
          <a:p>
            <a:pPr lvl="1">
              <a:spcBef>
                <a:spcPts val="544"/>
              </a:spcBef>
              <a:buFont typeface="+mj-lt"/>
              <a:buAutoNum type="arabicPeriod"/>
            </a:pPr>
            <a:r>
              <a:rPr lang="ru-RU" sz="1800" dirty="0"/>
              <a:t>Обладает </a:t>
            </a:r>
            <a:r>
              <a:rPr lang="ru-RU" sz="1800" b="1" dirty="0"/>
              <a:t>собственным временем - </a:t>
            </a:r>
            <a:r>
              <a:rPr lang="ru-RU" sz="1800" dirty="0"/>
              <a:t>дополнительным неденежным ресурсом, который может </a:t>
            </a:r>
            <a:r>
              <a:rPr lang="ru-RU" sz="1800" b="1" dirty="0"/>
              <a:t>инвестировать</a:t>
            </a:r>
            <a:r>
              <a:rPr lang="ru-RU" sz="1800" dirty="0"/>
              <a:t> в бизнес в роли Предпринимателя. </a:t>
            </a:r>
          </a:p>
          <a:p>
            <a:pPr lvl="1">
              <a:spcBef>
                <a:spcPts val="544"/>
              </a:spcBef>
              <a:buFont typeface="+mj-lt"/>
              <a:buAutoNum type="arabicPeriod"/>
            </a:pPr>
            <a:r>
              <a:rPr lang="ru-RU" sz="1800" dirty="0"/>
              <a:t>Неизбежно решение вопроса о своем участии в управлении и </a:t>
            </a:r>
            <a:r>
              <a:rPr lang="ru-RU" sz="1800" b="1" dirty="0"/>
              <a:t>управленческой преемственности</a:t>
            </a:r>
            <a:r>
              <a:rPr lang="ru-RU" sz="1800" dirty="0"/>
              <a:t> (отделении владения от оперативного управления)</a:t>
            </a:r>
          </a:p>
          <a:p>
            <a:pPr lvl="1">
              <a:spcBef>
                <a:spcPts val="544"/>
              </a:spcBef>
              <a:buFont typeface="+mj-lt"/>
              <a:buAutoNum type="arabicPeriod"/>
            </a:pPr>
            <a:r>
              <a:rPr lang="ru-RU" sz="1800" dirty="0"/>
              <a:t>Обычно имеет </a:t>
            </a:r>
            <a:r>
              <a:rPr lang="ru-RU" sz="1800" b="1" dirty="0"/>
              <a:t>семью</a:t>
            </a:r>
            <a:r>
              <a:rPr lang="ru-RU" sz="1800" dirty="0"/>
              <a:t>. Поэтому неизбежно решение вопроса о </a:t>
            </a:r>
            <a:r>
              <a:rPr lang="ru-RU" sz="1800" b="1" dirty="0"/>
              <a:t>владельческой преемственности.</a:t>
            </a:r>
          </a:p>
          <a:p>
            <a:pPr lvl="1">
              <a:spcBef>
                <a:spcPts val="544"/>
              </a:spcBef>
              <a:buFont typeface="+mj-lt"/>
              <a:buAutoNum type="arabicPeriod"/>
            </a:pPr>
            <a:r>
              <a:rPr lang="ru-RU" sz="1800" dirty="0"/>
              <a:t>Озабочен вопросом «кто продолжит мое дело»? Поэтому возникает вопрос о </a:t>
            </a:r>
            <a:r>
              <a:rPr lang="ru-RU" sz="1800" b="1" dirty="0"/>
              <a:t>предпринимательской преемственности</a:t>
            </a:r>
            <a:r>
              <a:rPr lang="ru-RU" sz="1800" dirty="0"/>
              <a:t>.</a:t>
            </a:r>
          </a:p>
          <a:p>
            <a:pPr lvl="1">
              <a:spcBef>
                <a:spcPts val="544"/>
              </a:spcBef>
              <a:buFont typeface="+mj-lt"/>
              <a:buAutoNum type="arabicPeriod"/>
            </a:pPr>
            <a:r>
              <a:rPr lang="ru-RU" sz="1800" dirty="0"/>
              <a:t>Деятельность Собственника невозможно «</a:t>
            </a:r>
            <a:r>
              <a:rPr lang="ru-RU" sz="1800" b="1" dirty="0"/>
              <a:t>автоматизировать</a:t>
            </a:r>
            <a:r>
              <a:rPr lang="ru-RU" sz="1800" dirty="0"/>
              <a:t>», заменить</a:t>
            </a:r>
            <a:r>
              <a:rPr lang="ru-RU" sz="1800" b="1" dirty="0"/>
              <a:t> «</a:t>
            </a:r>
            <a:r>
              <a:rPr lang="ru-RU" sz="1800" dirty="0"/>
              <a:t>роботом</a:t>
            </a:r>
            <a:r>
              <a:rPr lang="ru-RU" sz="1800" b="1" dirty="0"/>
              <a:t>»</a:t>
            </a:r>
            <a:r>
              <a:rPr lang="ru-RU" sz="1800" dirty="0"/>
              <a:t>, в отличие от «рабочих мест», которые он создает</a:t>
            </a:r>
            <a:r>
              <a:rPr lang="ru-RU" sz="1800" b="1" dirty="0"/>
              <a:t>. </a:t>
            </a:r>
            <a:endParaRPr lang="ru-RU" b="1" dirty="0"/>
          </a:p>
          <a:p>
            <a:pPr marL="414718" indent="-414718"/>
            <a:endParaRPr lang="ru-RU" sz="145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4648200" y="6245225"/>
            <a:ext cx="4472136" cy="476251"/>
          </a:xfrm>
        </p:spPr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BFB9D-88BB-4882-A3EF-F3927D6663A3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1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«Преемственность»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7469"/>
            <a:ext cx="10515600" cy="4982640"/>
          </a:xfrm>
        </p:spPr>
        <p:txBody>
          <a:bodyPr>
            <a:noAutofit/>
          </a:bodyPr>
          <a:lstStyle/>
          <a:p>
            <a:pPr indent="-414762">
              <a:lnSpc>
                <a:spcPct val="100000"/>
              </a:lnSpc>
              <a:spcBef>
                <a:spcPts val="0"/>
              </a:spcBef>
            </a:pPr>
            <a:r>
              <a:rPr lang="ru-RU" sz="2500" b="1" dirty="0"/>
              <a:t>Преемственность – </a:t>
            </a:r>
            <a:r>
              <a:rPr lang="ru-RU" sz="2500" dirty="0"/>
              <a:t>способность организации существовать и развиваться, не теряя своей идентичности, после смены руководителя и/или владельца</a:t>
            </a:r>
          </a:p>
          <a:p>
            <a:pPr indent="-414762">
              <a:lnSpc>
                <a:spcPct val="100000"/>
              </a:lnSpc>
              <a:spcBef>
                <a:spcPts val="0"/>
              </a:spcBef>
            </a:pPr>
            <a:r>
              <a:rPr lang="ru-RU" sz="2500" b="1" dirty="0"/>
              <a:t>Преемственность</a:t>
            </a:r>
            <a:r>
              <a:rPr lang="ru-RU" sz="2500" dirty="0"/>
              <a:t> нужна тем, кто думает о том, что будет «после меня». </a:t>
            </a:r>
          </a:p>
          <a:p>
            <a:pPr indent="-414762">
              <a:lnSpc>
                <a:spcPct val="100000"/>
              </a:lnSpc>
              <a:spcBef>
                <a:spcPts val="0"/>
              </a:spcBef>
            </a:pPr>
            <a:r>
              <a:rPr lang="ru-RU" sz="2500" dirty="0"/>
              <a:t>Это те, у кого есть «реакция зрачка» не на слово «</a:t>
            </a:r>
            <a:r>
              <a:rPr lang="ru-RU" sz="2500" b="1" dirty="0"/>
              <a:t>успех</a:t>
            </a:r>
            <a:r>
              <a:rPr lang="ru-RU" sz="2500" dirty="0"/>
              <a:t>» (от слова «успеть»), и даже не на слово «</a:t>
            </a:r>
            <a:r>
              <a:rPr lang="ru-RU" sz="2500" b="1" dirty="0"/>
              <a:t>рост</a:t>
            </a:r>
            <a:r>
              <a:rPr lang="ru-RU" sz="2500" dirty="0"/>
              <a:t>», а на слово «</a:t>
            </a:r>
            <a:r>
              <a:rPr lang="ru-RU" sz="2500" b="1" dirty="0"/>
              <a:t>развитие</a:t>
            </a:r>
            <a:r>
              <a:rPr lang="ru-RU" sz="2500" dirty="0"/>
              <a:t>». Остальные могут не беспокоиться.</a:t>
            </a:r>
          </a:p>
          <a:p>
            <a:pPr indent="-414762">
              <a:lnSpc>
                <a:spcPct val="100000"/>
              </a:lnSpc>
              <a:spcBef>
                <a:spcPts val="0"/>
              </a:spcBef>
            </a:pPr>
            <a:r>
              <a:rPr lang="ru-RU" sz="2500" dirty="0"/>
              <a:t>Преемственность требует ответа на драматичный вопрос: что из </a:t>
            </a:r>
            <a:r>
              <a:rPr lang="ru-RU" sz="2500" b="1" dirty="0"/>
              <a:t>успешного</a:t>
            </a:r>
            <a:r>
              <a:rPr lang="ru-RU" sz="2500" dirty="0"/>
              <a:t> опыта должно быть </a:t>
            </a:r>
            <a:r>
              <a:rPr lang="ru-RU" sz="2500" b="1" dirty="0"/>
              <a:t>отброшено</a:t>
            </a:r>
            <a:r>
              <a:rPr lang="ru-RU" sz="2500" dirty="0"/>
              <a:t> на следующем шаге развития?</a:t>
            </a:r>
          </a:p>
          <a:p>
            <a:pPr indent="-414762">
              <a:lnSpc>
                <a:spcPct val="100000"/>
              </a:lnSpc>
              <a:spcBef>
                <a:spcPts val="0"/>
              </a:spcBef>
            </a:pPr>
            <a:r>
              <a:rPr lang="ru-RU" sz="2500" dirty="0"/>
              <a:t>Преемственность требует от Основателя целенаправленно сделать себя </a:t>
            </a:r>
            <a:r>
              <a:rPr lang="ru-RU" sz="2500" b="1" dirty="0"/>
              <a:t>НЕ необходимым </a:t>
            </a:r>
            <a:r>
              <a:rPr lang="ru-RU" sz="2500" dirty="0"/>
              <a:t>своей компании, а от его окружения – перестать считать Основателя «</a:t>
            </a:r>
            <a:r>
              <a:rPr lang="ru-RU" sz="2500" b="1" dirty="0"/>
              <a:t>константой</a:t>
            </a:r>
            <a:r>
              <a:rPr lang="ru-RU" sz="2500" dirty="0"/>
              <a:t>» бизнеса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0FDABF-BEFE-49E7-B754-0C6C952C37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8C067-6C46-4BC4-860D-D7A354940A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7B25C84-6F96-43A0-91CA-4D208EB5DE5B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2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206" y="266741"/>
            <a:ext cx="9969910" cy="89072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Виталий Королев: владельческий консультант, </a:t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независимый директор частных компаний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5591537" cy="4982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бизнес администрирования.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 Ассоциации экспертов по преемственности бизнеса и корпоративному управлению «Время собственности» и Школы корпоративного управления Виталия Королева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книги «Время собственности. Владельческая преемственность и корпоративное управление» (2021),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 – практик с 1991 г,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совета директоров девелоперской компании «Брусника»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независимый член советов директоров ряда непубличных частных и государственных компаний. Среди клиентов: РЖД, Объединенная металлургическая компания, ЛСР, Ростик Групп, «Брусника», Холдинг Партнер, ГК АБЗ1 и др.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Сооснователь СРО «Национальная Ассоциация корпоративных директоров», член Совета Национальной Гильдии профессиональных консультантов. </a:t>
            </a:r>
          </a:p>
          <a:p>
            <a:pPr marL="0" indent="0" algn="just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8180" y="3875337"/>
            <a:ext cx="30652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vk@succession.ru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www.succession.ru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Виталий Королев,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DBA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+7 921 9426781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786D767-AA4C-48E2-AC55-917238DA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  <a:endParaRPr lang="ru-RU" dirty="0"/>
          </a:p>
        </p:txBody>
      </p:sp>
      <p:pic>
        <p:nvPicPr>
          <p:cNvPr id="10" name="Рисунок 9" descr="Изображение выглядит как текст, дерев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A6221D0-5CAE-42AB-867C-E1CD60C8C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1218429"/>
            <a:ext cx="2682240" cy="268224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C2DE18-42FD-4604-BF70-FB62B254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10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E21D-4F58-4B82-8A95-CFF35F8914DD}" type="slidenum">
              <a:rPr lang="ru-RU"/>
              <a:pPr/>
              <a:t>30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/>
              <a:t>Совладелец (партнер =/ = акционер)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69" y="1557338"/>
            <a:ext cx="9497813" cy="4462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Совладелец: участник хозяйственного общества (товарищества), имеющий право голоса в высшем органе управления организацией</a:t>
            </a:r>
          </a:p>
          <a:p>
            <a:pPr>
              <a:lnSpc>
                <a:spcPct val="90000"/>
              </a:lnSpc>
            </a:pPr>
            <a:r>
              <a:rPr lang="ru-RU" dirty="0"/>
              <a:t>Возможные формы совладения в зависимости от формата участия в бизнесе:</a:t>
            </a:r>
          </a:p>
          <a:p>
            <a:pPr lvl="1">
              <a:lnSpc>
                <a:spcPct val="90000"/>
              </a:lnSpc>
            </a:pPr>
            <a:r>
              <a:rPr lang="ru-RU" b="1" dirty="0"/>
              <a:t>Партнер </a:t>
            </a:r>
            <a:r>
              <a:rPr lang="ru-RU" dirty="0"/>
              <a:t>(член группы Предпринимателей)</a:t>
            </a:r>
          </a:p>
          <a:p>
            <a:pPr lvl="1">
              <a:lnSpc>
                <a:spcPct val="90000"/>
              </a:lnSpc>
            </a:pPr>
            <a:r>
              <a:rPr lang="ru-RU" b="1" dirty="0"/>
              <a:t>Акционер </a:t>
            </a:r>
            <a:r>
              <a:rPr lang="ru-RU" dirty="0"/>
              <a:t>(поставщик капитала, Капиталист)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1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65" dirty="0"/>
              <a:t>Предприниматель и Учредитель (Основатель)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08333"/>
            <a:ext cx="10515600" cy="4982640"/>
          </a:xfrm>
        </p:spPr>
        <p:txBody>
          <a:bodyPr>
            <a:normAutofit/>
          </a:bodyPr>
          <a:lstStyle/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Автор инновационной или последователь </a:t>
            </a:r>
            <a:r>
              <a:rPr lang="ru-RU" sz="1815" dirty="0" err="1"/>
              <a:t>неинновационной</a:t>
            </a:r>
            <a:r>
              <a:rPr lang="ru-RU" sz="1815" dirty="0"/>
              <a:t>  бизнес – идеи (схемы, модели), которая имеет рыночный потенциал (потенциал получения предпринимательской прибыли), готовый действовать на свой риск в условиях неопределенности. 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Не обязательно выступает как поставщик капитала и/или руководитель организации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Единственный из них, кто существует ДО учреждения Компании.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Особенности бизнес – идеи: </a:t>
            </a:r>
          </a:p>
          <a:p>
            <a:pPr marL="437804" lvl="1" indent="0">
              <a:buSzPct val="79000"/>
              <a:buNone/>
            </a:pPr>
            <a:r>
              <a:rPr lang="ru-RU" sz="1633" dirty="0"/>
              <a:t>а) простота ( короткий путь от замысла до действия)</a:t>
            </a:r>
          </a:p>
          <a:p>
            <a:pPr marL="437804" lvl="1" indent="0">
              <a:buSzPct val="79000"/>
              <a:buNone/>
            </a:pPr>
            <a:r>
              <a:rPr lang="ru-RU" sz="1633" dirty="0"/>
              <a:t>б) неочевидность результата (неопределенность, риск)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Часто выступает в качестве </a:t>
            </a:r>
            <a:r>
              <a:rPr lang="ru-RU" sz="1815" b="1" dirty="0"/>
              <a:t>Учредителя (Основателя, «грюндера»), </a:t>
            </a:r>
            <a:r>
              <a:rPr lang="ru-RU" sz="1815" dirty="0"/>
              <a:t>но роль </a:t>
            </a:r>
            <a:r>
              <a:rPr lang="ru-RU" sz="1815" b="1" dirty="0"/>
              <a:t>Предпринимателя</a:t>
            </a:r>
            <a:r>
              <a:rPr lang="ru-RU" sz="1815" dirty="0"/>
              <a:t> требуется бизнесу и в следующих поколениях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Он создает дополнительную стоимость, </a:t>
            </a:r>
            <a:r>
              <a:rPr lang="ru-RU" sz="1815" b="1" dirty="0"/>
              <a:t>инвестируя</a:t>
            </a:r>
            <a:r>
              <a:rPr lang="ru-RU" sz="1815" dirty="0"/>
              <a:t> свои идеи и время в </a:t>
            </a:r>
            <a:r>
              <a:rPr lang="ru-RU" sz="1815" b="1" dirty="0"/>
              <a:t>становление</a:t>
            </a:r>
            <a:r>
              <a:rPr lang="ru-RU" sz="1815" dirty="0"/>
              <a:t> нового бизнеса и в </a:t>
            </a:r>
            <a:r>
              <a:rPr lang="ru-RU" sz="1815" b="1" dirty="0"/>
              <a:t>развитие</a:t>
            </a:r>
            <a:r>
              <a:rPr lang="ru-RU" sz="1815" dirty="0"/>
              <a:t> существующего бизнеса.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b="1" dirty="0"/>
              <a:t>Ответственность</a:t>
            </a:r>
            <a:r>
              <a:rPr lang="ru-RU" sz="1815" dirty="0"/>
              <a:t>: претендует на участие в управлении компанией, поэтому не имеет иммунитета «ограниченной ответственности»</a:t>
            </a:r>
          </a:p>
          <a:p>
            <a:pPr marL="466607" indent="-466607">
              <a:buSzPct val="79000"/>
              <a:buFont typeface="+mj-lt"/>
              <a:buAutoNum type="arabicPeriod"/>
            </a:pPr>
            <a:r>
              <a:rPr lang="ru-RU" sz="1815" dirty="0"/>
              <a:t>Должен иметь </a:t>
            </a:r>
            <a:r>
              <a:rPr lang="ru-RU" sz="1815" b="1" dirty="0"/>
              <a:t>ресурс</a:t>
            </a:r>
            <a:r>
              <a:rPr lang="ru-RU" sz="1815" dirty="0"/>
              <a:t>, которым сможет отвечать, т.е., право собственности на бизнес обязательно.</a:t>
            </a:r>
            <a:endParaRPr lang="ru-RU" sz="2177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latin typeface="+mn-lt"/>
              </a:rPr>
              <a:t>(с) Королев. Система мотивации топов</a:t>
            </a:r>
            <a:endParaRPr lang="ru-RU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776299-BFF8-F144-8863-570F75EE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E9693-6F48-4076-AA68-0430178BDBD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25605" name="Номер слайда 5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457DA2-FF6B-4D07-B827-B041CEDF045C}" type="slidenum">
              <a:rPr lang="ru-RU" sz="1200">
                <a:latin typeface="Arial Black" pitchFamily="34" charset="0"/>
              </a:rPr>
              <a:pPr algn="r"/>
              <a:t>31</a:t>
            </a:fld>
            <a:endParaRPr lang="ru-RU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8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8A2C-5509-4017-85D5-17E182BDCDF7}" type="slidenum">
              <a:rPr lang="ru-RU"/>
              <a:pPr/>
              <a:t>32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Наследник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Это собственник вероятный, будущий, но известный уже при жизни современного собственника;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Он точно не может быть Основателем («грюндером»), хотя может быть Предпринимателем;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Он может </a:t>
            </a:r>
            <a:r>
              <a:rPr lang="ru-RU" b="1" dirty="0"/>
              <a:t>сегодня, </a:t>
            </a:r>
            <a:r>
              <a:rPr lang="ru-RU" dirty="0"/>
              <a:t>если «грюндер» захочет, участвовать в формировании видения будущего родовой компании в далекой перспективе;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Его миссия, в отличие от Основателя, </a:t>
            </a:r>
            <a:r>
              <a:rPr lang="ru-RU" b="1" dirty="0"/>
              <a:t>не основать, а освоить </a:t>
            </a:r>
            <a:r>
              <a:rPr lang="ru-RU" dirty="0"/>
              <a:t>уже основанный бизнес. Он занимается не Становлением, а Развитием. И Основатель не может его этому научить, т.к. не имеет подобного опыта;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Полезное </a:t>
            </a:r>
            <a:r>
              <a:rPr lang="ru-RU" b="1" dirty="0"/>
              <a:t>упражнение для Собственника</a:t>
            </a:r>
            <a:r>
              <a:rPr lang="ru-RU" dirty="0"/>
              <a:t>: принимая решение, всегда спрашивать себя, как подобное решение будет приниматься, когда компанией будет владеть Ваша внучка.</a:t>
            </a:r>
          </a:p>
        </p:txBody>
      </p:sp>
    </p:spTree>
    <p:extLst>
      <p:ext uri="{BB962C8B-B14F-4D97-AF65-F5344CB8AC3E}">
        <p14:creationId xmlns:p14="http://schemas.microsoft.com/office/powerpoint/2010/main" val="23506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903" dirty="0"/>
              <a:t>Собственник  и его «стейкхолдеры»</a:t>
            </a:r>
            <a:endParaRPr lang="ru-RU" altLang="ru-RU" sz="2359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D08F3BE-8EDE-4BB2-8C2B-6261F768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731AC0-4BF9-4EF6-AD57-798057DA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31C22-0162-4CF1-BC53-C232D497FEAB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sp>
        <p:nvSpPr>
          <p:cNvPr id="126981" name="Text Box 85"/>
          <p:cNvSpPr txBox="1">
            <a:spLocks noChangeArrowheads="1"/>
          </p:cNvSpPr>
          <p:nvPr/>
        </p:nvSpPr>
        <p:spPr bwMode="auto">
          <a:xfrm>
            <a:off x="3369796" y="5517221"/>
            <a:ext cx="2325845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33"/>
          </a:p>
        </p:txBody>
      </p:sp>
      <p:grpSp>
        <p:nvGrpSpPr>
          <p:cNvPr id="126982" name="Group 24"/>
          <p:cNvGrpSpPr>
            <a:grpSpLocks/>
          </p:cNvGrpSpPr>
          <p:nvPr/>
        </p:nvGrpSpPr>
        <p:grpSpPr bwMode="auto">
          <a:xfrm>
            <a:off x="2106783" y="1700819"/>
            <a:ext cx="7817141" cy="4343495"/>
            <a:chOff x="367" y="1071"/>
            <a:chExt cx="4924" cy="2736"/>
          </a:xfrm>
        </p:grpSpPr>
        <p:grpSp>
          <p:nvGrpSpPr>
            <p:cNvPr id="126984" name="Group 23"/>
            <p:cNvGrpSpPr>
              <a:grpSpLocks/>
            </p:cNvGrpSpPr>
            <p:nvPr/>
          </p:nvGrpSpPr>
          <p:grpSpPr bwMode="auto">
            <a:xfrm>
              <a:off x="367" y="1071"/>
              <a:ext cx="4924" cy="2736"/>
              <a:chOff x="367" y="1071"/>
              <a:chExt cx="4924" cy="2736"/>
            </a:xfrm>
          </p:grpSpPr>
          <p:grpSp>
            <p:nvGrpSpPr>
              <p:cNvPr id="126990" name="Group 5"/>
              <p:cNvGrpSpPr>
                <a:grpSpLocks noChangeAspect="1"/>
              </p:cNvGrpSpPr>
              <p:nvPr/>
            </p:nvGrpSpPr>
            <p:grpSpPr bwMode="auto">
              <a:xfrm>
                <a:off x="367" y="1071"/>
                <a:ext cx="4924" cy="2736"/>
                <a:chOff x="4860" y="3493"/>
                <a:chExt cx="6668" cy="3421"/>
              </a:xfrm>
            </p:grpSpPr>
            <p:sp>
              <p:nvSpPr>
                <p:cNvPr id="126992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4860" y="3493"/>
                  <a:ext cx="6668" cy="3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altLang="ru-RU" sz="1633"/>
                </a:p>
              </p:txBody>
            </p:sp>
            <p:sp>
              <p:nvSpPr>
                <p:cNvPr id="126993" name="Line 7"/>
                <p:cNvSpPr>
                  <a:spLocks noChangeShapeType="1"/>
                </p:cNvSpPr>
                <p:nvPr/>
              </p:nvSpPr>
              <p:spPr bwMode="auto">
                <a:xfrm>
                  <a:off x="7654" y="646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33"/>
                </a:p>
              </p:txBody>
            </p:sp>
            <p:grpSp>
              <p:nvGrpSpPr>
                <p:cNvPr id="126994" name="Group 8"/>
                <p:cNvGrpSpPr>
                  <a:grpSpLocks/>
                </p:cNvGrpSpPr>
                <p:nvPr/>
              </p:nvGrpSpPr>
              <p:grpSpPr bwMode="auto">
                <a:xfrm>
                  <a:off x="7740" y="4393"/>
                  <a:ext cx="814" cy="2060"/>
                  <a:chOff x="7641" y="4324"/>
                  <a:chExt cx="180" cy="540"/>
                </a:xfrm>
              </p:grpSpPr>
              <p:sp>
                <p:nvSpPr>
                  <p:cNvPr id="12700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7641" y="4324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 sz="1633"/>
                  </a:p>
                </p:txBody>
              </p:sp>
              <p:sp>
                <p:nvSpPr>
                  <p:cNvPr id="127001" name="AutoShape 10"/>
                  <p:cNvSpPr>
                    <a:spLocks noChangeArrowheads="1"/>
                  </p:cNvSpPr>
                  <p:nvPr/>
                </p:nvSpPr>
                <p:spPr bwMode="auto">
                  <a:xfrm rot="-10599944">
                    <a:off x="7641" y="4504"/>
                    <a:ext cx="180" cy="360"/>
                  </a:xfrm>
                  <a:prstGeom prst="triangle">
                    <a:avLst>
                      <a:gd name="adj" fmla="val 4087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altLang="ru-RU" sz="1633"/>
                  </a:p>
                </p:txBody>
              </p:sp>
            </p:grpSp>
            <p:sp>
              <p:nvSpPr>
                <p:cNvPr id="12699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020" y="5564"/>
                  <a:ext cx="720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33"/>
                </a:p>
              </p:txBody>
            </p:sp>
            <p:sp>
              <p:nvSpPr>
                <p:cNvPr id="126996" name="Line 12"/>
                <p:cNvSpPr>
                  <a:spLocks noChangeShapeType="1"/>
                </p:cNvSpPr>
                <p:nvPr/>
              </p:nvSpPr>
              <p:spPr bwMode="auto">
                <a:xfrm>
                  <a:off x="8640" y="5564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633"/>
                </a:p>
              </p:txBody>
            </p:sp>
            <p:sp>
              <p:nvSpPr>
                <p:cNvPr id="1269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950" y="5204"/>
                  <a:ext cx="1890" cy="8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altLang="ja-JP" sz="1633"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СЕМЬЯ, РОД, </a:t>
                  </a:r>
                </a:p>
                <a:p>
                  <a:pPr algn="ctr"/>
                  <a:r>
                    <a:rPr lang="ru-RU" altLang="ja-JP" sz="1633"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домохозяйство</a:t>
                  </a:r>
                  <a:endParaRPr lang="ru-RU" altLang="ru-RU" sz="1633"/>
                </a:p>
              </p:txBody>
            </p:sp>
            <p:sp>
              <p:nvSpPr>
                <p:cNvPr id="1845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540" y="5204"/>
                  <a:ext cx="1714" cy="8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ru-RU" altLang="ja-JP" sz="2000">
                      <a:latin typeface="Times New Roman" pitchFamily="18" charset="0"/>
                      <a:ea typeface="MS Mincho" pitchFamily="49" charset="-128"/>
                    </a:rPr>
                    <a:t>БИЗНЕС, КОМПАНИЯ</a:t>
                  </a:r>
                  <a:endParaRPr lang="ru-RU" sz="2000"/>
                </a:p>
              </p:txBody>
            </p:sp>
            <p:sp>
              <p:nvSpPr>
                <p:cNvPr id="18454" name="AutoShape 15"/>
                <p:cNvSpPr>
                  <a:spLocks noChangeArrowheads="1"/>
                </p:cNvSpPr>
                <p:nvPr/>
              </p:nvSpPr>
              <p:spPr bwMode="auto">
                <a:xfrm>
                  <a:off x="8730" y="3583"/>
                  <a:ext cx="1260" cy="631"/>
                </a:xfrm>
                <a:prstGeom prst="wedgeRectCallout">
                  <a:avLst>
                    <a:gd name="adj1" fmla="val -58968"/>
                    <a:gd name="adj2" fmla="val 11182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ja-JP" sz="1179" dirty="0">
                      <a:latin typeface="Times New Roman" panose="02020603050405020304" pitchFamily="18" charset="0"/>
                      <a:ea typeface="MS Mincho" panose="02020609040205080304" pitchFamily="49" charset="-128"/>
                    </a:rPr>
                    <a:t>Ценности, цели и интересы</a:t>
                  </a:r>
                  <a:r>
                    <a:rPr lang="ru-RU" altLang="ja-JP" sz="1361" dirty="0">
                      <a:latin typeface="Times New Roman" panose="02020603050405020304" pitchFamily="18" charset="0"/>
                    </a:rPr>
                    <a:t> (</a:t>
                  </a:r>
                  <a:r>
                    <a:rPr lang="ru-RU" altLang="ja-JP" sz="1361" dirty="0" err="1">
                      <a:latin typeface="Times New Roman" panose="02020603050405020304" pitchFamily="18" charset="0"/>
                    </a:rPr>
                    <a:t>хотелки</a:t>
                  </a:r>
                  <a:r>
                    <a:rPr lang="ru-RU" altLang="ja-JP" sz="1361" dirty="0">
                      <a:latin typeface="Times New Roman" panose="02020603050405020304" pitchFamily="18" charset="0"/>
                    </a:rPr>
                    <a:t>)</a:t>
                  </a:r>
                  <a:endParaRPr lang="ru-RU" altLang="ru-RU" sz="1361" dirty="0"/>
                </a:p>
              </p:txBody>
            </p:sp>
          </p:grpSp>
          <p:sp>
            <p:nvSpPr>
              <p:cNvPr id="126991" name="Text Box 16"/>
              <p:cNvSpPr txBox="1">
                <a:spLocks noChangeArrowheads="1"/>
              </p:cNvSpPr>
              <p:nvPr/>
            </p:nvSpPr>
            <p:spPr bwMode="auto">
              <a:xfrm>
                <a:off x="367" y="1071"/>
                <a:ext cx="1801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33">
                    <a:solidFill>
                      <a:srgbClr val="FF0000"/>
                    </a:solidFill>
                  </a:rPr>
                  <a:t>Владельца никто «не учреждал». В отличие от компании, он не может быть «дочерним»</a:t>
                </a:r>
              </a:p>
            </p:txBody>
          </p:sp>
        </p:grpSp>
        <p:grpSp>
          <p:nvGrpSpPr>
            <p:cNvPr id="126985" name="Group 22"/>
            <p:cNvGrpSpPr>
              <a:grpSpLocks/>
            </p:cNvGrpSpPr>
            <p:nvPr/>
          </p:nvGrpSpPr>
          <p:grpSpPr bwMode="auto">
            <a:xfrm>
              <a:off x="912" y="2976"/>
              <a:ext cx="3978" cy="761"/>
              <a:chOff x="912" y="2976"/>
              <a:chExt cx="3978" cy="761"/>
            </a:xfrm>
          </p:grpSpPr>
          <p:sp>
            <p:nvSpPr>
              <p:cNvPr id="126986" name="Text Box 86"/>
              <p:cNvSpPr txBox="1">
                <a:spLocks noChangeArrowheads="1"/>
              </p:cNvSpPr>
              <p:nvPr/>
            </p:nvSpPr>
            <p:spPr bwMode="auto">
              <a:xfrm>
                <a:off x="912" y="3521"/>
                <a:ext cx="1507" cy="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633"/>
                  <a:t>Социум, общество</a:t>
                </a:r>
              </a:p>
            </p:txBody>
          </p:sp>
          <p:sp>
            <p:nvSpPr>
              <p:cNvPr id="126987" name="Text Box 87"/>
              <p:cNvSpPr txBox="1">
                <a:spLocks noChangeArrowheads="1"/>
              </p:cNvSpPr>
              <p:nvPr/>
            </p:nvSpPr>
            <p:spPr bwMode="auto">
              <a:xfrm>
                <a:off x="3299" y="3521"/>
                <a:ext cx="1591" cy="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633"/>
                  <a:t>Государство</a:t>
                </a:r>
              </a:p>
            </p:txBody>
          </p:sp>
          <p:sp>
            <p:nvSpPr>
              <p:cNvPr id="126988" name="Line 88"/>
              <p:cNvSpPr>
                <a:spLocks noChangeShapeType="1"/>
              </p:cNvSpPr>
              <p:nvPr/>
            </p:nvSpPr>
            <p:spPr bwMode="auto">
              <a:xfrm flipH="1">
                <a:off x="1917" y="2976"/>
                <a:ext cx="669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33"/>
              </a:p>
            </p:txBody>
          </p:sp>
          <p:sp>
            <p:nvSpPr>
              <p:cNvPr id="126989" name="Line 89"/>
              <p:cNvSpPr>
                <a:spLocks noChangeShapeType="1"/>
              </p:cNvSpPr>
              <p:nvPr/>
            </p:nvSpPr>
            <p:spPr bwMode="auto">
              <a:xfrm>
                <a:off x="3006" y="2976"/>
                <a:ext cx="711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6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5065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Собственник как «источник» возможностей и …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6607" indent="-466607">
              <a:buFont typeface="+mj-lt"/>
              <a:buAutoNum type="arabicPeriod"/>
            </a:pPr>
            <a:r>
              <a:rPr lang="ru-RU" sz="2540" dirty="0"/>
              <a:t>Собственник, особенно Основатель, как правило, является источником ключевых управленческих </a:t>
            </a:r>
            <a:r>
              <a:rPr lang="ru-RU" sz="2540" b="1" dirty="0"/>
              <a:t>возможностей</a:t>
            </a:r>
            <a:r>
              <a:rPr lang="ru-RU" sz="2540" dirty="0"/>
              <a:t> компании</a:t>
            </a:r>
          </a:p>
          <a:p>
            <a:pPr marL="466607" indent="-466607">
              <a:buFont typeface="+mj-lt"/>
              <a:buAutoNum type="arabicPeriod"/>
            </a:pPr>
            <a:r>
              <a:rPr lang="ru-RU" sz="2540" dirty="0"/>
              <a:t>Следствие этого: он же является источником ключевых </a:t>
            </a:r>
            <a:r>
              <a:rPr lang="ru-RU" sz="2540" b="1" dirty="0"/>
              <a:t>рисков</a:t>
            </a:r>
            <a:r>
              <a:rPr lang="ru-RU" sz="2540" dirty="0"/>
              <a:t> и причин кризисов. Аналогичное верно и для группы Совладельцев</a:t>
            </a:r>
          </a:p>
          <a:p>
            <a:pPr marL="466607" indent="-466607">
              <a:buFont typeface="+mj-lt"/>
              <a:buAutoNum type="arabicPeriod"/>
            </a:pPr>
            <a:r>
              <a:rPr lang="ru-RU" sz="2540" dirty="0"/>
              <a:t>Внимание, вопрос: должна ли быть у компании </a:t>
            </a:r>
            <a:r>
              <a:rPr lang="ru-RU" sz="2540" b="1" dirty="0"/>
              <a:t>система управления </a:t>
            </a:r>
            <a:r>
              <a:rPr lang="ru-RU" sz="2540" dirty="0"/>
              <a:t>ключевыми рисками?</a:t>
            </a:r>
          </a:p>
          <a:p>
            <a:pPr marL="466607" indent="-466607">
              <a:buFont typeface="+mj-lt"/>
              <a:buAutoNum type="arabicPeriod"/>
            </a:pPr>
            <a:r>
              <a:rPr lang="ru-RU" sz="2540" dirty="0"/>
              <a:t>Если да, то </a:t>
            </a:r>
            <a:r>
              <a:rPr lang="ru-RU" sz="2540" b="1" dirty="0"/>
              <a:t>кто</a:t>
            </a:r>
            <a:r>
              <a:rPr lang="ru-RU" sz="2540" dirty="0"/>
              <a:t> может и должен ее создать? Может ли ее создать Менеджмент?</a:t>
            </a:r>
          </a:p>
          <a:p>
            <a:pPr marL="466607" indent="-466607">
              <a:buFont typeface="+mj-lt"/>
              <a:buAutoNum type="arabicPeriod"/>
            </a:pPr>
            <a:r>
              <a:rPr lang="ru-RU" sz="2540" dirty="0"/>
              <a:t>КУ – система </a:t>
            </a:r>
            <a:r>
              <a:rPr lang="ru-RU" sz="2540" dirty="0" err="1"/>
              <a:t>дисциплинирования</a:t>
            </a:r>
            <a:r>
              <a:rPr lang="ru-RU" sz="2540" dirty="0"/>
              <a:t> Владельца со стороны Компании на базе принципа «</a:t>
            </a:r>
            <a:r>
              <a:rPr lang="ru-RU" sz="2540" b="1" dirty="0" err="1"/>
              <a:t>базароответственности</a:t>
            </a:r>
            <a:r>
              <a:rPr lang="ru-RU" sz="2540" dirty="0"/>
              <a:t>». (Скажи, что сделаешь, и сделай то, что сказал).</a:t>
            </a:r>
          </a:p>
          <a:p>
            <a:pPr marL="466607" indent="-466607">
              <a:buFont typeface="+mj-lt"/>
              <a:buAutoNum type="arabicPeriod"/>
            </a:pPr>
            <a:r>
              <a:rPr lang="ru-RU" sz="2540" dirty="0"/>
              <a:t>Независимый директор должен быть независим не от топ-менеджмента, а от Владельца.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603F0-7DAB-4653-8669-FC60F26C90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1C647-D1B0-4E00-9AD3-FE55682668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7B25C84-6F96-43A0-91CA-4D208EB5DE5B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0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511" y="148273"/>
            <a:ext cx="8522652" cy="655637"/>
          </a:xfrm>
        </p:spPr>
        <p:txBody>
          <a:bodyPr>
            <a:normAutofit/>
          </a:bodyPr>
          <a:lstStyle/>
          <a:p>
            <a:r>
              <a:rPr lang="ru-RU" dirty="0"/>
              <a:t>Примеры рисков лидера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A3729B-69C2-4D06-8903-EA6584CED5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023" b="8023"/>
          <a:stretch/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1051560"/>
            <a:ext cx="3932237" cy="4817428"/>
          </a:xfrm>
        </p:spPr>
        <p:txBody>
          <a:bodyPr>
            <a:normAutofit/>
          </a:bodyPr>
          <a:lstStyle/>
          <a:p>
            <a:pPr marL="466567" indent="-466567">
              <a:buAutoNum type="arabicPeriod"/>
            </a:pPr>
            <a:endParaRPr lang="ru-RU" dirty="0"/>
          </a:p>
          <a:p>
            <a:pPr marL="466567" indent="-466567">
              <a:buFont typeface="Arial" panose="020B0604020202020204" pitchFamily="34" charset="0"/>
              <a:buChar char="•"/>
            </a:pPr>
            <a:r>
              <a:rPr lang="ru-RU" b="1" dirty="0"/>
              <a:t>Кейс 1. Д. Каменщик. Собственник – основная угроза компании.</a:t>
            </a:r>
            <a:r>
              <a:rPr lang="ru-RU" dirty="0"/>
              <a:t> </a:t>
            </a:r>
            <a:r>
              <a:rPr lang="ru-RU" sz="1100" dirty="0"/>
              <a:t>(</a:t>
            </a:r>
            <a:r>
              <a:rPr lang="en-US" sz="1100" dirty="0"/>
              <a:t>http://www.vedomosti.ru/newspaper/articles/2014/10/20/sobstvennik-osnovnaya-ugroza-dlya-kompanii-dmitrij</a:t>
            </a:r>
            <a:r>
              <a:rPr lang="ru-RU" sz="1100" dirty="0"/>
              <a:t>)</a:t>
            </a:r>
            <a:endParaRPr lang="ru-RU" sz="1800" dirty="0"/>
          </a:p>
          <a:p>
            <a:pPr marL="466567" indent="-466567">
              <a:buFont typeface="Arial" panose="020B0604020202020204" pitchFamily="34" charset="0"/>
              <a:buChar char="•"/>
            </a:pPr>
            <a:r>
              <a:rPr lang="ru-RU" dirty="0"/>
              <a:t>Кейс 2: «Я создал совет директоров, чтобы уберечь компанию от себя».</a:t>
            </a:r>
          </a:p>
          <a:p>
            <a:pPr marL="466567" indent="-466567">
              <a:buFont typeface="Arial" panose="020B0604020202020204" pitchFamily="34" charset="0"/>
              <a:buChar char="•"/>
            </a:pPr>
            <a:r>
              <a:rPr lang="ru-RU" dirty="0"/>
              <a:t>Кейс 3. Правило «желтых жилетов»:</a:t>
            </a:r>
          </a:p>
          <a:p>
            <a:pPr marL="829452" lvl="1" indent="-466567">
              <a:buAutoNum type="arabicPeriod"/>
            </a:pPr>
            <a:r>
              <a:rPr lang="ru-RU" sz="2000" dirty="0"/>
              <a:t>«Нос - внутри, руки </a:t>
            </a:r>
            <a:r>
              <a:rPr lang="mr-IN" sz="2000" dirty="0"/>
              <a:t>–</a:t>
            </a:r>
            <a:r>
              <a:rPr lang="ru-RU" sz="2000" dirty="0"/>
              <a:t> снаружи»</a:t>
            </a:r>
          </a:p>
          <a:p>
            <a:pPr marL="829452" lvl="1" indent="-466567">
              <a:buAutoNum type="arabicPeriod"/>
            </a:pPr>
            <a:r>
              <a:rPr lang="ru-RU" sz="2000" dirty="0"/>
              <a:t>Ответственность за нарушение несет работник, а не «желтый жилет».</a:t>
            </a:r>
          </a:p>
          <a:p>
            <a:pPr marL="362885" lvl="1" indent="0"/>
            <a:r>
              <a:rPr lang="ru-RU" sz="2000" dirty="0">
                <a:solidFill>
                  <a:srgbClr val="FF0000"/>
                </a:solidFill>
              </a:rPr>
              <a:t>Кто наденет «желтый жилет» на российского собственника?</a:t>
            </a:r>
          </a:p>
          <a:p>
            <a:pPr marL="466567" indent="-466567">
              <a:buAutoNum type="arabicPeriod"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7AD54-5E42-48BE-8C6C-D895D03F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4548B-8E75-45C2-93C6-1EA914E5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25C84-6F96-43A0-91CA-4D208EB5DE5B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F45803-8DE2-47D0-92E0-688776D4B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0" y="0"/>
            <a:ext cx="1325563" cy="1325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9346" y="81125"/>
            <a:ext cx="1141687" cy="12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3857A8-2733-FC4F-A777-863F3C85C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Роли собственника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2AB8C7-C798-4644-AA8C-78B57AF69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Спойлер</a:t>
            </a:r>
            <a:r>
              <a:rPr lang="ru-RU" dirty="0"/>
              <a:t>: их три</a:t>
            </a:r>
          </a:p>
        </p:txBody>
      </p:sp>
    </p:spTree>
    <p:extLst>
      <p:ext uri="{BB962C8B-B14F-4D97-AF65-F5344CB8AC3E}">
        <p14:creationId xmlns:p14="http://schemas.microsoft.com/office/powerpoint/2010/main" val="161412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ADB56-AC17-4628-84BC-153DCD10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Реальный портрет Собственника – «Дракон»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B12DFC-5B5E-4D09-A87A-B84D2DD7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EA7215-5901-4665-8AA1-6D490987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37</a:t>
            </a:fld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526D0BF-DDC4-4E9B-BE18-48F1D55B5CD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0" y="2392998"/>
            <a:ext cx="4917440" cy="2611437"/>
          </a:xfrm>
        </p:spPr>
        <p:txBody>
          <a:bodyPr>
            <a:normAutofit/>
          </a:bodyPr>
          <a:lstStyle/>
          <a:p>
            <a:r>
              <a:rPr lang="ru-RU" sz="2800" dirty="0"/>
              <a:t>Голова 1 – «Капиталист» (Бенефициар)</a:t>
            </a:r>
          </a:p>
          <a:p>
            <a:r>
              <a:rPr lang="ru-RU" sz="2800" dirty="0"/>
              <a:t>Голова 2 – Менеджер</a:t>
            </a:r>
          </a:p>
          <a:p>
            <a:r>
              <a:rPr lang="ru-RU" sz="2800" dirty="0"/>
              <a:t>Голова 3 - Предприниматель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F45803-8DE2-47D0-92E0-688776D4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0" y="0"/>
            <a:ext cx="1325563" cy="13255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1B26216-520A-4C62-B2A0-2FAC53B0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25" y="1243805"/>
            <a:ext cx="3961038" cy="48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77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74FFFB9-4DF3-4B19-8353-D4CC7B3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334" y="274653"/>
            <a:ext cx="8523881" cy="707945"/>
          </a:xfrm>
        </p:spPr>
        <p:txBody>
          <a:bodyPr/>
          <a:lstStyle/>
          <a:p>
            <a:r>
              <a:rPr lang="ru-RU" sz="3265" dirty="0"/>
              <a:t>Модель «Дракона» - роли Собственника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3AF7152-35F4-4BFC-8DC3-BF07C5E6BA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1719" y="1124747"/>
          <a:ext cx="9663232" cy="479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80">
                  <a:extLst>
                    <a:ext uri="{9D8B030D-6E8A-4147-A177-3AD203B41FA5}">
                      <a16:colId xmlns:a16="http://schemas.microsoft.com/office/drawing/2014/main" val="2894061177"/>
                    </a:ext>
                  </a:extLst>
                </a:gridCol>
                <a:gridCol w="6101641">
                  <a:extLst>
                    <a:ext uri="{9D8B030D-6E8A-4147-A177-3AD203B41FA5}">
                      <a16:colId xmlns:a16="http://schemas.microsoft.com/office/drawing/2014/main" val="1017510831"/>
                    </a:ext>
                  </a:extLst>
                </a:gridCol>
                <a:gridCol w="1898211">
                  <a:extLst>
                    <a:ext uri="{9D8B030D-6E8A-4147-A177-3AD203B41FA5}">
                      <a16:colId xmlns:a16="http://schemas.microsoft.com/office/drawing/2014/main" val="362687787"/>
                    </a:ext>
                  </a:extLst>
                </a:gridCol>
              </a:tblGrid>
              <a:tr h="809329">
                <a:tc>
                  <a:txBody>
                    <a:bodyPr/>
                    <a:lstStyle/>
                    <a:p>
                      <a:pPr algn="r"/>
                      <a:r>
                        <a:rPr lang="ru-RU" sz="1900" dirty="0">
                          <a:solidFill>
                            <a:schemeClr val="bg1"/>
                          </a:solidFill>
                        </a:rPr>
                        <a:t>Параметр</a:t>
                      </a:r>
                    </a:p>
                    <a:p>
                      <a:r>
                        <a:rPr lang="ru-RU" sz="1900" dirty="0">
                          <a:solidFill>
                            <a:schemeClr val="bg1"/>
                          </a:solidFill>
                        </a:rPr>
                        <a:t>Роль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Что инвестирует или продает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Чем управляет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3164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r>
                        <a:rPr lang="ru-RU" sz="1900" dirty="0" err="1"/>
                        <a:t>Топ-менеджер</a:t>
                      </a:r>
                      <a:r>
                        <a:rPr lang="ru-RU" sz="1900" dirty="0"/>
                        <a:t>, </a:t>
                      </a:r>
                      <a:r>
                        <a:rPr lang="en-US" sz="1900" dirty="0"/>
                        <a:t>Tm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Продает Компании свое время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объеме не менее определенного в обмен на обеспечение доходности капитала не ниже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Инвестиций не требуется. Заинтересован в увеличении объема дохода и не уменьшении удельного дохода.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Компанией, принадлежащей Собственнику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676251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r>
                        <a:rPr lang="ru-RU" sz="1900" dirty="0"/>
                        <a:t>Капиталист</a:t>
                      </a:r>
                      <a:r>
                        <a:rPr lang="en-US" sz="1900" dirty="0"/>
                        <a:t>, Tc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Инвестирует в Компанию свои деньги и имущество. Не продает свое время, затрачиваемое на контроль (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поэтому заинтересован в его минимизации.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Своим Капиталом. Задает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endParaRPr lang="ru-RU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489111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r>
                        <a:rPr lang="ru-RU" sz="1900" dirty="0"/>
                        <a:t>Предприниматель</a:t>
                      </a:r>
                      <a:r>
                        <a:rPr lang="en-US" sz="1900" dirty="0"/>
                        <a:t>, </a:t>
                      </a:r>
                      <a:r>
                        <a:rPr lang="en-US" sz="1900" dirty="0" err="1"/>
                        <a:t>Te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Инвестирует, (не продает) в Компанию свое время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расчете на рост его суммарной либо удельной стоимости. Именно это – основа </a:t>
                      </a:r>
                      <a:r>
                        <a:rPr lang="ru-RU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владельческой эффективности</a:t>
                      </a: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Компанией и своим временем как капиталом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95879"/>
                  </a:ext>
                </a:extLst>
              </a:tr>
            </a:tbl>
          </a:graphicData>
        </a:graphic>
      </p:graphicFrame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9D50C8A-061F-407F-AF20-A202C00944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B3A3E4-C029-4E00-BAF9-00CD8C512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7B25C84-6F96-43A0-91CA-4D208EB5DE5B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83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преемственности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7469"/>
            <a:ext cx="10515600" cy="4982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2 типа: </a:t>
            </a:r>
            <a:r>
              <a:rPr lang="ru-RU" sz="2400" b="1" dirty="0"/>
              <a:t>управленческая</a:t>
            </a:r>
            <a:r>
              <a:rPr lang="ru-RU" sz="2400" dirty="0"/>
              <a:t> и </a:t>
            </a:r>
            <a:r>
              <a:rPr lang="ru-RU" sz="2400" b="1" dirty="0"/>
              <a:t>владельческая</a:t>
            </a:r>
            <a:r>
              <a:rPr lang="ru-RU" sz="2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Управленческая</a:t>
            </a:r>
            <a:r>
              <a:rPr lang="ru-RU" sz="2400" dirty="0"/>
              <a:t> </a:t>
            </a:r>
            <a:r>
              <a:rPr lang="ru-RU" sz="2400" b="1" dirty="0"/>
              <a:t>преемственность</a:t>
            </a:r>
            <a:r>
              <a:rPr lang="ru-RU" sz="2400" dirty="0"/>
              <a:t> – способность бизнеса развиваться после передачи Основателем функций </a:t>
            </a:r>
            <a:r>
              <a:rPr lang="ru-RU" sz="2400" b="1" dirty="0"/>
              <a:t>текущего управления </a:t>
            </a:r>
            <a:r>
              <a:rPr lang="ru-RU" sz="2400" dirty="0"/>
              <a:t>наемному менеджменту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Владельческая преемственность </a:t>
            </a:r>
            <a:r>
              <a:rPr lang="ru-RU" sz="2400" dirty="0"/>
              <a:t>– способность бизнеса к развитию после передачи </a:t>
            </a:r>
            <a:r>
              <a:rPr lang="ru-RU" sz="2400" b="1" dirty="0"/>
              <a:t>владения</a:t>
            </a:r>
            <a:r>
              <a:rPr lang="ru-RU" sz="2400" dirty="0"/>
              <a:t> от основателя преемнику (или смене собственника)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Внутри </a:t>
            </a:r>
            <a:r>
              <a:rPr lang="ru-RU" sz="2400" b="1" dirty="0"/>
              <a:t>владельческой</a:t>
            </a:r>
            <a:r>
              <a:rPr lang="ru-RU" sz="2400" dirty="0"/>
              <a:t> преемственности следует различать 2 вида: </a:t>
            </a:r>
          </a:p>
          <a:p>
            <a:pPr marL="933214" lvl="1" indent="-414762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b="1" dirty="0"/>
              <a:t>Имущественная</a:t>
            </a:r>
            <a:r>
              <a:rPr lang="ru-RU" sz="1800" dirty="0"/>
              <a:t> – передача (наследование) состояния, капитала, но, возможно, без бремени предпринимательской функции. Капитал - источник ренты для семьи (рода) Собственника.</a:t>
            </a:r>
          </a:p>
          <a:p>
            <a:pPr marL="933214" lvl="1" indent="-414762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800" b="1" dirty="0"/>
              <a:t>Предпринимательская</a:t>
            </a:r>
            <a:r>
              <a:rPr lang="ru-RU" sz="1800" dirty="0"/>
              <a:t> преемственность – передача права стратегического контроля бизнеса но, возможно, без капитала. Контроль – источник предпринимательской прибыли.</a:t>
            </a:r>
            <a:r>
              <a:rPr lang="ru-RU" dirty="0"/>
              <a:t> </a:t>
            </a:r>
            <a:r>
              <a:rPr lang="ru-RU" sz="1800" b="1" dirty="0"/>
              <a:t>Предпринимательская</a:t>
            </a:r>
            <a:r>
              <a:rPr lang="ru-RU" sz="1800" dirty="0"/>
              <a:t> преемственность – условие успеха Владельческой преемственности для бизнеса. Роль Предпринимателя должна сохраниться в Компании даже после ухода Основателя.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0FDABF-BEFE-49E7-B754-0C6C952C37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8C067-6C46-4BC4-860D-D7A354940A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7B25C84-6F96-43A0-91CA-4D208EB5DE5B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7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6C120-3B02-4681-85B3-BE779B28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DF98F-8206-4C79-8085-05FFE3340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Вопросы в зал и из зала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Спойлер: пример расчета годового бонуса топ-менеджерской команды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Локальный глоссарий и толкование ключевых терминов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Системность подхода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Компания, ее органы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Структура органов Компании (корпорации);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Ответственность членов органов Компании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Топ-менеджеры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Собственник как высший орган управления и его особенности;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Топ-менеджерская команда и топ-исполнительская свита;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Типы власти и «</a:t>
            </a:r>
            <a:r>
              <a:rPr lang="ru-RU" dirty="0" err="1"/>
              <a:t>топопривлекательность</a:t>
            </a:r>
            <a:r>
              <a:rPr lang="ru-RU" dirty="0"/>
              <a:t>» собственника;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Правление как коллегиальный топ-менеджерский орган;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Мотивация =/= вознаграждение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Система вознаграждения топ-менеджерской команды (если успею)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Выводы</a:t>
            </a:r>
            <a:endParaRPr lang="en-US" dirty="0"/>
          </a:p>
          <a:p>
            <a:pPr marL="0" indent="0">
              <a:buNone/>
            </a:pPr>
            <a:r>
              <a:rPr lang="ru-RU" i="1" dirty="0"/>
              <a:t>Дисклеймер.  «Принцип Шахерезады»: нет задачи успеть обсудить все слайды, которых больше, чем отведенного времени. </a:t>
            </a:r>
          </a:p>
          <a:p>
            <a:pPr marL="0" indent="0">
              <a:buNone/>
            </a:pPr>
            <a:r>
              <a:rPr lang="ru-RU" i="1" dirty="0"/>
              <a:t>Задача – сделать задать направление размышления и возбудить аппетит к продолжению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0CA803-AE93-4871-986D-3626E8C8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80866B-3B65-4AEF-8F74-34EC79B3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01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C81396-B017-4208-9C62-BDB4EA59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02" y="365125"/>
            <a:ext cx="9058808" cy="815493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Изменение роли Основателя: не «отход ОТ операционки», а переход К стратегии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154C560-3C77-4290-B59A-AC0753FA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73691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53DBDB-4706-444A-8FFC-38DAAF9657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-5515" r="6662" b="-4494"/>
          <a:stretch/>
        </p:blipFill>
        <p:spPr bwMode="auto">
          <a:xfrm>
            <a:off x="386079" y="1984772"/>
            <a:ext cx="5411727" cy="40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85984A-8910-4CE4-962A-543C16E25F4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402" y="2159556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26E143-B545-41F9-9FA9-610AF9C1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B392BE-9AF4-4178-9C34-F86BD314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40</a:t>
            </a:fld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D1B98F3-D336-4BD8-A075-860DD2EABDBD}"/>
              </a:ext>
            </a:extLst>
          </p:cNvPr>
          <p:cNvSpPr/>
          <p:nvPr/>
        </p:nvSpPr>
        <p:spPr>
          <a:xfrm>
            <a:off x="4277360" y="1403033"/>
            <a:ext cx="3693160" cy="59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110BC-16DA-4618-83BC-2F80AB9F1BAB}"/>
              </a:ext>
            </a:extLst>
          </p:cNvPr>
          <p:cNvSpPr txBox="1"/>
          <p:nvPr/>
        </p:nvSpPr>
        <p:spPr>
          <a:xfrm>
            <a:off x="1090465" y="6028390"/>
            <a:ext cx="973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 для перехода к Стратегии надо предварительно создать в компании рабочее место Стратега</a:t>
            </a:r>
          </a:p>
        </p:txBody>
      </p:sp>
    </p:spTree>
    <p:extLst>
      <p:ext uri="{BB962C8B-B14F-4D97-AF65-F5344CB8AC3E}">
        <p14:creationId xmlns:p14="http://schemas.microsoft.com/office/powerpoint/2010/main" val="3590177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CC50-5C43-4C02-8B42-E8D52465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52" y="266741"/>
            <a:ext cx="9679858" cy="890728"/>
          </a:xfrm>
        </p:spPr>
        <p:txBody>
          <a:bodyPr>
            <a:normAutofit/>
          </a:bodyPr>
          <a:lstStyle/>
          <a:p>
            <a:r>
              <a:rPr lang="ru-RU" sz="2800" dirty="0"/>
              <a:t>Предпринимательская преемственность: стратегическая «головная боль» Основателя и вызов для топ-менеджеров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F18C3-238A-45E3-875D-AA92617E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«Кто продолжит мое Дело?» Первый раз за сто лет;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Капитал</a:t>
            </a:r>
            <a:r>
              <a:rPr lang="ru-RU" dirty="0"/>
              <a:t> достанется Семье. Она станет Капиталистом-Бенефициаром;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Управление</a:t>
            </a:r>
            <a:r>
              <a:rPr lang="ru-RU" dirty="0"/>
              <a:t> передам Менеджменту;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Кто возьмет на себя роль </a:t>
            </a:r>
            <a:r>
              <a:rPr lang="ru-RU" b="1" dirty="0"/>
              <a:t>Предпринимателя</a:t>
            </a:r>
            <a:r>
              <a:rPr lang="ru-RU" dirty="0"/>
              <a:t>? Кто обеспечит конкурентоспособность?</a:t>
            </a:r>
          </a:p>
          <a:p>
            <a:r>
              <a:rPr lang="ru-RU" dirty="0"/>
              <a:t>Варианты ответов: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Кто-то из Семьи, Наследник. Право на управление надо доказать;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Покупатель контрольного пакета (</a:t>
            </a:r>
            <a:r>
              <a:rPr lang="en-US" dirty="0"/>
              <a:t>M&amp;A). </a:t>
            </a:r>
            <a:r>
              <a:rPr lang="ru-RU" dirty="0"/>
              <a:t>Но тогда он сменит топ-менеджмент;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Выход на биржу, распыление пакета. Тогда – топ-менеджмент, больше некому;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Комбинированный вариант?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A962F6-F717-493A-9399-09CEC43F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1FA966-47B3-43B2-A69F-D346CFB0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3EC1F-4F68-4CE0-812A-0760BD52A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власти в компании и «</a:t>
            </a:r>
            <a:r>
              <a:rPr lang="ru-RU" dirty="0" err="1"/>
              <a:t>топопривлекательность</a:t>
            </a:r>
            <a:r>
              <a:rPr lang="ru-RU" dirty="0"/>
              <a:t>» Собственника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ABFD7-76ED-4E05-BDCB-083C4A405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>
                <a:ea typeface="Roboto Black" panose="02000000000000000000" pitchFamily="2" charset="0"/>
                <a:cs typeface="Roboto Black" panose="02000000000000000000" pitchFamily="2" charset="0"/>
              </a:rPr>
              <a:t>Дилемма Владельца: Абсолютная или Конституционная «Монархия»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690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69976A-B076-C05C-DC71-B2E836B4D7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40077" y="1777053"/>
            <a:ext cx="7761222" cy="4851072"/>
          </a:xfrm>
        </p:spPr>
        <p:txBody>
          <a:bodyPr vert="horz" wrap="square" anchor="ctr">
            <a:spAutoFit/>
          </a:bodyPr>
          <a:lstStyle/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И днесь учитесь, о цари: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Ни наказанья, ни награды,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Ни кров темниц, ни алтари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Не верные для вас ограды.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Склонитесь первые главой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Под сень надежную Закона,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И станут вечной стражей трона</a:t>
            </a:r>
          </a:p>
          <a:p>
            <a:pPr marL="0" indent="0">
              <a:spcBef>
                <a:spcPts val="686"/>
              </a:spcBef>
              <a:buNone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Народов вольность и покой.</a:t>
            </a:r>
          </a:p>
          <a:p>
            <a:pPr marL="0" indent="0" algn="r">
              <a:spcBef>
                <a:spcPts val="1371"/>
              </a:spcBef>
              <a:buNone/>
            </a:pPr>
            <a:r>
              <a:rPr lang="ru-RU" sz="2400" i="1" dirty="0">
                <a:ea typeface="Roboto Light" panose="02000000000000000000" pitchFamily="2" charset="0"/>
                <a:cs typeface="Roboto Light" panose="02000000000000000000" pitchFamily="2" charset="0"/>
              </a:rPr>
              <a:t>Вольность. Ода. </a:t>
            </a:r>
            <a:r>
              <a:rPr lang="ru-RU" sz="2400" i="1" dirty="0" err="1">
                <a:ea typeface="Roboto Light" panose="02000000000000000000" pitchFamily="2" charset="0"/>
                <a:cs typeface="Roboto Light" panose="02000000000000000000" pitchFamily="2" charset="0"/>
              </a:rPr>
              <a:t>А.С.Пушкин</a:t>
            </a:r>
            <a:endParaRPr lang="ru-RU" sz="2400" i="1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124" y="618599"/>
            <a:ext cx="9984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Вместо эпиграфа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36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8674" y="639619"/>
            <a:ext cx="9984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3600" dirty="0">
                <a:latin typeface="+mj-lt"/>
                <a:ea typeface="+mj-ea"/>
                <a:cs typeface="+mj-cs"/>
              </a:rPr>
              <a:t>Владелец и тип власти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7584" y="2374594"/>
            <a:ext cx="3112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Абсолютная «монархия»?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817953" y="2851648"/>
            <a:ext cx="1906797" cy="470528"/>
          </a:xfrm>
          <a:prstGeom prst="straightConnector1">
            <a:avLst/>
          </a:prstGeom>
          <a:ln w="57150">
            <a:solidFill>
              <a:srgbClr val="00A3E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3562371" y="2901384"/>
            <a:ext cx="1917077" cy="1917077"/>
            <a:chOff x="3562371" y="2261267"/>
            <a:chExt cx="1917077" cy="1917077"/>
          </a:xfrm>
        </p:grpSpPr>
        <p:sp>
          <p:nvSpPr>
            <p:cNvPr id="12" name="TextBox 11"/>
            <p:cNvSpPr txBox="1"/>
            <p:nvPr/>
          </p:nvSpPr>
          <p:spPr>
            <a:xfrm>
              <a:off x="4296936" y="2670674"/>
              <a:ext cx="4479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</a:t>
              </a:r>
            </a:p>
          </p:txBody>
        </p:sp>
        <p:sp>
          <p:nvSpPr>
            <p:cNvPr id="3" name="Облако 2"/>
            <p:cNvSpPr/>
            <p:nvPr/>
          </p:nvSpPr>
          <p:spPr>
            <a:xfrm rot="2119141">
              <a:off x="3562371" y="2261267"/>
              <a:ext cx="1917077" cy="1917077"/>
            </a:xfrm>
            <a:prstGeom prst="cloud">
              <a:avLst/>
            </a:prstGeom>
            <a:noFill/>
            <a:ln w="28575">
              <a:solidFill>
                <a:srgbClr val="00A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83654" y="4711867"/>
            <a:ext cx="3299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Конституционная «монархия»?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17953" y="4470078"/>
            <a:ext cx="1906797" cy="470528"/>
          </a:xfrm>
          <a:prstGeom prst="straightConnector1">
            <a:avLst/>
          </a:prstGeom>
          <a:ln w="57150">
            <a:solidFill>
              <a:srgbClr val="00A3E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1869842" y="2417347"/>
            <a:ext cx="1154313" cy="2729167"/>
            <a:chOff x="5493012" y="2729834"/>
            <a:chExt cx="1154313" cy="2729167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 rot="10800000">
              <a:off x="5493012" y="3715339"/>
              <a:ext cx="1154313" cy="1743662"/>
            </a:xfrm>
            <a:prstGeom prst="triangle">
              <a:avLst/>
            </a:prstGeom>
            <a:solidFill>
              <a:srgbClr val="00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33">
                <a:solidFill>
                  <a:schemeClr val="tx1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616686" y="2729834"/>
              <a:ext cx="906963" cy="906963"/>
            </a:xfrm>
            <a:prstGeom prst="ellipse">
              <a:avLst/>
            </a:prstGeom>
            <a:solidFill>
              <a:srgbClr val="00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633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92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F1F61-EAB1-ECC5-B812-3DBA9F3EA1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103" y="1693304"/>
            <a:ext cx="11236951" cy="4876326"/>
          </a:xfrm>
        </p:spPr>
        <p:txBody>
          <a:bodyPr vert="horz" anchor="ctr">
            <a:normAutofit/>
          </a:bodyPr>
          <a:lstStyle/>
          <a:p>
            <a:pPr>
              <a:spcBef>
                <a:spcPts val="1714"/>
              </a:spcBef>
              <a:buSzPct val="45000"/>
              <a:buFont typeface="StarSymbol"/>
              <a:buChar char="●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Это власть, которая передается по наследству, как собственность, верно?</a:t>
            </a:r>
          </a:p>
          <a:p>
            <a:pPr>
              <a:spcBef>
                <a:spcPts val="1714"/>
              </a:spcBef>
              <a:buSzPct val="45000"/>
              <a:buFont typeface="StarSymbol"/>
              <a:buChar char="●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Значит этот тип власти естественен для собственника, верно?</a:t>
            </a:r>
          </a:p>
          <a:p>
            <a:pPr marL="174625" indent="0">
              <a:spcBef>
                <a:spcPts val="1714"/>
              </a:spcBef>
              <a:buSzPct val="45000"/>
              <a:buNone/>
            </a:pPr>
            <a:r>
              <a:rPr lang="ru-RU" sz="2661" b="1" i="1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Нет! Дело не в механизме преемственности власти (наследование), а в ее сути:</a:t>
            </a:r>
          </a:p>
          <a:p>
            <a:pPr>
              <a:spcBef>
                <a:spcPts val="1714"/>
              </a:spcBef>
              <a:buSzPct val="100000"/>
              <a:buAutoNum type="arabicParenR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«Абсолютный монарх» издает указы для «подданных»</a:t>
            </a:r>
          </a:p>
          <a:p>
            <a:pPr>
              <a:spcBef>
                <a:spcPts val="1714"/>
              </a:spcBef>
              <a:buSzPct val="100000"/>
              <a:buAutoNum type="arabicParenR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 Но, при этом, сам «Абсолютный монарх» не является «подданным» - он наместник Бога на Земле, потому неподсуден</a:t>
            </a:r>
          </a:p>
          <a:p>
            <a:pPr>
              <a:spcBef>
                <a:spcPts val="0"/>
              </a:spcBef>
              <a:buSzPct val="100000"/>
              <a:buAutoNum type="arabicParenR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ru-RU" sz="2661" b="1" dirty="0">
                <a:solidFill>
                  <a:srgbClr val="00A3E0"/>
                </a:solidFill>
                <a:ea typeface="Roboto" panose="02000000000000000000" pitchFamily="2" charset="0"/>
                <a:cs typeface="Roboto" panose="02000000000000000000" pitchFamily="2" charset="0"/>
              </a:rPr>
              <a:t>«Царь холопам не ответчик»! </a:t>
            </a: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Согласны?)</a:t>
            </a:r>
          </a:p>
          <a:p>
            <a:pPr>
              <a:spcBef>
                <a:spcPts val="1714"/>
              </a:spcBef>
              <a:buSzPct val="100000"/>
              <a:buAutoNum type="arabicParenR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 Следствие: «монарху» следует контролировать «подданных», чтобы его правила соблюдали (</a:t>
            </a:r>
            <a:r>
              <a:rPr lang="ru-RU" sz="2661" b="1" dirty="0">
                <a:solidFill>
                  <a:srgbClr val="00A3E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Прокуратура – это «око государево» - от Петра I</a:t>
            </a: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3248" y="550282"/>
            <a:ext cx="9984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Тип власти: «Абсолютная «монархия»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26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B99E5A0-C974-EC8C-D12D-23A7068F88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algn="just">
              <a:lnSpc>
                <a:spcPts val="3085"/>
              </a:lnSpc>
              <a:spcBef>
                <a:spcPts val="3429"/>
              </a:spcBef>
              <a:buSzPct val="45000"/>
              <a:buFont typeface="StarSymbol"/>
              <a:buChar char="●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«Абсолютный монарх» не может в одиночку проехать с «мигалкой» на красный свет, свита должна проследовать с ним, также нарушив правила</a:t>
            </a:r>
          </a:p>
          <a:p>
            <a:pPr algn="just">
              <a:lnSpc>
                <a:spcPts val="3085"/>
              </a:lnSpc>
              <a:spcBef>
                <a:spcPts val="3429"/>
              </a:spcBef>
              <a:buSzPct val="45000"/>
              <a:buFont typeface="StarSymbol"/>
              <a:buChar char="●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Принцип «близости к телу»: чем ближе член свиты к телу «монарха», тем больше у него должно быть возможностей/прав </a:t>
            </a:r>
            <a:r>
              <a:rPr lang="ru-RU" sz="2661" b="1" dirty="0">
                <a:ea typeface="Roboto" panose="02000000000000000000" pitchFamily="2" charset="0"/>
                <a:cs typeface="Roboto" panose="02000000000000000000" pitchFamily="2" charset="0"/>
              </a:rPr>
              <a:t>не</a:t>
            </a: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 следовать правилам</a:t>
            </a:r>
          </a:p>
          <a:p>
            <a:pPr algn="just">
              <a:lnSpc>
                <a:spcPts val="3085"/>
              </a:lnSpc>
              <a:spcBef>
                <a:spcPts val="3429"/>
              </a:spcBef>
              <a:buSzPct val="45000"/>
              <a:buFont typeface="StarSymbol"/>
              <a:buChar char="●"/>
            </a:pPr>
            <a:r>
              <a:rPr lang="ru-RU" sz="2661" dirty="0">
                <a:ea typeface="Roboto Light" panose="02000000000000000000" pitchFamily="2" charset="0"/>
                <a:cs typeface="Roboto Light" panose="02000000000000000000" pitchFamily="2" charset="0"/>
              </a:rPr>
              <a:t>Так «монарх» самим типом власти творит беззаконие вокруг себя, а оно уже распространяется, как круги по воде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4838" y="429686"/>
            <a:ext cx="87472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dirty="0">
                <a:latin typeface="+mj-lt"/>
                <a:ea typeface="+mj-ea"/>
                <a:cs typeface="+mj-cs"/>
              </a:rPr>
              <a:t>«Короля играет свита»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48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063B283-0032-77B3-F8EC-0A06D8A459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073" y="1547505"/>
            <a:ext cx="5250452" cy="4362136"/>
          </a:xfrm>
        </p:spPr>
        <p:txBody>
          <a:bodyPr vert="horz">
            <a:normAutofit fontScale="92500"/>
          </a:bodyPr>
          <a:lstStyle/>
          <a:p>
            <a:pPr>
              <a:spcBef>
                <a:spcPts val="2399"/>
              </a:spcBef>
              <a:buSzPct val="45000"/>
              <a:buFont typeface="Star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Так же, как и в предыдущем случае, Конституционный монарх утверждает законы, обязательные для граждан</a:t>
            </a:r>
          </a:p>
          <a:p>
            <a:pPr>
              <a:spcBef>
                <a:spcPts val="2399"/>
              </a:spcBef>
              <a:buSzPct val="45000"/>
              <a:buFont typeface="Star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Отличие в том, что сам Конституционный монарх также является гражданином</a:t>
            </a:r>
          </a:p>
          <a:p>
            <a:pPr>
              <a:spcBef>
                <a:spcPts val="2399"/>
              </a:spcBef>
              <a:buSzPct val="45000"/>
              <a:buFont typeface="Star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Контролировать следует соблюдение правил всеми гражданами, и в первую очередь теми, у кого больше возможностей их нарушить – авторами правил и Конституционным монархом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5985" y="592323"/>
            <a:ext cx="9073047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200" dirty="0">
                <a:latin typeface="+mj-lt"/>
                <a:ea typeface="+mj-ea"/>
                <a:cs typeface="+mj-cs"/>
              </a:rPr>
              <a:t>Тип власти: «Конституционная «монархия»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47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19D5C1-318A-41B5-823D-0F7C96A4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76" y="2034125"/>
            <a:ext cx="4885199" cy="36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65197-A8EF-4D48-BF81-07BC605E537C}"/>
              </a:ext>
            </a:extLst>
          </p:cNvPr>
          <p:cNvSpPr txBox="1"/>
          <p:nvPr/>
        </p:nvSpPr>
        <p:spPr>
          <a:xfrm>
            <a:off x="6442688" y="5888687"/>
            <a:ext cx="511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Источник: </a:t>
            </a:r>
            <a:r>
              <a:rPr lang="en-US" sz="1200" dirty="0">
                <a:hlinkClick r:id="rId4"/>
              </a:rPr>
              <a:t>https://euro-royals.livejournal.com/3041395.html</a:t>
            </a:r>
            <a:r>
              <a:rPr lang="ru-RU" sz="1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A2CBE-12A5-4761-9A88-02EAA0C0D964}"/>
              </a:ext>
            </a:extLst>
          </p:cNvPr>
          <p:cNvSpPr txBox="1"/>
          <p:nvPr/>
        </p:nvSpPr>
        <p:spPr>
          <a:xfrm>
            <a:off x="6556476" y="1524000"/>
            <a:ext cx="488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242F33"/>
                </a:solidFill>
                <a:effectLst/>
                <a:latin typeface="ProximaNova"/>
              </a:rPr>
              <a:t>День Конституции Норвегии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658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DAB494-591E-74CF-1A0B-0385F82C57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96180" y="1508099"/>
            <a:ext cx="8234516" cy="4330787"/>
          </a:xfrm>
        </p:spPr>
        <p:txBody>
          <a:bodyPr vert="horz">
            <a:norm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  <a:buSzPct val="45000"/>
              <a:buFont typeface="Star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Владелец и только он может определить тип власти и гарантировать его реализацию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buSzPct val="45000"/>
              <a:buFont typeface="Star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Это равнозначно обузданию себя любимого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buSzPct val="45000"/>
              <a:buFont typeface="Star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Аналогичным образом происходит мирный переход от абсолютной к конституционной монархии в государствах: государь сам подписывает конституцию.</a:t>
            </a:r>
          </a:p>
          <a:p>
            <a:pPr marL="0" indent="261938" algn="just">
              <a:lnSpc>
                <a:spcPct val="120000"/>
              </a:lnSpc>
              <a:spcBef>
                <a:spcPts val="1800"/>
              </a:spcBef>
              <a:buSzPct val="45000"/>
              <a:buNone/>
            </a:pPr>
            <a:r>
              <a:rPr lang="ru-RU" sz="2400" i="1" dirty="0">
                <a:ea typeface="Roboto Light" panose="02000000000000000000" pitchFamily="2" charset="0"/>
                <a:cs typeface="Roboto Light" panose="02000000000000000000" pitchFamily="2" charset="0"/>
              </a:rPr>
              <a:t>А кто сказал, что должно быть легко?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3185" y="592323"/>
            <a:ext cx="8615847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А судьи кто, или «А кто гарант»?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94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2771" y="592323"/>
            <a:ext cx="9036261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Связь типа контроля с типом власти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700" y="2209800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A3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 ВЛАСТИ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7727" y="2209800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A3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 КОНТРОЛЯ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583" y="3210513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«АБСОЛЮТНО-МОНАРХИЧЕСКИЙ»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7727" y="3210513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«АСИММЕТРИЧНЫЙ»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37727" y="3438723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(контроль «подданных» в интересах «монарха», но сам «монарх» не подконтролен)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0583" y="4780425"/>
            <a:ext cx="476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«КОНСТИТУЦИОННО-МОНАРХИЧЕСКИЙ»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7700" y="5036036"/>
            <a:ext cx="35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(равно как и «президентский»)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37727" y="4780425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«СИММЕТРИЧНЫЙ»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47655" y="5015709"/>
            <a:ext cx="547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743"/>
              </a:spcBef>
              <a:buSzPct val="45000"/>
            </a:pP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(контроль всех участников процесса, в первую очередь «монарха»)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641368" y="3126808"/>
            <a:ext cx="454632" cy="536741"/>
          </a:xfrm>
          <a:prstGeom prst="rightArrow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641368" y="4709450"/>
            <a:ext cx="454632" cy="536741"/>
          </a:xfrm>
          <a:prstGeom prst="rightArrow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EF97E-7211-4D2B-A544-E67FEB78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вопроса спикеру по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FC873-D7FA-4EEB-99A3-B68E5829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90351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4000" dirty="0"/>
              <a:t>Какие вопросы Вы бы задали мне только на основании заявленной темы?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ru-RU" sz="2800" i="0" dirty="0">
                <a:effectLst/>
                <a:latin typeface="Roboto" panose="02000000000000000000" pitchFamily="2" charset="0"/>
              </a:rPr>
              <a:t>Системы мотивации топ-менеджеров девелоперских компаний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4C6916-32AA-4FD0-9F5B-EB83954F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A97791-2B06-4C25-B39C-707A7357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6551" y="562245"/>
            <a:ext cx="9803516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Асимметричный 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671" y="1950774"/>
            <a:ext cx="8068801" cy="39153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63128" y="1972713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МОНАРХ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9507" y="4944887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воздействие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3" y="4384413"/>
            <a:ext cx="1110929" cy="11109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34" y="2413394"/>
            <a:ext cx="1110790" cy="11107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13" y="2413325"/>
            <a:ext cx="1110929" cy="1110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81663" y="5681429"/>
            <a:ext cx="17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ПОДДАННЫЙ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38886" y="1972713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«ОКО ГОСУДАРЕВО»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4540" y="494700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контроль</a:t>
            </a:r>
          </a:p>
        </p:txBody>
      </p:sp>
      <p:cxnSp>
        <p:nvCxnSpPr>
          <p:cNvPr id="24" name="Прямая со стрелкой 23"/>
          <p:cNvCxnSpPr>
            <a:endCxn id="14" idx="1"/>
          </p:cNvCxnSpPr>
          <p:nvPr/>
        </p:nvCxnSpPr>
        <p:spPr>
          <a:xfrm flipV="1">
            <a:off x="2251147" y="4939878"/>
            <a:ext cx="3289526" cy="7132"/>
          </a:xfrm>
          <a:prstGeom prst="straightConnector1">
            <a:avLst/>
          </a:prstGeom>
          <a:ln w="38100">
            <a:solidFill>
              <a:srgbClr val="00A3E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590794" y="4939878"/>
            <a:ext cx="3381630" cy="7131"/>
          </a:xfrm>
          <a:prstGeom prst="straightConnector1">
            <a:avLst/>
          </a:prstGeom>
          <a:ln w="38100">
            <a:solidFill>
              <a:srgbClr val="00A3E0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15495" y="3290294"/>
            <a:ext cx="1841082" cy="1101251"/>
          </a:xfrm>
          <a:prstGeom prst="straightConnector1">
            <a:avLst/>
          </a:prstGeom>
          <a:ln w="38100">
            <a:solidFill>
              <a:srgbClr val="00A3E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573065" y="3290294"/>
            <a:ext cx="1841082" cy="1101251"/>
          </a:xfrm>
          <a:prstGeom prst="straightConnector1">
            <a:avLst/>
          </a:prstGeom>
          <a:ln w="38100">
            <a:solidFill>
              <a:srgbClr val="00A3E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09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0447" y="573718"/>
            <a:ext cx="9984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Симметричный 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739" y="1558690"/>
            <a:ext cx="8869013" cy="44297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2064" y="1972713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К. МОНАРХ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0043" y="5294717"/>
            <a:ext cx="264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Закон для всех граждан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3" y="4384413"/>
            <a:ext cx="1110929" cy="11109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34" y="2413394"/>
            <a:ext cx="1110790" cy="11107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13" y="2413325"/>
            <a:ext cx="1110929" cy="11109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99299" y="5681429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ГРАЖДАНИН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82919" y="197271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39340" y="5288593"/>
            <a:ext cx="292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Контроль соблюдения закона гражданами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490114" y="4939878"/>
            <a:ext cx="3289526" cy="7132"/>
          </a:xfrm>
          <a:prstGeom prst="straightConnector1">
            <a:avLst/>
          </a:prstGeom>
          <a:ln w="38100">
            <a:solidFill>
              <a:srgbClr val="00A3E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412635" y="4939878"/>
            <a:ext cx="3381630" cy="7131"/>
          </a:xfrm>
          <a:prstGeom prst="straightConnector1">
            <a:avLst/>
          </a:prstGeom>
          <a:ln w="38100">
            <a:solidFill>
              <a:srgbClr val="00A3E0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15495" y="3290294"/>
            <a:ext cx="1841082" cy="1101251"/>
          </a:xfrm>
          <a:prstGeom prst="straightConnector1">
            <a:avLst/>
          </a:prstGeom>
          <a:ln w="38100">
            <a:solidFill>
              <a:srgbClr val="00A3E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4459711" y="3290294"/>
            <a:ext cx="3954436" cy="138706"/>
          </a:xfrm>
          <a:prstGeom prst="straightConnector1">
            <a:avLst/>
          </a:prstGeom>
          <a:ln w="38100">
            <a:solidFill>
              <a:srgbClr val="00A3E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49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E0D9F6E-2F73-6F44-9353-62810697F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A3E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ТОП-МЕНЕДЖЕРЫ</a:t>
            </a:r>
            <a:endParaRPr lang="ru-RU" dirty="0">
              <a:solidFill>
                <a:srgbClr val="00A3E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A0778FC-E8EF-1246-9CD2-A209892246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работают по принципу «опираться можно только на то, что сопротивляется».</a:t>
            </a:r>
          </a:p>
          <a:p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те, кто </a:t>
            </a:r>
            <a:r>
              <a:rPr lang="ru-RU" sz="2800" dirty="0">
                <a:ea typeface="Roboto Light" panose="02000000000000000000" pitchFamily="2" charset="0"/>
                <a:cs typeface="Roboto Light" panose="02000000000000000000" pitchFamily="2" charset="0"/>
              </a:rPr>
              <a:t>не готовы работать «на дядю», но готовы (не бескорыстно!) работать «на идею, на которую работает дядя» (на бренд)</a:t>
            </a: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4B558B1-379B-CE45-A4FC-A5FA390F8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A3E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ТОП-ИСПОЛНИТЕЛИ</a:t>
            </a:r>
            <a:endParaRPr lang="ru-RU" dirty="0">
              <a:solidFill>
                <a:srgbClr val="00A3E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1F09974-8E59-A34E-83FA-FDB79CE862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Работают по принципу: «у меня есть свое мнение, но я с ним не согласен, а согласен с мнением начальника».</a:t>
            </a:r>
          </a:p>
          <a:p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Степень влияния определяется масштабом допустимых исключений из правил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4055" y="442029"/>
            <a:ext cx="8494978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«Топ-менеджерская команда» </a:t>
            </a:r>
            <a:r>
              <a:rPr lang="en-US" sz="3600" dirty="0">
                <a:latin typeface="+mj-lt"/>
                <a:ea typeface="+mj-ea"/>
                <a:cs typeface="+mj-cs"/>
              </a:rPr>
              <a:t>vs 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r>
              <a:rPr lang="en-US" sz="3600" dirty="0">
                <a:latin typeface="+mj-lt"/>
                <a:ea typeface="+mj-ea"/>
                <a:cs typeface="+mj-cs"/>
              </a:rPr>
              <a:t>«</a:t>
            </a:r>
            <a:r>
              <a:rPr lang="ru-RU" sz="3600" dirty="0">
                <a:latin typeface="+mj-lt"/>
                <a:ea typeface="+mj-ea"/>
                <a:cs typeface="+mj-cs"/>
              </a:rPr>
              <a:t>Топ-исполнительская свита»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43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EBA7A2A-15D9-DCF6-D116-DD39AC03AB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754" y="1603963"/>
            <a:ext cx="10971300" cy="4760950"/>
          </a:xfrm>
        </p:spPr>
        <p:txBody>
          <a:bodyPr vert="horz">
            <a:noAutofit/>
          </a:bodyPr>
          <a:lstStyle/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ea typeface="Roboto Light" panose="02000000000000000000" pitchFamily="2" charset="0"/>
                <a:cs typeface="Roboto Light" panose="02000000000000000000" pitchFamily="2" charset="0"/>
              </a:rPr>
              <a:t>Развитие компании существенно зависит от ее топ-менеджеров. Верно?</a:t>
            </a:r>
          </a:p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ea typeface="Roboto Light" panose="02000000000000000000" pitchFamily="2" charset="0"/>
                <a:cs typeface="Roboto Light" panose="02000000000000000000" pitchFamily="2" charset="0"/>
              </a:rPr>
              <a:t>Менеджеры, развивающие компанию, скорей всего, достаточно амбициозны. Это топ-менеджеры, а не «топ-исполнители». Верно?</a:t>
            </a:r>
          </a:p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ea typeface="Roboto Light" panose="02000000000000000000" pitchFamily="2" charset="0"/>
                <a:cs typeface="Roboto Light" panose="02000000000000000000" pitchFamily="2" charset="0"/>
              </a:rPr>
              <a:t>Часто они готовы на снижение текущего дохода ради перспектив личного развития (роста личной капитализации), т.е. готовы рисковать вместе с собственником своим человеческим капиталом. Верно?</a:t>
            </a:r>
          </a:p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ea typeface="Roboto Light" panose="02000000000000000000" pitchFamily="2" charset="0"/>
                <a:cs typeface="Roboto Light" panose="02000000000000000000" pitchFamily="2" charset="0"/>
              </a:rPr>
              <a:t>Такие менеджеры не ищут работу по рынку, а наоборот, выбирают работодателя, который пытается их «</a:t>
            </a:r>
            <a:r>
              <a:rPr lang="ru-RU" sz="2200" dirty="0" err="1">
                <a:ea typeface="Roboto Light" panose="02000000000000000000" pitchFamily="2" charset="0"/>
                <a:cs typeface="Roboto Light" panose="02000000000000000000" pitchFamily="2" charset="0"/>
              </a:rPr>
              <a:t>схантить</a:t>
            </a:r>
            <a:r>
              <a:rPr lang="ru-RU" sz="2200" dirty="0">
                <a:ea typeface="Roboto Light" panose="02000000000000000000" pitchFamily="2" charset="0"/>
                <a:cs typeface="Roboto Light" panose="02000000000000000000" pitchFamily="2" charset="0"/>
              </a:rPr>
              <a:t>». Верно?</a:t>
            </a:r>
          </a:p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ea typeface="Roboto Light" panose="02000000000000000000" pitchFamily="2" charset="0"/>
                <a:cs typeface="Roboto Light" panose="02000000000000000000" pitchFamily="2" charset="0"/>
              </a:rPr>
              <a:t>В Компании с каким типом власти предпочтут работать такие менеджеры?</a:t>
            </a:r>
          </a:p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Верно, в «конституционно-монархическом» или «президентском» !</a:t>
            </a:r>
          </a:p>
          <a:p>
            <a:pPr algn="just">
              <a:spcBef>
                <a:spcPts val="342"/>
              </a:spcBef>
              <a:buSzPct val="45000"/>
              <a:buFont typeface="StarSymbol"/>
              <a:buChar char="●"/>
            </a:pPr>
            <a:r>
              <a:rPr lang="ru-RU" sz="22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Поэтому частные и партнерские компании должны быть не столько инвестиционно-привлекательными, сколько «</a:t>
            </a:r>
            <a:r>
              <a:rPr lang="ru-RU" sz="2200" dirty="0" err="1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топопривлекательными</a:t>
            </a:r>
            <a:r>
              <a:rPr lang="ru-RU" sz="22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3329" y="592323"/>
            <a:ext cx="8765703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Тип власти, развитие и Топ-менеджеры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B85DF43-0638-DC47-84EC-C52DE075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10109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Отношение бизнеса и власти = отношение Собственника к типу власти, который он выбрал для своего бизнеса.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Тип власти выбирается Собственником, а не навязывается ему извне. Это полностью зона ответственности Собственника. Ссылки на «менталитет» народа и «политику» чиновников = «отмазки».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Принцип «</a:t>
            </a:r>
            <a:r>
              <a:rPr lang="ru-RU" sz="2400" b="1" dirty="0" err="1">
                <a:ea typeface="Roboto Light" panose="02000000000000000000" pitchFamily="2" charset="0"/>
                <a:cs typeface="Roboto Light" panose="02000000000000000000" pitchFamily="2" charset="0"/>
              </a:rPr>
              <a:t>базароответственности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» – соблюдение правил их автором.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Это задает требование симметричности контроля.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Условие «</a:t>
            </a:r>
            <a:r>
              <a:rPr lang="ru-RU" sz="2400" dirty="0" err="1">
                <a:ea typeface="Roboto Light" panose="02000000000000000000" pitchFamily="2" charset="0"/>
                <a:cs typeface="Roboto Light" panose="02000000000000000000" pitchFamily="2" charset="0"/>
              </a:rPr>
              <a:t>топопривлекательности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» – «</a:t>
            </a:r>
            <a:r>
              <a:rPr lang="ru-RU" sz="2400" dirty="0" err="1">
                <a:ea typeface="Roboto Light" panose="02000000000000000000" pitchFamily="2" charset="0"/>
                <a:cs typeface="Roboto Light" panose="02000000000000000000" pitchFamily="2" charset="0"/>
              </a:rPr>
              <a:t>базароответственный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» Собственник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Каскадирование ценности симметричного контроля сверху вниз</a:t>
            </a:r>
            <a:endParaRPr lang="ru-RU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7171" y="592323"/>
            <a:ext cx="8121861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Выводы по разделу 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160C-6ABE-488A-9658-0322B9EAF985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47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5E65A-6213-4FDF-8F37-C0F3E0424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/>
              <a:t>Принцип коллегиальности. Чем коллегиальный орган отличается от группы топ-менеджеров?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F467F2-0C1D-44DF-86D6-7B6ECE10F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958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52725"/>
              </p:ext>
            </p:extLst>
          </p:nvPr>
        </p:nvGraphicFramePr>
        <p:xfrm>
          <a:off x="442913" y="1911108"/>
          <a:ext cx="11306176" cy="4039476"/>
        </p:xfrm>
        <a:graphic>
          <a:graphicData uri="http://schemas.openxmlformats.org/drawingml/2006/table">
            <a:tbl>
              <a:tblPr/>
              <a:tblGrid>
                <a:gridCol w="2890836">
                  <a:extLst>
                    <a:ext uri="{9D8B030D-6E8A-4147-A177-3AD203B41FA5}">
                      <a16:colId xmlns:a16="http://schemas.microsoft.com/office/drawing/2014/main" val="2829320125"/>
                    </a:ext>
                  </a:extLst>
                </a:gridCol>
                <a:gridCol w="1683068">
                  <a:extLst>
                    <a:ext uri="{9D8B030D-6E8A-4147-A177-3AD203B41FA5}">
                      <a16:colId xmlns:a16="http://schemas.microsoft.com/office/drawing/2014/main" val="145917789"/>
                    </a:ext>
                  </a:extLst>
                </a:gridCol>
                <a:gridCol w="1683068">
                  <a:extLst>
                    <a:ext uri="{9D8B030D-6E8A-4147-A177-3AD203B41FA5}">
                      <a16:colId xmlns:a16="http://schemas.microsoft.com/office/drawing/2014/main" val="2359322402"/>
                    </a:ext>
                  </a:extLst>
                </a:gridCol>
                <a:gridCol w="1683068">
                  <a:extLst>
                    <a:ext uri="{9D8B030D-6E8A-4147-A177-3AD203B41FA5}">
                      <a16:colId xmlns:a16="http://schemas.microsoft.com/office/drawing/2014/main" val="2786134218"/>
                    </a:ext>
                  </a:extLst>
                </a:gridCol>
                <a:gridCol w="1683068">
                  <a:extLst>
                    <a:ext uri="{9D8B030D-6E8A-4147-A177-3AD203B41FA5}">
                      <a16:colId xmlns:a16="http://schemas.microsoft.com/office/drawing/2014/main" val="1672560555"/>
                    </a:ext>
                  </a:extLst>
                </a:gridCol>
                <a:gridCol w="1683068">
                  <a:extLst>
                    <a:ext uri="{9D8B030D-6E8A-4147-A177-3AD203B41FA5}">
                      <a16:colId xmlns:a16="http://schemas.microsoft.com/office/drawing/2014/main" val="439170115"/>
                    </a:ext>
                  </a:extLst>
                </a:gridCol>
              </a:tblGrid>
              <a:tr h="586036">
                <a:tc>
                  <a:txBody>
                    <a:bodyPr/>
                    <a:lstStyle/>
                    <a:p>
                      <a:pPr marL="0" marR="0" lvl="0" indent="0" algn="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solidFill>
                            <a:srgbClr val="FFFFFF"/>
                          </a:solidFill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Кто</a:t>
                      </a:r>
                    </a:p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solidFill>
                            <a:srgbClr val="FFFFFF"/>
                          </a:solidFill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Вопросы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ГД</a:t>
                      </a: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Производство</a:t>
                      </a: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Коммерч</a:t>
                      </a: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</a:t>
                      </a:r>
                      <a:r>
                        <a:rPr lang="ru-RU" sz="2400" b="1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дир</a:t>
                      </a:r>
                      <a:endParaRPr lang="ru-RU" sz="2400" b="1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Фин.дир</a:t>
                      </a:r>
                      <a:endParaRPr lang="ru-RU" sz="2400" b="1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HR</a:t>
                      </a: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47696669"/>
                  </a:ext>
                </a:extLst>
              </a:tr>
              <a:tr h="671044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Производство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0062715"/>
                  </a:ext>
                </a:extLst>
              </a:tr>
              <a:tr h="586036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Продажи/закупки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VV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endParaRPr lang="ru-RU" sz="24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rlito" pitchFamily="34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7447376"/>
                  </a:ext>
                </a:extLst>
              </a:tr>
              <a:tr h="586036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Финансы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endParaRPr lang="ru-RU" sz="2400" b="0" i="0" u="none" strike="noStrike" kern="1200" cap="none" spc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rlito" pitchFamily="34"/>
                        <a:ea typeface="Noto Sans CJK SC Regular" pitchFamily="2"/>
                        <a:cs typeface="Lucida Sans" pitchFamily="2"/>
                      </a:endParaRP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9934082"/>
                  </a:ext>
                </a:extLst>
              </a:tr>
              <a:tr h="586036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Кадры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endParaRPr lang="ru-RU" sz="24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rlito" pitchFamily="34"/>
                        <a:ea typeface="Noto Sans CJK SC Regular" pitchFamily="2"/>
                        <a:cs typeface="Lucida Sans" pitchFamily="2"/>
                      </a:endParaRP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97492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63455" y="638406"/>
            <a:ext cx="9984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Принцип «разделяй и властвуй» (экспертный)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81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5649"/>
              </p:ext>
            </p:extLst>
          </p:nvPr>
        </p:nvGraphicFramePr>
        <p:xfrm>
          <a:off x="442917" y="1932045"/>
          <a:ext cx="11306171" cy="3894061"/>
        </p:xfrm>
        <a:graphic>
          <a:graphicData uri="http://schemas.openxmlformats.org/drawingml/2006/table">
            <a:tbl>
              <a:tblPr/>
              <a:tblGrid>
                <a:gridCol w="2833686">
                  <a:extLst>
                    <a:ext uri="{9D8B030D-6E8A-4147-A177-3AD203B41FA5}">
                      <a16:colId xmlns:a16="http://schemas.microsoft.com/office/drawing/2014/main" val="3767791299"/>
                    </a:ext>
                  </a:extLst>
                </a:gridCol>
                <a:gridCol w="1694497">
                  <a:extLst>
                    <a:ext uri="{9D8B030D-6E8A-4147-A177-3AD203B41FA5}">
                      <a16:colId xmlns:a16="http://schemas.microsoft.com/office/drawing/2014/main" val="515853247"/>
                    </a:ext>
                  </a:extLst>
                </a:gridCol>
                <a:gridCol w="1694497">
                  <a:extLst>
                    <a:ext uri="{9D8B030D-6E8A-4147-A177-3AD203B41FA5}">
                      <a16:colId xmlns:a16="http://schemas.microsoft.com/office/drawing/2014/main" val="2811770019"/>
                    </a:ext>
                  </a:extLst>
                </a:gridCol>
                <a:gridCol w="1694497">
                  <a:extLst>
                    <a:ext uri="{9D8B030D-6E8A-4147-A177-3AD203B41FA5}">
                      <a16:colId xmlns:a16="http://schemas.microsoft.com/office/drawing/2014/main" val="2487776994"/>
                    </a:ext>
                  </a:extLst>
                </a:gridCol>
                <a:gridCol w="1694497">
                  <a:extLst>
                    <a:ext uri="{9D8B030D-6E8A-4147-A177-3AD203B41FA5}">
                      <a16:colId xmlns:a16="http://schemas.microsoft.com/office/drawing/2014/main" val="1695044560"/>
                    </a:ext>
                  </a:extLst>
                </a:gridCol>
                <a:gridCol w="1694497">
                  <a:extLst>
                    <a:ext uri="{9D8B030D-6E8A-4147-A177-3AD203B41FA5}">
                      <a16:colId xmlns:a16="http://schemas.microsoft.com/office/drawing/2014/main" val="4242550812"/>
                    </a:ext>
                  </a:extLst>
                </a:gridCol>
              </a:tblGrid>
              <a:tr h="1048449"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 b="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Кто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 b="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Вопросы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ГД</a:t>
                      </a: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Производство</a:t>
                      </a: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Коммерч</a:t>
                      </a: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</a:t>
                      </a:r>
                      <a:r>
                        <a:rPr lang="ru-RU" sz="2400" b="1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дир</a:t>
                      </a:r>
                      <a:endParaRPr lang="ru-RU" sz="2400" b="1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Фин.дир</a:t>
                      </a:r>
                      <a:endParaRPr lang="ru-RU" sz="2400" b="1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10588" marR="110588" marT="55294" marB="55294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HR</a:t>
                      </a: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8669834"/>
                  </a:ext>
                </a:extLst>
              </a:tr>
              <a:tr h="818344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Производство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7985990"/>
                  </a:ext>
                </a:extLst>
              </a:tr>
              <a:tr h="858926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Продажи/закупки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4316478"/>
                  </a:ext>
                </a:extLst>
              </a:tr>
              <a:tr h="691994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Финансы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450181"/>
                  </a:ext>
                </a:extLst>
              </a:tr>
              <a:tr h="460492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Кадры</a:t>
                      </a:r>
                    </a:p>
                  </a:txBody>
                  <a:tcPr marL="110588" marR="110588" marT="55294" marB="55294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</a:t>
                      </a:r>
                    </a:p>
                  </a:txBody>
                  <a:tcPr marL="110588" marR="110588" marT="55294" marB="55294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</a:tabLst>
                        <a:defRPr sz="2000">
                          <a:latin typeface="Carlito" pitchFamily="34"/>
                        </a:defRPr>
                      </a:pPr>
                      <a:r>
                        <a:rPr lang="ru-RU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rlito" pitchFamily="34"/>
                          <a:ea typeface="Noto Sans CJK SC Regular" pitchFamily="2"/>
                          <a:cs typeface="Lucida Sans" pitchFamily="2"/>
                        </a:rPr>
                        <a:t>VV</a:t>
                      </a:r>
                    </a:p>
                  </a:txBody>
                  <a:tcPr marL="110588" marR="110588" marT="55294" marB="55294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5999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7779" y="442029"/>
            <a:ext cx="8521254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Коллегиальный орган (КИО): ключевые вопросы решаются ключевыми людьми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42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323AA-F55D-4701-9243-BFF30670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529" y="266741"/>
            <a:ext cx="9783098" cy="890728"/>
          </a:xfrm>
        </p:spPr>
        <p:txBody>
          <a:bodyPr>
            <a:normAutofit fontScale="90000"/>
          </a:bodyPr>
          <a:lstStyle/>
          <a:p>
            <a:r>
              <a:rPr lang="ru-RU" dirty="0"/>
              <a:t>Отличия экспертного принципа принятия решений от коллегиального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E66166D-0037-472B-A84B-906083781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8060"/>
              </p:ext>
            </p:extLst>
          </p:nvPr>
        </p:nvGraphicFramePr>
        <p:xfrm>
          <a:off x="838199" y="1586118"/>
          <a:ext cx="107884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459">
                  <a:extLst>
                    <a:ext uri="{9D8B030D-6E8A-4147-A177-3AD203B41FA5}">
                      <a16:colId xmlns:a16="http://schemas.microsoft.com/office/drawing/2014/main" val="3530347678"/>
                    </a:ext>
                  </a:extLst>
                </a:gridCol>
                <a:gridCol w="2639961">
                  <a:extLst>
                    <a:ext uri="{9D8B030D-6E8A-4147-A177-3AD203B41FA5}">
                      <a16:colId xmlns:a16="http://schemas.microsoft.com/office/drawing/2014/main" val="166522710"/>
                    </a:ext>
                  </a:extLst>
                </a:gridCol>
                <a:gridCol w="2821858">
                  <a:extLst>
                    <a:ext uri="{9D8B030D-6E8A-4147-A177-3AD203B41FA5}">
                      <a16:colId xmlns:a16="http://schemas.microsoft.com/office/drawing/2014/main" val="1074952278"/>
                    </a:ext>
                  </a:extLst>
                </a:gridCol>
                <a:gridCol w="3038166">
                  <a:extLst>
                    <a:ext uri="{9D8B030D-6E8A-4147-A177-3AD203B41FA5}">
                      <a16:colId xmlns:a16="http://schemas.microsoft.com/office/drawing/2014/main" val="3848381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Способы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2924"/>
                  </a:ext>
                </a:extLst>
              </a:tr>
              <a:tr h="313474">
                <a:tc>
                  <a:txBody>
                    <a:bodyPr/>
                    <a:lstStyle/>
                    <a:p>
                      <a:r>
                        <a:rPr lang="ru-RU" b="1" dirty="0"/>
                        <a:t>Экспертный</a:t>
                      </a:r>
                      <a:r>
                        <a:rPr lang="ru-RU" dirty="0"/>
                        <a:t> (мы посовещались и я решил)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Более эффективен для каждого конкретного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-Не формирует общего языка и командной работы </a:t>
                      </a:r>
                    </a:p>
                    <a:p>
                      <a:r>
                        <a:rPr lang="ru-RU" dirty="0"/>
                        <a:t>-Не обеспечивает преемственности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Следует применять для решения вопросов, требующих лишь экспертного знания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6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Коллегиальный</a:t>
                      </a:r>
                      <a:r>
                        <a:rPr lang="ru-RU" dirty="0"/>
                        <a:t> (мы голосуем)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Способен обеспечить управленческую преемственность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-Затратен по времени. --Требует долгого времени для сработанности.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панацея. Следует применять только для ключевых решений с «драматическим выбором»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706347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71C563-A99A-450D-B417-BAC508BE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0BBF41-A981-45A6-9F47-37FB224C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87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42913" y="1628775"/>
            <a:ext cx="11306175" cy="49634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Это </a:t>
            </a:r>
            <a:r>
              <a:rPr lang="ru-RU" sz="2100" b="1" dirty="0">
                <a:ea typeface="Roboto" panose="02000000000000000000" pitchFamily="2" charset="0"/>
                <a:cs typeface="Roboto" panose="02000000000000000000" pitchFamily="2" charset="0"/>
              </a:rPr>
              <a:t>орган</a:t>
            </a: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 компании, формируемый высшим органом управления – ВОУ (собранием владельцев или собственником) или стратегическим органом - Советом директоров на срок более года (как правило);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2. </a:t>
            </a:r>
            <a:r>
              <a:rPr lang="ru-RU" sz="2100" b="1" dirty="0">
                <a:ea typeface="Roboto" panose="02000000000000000000" pitchFamily="2" charset="0"/>
                <a:cs typeface="Roboto" panose="02000000000000000000" pitchFamily="2" charset="0"/>
              </a:rPr>
              <a:t>Подотчетный</a:t>
            </a: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 Совету и Собранию;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Возглавляемый Генеральным директором (ЕИО, либо одним из ЕИО — в РФ), который, как правило, назначается тем же органом, что и Правление, т.е. не самоуправляемый;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Это орган не стратегического, но и не текущего управления, т.е. орган </a:t>
            </a:r>
            <a:r>
              <a:rPr lang="ru-RU" sz="2100" b="1" dirty="0">
                <a:ea typeface="Roboto" panose="02000000000000000000" pitchFamily="2" charset="0"/>
                <a:cs typeface="Roboto" panose="02000000000000000000" pitchFamily="2" charset="0"/>
              </a:rPr>
              <a:t>«оперативного»</a:t>
            </a:r>
            <a:r>
              <a:rPr lang="ru-RU" sz="2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управления;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Это орган </a:t>
            </a:r>
            <a:r>
              <a:rPr lang="ru-RU" sz="2100" b="1" dirty="0">
                <a:ea typeface="Roboto" panose="02000000000000000000" pitchFamily="2" charset="0"/>
                <a:cs typeface="Roboto" panose="02000000000000000000" pitchFamily="2" charset="0"/>
              </a:rPr>
              <a:t>управления</a:t>
            </a: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, т.е. не совещательный;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Это </a:t>
            </a:r>
            <a:r>
              <a:rPr lang="ru-RU" sz="2100" b="1" dirty="0">
                <a:ea typeface="Roboto" panose="02000000000000000000" pitchFamily="2" charset="0"/>
                <a:cs typeface="Roboto" panose="02000000000000000000" pitchFamily="2" charset="0"/>
              </a:rPr>
              <a:t>«исполнительный»</a:t>
            </a:r>
            <a:r>
              <a:rPr lang="ru-RU" sz="2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орган, поскольку состоит из не совсем </a:t>
            </a:r>
            <a:r>
              <a:rPr lang="ru-RU" sz="2100" b="1" dirty="0">
                <a:ea typeface="Roboto" panose="02000000000000000000" pitchFamily="2" charset="0"/>
                <a:cs typeface="Roboto" panose="02000000000000000000" pitchFamily="2" charset="0"/>
              </a:rPr>
              <a:t>равноправных</a:t>
            </a:r>
            <a:r>
              <a:rPr lang="ru-RU" sz="2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членов (т.е.  подчиненных Генеральному директору, но не друг другу) должностных лиц компании – носителей высших компетентностей в своих областях, или иных значимых инсайдеров.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ru-RU" sz="2100" dirty="0">
                <a:ea typeface="Roboto Light" panose="02000000000000000000" pitchFamily="2" charset="0"/>
                <a:cs typeface="Roboto Light" panose="02000000000000000000" pitchFamily="2" charset="0"/>
              </a:rPr>
              <a:t>Члены Правления обладают одним голосом на заседании органа;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5683" y="638406"/>
            <a:ext cx="887335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Понятие правления (КИО) (1</a:t>
            </a:r>
            <a:r>
              <a:rPr lang="en-US" sz="3600" dirty="0">
                <a:latin typeface="+mj-lt"/>
                <a:ea typeface="+mj-ea"/>
                <a:cs typeface="+mj-cs"/>
              </a:rPr>
              <a:t>/2)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1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16DE7-779D-457C-BFB7-AF3F6076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</a:t>
            </a:r>
            <a:r>
              <a:rPr lang="en-US" dirty="0"/>
              <a:t> </a:t>
            </a:r>
            <a:r>
              <a:rPr lang="ru-RU" dirty="0"/>
              <a:t>встречных вопросов участникам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CF4D-6A8B-4D91-9CFC-9F26F3D3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887"/>
            <a:ext cx="10515600" cy="4982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Прошу поднять руку тех, кто: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считает себя топ-менеджером?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является собственником/совладельцем?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является Генеральным директором?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является членом Совета директоров?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является членом Правления?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считает, что в соответствии с законодательством Гендиректор должен подчиняться Собственнику?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считает свою компанию корпорацией?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Кто помнит, что написано в Уставе вашей компании о формировании топ-менеджерской команды?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156E84-E144-4BFF-B97D-CE0A0A35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7E5159-16E0-4513-8FE7-F93B109A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5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9"/>
    </mc:Choice>
    <mc:Fallback xmlns="">
      <p:transition spd="slow" advTm="25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42913" y="1787945"/>
            <a:ext cx="11306175" cy="43634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Орган формируется по должностям, а не персонально;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Число членов Правления ограничено Уставом или органом, формирующим Правление;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 Члены Правления могут не входить в круг владельцев,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 Зато, как правило, входят в круг инсайдеров;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 Это орган коллегиальный, принимающий решения, путем голосования его членов, в том числе решения, обязательные для Гендиректора;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 Члены Правления исходят при голосовании как из интересов владельцев в целом (из «интересов бизнеса», а не отдельных владельцев), так из функциональных и профессиональных интересов;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 Члены Правления несут ответственность за свое голосование перед компанией и косвенно перед владельцами (акционерами)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 startAt="7"/>
            </a:pPr>
            <a:r>
              <a:rPr lang="ru-RU" sz="2000" dirty="0">
                <a:ea typeface="Roboto Light" panose="02000000000000000000" pitchFamily="2" charset="0"/>
                <a:cs typeface="Roboto Light" panose="02000000000000000000" pitchFamily="2" charset="0"/>
              </a:rPr>
              <a:t> Законодательство не содержит запрета на участие в КИО не-исполнительных директоров (т. е. члены КИО могут не являться прямыми подчиненными Гендиректора)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7421" y="638406"/>
            <a:ext cx="8631612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Понятие правления</a:t>
            </a:r>
            <a:r>
              <a:rPr lang="ru-RU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ru-RU" sz="3600" dirty="0">
                <a:latin typeface="+mj-lt"/>
                <a:ea typeface="+mj-ea"/>
                <a:cs typeface="+mj-cs"/>
              </a:rPr>
              <a:t>(КИО) (2</a:t>
            </a:r>
            <a:r>
              <a:rPr lang="en-US" sz="3600" dirty="0">
                <a:latin typeface="+mj-lt"/>
                <a:ea typeface="+mj-ea"/>
                <a:cs typeface="+mj-cs"/>
              </a:rPr>
              <a:t>/2)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80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42913" y="1910989"/>
            <a:ext cx="11306175" cy="435133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Законодательство не определяет обязательного набора задач, решаемых Правлением. В этом смысле это «Золушка» российского КУ;</a:t>
            </a:r>
          </a:p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Владельцы вправе определить компетенцию Правления в Уставе, разграничив ее с компетенцией Гендиректора;</a:t>
            </a:r>
          </a:p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Обычно к компетенции Правления относят вопросы, которые связаны с взаимодействием исполнительных органов и Совета директоров (бюджетирование, отчетность, крупные сделки, стратегия). Правление защищает на Совете стратегию, бюджеты, отчеты, политики, обосновывает крупные сделки;</a:t>
            </a:r>
          </a:p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Помимо взаимодействия с Советом директоров Правление может утверждать документы, регламентирующие операционную деятельность (регламенты бизнес-процессов) и принимать решения по значимым кадровым вопросам (по топ-менеджерам, не входящим в Правление).</a:t>
            </a:r>
          </a:p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Правление как кадровый резерв топ-менеджеров;</a:t>
            </a:r>
          </a:p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Правление как топ-команда. Работа на единый результат и единый бонус за этот результат;</a:t>
            </a:r>
          </a:p>
          <a:p>
            <a:pPr marL="457200" indent="-457200" algn="just">
              <a:spcBef>
                <a:spcPts val="0"/>
              </a:spcBef>
              <a:spcAft>
                <a:spcPts val="1714"/>
              </a:spcAft>
              <a:buFont typeface="+mj-lt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Табу на «я не знал» и  «я же говорил, но меня не услышали».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9103" y="638406"/>
            <a:ext cx="8699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Задачи правления</a:t>
            </a:r>
            <a:r>
              <a:rPr lang="ru-RU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ru-RU" sz="3600" dirty="0">
                <a:latin typeface="+mj-lt"/>
                <a:ea typeface="+mj-ea"/>
                <a:cs typeface="+mj-cs"/>
              </a:rPr>
              <a:t>(КИО)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02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42913" y="2269460"/>
            <a:ext cx="11306175" cy="36536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2057"/>
              </a:spcAft>
              <a:buSzPct val="100000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Самоуправляемость СД в части избрания Председателя </a:t>
            </a:r>
            <a:r>
              <a:rPr lang="ru-RU" sz="2177" dirty="0" err="1">
                <a:ea typeface="Roboto Light" panose="02000000000000000000" pitchFamily="2" charset="0"/>
                <a:cs typeface="Roboto Light" panose="02000000000000000000" pitchFamily="2" charset="0"/>
              </a:rPr>
              <a:t>vs</a:t>
            </a: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. ГД как председатель Правления;</a:t>
            </a:r>
          </a:p>
          <a:p>
            <a:pPr algn="just">
              <a:spcBef>
                <a:spcPts val="0"/>
              </a:spcBef>
              <a:spcAft>
                <a:spcPts val="2057"/>
              </a:spcAft>
              <a:buSzPct val="100000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Различная регулярность деятельности;</a:t>
            </a:r>
          </a:p>
          <a:p>
            <a:pPr algn="just">
              <a:spcBef>
                <a:spcPts val="0"/>
              </a:spcBef>
              <a:spcAft>
                <a:spcPts val="2057"/>
              </a:spcAft>
              <a:buSzPct val="100000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Равноправие членов СД в отличие от подчиненности членов Правления Гендиректору;</a:t>
            </a:r>
          </a:p>
          <a:p>
            <a:pPr algn="just">
              <a:spcBef>
                <a:spcPts val="0"/>
              </a:spcBef>
              <a:spcAft>
                <a:spcPts val="2057"/>
              </a:spcAft>
              <a:buSzPct val="100000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Правление формируется как команда, а СД – по представительскому принципу (при кумулятивном голосовании);</a:t>
            </a:r>
          </a:p>
          <a:p>
            <a:pPr algn="just">
              <a:spcBef>
                <a:spcPts val="0"/>
              </a:spcBef>
              <a:spcAft>
                <a:spcPts val="2057"/>
              </a:spcAft>
              <a:buSzPct val="100000"/>
              <a:buAutoNum type="arabicPeriod"/>
            </a:pPr>
            <a:r>
              <a:rPr lang="ru-RU" sz="2177" dirty="0">
                <a:ea typeface="Roboto Light" panose="02000000000000000000" pitchFamily="2" charset="0"/>
                <a:cs typeface="Roboto Light" panose="02000000000000000000" pitchFamily="2" charset="0"/>
              </a:rPr>
              <a:t>Компетенция СД определена Законом, а Правления – почти нет.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6365" y="538557"/>
            <a:ext cx="9346435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 err="1">
                <a:latin typeface="+mj-lt"/>
                <a:ea typeface="+mj-ea"/>
                <a:cs typeface="+mj-cs"/>
              </a:rPr>
              <a:t>Оргправовое</a:t>
            </a:r>
            <a:r>
              <a:rPr lang="ru-RU" sz="3600" dirty="0">
                <a:latin typeface="+mj-lt"/>
                <a:ea typeface="+mj-ea"/>
                <a:cs typeface="+mj-cs"/>
              </a:rPr>
              <a:t> отличие Совета директоров от Правления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97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81751"/>
              </p:ext>
            </p:extLst>
          </p:nvPr>
        </p:nvGraphicFramePr>
        <p:xfrm>
          <a:off x="442912" y="1433949"/>
          <a:ext cx="11306175" cy="5063303"/>
        </p:xfrm>
        <a:graphic>
          <a:graphicData uri="http://schemas.openxmlformats.org/drawingml/2006/table">
            <a:tbl>
              <a:tblPr/>
              <a:tblGrid>
                <a:gridCol w="538240">
                  <a:extLst>
                    <a:ext uri="{9D8B030D-6E8A-4147-A177-3AD203B41FA5}">
                      <a16:colId xmlns:a16="http://schemas.microsoft.com/office/drawing/2014/main" val="3035428418"/>
                    </a:ext>
                  </a:extLst>
                </a:gridCol>
                <a:gridCol w="2847897">
                  <a:extLst>
                    <a:ext uri="{9D8B030D-6E8A-4147-A177-3AD203B41FA5}">
                      <a16:colId xmlns:a16="http://schemas.microsoft.com/office/drawing/2014/main" val="2407249455"/>
                    </a:ext>
                  </a:extLst>
                </a:gridCol>
                <a:gridCol w="2888919">
                  <a:extLst>
                    <a:ext uri="{9D8B030D-6E8A-4147-A177-3AD203B41FA5}">
                      <a16:colId xmlns:a16="http://schemas.microsoft.com/office/drawing/2014/main" val="1733794552"/>
                    </a:ext>
                  </a:extLst>
                </a:gridCol>
                <a:gridCol w="2616531">
                  <a:extLst>
                    <a:ext uri="{9D8B030D-6E8A-4147-A177-3AD203B41FA5}">
                      <a16:colId xmlns:a16="http://schemas.microsoft.com/office/drawing/2014/main" val="2287138852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445839629"/>
                    </a:ext>
                  </a:extLst>
                </a:gridCol>
              </a:tblGrid>
              <a:tr h="456653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9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№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9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Типы решений</a:t>
                      </a:r>
                    </a:p>
                  </a:txBody>
                  <a:tcPr marL="110588" marR="110588" marT="55294" marB="55294" anchor="ctr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9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СД (КОУ)</a:t>
                      </a:r>
                    </a:p>
                  </a:txBody>
                  <a:tcPr marL="110588" marR="110588" marT="55294" marB="55294" anchor="ctr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9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Правление (КИО)</a:t>
                      </a:r>
                    </a:p>
                  </a:txBody>
                  <a:tcPr marL="110588" marR="110588" marT="55294" marB="55294" anchor="ctr"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2200" b="0" i="0" u="none" strike="noStrike" kern="1200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949517"/>
                  </a:ext>
                </a:extLst>
              </a:tr>
              <a:tr h="321378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Подотчетность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Только ВОУ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ВОУ и СД</a:t>
                      </a:r>
                    </a:p>
                  </a:txBody>
                  <a:tcPr marL="110588" marR="110588" marT="55294" marB="55294" anchor="ctr"/>
                </a:tc>
                <a:tc rowSpan="3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Подотчетный орган не должен  устанавливать себе задачи и правила</a:t>
                      </a: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8711342"/>
                  </a:ext>
                </a:extLst>
              </a:tr>
              <a:tr h="321378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Стратегия и Политики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Утверждает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Готовит проекты, защищает перед СД</a:t>
                      </a:r>
                    </a:p>
                  </a:txBody>
                  <a:tcPr marL="110588" marR="110588" marT="55294" marB="55294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00287"/>
                  </a:ext>
                </a:extLst>
              </a:tr>
              <a:tr h="342177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Бюджеты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Утверждает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Исполняет</a:t>
                      </a:r>
                    </a:p>
                  </a:txBody>
                  <a:tcPr marL="110588" marR="110588" marT="55294" marB="55294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08441"/>
                  </a:ext>
                </a:extLst>
              </a:tr>
              <a:tr h="321378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Отчеты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Утверждает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Отчитывается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600" b="0" i="0" u="none" strike="noStrike" kern="1200" cap="none">
                        <a:ln>
                          <a:noFill/>
                        </a:ln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8466790"/>
                  </a:ext>
                </a:extLst>
              </a:tr>
              <a:tr h="761511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Назначение и вознаграждение топ-менеджмента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Утверждает или рекомендует ВОУ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Не может себя назначать и вознаграждать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600" b="0" i="0" u="none" strike="noStrike" kern="1200" cap="none" dirty="0">
                        <a:ln>
                          <a:noFill/>
                        </a:ln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1291861"/>
                  </a:ext>
                </a:extLst>
              </a:tr>
              <a:tr h="54101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Корпоративный контроль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Утверждает СВА и </a:t>
                      </a:r>
                      <a:r>
                        <a:rPr lang="ru-RU" sz="16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мониторит</a:t>
                      </a: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.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Обеспечивает прозрачность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600" b="0" i="0" u="none" strike="noStrike" kern="1200" cap="none" dirty="0">
                        <a:ln>
                          <a:noFill/>
                        </a:ln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1996703"/>
                  </a:ext>
                </a:extLst>
              </a:tr>
              <a:tr h="54101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Определение уровня дивидендов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Рекомендует или ограничивает  ВОУ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Не в его компетенции</a:t>
                      </a:r>
                    </a:p>
                  </a:txBody>
                  <a:tcPr marL="110588" marR="110588" marT="55294" marB="55294" anchor="ctr"/>
                </a:tc>
                <a:tc rowSpan="2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Правление может рекомендовать в отсутствие СД</a:t>
                      </a: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6433880"/>
                  </a:ext>
                </a:extLst>
              </a:tr>
              <a:tr h="54101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Определение стоимости компании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Определяет или рекомендует</a:t>
                      </a:r>
                    </a:p>
                  </a:txBody>
                  <a:tcPr marL="110588" marR="110588" marT="55294" marB="55294"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Не в его компетенции</a:t>
                      </a:r>
                    </a:p>
                  </a:txBody>
                  <a:tcPr marL="110588" marR="110588" marT="55294" marB="55294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24118"/>
                  </a:ext>
                </a:extLst>
              </a:tr>
              <a:tr h="54101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9.</a:t>
                      </a:r>
                    </a:p>
                  </a:txBody>
                  <a:tcPr marL="110588" marR="110588" marT="55294" marB="55294" anchor="ctr">
                    <a:lnL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Утверждение Документов</a:t>
                      </a:r>
                    </a:p>
                  </a:txBody>
                  <a:tcPr marL="110588" marR="110588" marT="55294" marB="55294" anchor="ctr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Утверждает </a:t>
                      </a:r>
                      <a:r>
                        <a:rPr lang="ru-RU" sz="16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Внутр</a:t>
                      </a: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. Норм. Док-ты, проекты от Правления</a:t>
                      </a:r>
                    </a:p>
                  </a:txBody>
                  <a:tcPr marL="110588" marR="110588" marT="55294" marB="55294" anchor="ctr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>
                          <a:latin typeface="Carlito" pitchFamily="34"/>
                        </a:defRPr>
                      </a:pPr>
                      <a:r>
                        <a:rPr lang="ru-RU" sz="1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Вносит проекты ВНД на СД. Утверждает ОРД</a:t>
                      </a:r>
                    </a:p>
                  </a:txBody>
                  <a:tcPr marL="110588" marR="110588" marT="55294" marB="55294" anchor="ctr"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600" b="0" i="0" u="none" strike="noStrike" kern="1200" cap="none" dirty="0">
                        <a:ln>
                          <a:noFill/>
                        </a:ln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110588" marR="110588" marT="55294" marB="55294" anchor="ctr">
                    <a:lnR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4172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1565" y="675193"/>
            <a:ext cx="9984930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dirty="0">
                <a:latin typeface="+mj-lt"/>
                <a:ea typeface="+mj-ea"/>
                <a:cs typeface="+mj-cs"/>
              </a:rPr>
              <a:t>Управленческие отличия СД от Правления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3C1-2BF6-4B20-AA47-5BA077FA6106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32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C14D3-B32A-4255-BA96-FD6B6E88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поняли про топ-команду? 6 выводов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0FE0E-8E37-431D-9B6A-3365DCD1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Что следует отличать топ-менеджерскую команду от «топ-исполнительской свиты»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ключевым фактором «</a:t>
            </a:r>
            <a:r>
              <a:rPr lang="ru-RU" dirty="0" err="1"/>
              <a:t>топопривлекательности</a:t>
            </a:r>
            <a:r>
              <a:rPr lang="ru-RU" dirty="0"/>
              <a:t>» является не бонус, а «</a:t>
            </a:r>
            <a:r>
              <a:rPr lang="ru-RU" dirty="0" err="1"/>
              <a:t>базароответственный</a:t>
            </a:r>
            <a:r>
              <a:rPr lang="ru-RU" dirty="0"/>
              <a:t>» Собственник, задающий «правила игры» </a:t>
            </a:r>
            <a:r>
              <a:rPr lang="ru-RU" dirty="0" err="1"/>
              <a:t>вуставе</a:t>
            </a:r>
            <a:r>
              <a:rPr lang="ru-RU" dirty="0"/>
              <a:t> и других документах, и соблюдающий 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Собственник – источник не только ключевых возможностей, но и ключевых рисков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топ-менеджерская команда должна быть способна содержательно оппонировать Собственнику по принципу «опираться можно только на то, что сопротивляется», а Собственник должен гарантировать безопасность такого диалога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коллегиальный формат работы более затратен, чем обычный «экспертный», но он в принципе дает возможность для управленческой преемственности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для формирования полноценной топ-менеджерской команды следует взять курс на формирование Правления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E72345-AFD8-463F-AE92-A6DEC9E1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929FC1-C87C-482C-95C4-83DD669A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ED3CE-8980-496B-A9EA-6728BD183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Мотивация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CC30FE-B984-4347-AE50-FB15F1D26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Чем отличается от Вознаграждения? </a:t>
            </a: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Материальная и нематериальная. </a:t>
            </a: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Краткосрочная и долгосрочная. </a:t>
            </a: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Коллективная и индивидуальная.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46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152AA-EE4B-4001-BF11-93C624C8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=/= Вознаграждение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75B8B-EDD3-4C94-B48B-EEAB676E8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Мотивация – изнутри. Вознаграждение – извне;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Мотивация = Смысл + Соблюдение Правил + Вознаграждение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Отсутствие адекватного Вознаграждения (материальный фактор) может </a:t>
            </a:r>
            <a:r>
              <a:rPr lang="ru-RU" sz="1500" dirty="0" err="1"/>
              <a:t>демотивировать</a:t>
            </a:r>
            <a:r>
              <a:rPr lang="ru-RU" sz="1500" dirty="0"/>
              <a:t>, но не способно мотивировать;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Аналогично </a:t>
            </a:r>
            <a:r>
              <a:rPr lang="ru-RU" sz="1500" dirty="0" err="1"/>
              <a:t>демотивировать</a:t>
            </a:r>
            <a:r>
              <a:rPr lang="ru-RU" sz="1500" dirty="0"/>
              <a:t> могут нематериальные факторы: потеря смысла работы или нарушение договоренностей и правил;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Вознаграждение топ-менеджерской команды должно описываться одним документом, а не отдельным по каждому из топ-менеджеров;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Этот документ должен быть утвержден не Генеральным директором и не самой топ-командой, а органом, которому подотчетна топ-менеджерская команда: Собственником (ВОУ) или Советом директоров;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Чтобы этот документ был легитимным, необходима соответствующая запись в Уставе Компании. (Проверьте, есть ли она).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Члены топ-менеджерской команды должны знать как способ расчета вознаграждения, так и размеры вознаграждения. Для топ-менеджеров, несущих юридическую ответственность, не должно быть подобных секретов;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Вознаграждение может быть краткосрочным (по итогам года) и долгосрочным (по итогам стратегического периода);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В любом случае размер потенциального вознаграждения должен быть рассчитан ДО начала деятельности (отчетного периода), а не после. Например, плановый бонусный фонд должен быть известен при утверждении бюджета, чтобы не приходилось гадать в конце года, прилетит ли «дед Мороз» с подарками и какое у него будет настроение;</a:t>
            </a:r>
          </a:p>
          <a:p>
            <a:pPr marL="50400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В рамках этого выступления коснемся лишь годового;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D97E75-DDD3-4223-A101-A22226F1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45102-385A-498B-9CC2-DAFB68B3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91B2-4643-4BB8-8D6F-A1BE906A8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Особенности девелоперских компаний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E275BC-F4C7-4B9F-B1FF-D4473DD9F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4659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dirty="0"/>
              <a:t>Все вышесказанное никак не зависело от отраслевой принадлежности Компании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Какие особенности, связанные с девелопментом, следует добавить к вышесказанному?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Какие особенности девелоперских компаний противоречат вышесказанному?</a:t>
            </a:r>
          </a:p>
        </p:txBody>
      </p:sp>
    </p:spTree>
    <p:extLst>
      <p:ext uri="{BB962C8B-B14F-4D97-AF65-F5344CB8AC3E}">
        <p14:creationId xmlns:p14="http://schemas.microsoft.com/office/powerpoint/2010/main" val="5228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FC498-0491-498F-9C03-279AD30A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266741"/>
            <a:ext cx="9561871" cy="890728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 относительно особенностей девелопмента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80A2D-F551-4D38-8006-90EA6BF3A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 разработке системы формирования топ – менеджерской команды и ее мотивации, а точнее, вознаграждения, следует двигаться от </a:t>
            </a:r>
            <a:r>
              <a:rPr lang="ru-RU" b="1" dirty="0"/>
              <a:t>общего к частному</a:t>
            </a:r>
            <a:r>
              <a:rPr lang="ru-RU" dirty="0"/>
              <a:t>, а не наоборот;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Частности, связанные с особенностями девелоперских компаний, проявляются не на уровне принципов, а на уровне деталей и «тонкой настройки» системы вознаграждения и соответствующих учетных и контрольных процедур;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C8ECF3-A2FD-49EE-832F-94A3903C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AA9E5C-FB5A-4FFE-94B1-9489C09C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122362"/>
            <a:ext cx="7772400" cy="19149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+mn-lt"/>
              </a:rPr>
              <a:t>Принципы вознаграждения топ-менеджерской команды </a:t>
            </a:r>
            <a:br>
              <a:rPr lang="ru-RU" altLang="ru-RU" sz="3200" b="1" dirty="0">
                <a:latin typeface="+mn-lt"/>
              </a:rPr>
            </a:br>
            <a:r>
              <a:rPr lang="ru-RU" altLang="ru-RU" sz="3200" b="1" dirty="0">
                <a:latin typeface="+mn-lt"/>
              </a:rPr>
              <a:t>ГК «Наф-Наф девелопмент»</a:t>
            </a:r>
            <a:endParaRPr lang="ru-RU" altLang="ru-RU" sz="3200" dirty="0"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620B86-3077-4580-A207-95BFC1CE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134" y="3356992"/>
            <a:ext cx="7590898" cy="16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ru-RU" altLang="ru-RU" sz="1600" dirty="0"/>
              <a:t>Утверждено решением Совета директоров,</a:t>
            </a:r>
          </a:p>
          <a:p>
            <a:pPr>
              <a:buFont typeface="Wingdings" charset="2"/>
              <a:buNone/>
            </a:pPr>
            <a:r>
              <a:rPr lang="ru-RU" altLang="ru-RU" sz="1600" dirty="0"/>
              <a:t>Протокол №___ от «___»_____ 202_ </a:t>
            </a:r>
          </a:p>
          <a:p>
            <a:pPr>
              <a:buFont typeface="Wingdings" charset="2"/>
              <a:buNone/>
            </a:pPr>
            <a:endParaRPr lang="ru-RU" altLang="ru-RU" sz="1600" dirty="0"/>
          </a:p>
          <a:p>
            <a:pPr>
              <a:buFont typeface="Wingdings" charset="2"/>
              <a:buNone/>
            </a:pPr>
            <a:r>
              <a:rPr lang="ru-RU" altLang="ru-RU" sz="1600" dirty="0"/>
              <a:t>Подготовлено: Комитетом по кадрам и вознаграждениям при Совете директоров </a:t>
            </a:r>
          </a:p>
          <a:p>
            <a:pPr>
              <a:buFont typeface="Wingdings" charset="2"/>
              <a:buNone/>
            </a:pPr>
            <a:r>
              <a:rPr lang="ru-RU" altLang="ru-RU" sz="1600" dirty="0"/>
              <a:t>17.12.20ХХ</a:t>
            </a:r>
          </a:p>
        </p:txBody>
      </p:sp>
    </p:spTree>
    <p:extLst>
      <p:ext uri="{BB962C8B-B14F-4D97-AF65-F5344CB8AC3E}">
        <p14:creationId xmlns:p14="http://schemas.microsoft.com/office/powerpoint/2010/main" val="60522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Посвящается…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3200" dirty="0"/>
              <a:t>Всем Предпринимателям, потому что они никогда не зададут вопроса: «Скажите, чем мне заниматься?»,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3200" dirty="0"/>
              <a:t>поскольку сами на него отвечают,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3200" dirty="0"/>
              <a:t>и даже дают работу другим,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3200" dirty="0"/>
              <a:t>создавая богатство, а не перераспределяя его,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3200" dirty="0"/>
              <a:t>и при этом остаются в легальном поле.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3200" dirty="0"/>
              <a:t>Кстати, поэтому их так мало…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3200" dirty="0"/>
              <a:t>…и поэтому их так часто силовики путают с мошенниками…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i="1" dirty="0"/>
              <a:t>Представителей других сословий прошу понять меня правильно и не обижаться…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2C0644-F73F-4E63-9705-CB4B8C1B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00039" y="1679450"/>
            <a:ext cx="11591924" cy="4582877"/>
          </a:xfrm>
        </p:spPr>
        <p:txBody>
          <a:bodyPr vert="horz">
            <a:noAutofit/>
          </a:bodyPr>
          <a:lstStyle/>
          <a:p>
            <a:pPr marL="0" lvl="0" indent="0">
              <a:buNone/>
            </a:pP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Казус самоотверженного собственника:</a:t>
            </a:r>
          </a:p>
          <a:p>
            <a:pPr lvl="0">
              <a:buSzPct val="100000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«Я всю прибыль оставляю в бизнесе». Мне достаточно зарплаты, получаемой в компании.</a:t>
            </a:r>
          </a:p>
          <a:p>
            <a:pPr lvl="0">
              <a:buSzPct val="100000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А почему не выстраиваю систему вознаграждения менеджмента? Так они вопрос не ставят, работают при этой системе. Не надо склеивать не разбившуюся чашку.</a:t>
            </a:r>
          </a:p>
          <a:p>
            <a:pPr marL="0" lvl="0" indent="0">
              <a:buNone/>
            </a:pP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Казус самоотверженного менеджмента:</a:t>
            </a:r>
          </a:p>
          <a:p>
            <a:pPr lvl="0">
              <a:buSzPct val="100000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«Нам бонус не надо, нам интересную работу давай. Мы работаем за счастье работать в осмысленной компании».</a:t>
            </a:r>
          </a:p>
          <a:p>
            <a:pPr lvl="0">
              <a:buSzPct val="100000"/>
              <a:buAutoNum type="arabicPeriod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А почему не ставим вопрос о выплате дивидендов собственнику? Так это же не наш вопрос, это вопрос собственника. Чем больше капитала он оставляет компании, тем лучше. Это же его компания.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8283" y="638406"/>
            <a:ext cx="8469506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Казус «самоотверженности»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192D-20E4-4A68-AEB0-3B9CF92FADA2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10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00039" y="1688827"/>
            <a:ext cx="11591924" cy="4582877"/>
          </a:xfrm>
        </p:spPr>
        <p:txBody>
          <a:bodyPr vert="horz">
            <a:normAutofit fontScale="62500" lnSpcReduction="20000"/>
          </a:bodyPr>
          <a:lstStyle/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Основанных на EBITDA.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Пропорциональных чистой прибыли.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Ориентированных на рентабельность продаж ROS, а не ROE.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Привязывающих бонусы только к размерам окладов.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Привязывающих бонусы, привязанные к окладам, к проценту недовыполнения/перевыполнения плана, что приводит к мотивации на занижение планов.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Ограничивающих размер бонуса какими-то не рыночными, а административными способами.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Формирующих бонус коллегиального органа как сумму бонусов его членов.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Допускающих «скачки» абсолютной величины вознаграждения в определенных точках (ступенчатые шкалы).</a:t>
            </a:r>
          </a:p>
          <a:p>
            <a:pPr lvl="0">
              <a:lnSpc>
                <a:spcPct val="120000"/>
              </a:lnSpc>
              <a:buSzPct val="100000"/>
              <a:buAutoNum type="arabicPeriod"/>
            </a:pPr>
            <a:r>
              <a:rPr lang="ru-RU" dirty="0">
                <a:ea typeface="Roboto Light" panose="02000000000000000000" pitchFamily="2" charset="0"/>
                <a:cs typeface="Roboto Light" panose="02000000000000000000" pitchFamily="2" charset="0"/>
              </a:rPr>
              <a:t>Целевая функция записывается как линейный многочлен с весовыми коэффициентами, а не как произведение факторов.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247" y="448303"/>
            <a:ext cx="8253542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Недостатки встречающихся систем вознаграждения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192D-20E4-4A68-AEB0-3B9CF92FADA2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01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55AE5-E279-4A5F-820E-7AAFEAE6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42" y="282679"/>
            <a:ext cx="9469860" cy="932371"/>
          </a:xfr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dirty="0"/>
              <a:t>Контуры системы вознаграждения </a:t>
            </a:r>
            <a:br>
              <a:rPr lang="ru-RU" dirty="0"/>
            </a:br>
            <a:r>
              <a:rPr lang="ru-RU" dirty="0"/>
              <a:t>(Группа с </a:t>
            </a:r>
            <a:r>
              <a:rPr lang="ru-RU" dirty="0" err="1"/>
              <a:t>аудированной</a:t>
            </a:r>
            <a:r>
              <a:rPr lang="ru-RU" dirty="0"/>
              <a:t> МСФО)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B9506-168D-489F-9BB3-935521BA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380"/>
            <a:ext cx="10515600" cy="4982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800" dirty="0">
                <a:latin typeface="HelveticaNeue"/>
                <a:ea typeface="Calibri" panose="020F0502020204030204" pitchFamily="34" charset="0"/>
                <a:cs typeface="HelveticaNeue"/>
              </a:rPr>
              <a:t> 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Рентабельность по МСФО, какой бы она ни была, означает, что в числителе показателя рентабельности должна быть Чистая прибыль (ЧП) по МСФО. 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Какой орган должен отвечать перед СД за ЧП по МСФО? Мой ответ: Правление, включая ГД! При отсутствии Правления – Генеральный директор.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Если Правление отвечает за ЧП, то его система вознаграждения должна зависть от ЧП.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Расчет планового вознаграждения Правления как коллегиального органа должен прилагаться к проекту Бюджета, вносимого Правлением на утверждение Совета директоров.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200" b="1" dirty="0">
                <a:ea typeface="Calibri" panose="020F0502020204030204" pitchFamily="34" charset="0"/>
                <a:cs typeface="HelveticaNeue"/>
              </a:rPr>
              <a:t>Роль СД. СД должен:</a:t>
            </a:r>
            <a:endParaRPr lang="ru-RU" sz="5200" b="1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Определить ЧП как приоритетный показатель для бюджетного процесса и системы вознаграждения Правления,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Задать «гигиенический» диапазон: </a:t>
            </a:r>
            <a:r>
              <a:rPr lang="ru-RU" sz="5200" b="1" dirty="0">
                <a:ea typeface="Calibri" panose="020F0502020204030204" pitchFamily="34" charset="0"/>
                <a:cs typeface="HelveticaNeue-Bold"/>
              </a:rPr>
              <a:t>минимальный </a:t>
            </a:r>
            <a:r>
              <a:rPr lang="ru-RU" sz="5200" dirty="0">
                <a:ea typeface="Calibri" panose="020F0502020204030204" pitchFamily="34" charset="0"/>
                <a:cs typeface="HelveticaNeue"/>
              </a:rPr>
              <a:t>уровень ЧП, ниже которого Бонус не платится, и </a:t>
            </a:r>
            <a:r>
              <a:rPr lang="ru-RU" sz="5200" b="1" dirty="0">
                <a:ea typeface="Calibri" panose="020F0502020204030204" pitchFamily="34" charset="0"/>
                <a:cs typeface="HelveticaNeue-Bold"/>
              </a:rPr>
              <a:t>нормативный </a:t>
            </a:r>
            <a:r>
              <a:rPr lang="ru-RU" sz="5200" dirty="0">
                <a:ea typeface="Calibri" panose="020F0502020204030204" pitchFamily="34" charset="0"/>
                <a:cs typeface="HelveticaNeue"/>
              </a:rPr>
              <a:t>(базовый) уровень ЧП, при достижении которого базовый бонус максимален (100%), и свыше которой начинается Дополнительный бонус.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СД должен задать графики (правила расчета) Базового и Дополнительного Бонусов (бонусного фонда Правления) в зависимости от величины ЧП.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СД должен задать дополнительные условия, влияющие на размер или решение о выплате бонуса (дисциплина, стратегические задачи, ликвидность, ковенанты).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/>
              <a:t>СД должен убедиться, что Правлению выгодно повышать плановые показатели для роста ФМП(план)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6"/>
            </a:pPr>
            <a:r>
              <a:rPr lang="ru-RU" sz="5200" b="1" dirty="0">
                <a:ea typeface="Calibri" panose="020F0502020204030204" pitchFamily="34" charset="0"/>
                <a:cs typeface="HelveticaNeue"/>
              </a:rPr>
              <a:t>Роль Правления: </a:t>
            </a:r>
            <a:endParaRPr lang="ru-RU" sz="5200" b="1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Правление должно предложить на утверждение Совету правила распределения бонусного фонда между членами Правления.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Бюджетирование на уровне СД должно начинаться от целевого диапазона ЧП, и далее к продажам, а не наоборот.</a:t>
            </a:r>
            <a:endParaRPr lang="ru-RU" sz="5200" dirty="0">
              <a:ea typeface="Batang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ru-RU" sz="5200" dirty="0">
                <a:ea typeface="Calibri" panose="020F0502020204030204" pitchFamily="34" charset="0"/>
                <a:cs typeface="HelveticaNeue"/>
              </a:rPr>
              <a:t>Целевой диапазон ЧП должен быть виден в </a:t>
            </a:r>
            <a:r>
              <a:rPr lang="ru-RU" sz="5200" dirty="0" err="1">
                <a:ea typeface="Calibri" panose="020F0502020204030204" pitchFamily="34" charset="0"/>
                <a:cs typeface="HelveticaNeue"/>
              </a:rPr>
              <a:t>стратмодели</a:t>
            </a:r>
            <a:r>
              <a:rPr lang="ru-RU" sz="5200" dirty="0">
                <a:ea typeface="Calibri" panose="020F0502020204030204" pitchFamily="34" charset="0"/>
                <a:cs typeface="HelveticaNeue"/>
              </a:rPr>
              <a:t>.</a:t>
            </a:r>
            <a:endParaRPr lang="ru-RU" sz="5200" dirty="0">
              <a:ea typeface="Batang" panose="02030600000101010101" pitchFamily="18" charset="-127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FAABE8-049D-4FDC-BF4A-BBE61CAE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4E3119-EDC4-4673-B13E-2265E596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509-2F87-4FE6-86D6-4B34D7002BD0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30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326B1-C70B-49DC-93B8-DD8C7139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График фонда материального поощрения (ФМП)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473BC2-6486-4E41-855C-21F91ED1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BAB097-1331-44E8-B7E2-C4AE479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C6639-12E6-D74E-9176-8E7C84FD1CEA}" type="slidenum">
              <a:rPr lang="ru-RU" altLang="ru-RU" smtClean="0"/>
              <a:pPr>
                <a:defRPr/>
              </a:pPr>
              <a:t>73</a:t>
            </a:fld>
            <a:endParaRPr lang="ru-RU" altLang="ru-RU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86337"/>
              </p:ext>
            </p:extLst>
          </p:nvPr>
        </p:nvGraphicFramePr>
        <p:xfrm>
          <a:off x="21336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8280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01329" y="2097991"/>
            <a:ext cx="11090634" cy="3941948"/>
          </a:xfrm>
        </p:spPr>
        <p:txBody>
          <a:bodyPr vert="horz">
            <a:noAutofit/>
          </a:bodyPr>
          <a:lstStyle/>
          <a:p>
            <a:pPr>
              <a:spcBef>
                <a:spcPts val="0"/>
              </a:spcBef>
              <a:spcAft>
                <a:spcPts val="1371"/>
              </a:spcAft>
              <a:buSzPct val="45000"/>
              <a:buFont typeface="OpenSymbol"/>
              <a:buChar char="●"/>
            </a:pP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Базовый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, зависящий от </a:t>
            </a: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Масштабности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, в промежутке от </a:t>
            </a: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минимума до нормы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371"/>
              </a:spcAft>
              <a:buSzPct val="45000"/>
              <a:buFont typeface="OpenSymbol"/>
              <a:buChar char="●"/>
            </a:pP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Дополнительный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, зависящий от </a:t>
            </a: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Эффективности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, в диапазоне </a:t>
            </a: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выше нормы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371"/>
              </a:spcAft>
              <a:buSzPct val="45000"/>
              <a:buFont typeface="OpenSymbol"/>
              <a:buChar char="●"/>
            </a:pPr>
            <a:r>
              <a:rPr lang="ru-RU" sz="2400" b="1" dirty="0">
                <a:ea typeface="Roboto" panose="02000000000000000000" pitchFamily="2" charset="0"/>
                <a:cs typeface="Roboto" panose="02000000000000000000" pitchFamily="2" charset="0"/>
              </a:rPr>
              <a:t>Итоговый</a:t>
            </a:r>
            <a:r>
              <a:rPr lang="ru-RU" sz="2400" b="1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= Базовый + Дополнительный</a:t>
            </a:r>
          </a:p>
          <a:p>
            <a:pPr>
              <a:spcBef>
                <a:spcPts val="0"/>
              </a:spcBef>
              <a:spcAft>
                <a:spcPts val="1371"/>
              </a:spcAft>
              <a:buSzPct val="45000"/>
              <a:buFont typeface="Open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Дополнительный бонус растет по прогрессивной шкале по сравнению с Базовым</a:t>
            </a:r>
          </a:p>
          <a:p>
            <a:pPr>
              <a:spcBef>
                <a:spcPts val="0"/>
              </a:spcBef>
              <a:spcAft>
                <a:spcPts val="1371"/>
              </a:spcAft>
              <a:buSzPct val="45000"/>
              <a:buFont typeface="OpenSymbol"/>
              <a:buChar char="●"/>
            </a:pPr>
            <a:r>
              <a:rPr lang="ru-RU" sz="2400" dirty="0">
                <a:ea typeface="Roboto Light" panose="02000000000000000000" pitchFamily="2" charset="0"/>
                <a:cs typeface="Roboto Light" panose="02000000000000000000" pitchFamily="2" charset="0"/>
              </a:rPr>
              <a:t>При показателе эффективности меньше, чем минимальный, бонус не выплачивается.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6883" y="615431"/>
            <a:ext cx="10243686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Структура годового бонуса Правления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192D-20E4-4A68-AEB0-3B9CF92FADA2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087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C67DD-A926-401E-9E5E-5F1BD05E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Посчитаем «на пальцах». </a:t>
            </a:r>
            <a:br>
              <a:rPr lang="ru-RU" dirty="0"/>
            </a:br>
            <a:r>
              <a:rPr lang="ru-RU" dirty="0"/>
              <a:t>Исходные данные компании «Наф-Наф девелопмент»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02282F1-B833-43FA-8042-08AB44BC5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367106"/>
              </p:ext>
            </p:extLst>
          </p:nvPr>
        </p:nvGraphicFramePr>
        <p:xfrm>
          <a:off x="742334" y="1366684"/>
          <a:ext cx="8985027" cy="491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79">
                  <a:extLst>
                    <a:ext uri="{9D8B030D-6E8A-4147-A177-3AD203B41FA5}">
                      <a16:colId xmlns:a16="http://schemas.microsoft.com/office/drawing/2014/main" val="2874416449"/>
                    </a:ext>
                  </a:extLst>
                </a:gridCol>
                <a:gridCol w="4052094">
                  <a:extLst>
                    <a:ext uri="{9D8B030D-6E8A-4147-A177-3AD203B41FA5}">
                      <a16:colId xmlns:a16="http://schemas.microsoft.com/office/drawing/2014/main" val="4265889318"/>
                    </a:ext>
                  </a:extLst>
                </a:gridCol>
                <a:gridCol w="2219230">
                  <a:extLst>
                    <a:ext uri="{9D8B030D-6E8A-4147-A177-3AD203B41FA5}">
                      <a16:colId xmlns:a16="http://schemas.microsoft.com/office/drawing/2014/main" val="724876206"/>
                    </a:ext>
                  </a:extLst>
                </a:gridCol>
                <a:gridCol w="2202424">
                  <a:extLst>
                    <a:ext uri="{9D8B030D-6E8A-4147-A177-3AD203B41FA5}">
                      <a16:colId xmlns:a16="http://schemas.microsoft.com/office/drawing/2014/main" val="2944602280"/>
                    </a:ext>
                  </a:extLst>
                </a:gridCol>
              </a:tblGrid>
              <a:tr h="190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ед.изм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Значение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977741"/>
                  </a:ext>
                </a:extLst>
              </a:tr>
              <a:tr h="5728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Собственный капитал на начало планового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1 000 000 000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7703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Стоимость долга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</a:rPr>
                        <a:t>%/год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20%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60492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Требуемая доходность на 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%/год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30%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39257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Численность топ-команды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чел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742083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Средний оклад топ-менеджера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/</a:t>
                      </a:r>
                      <a:r>
                        <a:rPr lang="ru-RU" sz="1600" b="0" u="none" strike="noStrike" dirty="0" err="1">
                          <a:effectLst/>
                        </a:rPr>
                        <a:t>мес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          300 000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78676"/>
                  </a:ext>
                </a:extLst>
              </a:tr>
              <a:tr h="95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Максимальный Базовый (менеджерский) бонус Команды (% от годовых окладов)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50%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55768"/>
                  </a:ext>
                </a:extLst>
              </a:tr>
              <a:tr h="763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Норматив дополнительного (предпринимательского) бонуса (сколько копеек с рубля добавленной прибыли </a:t>
                      </a:r>
                      <a:r>
                        <a:rPr lang="en-US" sz="1600" b="0" u="none" strike="noStrike" dirty="0">
                          <a:effectLst/>
                        </a:rPr>
                        <a:t>(RI) </a:t>
                      </a:r>
                      <a:r>
                        <a:rPr lang="ru-RU" sz="1600" b="0" u="none" strike="noStrike" dirty="0">
                          <a:effectLst/>
                        </a:rPr>
                        <a:t>идет на бонус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20%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29034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Плановая чистая прибыль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/год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   350 000 000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828154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Фактическая чистая прибыль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/год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   330 000 000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817934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EF0281-C1F2-4E89-92F6-98BBBCF1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BB7B9D-00DF-4D3D-9CE5-972A76D2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808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94702B3-A736-4883-96D7-2F766CDF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289895"/>
            <a:ext cx="9925665" cy="890728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расчета. Компания «Наф-Наф девелопмент»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39356C-B83E-4D24-912E-E718479D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2341F-8AC5-488F-B57B-87505115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76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F99CDBA-FE99-4574-A4AE-9295E68E3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41693"/>
              </p:ext>
            </p:extLst>
          </p:nvPr>
        </p:nvGraphicFramePr>
        <p:xfrm>
          <a:off x="993673" y="1180623"/>
          <a:ext cx="5102327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Worksheet" r:id="rId3" imgW="4724400" imgH="5605507" progId="Excel.Sheet.12">
                  <p:embed/>
                </p:oleObj>
              </mc:Choice>
              <mc:Fallback>
                <p:oleObj name="Worksheet" r:id="rId3" imgW="4724400" imgH="56055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673" y="1180623"/>
                        <a:ext cx="5102327" cy="51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E86A53-755D-4785-BFAC-57A4647494C1}"/>
              </a:ext>
            </a:extLst>
          </p:cNvPr>
          <p:cNvSpPr txBox="1"/>
          <p:nvPr/>
        </p:nvSpPr>
        <p:spPr>
          <a:xfrm>
            <a:off x="6709901" y="1133063"/>
            <a:ext cx="4552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Исходных данных – всего 9;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Собственник в роли Капиталиста (Бенефициара) должен сказать, чем он владеет (размер Собственного капитала) и чего он хочет от владения (стоимость Собственного капитала для Компании);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Топ-менеджмент должен сказать, на каких условиях он обеспечит нормальную доходность на Собственный капитал (оклад + Базовый бонус);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Собственник в роли Предпринимателя должен предложить условия участия Топ-менеджмента в Предпринимательском доходе (Добавленной прибыли);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Расчет не зависит от выручки. Так и задумано;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Можно использовать модель для расчета бонусов Гендиректора. (Численность команды = 1);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Модель считает как плановый размер бонуса, так и фактический, с учетом точности исполнения плана;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Недовыполнение плана наказывается, перевыполнение – поощряется, но менее интенсивно, чем степень перевыполнения.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31210532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32503" y="1596271"/>
            <a:ext cx="11164376" cy="4760079"/>
          </a:xfrm>
        </p:spPr>
        <p:txBody>
          <a:bodyPr vert="horz"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686"/>
              </a:spcAft>
              <a:buNone/>
            </a:pPr>
            <a:r>
              <a:rPr lang="ru-RU" sz="2300" b="1" dirty="0">
                <a:ea typeface="Roboto" panose="02000000000000000000" pitchFamily="2" charset="0"/>
                <a:cs typeface="Roboto" panose="02000000000000000000" pitchFamily="2" charset="0"/>
              </a:rPr>
              <a:t>Сфера применения (на кого распространяется):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На Правление в целом как коллегиальный орган, ответственный перед владельцами за рентабельность Собственного капитала Группы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И на членов Правления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SzPct val="45000"/>
              <a:buNone/>
            </a:pPr>
            <a:r>
              <a:rPr lang="ru-RU" sz="2300" b="1" dirty="0">
                <a:ea typeface="Roboto" panose="02000000000000000000" pitchFamily="2" charset="0"/>
                <a:cs typeface="Roboto" panose="02000000000000000000" pitchFamily="2" charset="0"/>
              </a:rPr>
              <a:t>Порядок расчета бонусов: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Расчет вознаграждения производится вначале в целом по Правлению как органу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Затем определяется механизм распределения совокупного бонуса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Это позволяет решать задачу по частям и последовательно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SzPct val="45000"/>
              <a:buNone/>
            </a:pPr>
            <a:r>
              <a:rPr lang="ru-RU" sz="2300" b="1" dirty="0">
                <a:ea typeface="Roboto" panose="02000000000000000000" pitchFamily="2" charset="0"/>
                <a:cs typeface="Roboto" panose="02000000000000000000" pitchFamily="2" charset="0"/>
              </a:rPr>
              <a:t>Принцип «прогрессивной шкалы»: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Возможно требование к модели вознаграждения: наличие «прогрессивной шкалы» бонуса после достижения определенного уровня КПЭ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«Прогрессивная шкала» означает, что «сверхнормативные результаты» вознаграждаются более интенсивно, чем обычные</a:t>
            </a:r>
          </a:p>
          <a:p>
            <a:pPr marL="0" indent="0">
              <a:spcBef>
                <a:spcPts val="0"/>
              </a:spcBef>
              <a:spcAft>
                <a:spcPts val="686"/>
              </a:spcAft>
              <a:buSzPct val="45000"/>
              <a:buNone/>
            </a:pPr>
            <a:r>
              <a:rPr lang="ru-RU" sz="2300" b="1" dirty="0">
                <a:ea typeface="Roboto Light" panose="02000000000000000000" pitchFamily="2" charset="0"/>
                <a:cs typeface="Roboto Light" panose="02000000000000000000" pitchFamily="2" charset="0"/>
              </a:rPr>
              <a:t>Принцип «</a:t>
            </a:r>
            <a:r>
              <a:rPr lang="ru-RU" sz="2300" b="1" dirty="0" err="1">
                <a:ea typeface="Roboto Light" panose="02000000000000000000" pitchFamily="2" charset="0"/>
                <a:cs typeface="Roboto Light" panose="02000000000000000000" pitchFamily="2" charset="0"/>
              </a:rPr>
              <a:t>базароответственности</a:t>
            </a:r>
            <a:r>
              <a:rPr lang="ru-RU" sz="2300" b="1" dirty="0">
                <a:ea typeface="Roboto Light" panose="02000000000000000000" pitchFamily="2" charset="0"/>
                <a:cs typeface="Roboto Light" panose="02000000000000000000" pitchFamily="2" charset="0"/>
              </a:rPr>
              <a:t>»: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Максимальный бонус можно получить только при условии максимального ФМП (план) и точного исполнения факт/план. Это мотивирует топ-менеджмент не занижать планы;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За недовыполнение плана прогрессивное снижение ФМП (факт);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r>
              <a:rPr lang="ru-RU" sz="2300" dirty="0">
                <a:ea typeface="Roboto Light" panose="02000000000000000000" pitchFamily="2" charset="0"/>
                <a:cs typeface="Roboto Light" panose="02000000000000000000" pitchFamily="2" charset="0"/>
              </a:rPr>
              <a:t>Перевыполнение плана = частный случай его невыполнения. За перевыполнение бонус увеличивается, но по регрессивной шкале.</a:t>
            </a:r>
          </a:p>
          <a:p>
            <a:pPr>
              <a:spcBef>
                <a:spcPts val="0"/>
              </a:spcBef>
              <a:spcAft>
                <a:spcPts val="686"/>
              </a:spcAft>
              <a:buSzPct val="45000"/>
              <a:buFont typeface="OpenSymbol"/>
              <a:buChar char="●"/>
            </a:pPr>
            <a:endParaRPr lang="ru-RU" sz="2177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229" y="638406"/>
            <a:ext cx="8786559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Ключевые положения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192D-20E4-4A68-AEB0-3B9CF92FADA2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531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00076" y="1615496"/>
            <a:ext cx="11591924" cy="4834877"/>
          </a:xfrm>
        </p:spPr>
        <p:txBody>
          <a:bodyPr vert="horz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КПЭ Правления =\= КПЭ Дочерних компаний и Подразделений;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ЧП должна где-то быть. И это «где-то» - исполнительные органы: Правление, включая Гендиректора или только Гендиректор;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Мера эффективности: переход от ROS к ROE;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Собственный капитал имеет значение. Переход от V продаж к СК;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Правление работает на повышение RI. (Спрэд). Для этого надо считать и устанавливать величину и стоимость СК – величину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Максимальный бонус должен быть при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точном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выполнении напряженного плана. Вводится коэффициент точности выполнения плана (КТВП). Перевыполнение плана увеличивает бонус, но с меньшей интенсивностью;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«Конфликт интересов» Дочерняя компания (Подразделение) - Правление будет, но это конструктивный конфликт;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Вознаграждение Правления не должно ограничиваться Краткосрочным горизонтом;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Выполнение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Страткарты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ковенант и дисциплинарных требований – влияют на величину и срок выплаты бонусов;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Вначале корректно считаем Котловые бонусы, затем – корректно распределяем.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Итоговый Бонус Правления = Базовый + Дополнительный.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86"/>
              </a:spcAft>
              <a:buSzPct val="100000"/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Модель должна быть рабочим инструментом Правления в процессе планирования и отчетности, а не лежать в запертом сейфе.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4205" y="638406"/>
            <a:ext cx="876358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Выводы про КПЭ и вознаграждение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192D-20E4-4A68-AEB0-3B9CF92FADA2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138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1F6F89-2B01-49E5-9E75-1742770C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по мастер-классу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BC4FB2A-25B2-4F15-AEFC-135A674C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092"/>
            <a:ext cx="10515600" cy="498264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Все начинается с Высшего органа управления – Собственника, Совладельцев;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Собственник – источник не только ключевых возможностей, но и ключевых рисков и система корпоративного управления должна предусматривать механизм управления этим риском – через разделение компетенций между органами Компании.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Принципиально значимым является решение Собственника (Совладельцев) о том, какой орган Компании «крышует» Топ-менеджеров, т.е. кто их нанимает (и увольняет): Гендиректор, Собственник или созданный для этого Совет директоров;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Собственник (Совладельцы) принимают решение о том, будут ли Топ-менеджеры работать как Команда (коллективный орган управления) или «топ-исполнительская свита», т.е. просто как набор высокопоставленных топ-исполнителей, подчиненных Гендиректору;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«</a:t>
            </a:r>
            <a:r>
              <a:rPr lang="ru-RU" sz="1500" dirty="0" err="1"/>
              <a:t>Базароответственный</a:t>
            </a:r>
            <a:r>
              <a:rPr lang="ru-RU" sz="1500" dirty="0"/>
              <a:t>» Собственник – основа «</a:t>
            </a:r>
            <a:r>
              <a:rPr lang="ru-RU" sz="1500" dirty="0" err="1"/>
              <a:t>топопривлекательности</a:t>
            </a:r>
            <a:r>
              <a:rPr lang="ru-RU" sz="1500" dirty="0"/>
              <a:t>» Компании. Он определяет тип власти в Компании (Конституционный, а не Самодержавный). Он гарантирует соблюдение собой любимым установленных им правил;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Эти правила желательно зафиксировать в базовом владельческом документе – Уставе;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Если Топ-менеджерскую Команду формируют Собственники (или Совет директоров), то они же утверждают Документ, описывающий ее и только ее систему вознаграждения, не вмешиваясь в компетенцию Команды и Гендиректора.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Если такого Документа в Компании нет, это ответственность Собственников (Совета директоров), а не Топ-менеджерской команды и не Генерального директора;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Если Топ-менеджерская Команда работает как команда, то система ее вознаграждения должна предполагать формирование командного бонуса на базе единого набора КПЭ, а не отдельных КПЭ для каждого члена Команды (избегаем эффекта Лебедя, Рака и Щуки);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Особенности отрасли (девелопмента или какой-либо другой) вторичны по сравнению с общими принципами. </a:t>
            </a:r>
          </a:p>
          <a:p>
            <a:pPr marL="514350" indent="-514350">
              <a:buFont typeface="+mj-lt"/>
              <a:buAutoNum type="arabicPeriod"/>
            </a:pPr>
            <a:endParaRPr lang="ru-RU" sz="15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B6206EF-554D-46F2-BFD0-0D29C07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48BC77B-FF54-42B0-B72E-E64C5F79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122362"/>
            <a:ext cx="7772400" cy="19149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+mn-lt"/>
              </a:rPr>
              <a:t>Пример расчета вознаграждения топ-менеджерской команды </a:t>
            </a:r>
            <a:br>
              <a:rPr lang="ru-RU" altLang="ru-RU" sz="3200" b="1" dirty="0">
                <a:latin typeface="+mn-lt"/>
              </a:rPr>
            </a:br>
            <a:r>
              <a:rPr lang="ru-RU" altLang="ru-RU" sz="3200" b="1" dirty="0">
                <a:latin typeface="+mn-lt"/>
              </a:rPr>
              <a:t>ГК «Наф-Наф девелопмент»</a:t>
            </a:r>
            <a:endParaRPr lang="ru-RU" altLang="ru-RU" sz="3200" dirty="0"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620B86-3077-4580-A207-95BFC1CE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134" y="3356992"/>
            <a:ext cx="7590898" cy="16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2"/>
              <a:buNone/>
            </a:pPr>
            <a:r>
              <a:rPr lang="ru-RU" altLang="ru-RU" sz="2400" dirty="0"/>
              <a:t>Это </a:t>
            </a:r>
            <a:r>
              <a:rPr lang="ru-RU" altLang="ru-RU" sz="2400" b="1" dirty="0"/>
              <a:t>спойлер</a:t>
            </a:r>
            <a:r>
              <a:rPr lang="ru-RU" altLang="ru-RU" sz="2400" dirty="0"/>
              <a:t> без ответов на вопросы и пояснения.</a:t>
            </a:r>
          </a:p>
          <a:p>
            <a:pPr algn="ctr">
              <a:buFont typeface="Wingdings" charset="2"/>
              <a:buNone/>
            </a:pPr>
            <a:r>
              <a:rPr lang="ru-RU" altLang="ru-RU" sz="2400" dirty="0"/>
              <a:t>Все вопросы и пояснения по расчетной модели – в конце</a:t>
            </a:r>
          </a:p>
        </p:txBody>
      </p:sp>
    </p:spTree>
    <p:extLst>
      <p:ext uri="{BB962C8B-B14F-4D97-AF65-F5344CB8AC3E}">
        <p14:creationId xmlns:p14="http://schemas.microsoft.com/office/powerpoint/2010/main" val="13648779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11F6E9-EF5F-44F2-81A6-EC5644216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Полезные ссылки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072A07C-BB7B-4BB4-AB16-2543E01B3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3B27D27-B3F8-4E38-855B-38A709F1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BCB2CB-A971-4D16-A701-72C09193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51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3C15E-8304-4263-A40F-C37BC55F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02" y="289895"/>
            <a:ext cx="9092884" cy="89072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Книга «Время собственности». </a:t>
            </a:r>
            <a:r>
              <a:rPr lang="ru-RU" dirty="0" err="1"/>
              <a:t>В.Королев</a:t>
            </a:r>
            <a:r>
              <a:rPr lang="ru-RU" dirty="0"/>
              <a:t> (Изд. Олимп-Бизнес, 2021)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08BD5C-C208-4E26-81C4-EE894C79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B7888-C061-42D0-8A70-24F64E11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81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619D5-D646-4131-9363-C4B2B9710D9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82758" y="1543998"/>
            <a:ext cx="4056063" cy="44211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Части 1  и 2 (главы 1-4) - постановка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проблем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, характерных для роли Собственника.</a:t>
            </a:r>
          </a:p>
          <a:p>
            <a:pPr marL="0" indent="0">
              <a:buNone/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Часть 3 -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инструментарий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 для решения этих проблем – КУ с учетом специфики непубличных частных компаний.</a:t>
            </a:r>
          </a:p>
          <a:p>
            <a:pPr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Часть 1 – Собственник. Его статусы и роли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. Про роль Собственника и его эффективность. С него все начинается, а не с компании.</a:t>
            </a: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 1. Быть Собственником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 2. Владельческая эффективность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Часть 2 – Преемственность. 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 3. Управленческая преемственность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 4. Владельческая преемственность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Часть 3. КУ как инструмент собственника. 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Глава. 5. Корпоративное управление.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 6. КУ непубличной компании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7185">
              <a:spcBef>
                <a:spcPts val="450"/>
              </a:spcBef>
            </a:pP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</a:rPr>
              <a:t>Глава 7. Владельческий контроль. Сопутствующие вопросы КУ.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2052" name="Picture 4" descr="Виталий Королев - Время собственности. Владельческая преемственность и корпоративное управление обложка книги">
            <a:extLst>
              <a:ext uri="{FF2B5EF4-FFF2-40B4-BE49-F238E27FC236}">
                <a16:creationId xmlns:a16="http://schemas.microsoft.com/office/drawing/2014/main" id="{C0FF9BFD-2E3E-4499-A60F-76A5335C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81" y="1615202"/>
            <a:ext cx="3033621" cy="4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A2089E4-B66D-465A-B030-A0417DEE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044" y="1640454"/>
            <a:ext cx="3315536" cy="44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70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07A1A-065C-4C46-B364-D5899011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305" y="432160"/>
            <a:ext cx="8914252" cy="890728"/>
          </a:xfrm>
        </p:spPr>
        <p:txBody>
          <a:bodyPr>
            <a:noAutofit/>
          </a:bodyPr>
          <a:lstStyle/>
          <a:p>
            <a:r>
              <a:rPr lang="ru-RU" sz="2800" dirty="0"/>
              <a:t>Школа КУ Виталия Королева. </a:t>
            </a:r>
            <a:br>
              <a:rPr lang="ru-RU" sz="2800" dirty="0"/>
            </a:br>
            <a:r>
              <a:rPr lang="ru-RU" sz="2800" dirty="0"/>
              <a:t>Программа «Владельческая эффективность, преемственность </a:t>
            </a:r>
            <a:r>
              <a:rPr lang="en-US" sz="2800" dirty="0"/>
              <a:t>&amp; Corporate Governance</a:t>
            </a:r>
            <a:r>
              <a:rPr lang="ru-RU" sz="2800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C298C-F02A-49D2-A0C2-ADB43FFD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39" y="1655551"/>
            <a:ext cx="7998974" cy="42917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900" b="1" dirty="0"/>
              <a:t>12-й поток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Модуль 1. Собственник и его роль в компании. (25-26.09.25)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Модуль 2. Система корпоративного управления. (09-10.10.25)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Модуль 3. Внутренние механизмы и практика корпоративного управления. Коллегиальные органы. (23-24.10.25)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/>
              <a:t>Модуль 4.  (06-07.11.25)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1700" dirty="0"/>
              <a:t>Стратегия в контексте корпоративного управления. Комитет по стратегии Совета директоров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1700" dirty="0"/>
              <a:t>Комитет по кадрам и вознаграждениям Совета директоров. Модели вознаграждения коллегиальных органов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Модуль 5. Управление финансами в контексте корпоративного управления. Управление рисками. Контрольный контур системы КУ. Комитет по аудиту Совета директоров (20-21.11.25)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Модуль 6. (04-05.12.25)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1600" dirty="0"/>
              <a:t>Юридические аспекты корпоративного управления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1600" dirty="0"/>
              <a:t>Организация работы корпоративного секретаря. Организация работы и документооборот коллегиальных органов. Внутренние нормативные документы.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Защита проектов. Итоговая конференция (18 или 19 декабря 2025)</a:t>
            </a:r>
          </a:p>
          <a:p>
            <a:pPr marL="0" indent="0">
              <a:buNone/>
            </a:pPr>
            <a:r>
              <a:rPr lang="ru-RU" sz="2000" dirty="0"/>
              <a:t>Подробнее: </a:t>
            </a:r>
            <a:r>
              <a:rPr lang="en-US" sz="2000" dirty="0">
                <a:hlinkClick r:id="rId3"/>
              </a:rPr>
              <a:t>https://succession.ru/corporate-governance-school</a:t>
            </a:r>
            <a:r>
              <a:rPr lang="ru-RU" sz="2000" dirty="0"/>
              <a:t>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165738-3164-4474-B449-2F41B907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E43132-3CD9-4EF3-B3A6-97457C37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82</a:t>
            </a:fld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945E326-293C-4928-AA6F-9E59642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07" y="2424253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152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36B44-B763-4E9D-B114-E83CD5E8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Подарок участникам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7FC07-E6DE-4F3A-B4A3-60A70E7B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7703773" cy="4982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sz="2800" dirty="0"/>
              <a:t>качайте книгу Алана Кросби «Не оставляйте это детям» (Наследование бизнеса) </a:t>
            </a:r>
            <a:r>
              <a:rPr lang="en-US" sz="2800" dirty="0">
                <a:hlinkClick r:id="rId3"/>
              </a:rPr>
              <a:t>https://succession.ru/#book</a:t>
            </a:r>
            <a:r>
              <a:rPr lang="ru-RU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Первый шаг на пути к системе мотивации.</a:t>
            </a:r>
          </a:p>
          <a:p>
            <a:pPr marL="0" indent="0">
              <a:buNone/>
            </a:pPr>
            <a:r>
              <a:rPr lang="ru-RU" dirty="0"/>
              <a:t>Если интересуют подробности, напишите мне в Телеграм </a:t>
            </a:r>
            <a:r>
              <a:rPr lang="en-US" dirty="0"/>
              <a:t>@VitKor </a:t>
            </a:r>
            <a:r>
              <a:rPr lang="ru-RU" dirty="0"/>
              <a:t>или в </a:t>
            </a:r>
            <a:r>
              <a:rPr lang="en-US" dirty="0"/>
              <a:t>WhatsApp +7-921-942-6781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0A3BB2-A585-41D6-8E4D-5DE9CB92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0FFAF-AE0A-404F-BD2F-96BB40A5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83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430F2-1173-4E61-BA52-1692B8563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740" y="1325563"/>
            <a:ext cx="2165013" cy="46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C67DD-A926-401E-9E5E-5F1BD05E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Посчитаем «на пальцах». </a:t>
            </a:r>
            <a:br>
              <a:rPr lang="ru-RU" dirty="0"/>
            </a:br>
            <a:r>
              <a:rPr lang="ru-RU" dirty="0"/>
              <a:t>Исходные данные компании «Наф-Наф девелопмент»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02282F1-B833-43FA-8042-08AB44BC5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2334" y="1366684"/>
          <a:ext cx="8985027" cy="491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79">
                  <a:extLst>
                    <a:ext uri="{9D8B030D-6E8A-4147-A177-3AD203B41FA5}">
                      <a16:colId xmlns:a16="http://schemas.microsoft.com/office/drawing/2014/main" val="2874416449"/>
                    </a:ext>
                  </a:extLst>
                </a:gridCol>
                <a:gridCol w="4052094">
                  <a:extLst>
                    <a:ext uri="{9D8B030D-6E8A-4147-A177-3AD203B41FA5}">
                      <a16:colId xmlns:a16="http://schemas.microsoft.com/office/drawing/2014/main" val="4265889318"/>
                    </a:ext>
                  </a:extLst>
                </a:gridCol>
                <a:gridCol w="2219230">
                  <a:extLst>
                    <a:ext uri="{9D8B030D-6E8A-4147-A177-3AD203B41FA5}">
                      <a16:colId xmlns:a16="http://schemas.microsoft.com/office/drawing/2014/main" val="724876206"/>
                    </a:ext>
                  </a:extLst>
                </a:gridCol>
                <a:gridCol w="2202424">
                  <a:extLst>
                    <a:ext uri="{9D8B030D-6E8A-4147-A177-3AD203B41FA5}">
                      <a16:colId xmlns:a16="http://schemas.microsoft.com/office/drawing/2014/main" val="2944602280"/>
                    </a:ext>
                  </a:extLst>
                </a:gridCol>
              </a:tblGrid>
              <a:tr h="190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ед.изм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Значение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977741"/>
                  </a:ext>
                </a:extLst>
              </a:tr>
              <a:tr h="5728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Собственный капитал на начало планового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1 000 000 000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7703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Стоимость долга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</a:rPr>
                        <a:t>%/год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20%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60492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Требуемая доходность на 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%/год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30%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39257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Численность топ-команды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чел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742083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Средний оклад топ-менеджера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/</a:t>
                      </a:r>
                      <a:r>
                        <a:rPr lang="ru-RU" sz="1600" b="0" u="none" strike="noStrike" dirty="0" err="1">
                          <a:effectLst/>
                        </a:rPr>
                        <a:t>мес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          300 000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78676"/>
                  </a:ext>
                </a:extLst>
              </a:tr>
              <a:tr h="95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Максимальный Базовый (менеджерский) бонус Команды (% от годовых окладов)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50%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55768"/>
                  </a:ext>
                </a:extLst>
              </a:tr>
              <a:tr h="763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Норматив дополнительного (предпринимательского) бонуса (сколько копеек с рубля добавленной прибыли </a:t>
                      </a:r>
                      <a:r>
                        <a:rPr lang="en-US" sz="1600" b="0" u="none" strike="noStrike" dirty="0">
                          <a:effectLst/>
                        </a:rPr>
                        <a:t>(RI) </a:t>
                      </a:r>
                      <a:r>
                        <a:rPr lang="ru-RU" sz="1600" b="0" u="none" strike="noStrike" dirty="0">
                          <a:effectLst/>
                        </a:rPr>
                        <a:t>идет на бонус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20%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29034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Плановая чистая прибыль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/год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   350 000 000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828154"/>
                  </a:ext>
                </a:extLst>
              </a:tr>
              <a:tr h="381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Фактическая чистая прибыль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Руб</a:t>
                      </a:r>
                      <a:r>
                        <a:rPr lang="ru-RU" sz="1600" b="0" u="none" strike="noStrike" dirty="0">
                          <a:effectLst/>
                        </a:rPr>
                        <a:t>/год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</a:rPr>
                        <a:t>             330 000 000 ₽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817934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EF0281-C1F2-4E89-92F6-98BBBCF1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(с) Королев. Система мотивации топов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BB7B9D-00DF-4D3D-9CE5-972A76D2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B775-E8C2-4231-BDEF-73EA236C4D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86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9|1.4|2.7|1.5|1.5|2.7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9447</Words>
  <Application>Microsoft Macintosh PowerPoint</Application>
  <PresentationFormat>Широкоэкранный</PresentationFormat>
  <Paragraphs>1062</Paragraphs>
  <Slides>83</Slides>
  <Notes>39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105" baseType="lpstr">
      <vt:lpstr>Arial</vt:lpstr>
      <vt:lpstr>Arial Black</vt:lpstr>
      <vt:lpstr>Calibri</vt:lpstr>
      <vt:lpstr>Calibri Light</vt:lpstr>
      <vt:lpstr>Carlito</vt:lpstr>
      <vt:lpstr>Carlito-Bold</vt:lpstr>
      <vt:lpstr>HelveticaNeue</vt:lpstr>
      <vt:lpstr>Involve</vt:lpstr>
      <vt:lpstr>Involve SemiBold</vt:lpstr>
      <vt:lpstr>Liberation Sans</vt:lpstr>
      <vt:lpstr>OpenSymbol</vt:lpstr>
      <vt:lpstr>ProximaNova</vt:lpstr>
      <vt:lpstr>Roboto</vt:lpstr>
      <vt:lpstr>Roboto Black</vt:lpstr>
      <vt:lpstr>Roboto Light</vt:lpstr>
      <vt:lpstr>StarSymbol</vt:lpstr>
      <vt:lpstr>Tahoma</vt:lpstr>
      <vt:lpstr>Times New Roman</vt:lpstr>
      <vt:lpstr>Verdana</vt:lpstr>
      <vt:lpstr>Wingdings</vt:lpstr>
      <vt:lpstr>Тема Office</vt:lpstr>
      <vt:lpstr>Worksheet</vt:lpstr>
      <vt:lpstr>РОССИЙСКАЯ СТРОИТЕЛЬНАЯ НЕДЕЛЯ 2025</vt:lpstr>
      <vt:lpstr>Системы мотивации топ-менеджеров девелоперских компаний (мастер-класс)</vt:lpstr>
      <vt:lpstr>Виталий Королев: владельческий консультант,  независимый директор частных компаний</vt:lpstr>
      <vt:lpstr>План </vt:lpstr>
      <vt:lpstr>3 вопроса спикеру по теме</vt:lpstr>
      <vt:lpstr>8 встречных вопросов участникам</vt:lpstr>
      <vt:lpstr>Посвящается…</vt:lpstr>
      <vt:lpstr>Пример расчета вознаграждения топ-менеджерской команды  ГК «Наф-Наф девелопмент»</vt:lpstr>
      <vt:lpstr>Посчитаем «на пальцах».  Исходные данные компании «Наф-Наф девелопмент»</vt:lpstr>
      <vt:lpstr>Пример расчета. Компания «Наф-Наф девелопмент»</vt:lpstr>
      <vt:lpstr>Окончание спойлера</vt:lpstr>
      <vt:lpstr>Проясняем понятия, использованные в теме</vt:lpstr>
      <vt:lpstr>Система. В чем системность подхода?</vt:lpstr>
      <vt:lpstr>Компания</vt:lpstr>
      <vt:lpstr>Презентация PowerPoint</vt:lpstr>
      <vt:lpstr>На какую из этих структур владения похожа структура большинства отечественных частных Компании? И к какой относится Ваш бизнес?</vt:lpstr>
      <vt:lpstr>Презентация PowerPoint</vt:lpstr>
      <vt:lpstr>Вопрос участникам</vt:lpstr>
      <vt:lpstr>Презентация PowerPoint</vt:lpstr>
      <vt:lpstr>Кто назначает топ-менеджеров? Правильный ответ</vt:lpstr>
      <vt:lpstr>Страшилка: ответственность членов коллегиальных органов</vt:lpstr>
      <vt:lpstr>Что это означает для мотивации?</vt:lpstr>
      <vt:lpstr>Презентация PowerPoint</vt:lpstr>
      <vt:lpstr>Что мы поняли про компанию? 8 выводов</vt:lpstr>
      <vt:lpstr>Топ-менеджеры</vt:lpstr>
      <vt:lpstr>Понятие Собственник</vt:lpstr>
      <vt:lpstr>Каха Бендукидзе о понятии «Собственник»</vt:lpstr>
      <vt:lpstr>Понятие «Собственник» (компании)</vt:lpstr>
      <vt:lpstr>Понятие «Преемственность»</vt:lpstr>
      <vt:lpstr>Совладелец (партнер =/ = акционер) </vt:lpstr>
      <vt:lpstr>Предприниматель и Учредитель (Основатель)</vt:lpstr>
      <vt:lpstr>Наследник</vt:lpstr>
      <vt:lpstr>Собственник  и его «стейкхолдеры»</vt:lpstr>
      <vt:lpstr>Собственник как «источник» возможностей и … рисков</vt:lpstr>
      <vt:lpstr>Примеры рисков лидера</vt:lpstr>
      <vt:lpstr>Роли собственника</vt:lpstr>
      <vt:lpstr>Реальный портрет Собственника – «Дракон»</vt:lpstr>
      <vt:lpstr>Модель «Дракона» - роли Собственника</vt:lpstr>
      <vt:lpstr>Типы преемственности</vt:lpstr>
      <vt:lpstr>Изменение роли Основателя: не «отход ОТ операционки», а переход К стратегии</vt:lpstr>
      <vt:lpstr>Предпринимательская преемственность: стратегическая «головная боль» Основателя и вызов для топ-менеджеров</vt:lpstr>
      <vt:lpstr>Типы власти в компании и «топопривлекательность» Собственника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коллегиальности. Чем коллегиальный орган отличается от группы топ-менеджеров?</vt:lpstr>
      <vt:lpstr>Презентация PowerPoint</vt:lpstr>
      <vt:lpstr>Презентация PowerPoint</vt:lpstr>
      <vt:lpstr>Отличия экспертного принципа принятия решений от коллегиального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поняли про топ-команду? 6 выводов</vt:lpstr>
      <vt:lpstr>Мотивация</vt:lpstr>
      <vt:lpstr>Мотивация =/= Вознаграждение</vt:lpstr>
      <vt:lpstr>Особенности девелоперских компаний</vt:lpstr>
      <vt:lpstr>Выводы относительно особенностей девелопмента</vt:lpstr>
      <vt:lpstr>Принципы вознаграждения топ-менеджерской команды  ГК «Наф-Наф девелопмент»</vt:lpstr>
      <vt:lpstr>Презентация PowerPoint</vt:lpstr>
      <vt:lpstr>Презентация PowerPoint</vt:lpstr>
      <vt:lpstr>Контуры системы вознаграждения  (Группа с аудированной МСФО)</vt:lpstr>
      <vt:lpstr>График фонда материального поощрения (ФМП)</vt:lpstr>
      <vt:lpstr>Презентация PowerPoint</vt:lpstr>
      <vt:lpstr>Посчитаем «на пальцах».  Исходные данные компании «Наф-Наф девелопмент»</vt:lpstr>
      <vt:lpstr>Пример расчета. Компания «Наф-Наф девелопмент»</vt:lpstr>
      <vt:lpstr>Презентация PowerPoint</vt:lpstr>
      <vt:lpstr>Презентация PowerPoint</vt:lpstr>
      <vt:lpstr>Выводы по мастер-классу</vt:lpstr>
      <vt:lpstr>Полезные ссылки</vt:lpstr>
      <vt:lpstr>Книга «Время собственности». В.Королев (Изд. Олимп-Бизнес, 2021)</vt:lpstr>
      <vt:lpstr>Школа КУ Виталия Королева.  Программа «Владельческая эффективность, преемственность &amp; Corporate Governance»</vt:lpstr>
      <vt:lpstr>Подарок участникам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dc:description>2022.08.09. Добавлены слайды с резюме
2022/06/15/ Добавлено про ШКУ и мои контакты обновлены</dc:description>
  <cp:lastModifiedBy>Виталий Королев</cp:lastModifiedBy>
  <cp:revision>304</cp:revision>
  <dcterms:created xsi:type="dcterms:W3CDTF">2019-02-22T06:18:19Z</dcterms:created>
  <dcterms:modified xsi:type="dcterms:W3CDTF">2025-03-10T18:19:25Z</dcterms:modified>
</cp:coreProperties>
</file>