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8" r:id="rId2"/>
    <p:sldMasterId id="2147483730" r:id="rId3"/>
  </p:sldMasterIdLst>
  <p:notesMasterIdLst>
    <p:notesMasterId r:id="rId26"/>
  </p:notesMasterIdLst>
  <p:sldIdLst>
    <p:sldId id="291" r:id="rId4"/>
    <p:sldId id="529" r:id="rId5"/>
    <p:sldId id="681" r:id="rId6"/>
    <p:sldId id="311" r:id="rId7"/>
    <p:sldId id="355" r:id="rId8"/>
    <p:sldId id="621" r:id="rId9"/>
    <p:sldId id="307" r:id="rId10"/>
    <p:sldId id="678" r:id="rId11"/>
    <p:sldId id="717" r:id="rId12"/>
    <p:sldId id="682" r:id="rId13"/>
    <p:sldId id="716" r:id="rId14"/>
    <p:sldId id="623" r:id="rId15"/>
    <p:sldId id="359" r:id="rId16"/>
    <p:sldId id="360" r:id="rId17"/>
    <p:sldId id="361" r:id="rId18"/>
    <p:sldId id="362" r:id="rId19"/>
    <p:sldId id="295" r:id="rId20"/>
    <p:sldId id="628" r:id="rId21"/>
    <p:sldId id="344" r:id="rId22"/>
    <p:sldId id="432" r:id="rId23"/>
    <p:sldId id="433" r:id="rId24"/>
    <p:sldId id="677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8F4D"/>
    <a:srgbClr val="E50047"/>
    <a:srgbClr val="FF6600"/>
    <a:srgbClr val="FF3300"/>
    <a:srgbClr val="E1556C"/>
    <a:srgbClr val="DE748B"/>
    <a:srgbClr val="2C40D4"/>
    <a:srgbClr val="FF5050"/>
    <a:srgbClr val="FFC000"/>
    <a:srgbClr val="F2BD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7" autoAdjust="0"/>
    <p:restoredTop sz="95721" autoAdjust="0"/>
  </p:normalViewPr>
  <p:slideViewPr>
    <p:cSldViewPr snapToGrid="0">
      <p:cViewPr varScale="1">
        <p:scale>
          <a:sx n="104" d="100"/>
          <a:sy n="104" d="100"/>
        </p:scale>
        <p:origin x="10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093345837934316E-2"/>
          <c:y val="3.0435228340626685E-2"/>
          <c:w val="0.91890662987179017"/>
          <c:h val="0.8239977900896953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Руководители и специалисты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0872133607306E-2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2A-4B00-B47A-240D51D05E09}"/>
                </c:ext>
              </c:extLst>
            </c:dLbl>
            <c:dLbl>
              <c:idx val="2"/>
              <c:layout>
                <c:manualLayout>
                  <c:x val="-3.04697706885847E-2"/>
                  <c:y val="-4.06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2A-4B00-B47A-240D51D05E09}"/>
                </c:ext>
              </c:extLst>
            </c:dLbl>
            <c:dLbl>
              <c:idx val="3"/>
              <c:layout>
                <c:manualLayout>
                  <c:x val="-1.8281862413150701E-2"/>
                  <c:y val="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2A-4B00-B47A-240D51D05E09}"/>
                </c:ext>
              </c:extLst>
            </c:dLbl>
            <c:dLbl>
              <c:idx val="4"/>
              <c:layout>
                <c:manualLayout>
                  <c:x val="-4.5704656032876899E-2"/>
                  <c:y val="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2A-4B00-B47A-240D51D05E09}"/>
                </c:ext>
              </c:extLst>
            </c:dLbl>
            <c:dLbl>
              <c:idx val="5"/>
              <c:layout>
                <c:manualLayout>
                  <c:x val="-3.5040236291872001E-2"/>
                  <c:y val="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2A-4B00-B47A-240D51D05E09}"/>
                </c:ext>
              </c:extLst>
            </c:dLbl>
            <c:dLbl>
              <c:idx val="6"/>
              <c:layout>
                <c:manualLayout>
                  <c:x val="-3.5040236291872202E-2"/>
                  <c:y val="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2A-4B00-B47A-240D51D05E09}"/>
                </c:ext>
              </c:extLst>
            </c:dLbl>
            <c:dLbl>
              <c:idx val="7"/>
              <c:layout>
                <c:manualLayout>
                  <c:x val="-3.5463797523426412E-2"/>
                  <c:y val="-3.6226185842976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12A-4B00-B47A-240D51D05E09}"/>
                </c:ext>
              </c:extLst>
            </c:dLbl>
            <c:dLbl>
              <c:idx val="8"/>
              <c:layout>
                <c:manualLayout>
                  <c:x val="-4.1082944545408145E-2"/>
                  <c:y val="-3.9049047433719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12A-4B00-B47A-240D51D05E09}"/>
                </c:ext>
              </c:extLst>
            </c:dLbl>
            <c:dLbl>
              <c:idx val="9"/>
              <c:layout>
                <c:manualLayout>
                  <c:x val="-6.1435002031708701E-2"/>
                  <c:y val="4.71060483671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12A-4B00-B47A-240D51D05E09}"/>
                </c:ext>
              </c:extLst>
            </c:dLbl>
            <c:dLbl>
              <c:idx val="10"/>
              <c:layout>
                <c:manualLayout>
                  <c:x val="-3.3978104394278549E-2"/>
                  <c:y val="6.2688068953078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01-4ED4-8470-67FE9C395F8A}"/>
                </c:ext>
              </c:extLst>
            </c:dLbl>
            <c:dLbl>
              <c:idx val="11"/>
              <c:layout>
                <c:manualLayout>
                  <c:x val="0"/>
                  <c:y val="3.85772732018946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01-4ED4-8470-67FE9C395F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1">
                  <c:v>1143</c:v>
                </c:pt>
                <c:pt idx="2">
                  <c:v>2900</c:v>
                </c:pt>
                <c:pt idx="3">
                  <c:v>2689</c:v>
                </c:pt>
                <c:pt idx="4">
                  <c:v>2514</c:v>
                </c:pt>
                <c:pt idx="5">
                  <c:v>2324</c:v>
                </c:pt>
                <c:pt idx="6">
                  <c:v>2206</c:v>
                </c:pt>
                <c:pt idx="7">
                  <c:v>2811</c:v>
                </c:pt>
                <c:pt idx="8">
                  <c:v>3071</c:v>
                </c:pt>
                <c:pt idx="9">
                  <c:v>3041</c:v>
                </c:pt>
                <c:pt idx="10">
                  <c:v>4034</c:v>
                </c:pt>
                <c:pt idx="11">
                  <c:v>4214</c:v>
                </c:pt>
                <c:pt idx="12">
                  <c:v>4882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12A-4B00-B47A-240D51D05E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Обучение рабочих</c:v>
                </c:pt>
              </c:strCache>
            </c:strRef>
          </c:tx>
          <c:spPr>
            <a:ln w="28575" cap="rnd">
              <a:solidFill>
                <a:srgbClr val="ACCBF9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659107104397686E-2"/>
                  <c:y val="-2.6110093310678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2A-4B00-B47A-240D51D05E09}"/>
                </c:ext>
              </c:extLst>
            </c:dLbl>
            <c:dLbl>
              <c:idx val="1"/>
              <c:layout>
                <c:manualLayout>
                  <c:x val="2.0909602704171415E-2"/>
                  <c:y val="2.4110795751183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01-4ED4-8470-67FE9C395F8A}"/>
                </c:ext>
              </c:extLst>
            </c:dLbl>
            <c:dLbl>
              <c:idx val="2"/>
              <c:layout>
                <c:manualLayout>
                  <c:x val="1.5682202028128561E-2"/>
                  <c:y val="2.4110795751183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01-4ED4-8470-67FE9C395F8A}"/>
                </c:ext>
              </c:extLst>
            </c:dLbl>
            <c:dLbl>
              <c:idx val="3"/>
              <c:layout>
                <c:manualLayout>
                  <c:x val="-2.7422793619726001E-2"/>
                  <c:y val="-2.8125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12A-4B00-B47A-240D51D05E09}"/>
                </c:ext>
              </c:extLst>
            </c:dLbl>
            <c:dLbl>
              <c:idx val="4"/>
              <c:layout>
                <c:manualLayout>
                  <c:x val="-4.5704656032877896E-3"/>
                  <c:y val="-3.125000000000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12A-4B00-B47A-240D51D05E09}"/>
                </c:ext>
              </c:extLst>
            </c:dLbl>
            <c:dLbl>
              <c:idx val="5"/>
              <c:layout>
                <c:manualLayout>
                  <c:x val="-3.5040236291872001E-2"/>
                  <c:y val="-5.312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12A-4B00-B47A-240D51D05E09}"/>
                </c:ext>
              </c:extLst>
            </c:dLbl>
            <c:dLbl>
              <c:idx val="6"/>
              <c:layout>
                <c:manualLayout>
                  <c:x val="-3.5040236291872202E-2"/>
                  <c:y val="-2.50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12A-4B00-B47A-240D51D05E09}"/>
                </c:ext>
              </c:extLst>
            </c:dLbl>
            <c:dLbl>
              <c:idx val="7"/>
              <c:layout>
                <c:manualLayout>
                  <c:x val="1.0239048722920301E-16"/>
                  <c:y val="-2.0936021496513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12A-4B00-B47A-240D51D05E09}"/>
                </c:ext>
              </c:extLst>
            </c:dLbl>
            <c:dLbl>
              <c:idx val="8"/>
              <c:layout>
                <c:manualLayout>
                  <c:x val="-3.3510005069961345E-2"/>
                  <c:y val="4.0636373128802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12A-4B00-B47A-240D51D05E09}"/>
                </c:ext>
              </c:extLst>
            </c:dLbl>
            <c:dLbl>
              <c:idx val="9"/>
              <c:layout>
                <c:manualLayout>
                  <c:x val="-2.9018865256853169E-2"/>
                  <c:y val="-2.437677389958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12A-4B00-B47A-240D51D05E09}"/>
                </c:ext>
              </c:extLst>
            </c:dLbl>
            <c:dLbl>
              <c:idx val="10"/>
              <c:layout>
                <c:manualLayout>
                  <c:x val="-2.3523303042192842E-2"/>
                  <c:y val="2.4110795751184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01-4ED4-8470-67FE9C395F8A}"/>
                </c:ext>
              </c:extLst>
            </c:dLbl>
            <c:dLbl>
              <c:idx val="11"/>
              <c:layout>
                <c:manualLayout>
                  <c:x val="0"/>
                  <c:y val="-2.1699716176065764E-2"/>
                </c:manualLayout>
              </c:layout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2C40D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01-4ED4-8470-67FE9C395F8A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2C40D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120</c:v>
                </c:pt>
                <c:pt idx="1">
                  <c:v>423</c:v>
                </c:pt>
                <c:pt idx="2">
                  <c:v>1361</c:v>
                </c:pt>
                <c:pt idx="3">
                  <c:v>3008</c:v>
                </c:pt>
                <c:pt idx="4">
                  <c:v>2721</c:v>
                </c:pt>
                <c:pt idx="5">
                  <c:v>2490</c:v>
                </c:pt>
                <c:pt idx="6">
                  <c:v>4071</c:v>
                </c:pt>
                <c:pt idx="7">
                  <c:v>3655</c:v>
                </c:pt>
                <c:pt idx="8">
                  <c:v>2970</c:v>
                </c:pt>
                <c:pt idx="9">
                  <c:v>5964</c:v>
                </c:pt>
                <c:pt idx="10">
                  <c:v>4791</c:v>
                </c:pt>
                <c:pt idx="11">
                  <c:v>4912</c:v>
                </c:pt>
                <c:pt idx="12">
                  <c:v>5550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12A-4B00-B47A-240D51D05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4622304"/>
        <c:axId val="414272048"/>
      </c:lineChart>
      <c:catAx>
        <c:axId val="41462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272048"/>
        <c:crosses val="autoZero"/>
        <c:auto val="1"/>
        <c:lblAlgn val="ctr"/>
        <c:lblOffset val="100"/>
        <c:noMultiLvlLbl val="0"/>
      </c:catAx>
      <c:valAx>
        <c:axId val="41427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62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0921664510154E-2"/>
          <c:y val="2.4521657763583549E-2"/>
          <c:w val="0.92985866878099899"/>
          <c:h val="0.741671569649011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строительство - 25001 чел.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861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91-4C94-BF87-C78FC7E632D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2067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91-4C94-BF87-C78FC7E632D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2821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D91-4C94-BF87-C78FC7E632D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2731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91-4C94-BF87-C78FC7E632D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3412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D91-4C94-BF87-C78FC7E632DD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3169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91-4C94-BF87-C78FC7E632DD}"/>
                </c:ext>
              </c:extLst>
            </c:dLbl>
            <c:dLbl>
              <c:idx val="6"/>
              <c:layout>
                <c:manualLayout>
                  <c:x val="3.6094639576550202E-3"/>
                  <c:y val="6.5630090207783901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2664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D91-4C94-BF87-C78FC7E632D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0070C0"/>
                        </a:solidFill>
                      </a:rPr>
                      <a:t>1721</a:t>
                    </a:r>
                    <a:endParaRPr lang="en-US" sz="1400" dirty="0">
                      <a:solidFill>
                        <a:srgbClr val="0070C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91-4C94-BF87-C78FC7E632DD}"/>
                </c:ext>
              </c:extLst>
            </c:dLbl>
            <c:dLbl>
              <c:idx val="8"/>
              <c:layout>
                <c:manualLayout>
                  <c:x val="2.9101674835758798E-3"/>
                  <c:y val="-4.5004090992474598E-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D91-4C94-BF87-C78FC7E632DD}"/>
                </c:ext>
              </c:extLst>
            </c:dLbl>
            <c:dLbl>
              <c:idx val="9"/>
              <c:layout>
                <c:manualLayout>
                  <c:x val="4.3652512253637204E-3"/>
                  <c:y val="-2.63994378614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91-4C94-BF87-C78FC7E632DD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1105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DD91-4C94-BF87-C78FC7E632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861</c:v>
                </c:pt>
                <c:pt idx="1">
                  <c:v>2067</c:v>
                </c:pt>
                <c:pt idx="2">
                  <c:v>2821</c:v>
                </c:pt>
                <c:pt idx="3">
                  <c:v>2731</c:v>
                </c:pt>
                <c:pt idx="4">
                  <c:v>3412</c:v>
                </c:pt>
                <c:pt idx="5">
                  <c:v>3169</c:v>
                </c:pt>
                <c:pt idx="6">
                  <c:v>2664</c:v>
                </c:pt>
                <c:pt idx="7">
                  <c:v>1721</c:v>
                </c:pt>
                <c:pt idx="8">
                  <c:v>1100</c:v>
                </c:pt>
                <c:pt idx="9">
                  <c:v>1100</c:v>
                </c:pt>
                <c:pt idx="10">
                  <c:v>1100</c:v>
                </c:pt>
                <c:pt idx="11">
                  <c:v>1100</c:v>
                </c:pt>
                <c:pt idx="12">
                  <c:v>1150</c:v>
                </c:pt>
                <c:pt idx="13">
                  <c:v>928</c:v>
                </c:pt>
                <c:pt idx="14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D91-4C94-BF87-C78FC7E632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 проектирование - 7170 чел.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5900169797961099E-2"/>
                  <c:y val="-3.98041824817503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126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D91-4C94-BF87-C78FC7E632DD}"/>
                </c:ext>
              </c:extLst>
            </c:dLbl>
            <c:dLbl>
              <c:idx val="1"/>
              <c:layout>
                <c:manualLayout>
                  <c:x val="1.60059211596674E-2"/>
                  <c:y val="2.7812824452095801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407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D91-4C94-BF87-C78FC7E632DD}"/>
                </c:ext>
              </c:extLst>
            </c:dLbl>
            <c:dLbl>
              <c:idx val="2"/>
              <c:layout>
                <c:manualLayout>
                  <c:x val="1.78519297618474E-2"/>
                  <c:y val="4.2255604194203497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619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D91-4C94-BF87-C78FC7E632DD}"/>
                </c:ext>
              </c:extLst>
            </c:dLbl>
            <c:dLbl>
              <c:idx val="3"/>
              <c:layout>
                <c:manualLayout>
                  <c:x val="1.7209057724432299E-2"/>
                  <c:y val="4.7227847439727504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851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D91-4C94-BF87-C78FC7E632DD}"/>
                </c:ext>
              </c:extLst>
            </c:dLbl>
            <c:dLbl>
              <c:idx val="4"/>
              <c:layout>
                <c:manualLayout>
                  <c:x val="1.60059211596673E-2"/>
                  <c:y val="7.9069246844794307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782</a:t>
                    </a:r>
                    <a:endParaRPr lang="en-US" sz="1400" dirty="0">
                      <a:solidFill>
                        <a:srgbClr val="FF66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D91-4C94-BF87-C78FC7E632DD}"/>
                </c:ext>
              </c:extLst>
            </c:dLbl>
            <c:dLbl>
              <c:idx val="5"/>
              <c:layout>
                <c:manualLayout>
                  <c:x val="2.0371172385031201E-2"/>
                  <c:y val="4.7227847439727504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750</a:t>
                    </a:r>
                    <a:endParaRPr lang="en-US" sz="1400" dirty="0">
                      <a:solidFill>
                        <a:srgbClr val="FF66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D91-4C94-BF87-C78FC7E632DD}"/>
                </c:ext>
              </c:extLst>
            </c:dLbl>
            <c:dLbl>
              <c:idx val="6"/>
              <c:layout>
                <c:manualLayout>
                  <c:x val="1.89160886432433E-2"/>
                  <c:y val="6.2140345479925101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618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D91-4C94-BF87-C78FC7E632DD}"/>
                </c:ext>
              </c:extLst>
            </c:dLbl>
            <c:dLbl>
              <c:idx val="7"/>
              <c:layout>
                <c:manualLayout>
                  <c:x val="1.4550837417879299E-2"/>
                  <c:y val="4.7227847439727504E-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FF66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6600"/>
                        </a:solidFill>
                      </a:rPr>
                      <a:t>492</a:t>
                    </a:r>
                    <a:endParaRPr lang="en-US" sz="1400" dirty="0">
                      <a:solidFill>
                        <a:srgbClr val="FF6600"/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D91-4C94-BF87-C78FC7E632DD}"/>
                </c:ext>
              </c:extLst>
            </c:dLbl>
            <c:dLbl>
              <c:idx val="8"/>
              <c:layout>
                <c:manualLayout>
                  <c:x val="1.8916088643243099E-2"/>
                  <c:y val="6.71125887254490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D91-4C94-BF87-C78FC7E632DD}"/>
                </c:ext>
              </c:extLst>
            </c:dLbl>
            <c:dLbl>
              <c:idx val="9"/>
              <c:layout>
                <c:manualLayout>
                  <c:x val="1.7461004901455301E-2"/>
                  <c:y val="7.2082716122783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D91-4C94-BF87-C78FC7E632DD}"/>
                </c:ext>
              </c:extLst>
            </c:dLbl>
            <c:dLbl>
              <c:idx val="10"/>
              <c:layout>
                <c:manualLayout>
                  <c:x val="1.60059211596673E-2"/>
                  <c:y val="5.3742544015459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D91-4C94-BF87-C78FC7E632DD}"/>
                </c:ext>
              </c:extLst>
            </c:dLbl>
            <c:dLbl>
              <c:idx val="11"/>
              <c:layout>
                <c:manualLayout>
                  <c:x val="1.7094598774979899E-2"/>
                  <c:y val="-2.6871272007729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713925953423597E-2"/>
                      <c:h val="6.20726383378574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DD91-4C94-BF87-C78FC7E632DD}"/>
                </c:ext>
              </c:extLst>
            </c:dLbl>
            <c:dLbl>
              <c:idx val="12"/>
              <c:layout>
                <c:manualLayout>
                  <c:x val="1.53598301646692E-2"/>
                  <c:y val="3.94249448427420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849759504936999E-2"/>
                      <c:h val="5.2828039526557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DD91-4C94-BF87-C78FC7E632DD}"/>
                </c:ext>
              </c:extLst>
            </c:dLbl>
            <c:dLbl>
              <c:idx val="13"/>
              <c:layout>
                <c:manualLayout>
                  <c:x val="1.23713790580802E-2"/>
                  <c:y val="-7.884782018889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56-4B82-84A8-D4046812733E}"/>
                </c:ext>
              </c:extLst>
            </c:dLbl>
            <c:dLbl>
              <c:idx val="14"/>
              <c:layout>
                <c:manualLayout>
                  <c:x val="1.4648847776289824E-2"/>
                  <c:y val="-1.0275511130826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4A-4CE6-8FB0-9F7EEC56AC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66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126</c:v>
                </c:pt>
                <c:pt idx="1">
                  <c:v>407</c:v>
                </c:pt>
                <c:pt idx="2">
                  <c:v>619</c:v>
                </c:pt>
                <c:pt idx="3">
                  <c:v>851</c:v>
                </c:pt>
                <c:pt idx="4">
                  <c:v>782</c:v>
                </c:pt>
                <c:pt idx="5">
                  <c:v>750</c:v>
                </c:pt>
                <c:pt idx="6">
                  <c:v>618</c:v>
                </c:pt>
                <c:pt idx="7">
                  <c:v>492</c:v>
                </c:pt>
                <c:pt idx="8">
                  <c:v>500</c:v>
                </c:pt>
                <c:pt idx="9">
                  <c:v>500</c:v>
                </c:pt>
                <c:pt idx="10">
                  <c:v>476</c:v>
                </c:pt>
                <c:pt idx="11">
                  <c:v>500</c:v>
                </c:pt>
                <c:pt idx="12">
                  <c:v>547</c:v>
                </c:pt>
                <c:pt idx="13">
                  <c:v>480</c:v>
                </c:pt>
                <c:pt idx="14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D91-4C94-BF87-C78FC7E632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 изыскания - 1503 чел.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16406699343035E-2"/>
                  <c:y val="1.4914613888384199E-3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53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91-4C94-BF87-C78FC7E632DD}"/>
                </c:ext>
              </c:extLst>
            </c:dLbl>
            <c:dLbl>
              <c:idx val="1"/>
              <c:layout>
                <c:manualLayout>
                  <c:x val="1.16406699343035E-2"/>
                  <c:y val="-8.9412929932560106E-17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96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D91-4C94-BF87-C78FC7E632DD}"/>
                </c:ext>
              </c:extLst>
            </c:dLbl>
            <c:dLbl>
              <c:idx val="2"/>
              <c:layout>
                <c:manualLayout>
                  <c:x val="8.7305024507276594E-3"/>
                  <c:y val="-1.7882585986511501E-16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95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D91-4C94-BF87-C78FC7E632DD}"/>
                </c:ext>
              </c:extLst>
            </c:dLbl>
            <c:dLbl>
              <c:idx val="3"/>
              <c:layout>
                <c:manualLayout>
                  <c:x val="1.16406699343035E-2"/>
                  <c:y val="0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144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D91-4C94-BF87-C78FC7E632DD}"/>
                </c:ext>
              </c:extLst>
            </c:dLbl>
            <c:dLbl>
              <c:idx val="4"/>
              <c:layout>
                <c:manualLayout>
                  <c:x val="1.30957536760914E-2"/>
                  <c:y val="0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130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D91-4C94-BF87-C78FC7E632DD}"/>
                </c:ext>
              </c:extLst>
            </c:dLbl>
            <c:dLbl>
              <c:idx val="5"/>
              <c:layout>
                <c:manualLayout>
                  <c:x val="8.7305024507275501E-3"/>
                  <c:y val="0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160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D91-4C94-BF87-C78FC7E632DD}"/>
                </c:ext>
              </c:extLst>
            </c:dLbl>
            <c:dLbl>
              <c:idx val="6"/>
              <c:layout>
                <c:manualLayout>
                  <c:x val="8.7305024507275501E-3"/>
                  <c:y val="1.0748508803092201E-2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112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D91-4C94-BF87-C78FC7E632DD}"/>
                </c:ext>
              </c:extLst>
            </c:dLbl>
            <c:dLbl>
              <c:idx val="7"/>
              <c:layout>
                <c:manualLayout>
                  <c:x val="1.45508374178794E-2"/>
                  <c:y val="8.3099937645954806E-3"/>
                </c:manualLayout>
              </c:layout>
              <c:tx>
                <c:rich>
                  <a:bodyPr rot="0" vertOverflow="overflow" horzOverflow="overflow" vert="horz" anchor="ctr" anchorCtr="0">
                    <a:spAutoFit/>
                  </a:bodyPr>
                  <a:lstStyle/>
                  <a:p>
                    <a:pPr>
                      <a:defRPr sz="1400" b="1">
                        <a:solidFill>
                          <a:srgbClr val="2A6E2D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2A6E2D"/>
                        </a:solidFill>
                      </a:rPr>
                      <a:t>103</a:t>
                    </a:r>
                  </a:p>
                </c:rich>
              </c:tx>
              <c:spPr>
                <a:noFill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D91-4C94-BF87-C78FC7E632DD}"/>
                </c:ext>
              </c:extLst>
            </c:dLbl>
            <c:dLbl>
              <c:idx val="8"/>
              <c:layout>
                <c:manualLayout>
                  <c:x val="1.30957536760915E-2"/>
                  <c:y val="5.871478726098590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2A6E2D"/>
                        </a:solidFill>
                      </a:rPr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D91-4C94-BF87-C78FC7E632DD}"/>
                </c:ext>
              </c:extLst>
            </c:dLbl>
            <c:dLbl>
              <c:idx val="9"/>
              <c:layout>
                <c:manualLayout>
                  <c:x val="1.30957536760914E-2"/>
                  <c:y val="8.0613816023191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DD91-4C94-BF87-C78FC7E632DD}"/>
                </c:ext>
              </c:extLst>
            </c:dLbl>
            <c:dLbl>
              <c:idx val="10"/>
              <c:layout>
                <c:manualLayout>
                  <c:x val="0"/>
                  <c:y val="5.3742544015461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DD91-4C94-BF87-C78FC7E632DD}"/>
                </c:ext>
              </c:extLst>
            </c:dLbl>
            <c:dLbl>
              <c:idx val="11"/>
              <c:layout>
                <c:manualLayout>
                  <c:x val="2.7860084462122802E-3"/>
                  <c:y val="-5.3742757020612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DD91-4C94-BF87-C78FC7E632DD}"/>
                </c:ext>
              </c:extLst>
            </c:dLbl>
            <c:dLbl>
              <c:idx val="12"/>
              <c:layout>
                <c:manualLayout>
                  <c:x val="2.8903740775734401E-3"/>
                  <c:y val="-1.051293921702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Overflow="overflow" horzOverflow="overflow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1400" b="1">
                      <a:solidFill>
                        <a:srgbClr val="2A6E2D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891693811968097E-2"/>
                      <c:h val="2.91736934698897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6-DD91-4C94-BF87-C78FC7E632DD}"/>
                </c:ext>
              </c:extLst>
            </c:dLbl>
            <c:dLbl>
              <c:idx val="14"/>
              <c:layout>
                <c:manualLayout>
                  <c:x val="3.3805033329899594E-3"/>
                  <c:y val="-7.70663334811955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4A-4CE6-8FB0-9F7EEC56AC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Overflow="overflow" horzOverflow="overflow" vert="horz" wrap="square" lIns="38100" tIns="19050" rIns="38100" bIns="19050" anchor="ctr" anchorCtr="0">
                <a:spAutoFit/>
              </a:bodyPr>
              <a:lstStyle/>
              <a:p>
                <a:pPr>
                  <a:defRPr sz="1400" b="1">
                    <a:solidFill>
                      <a:srgbClr val="2A6E2D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Лист1!$D$2:$D$16</c:f>
              <c:numCache>
                <c:formatCode>General</c:formatCode>
                <c:ptCount val="15"/>
                <c:pt idx="0">
                  <c:v>53</c:v>
                </c:pt>
                <c:pt idx="1">
                  <c:v>97</c:v>
                </c:pt>
                <c:pt idx="2">
                  <c:v>95</c:v>
                </c:pt>
                <c:pt idx="3">
                  <c:v>144</c:v>
                </c:pt>
                <c:pt idx="4">
                  <c:v>130</c:v>
                </c:pt>
                <c:pt idx="5">
                  <c:v>160</c:v>
                </c:pt>
                <c:pt idx="6">
                  <c:v>112</c:v>
                </c:pt>
                <c:pt idx="7">
                  <c:v>103</c:v>
                </c:pt>
                <c:pt idx="8">
                  <c:v>100</c:v>
                </c:pt>
                <c:pt idx="9">
                  <c:v>100</c:v>
                </c:pt>
                <c:pt idx="10">
                  <c:v>130</c:v>
                </c:pt>
                <c:pt idx="11">
                  <c:v>130</c:v>
                </c:pt>
                <c:pt idx="12">
                  <c:v>150</c:v>
                </c:pt>
                <c:pt idx="13">
                  <c:v>124</c:v>
                </c:pt>
                <c:pt idx="14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DD91-4C94-BF87-C78FC7E632DD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 Итого: 228384 чел.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Лист1!$E$2:$E$16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00-C6B5-4ABE-9421-D22389FEA0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3285904"/>
        <c:axId val="1041736144"/>
      </c:barChart>
      <c:catAx>
        <c:axId val="1313285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41736144"/>
        <c:crosses val="autoZero"/>
        <c:auto val="1"/>
        <c:lblAlgn val="ctr"/>
        <c:lblOffset val="100"/>
        <c:noMultiLvlLbl val="0"/>
      </c:catAx>
      <c:valAx>
        <c:axId val="1041736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13285904"/>
        <c:crosses val="autoZero"/>
        <c:crossBetween val="between"/>
      </c:valAx>
      <c:spPr>
        <a:noFill/>
        <a:ln cmpd="dbl"/>
      </c:spPr>
    </c:plotArea>
    <c:plotVisOnly val="1"/>
    <c:dispBlanksAs val="gap"/>
    <c:showDLblsOverMax val="0"/>
  </c:chart>
  <c:txPr>
    <a:bodyPr/>
    <a:lstStyle/>
    <a:p>
      <a:pPr>
        <a:defRPr sz="167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0178533237112899E-2"/>
          <c:y val="7.6019455361187996E-2"/>
          <c:w val="0.95652710156694998"/>
          <c:h val="0.58952221397487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-526 млн. руб.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Lbl>
              <c:idx val="0"/>
              <c:layout>
                <c:manualLayout>
                  <c:x val="8.0515297906602196E-3"/>
                  <c:y val="-2.624168092223690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36.3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2A-4F07-97B1-4426821D917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52.1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2A-4F07-97B1-4426821D917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53.5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2A-4F07-97B1-4426821D917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64.8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2A-4F07-97B1-4426821D917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55.9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2A-4F07-97B1-4426821D917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48.5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2A-4F07-97B1-4426821D917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34.4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2A-4F07-97B1-4426821D917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25.5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2A-4F07-97B1-4426821D917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25.5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2F-40C3-A7CE-2ACB2F0343E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25.6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2A-4F07-97B1-4426821D9172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2A-4F07-97B1-4426821D917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27.7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2F-40C3-A7CE-2ACB2F0343E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2F-40C3-A7CE-2ACB2F0343E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36.299999999999997</c:v>
                </c:pt>
                <c:pt idx="1">
                  <c:v>52.1</c:v>
                </c:pt>
                <c:pt idx="2">
                  <c:v>53.5</c:v>
                </c:pt>
                <c:pt idx="3">
                  <c:v>64.800000000000011</c:v>
                </c:pt>
                <c:pt idx="4">
                  <c:v>55.9</c:v>
                </c:pt>
                <c:pt idx="5">
                  <c:v>48.500000000000007</c:v>
                </c:pt>
                <c:pt idx="6">
                  <c:v>34.4</c:v>
                </c:pt>
                <c:pt idx="7">
                  <c:v>25.5</c:v>
                </c:pt>
                <c:pt idx="8">
                  <c:v>25.5</c:v>
                </c:pt>
                <c:pt idx="9">
                  <c:v>25.9</c:v>
                </c:pt>
                <c:pt idx="10">
                  <c:v>25.6</c:v>
                </c:pt>
                <c:pt idx="11">
                  <c:v>27.7</c:v>
                </c:pt>
                <c:pt idx="12">
                  <c:v>26</c:v>
                </c:pt>
                <c:pt idx="1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12A-4F07-97B1-4426821D91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строительство - 377,6 млн.руб.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138187047073E-2"/>
                  <c:y val="4.438939072590289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29.1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12A-4F07-97B1-4426821D9172}"/>
                </c:ext>
              </c:extLst>
            </c:dLbl>
            <c:dLbl>
              <c:idx val="1"/>
              <c:layout>
                <c:manualLayout>
                  <c:x val="1.5172793544013701E-2"/>
                  <c:y val="2.663380919692260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39.7</a:t>
                    </a:r>
                  </a:p>
                  <a:p>
                    <a:pPr>
                      <a:defRPr/>
                    </a:pPr>
                    <a:endParaRPr lang="en-US" dirty="0"/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467373760664"/>
                      <c:h val="9.90501378388504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512A-4F07-97B1-4426821D9172}"/>
                </c:ext>
              </c:extLst>
            </c:dLbl>
            <c:dLbl>
              <c:idx val="2"/>
              <c:layout>
                <c:manualLayout>
                  <c:x val="1.36554604279571E-2"/>
                  <c:y val="8.8778781451805608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38.5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35247550715"/>
                      <c:h val="0.1013790853544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12A-4F07-97B1-4426821D9172}"/>
                </c:ext>
              </c:extLst>
            </c:dLbl>
            <c:dLbl>
              <c:idx val="3"/>
              <c:layout>
                <c:manualLayout>
                  <c:x val="1.9724553951493601E-2"/>
                  <c:y val="4.438939072590289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51.2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12A-4F07-97B1-4426821D9172}"/>
                </c:ext>
              </c:extLst>
            </c:dLbl>
            <c:dLbl>
              <c:idx val="4"/>
              <c:layout>
                <c:manualLayout>
                  <c:x val="1.2138187047073E-2"/>
                  <c:y val="4.4389390725902899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42.3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855113546456201"/>
                      <c:h val="6.178697758910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512A-4F07-97B1-4426821D9172}"/>
                </c:ext>
              </c:extLst>
            </c:dLbl>
            <c:dLbl>
              <c:idx val="5"/>
              <c:layout>
                <c:manualLayout>
                  <c:x val="1.51727338088412E-2"/>
                  <c:y val="1.7476138081064101E-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37.6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37395054863101"/>
                      <c:h val="5.71290825578884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512A-4F07-97B1-4426821D9172}"/>
                </c:ext>
              </c:extLst>
            </c:dLbl>
            <c:dLbl>
              <c:idx val="6"/>
              <c:layout>
                <c:manualLayout>
                  <c:x val="1.3655460427956999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25.6</a:t>
                    </a:r>
                  </a:p>
                </c:rich>
              </c:tx>
              <c:numFmt formatCode="General" sourceLinked="0"/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142200943093399"/>
                      <c:h val="7.34317151671514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512A-4F07-97B1-4426821D9172}"/>
                </c:ext>
              </c:extLst>
            </c:dLbl>
            <c:dLbl>
              <c:idx val="7"/>
              <c:layout>
                <c:manualLayout>
                  <c:x val="1.213818704707289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12A-4F07-97B1-4426821D917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12A-4F07-97B1-4426821D9172}"/>
                </c:ext>
              </c:extLst>
            </c:dLbl>
            <c:dLbl>
              <c:idx val="9"/>
              <c:layout>
                <c:manualLayout>
                  <c:x val="1.2882447665056401E-2"/>
                  <c:y val="-9.6218385191871996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12A-4F07-97B1-4426821D9172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16.5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2F-40C3-A7CE-2ACB2F0343E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17.2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2F-40C3-A7CE-2ACB2F0343E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165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2F-40C3-A7CE-2ACB2F0343E8}"/>
                </c:ext>
              </c:extLst>
            </c:dLbl>
            <c:numFmt formatCode="General" sourceLinked="0"/>
            <c:spPr>
              <a:noFill/>
              <a:ln w="24524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29.1</c:v>
                </c:pt>
                <c:pt idx="1">
                  <c:v>39.700000000000003</c:v>
                </c:pt>
                <c:pt idx="2">
                  <c:v>38.5</c:v>
                </c:pt>
                <c:pt idx="3">
                  <c:v>51.2</c:v>
                </c:pt>
                <c:pt idx="4">
                  <c:v>42.3</c:v>
                </c:pt>
                <c:pt idx="5">
                  <c:v>37.6</c:v>
                </c:pt>
                <c:pt idx="6">
                  <c:v>25.6</c:v>
                </c:pt>
                <c:pt idx="7">
                  <c:v>16.5</c:v>
                </c:pt>
                <c:pt idx="8">
                  <c:v>16.5</c:v>
                </c:pt>
                <c:pt idx="9">
                  <c:v>16.5</c:v>
                </c:pt>
                <c:pt idx="10">
                  <c:v>16.5</c:v>
                </c:pt>
                <c:pt idx="11">
                  <c:v>17.2</c:v>
                </c:pt>
                <c:pt idx="12">
                  <c:v>16.5</c:v>
                </c:pt>
                <c:pt idx="13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12A-4F07-97B1-4426821D917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проектирование - 122,8  млн.руб.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06909352353648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5.8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12A-4F07-97B1-4426821D9172}"/>
                </c:ext>
              </c:extLst>
            </c:dLbl>
            <c:dLbl>
              <c:idx val="1"/>
              <c:layout>
                <c:manualLayout>
                  <c:x val="9.1036402853047795E-3"/>
                  <c:y val="-8.1379609559961504E-1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10.6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12A-4F07-97B1-4426821D9172}"/>
                </c:ext>
              </c:extLst>
            </c:dLbl>
            <c:dLbl>
              <c:idx val="2"/>
              <c:layout>
                <c:manualLayout>
                  <c:x val="1.06209136661889E-2"/>
                  <c:y val="-8.1379609559961504E-1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12.9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12A-4F07-97B1-4426821D9172}"/>
                </c:ext>
              </c:extLst>
            </c:dLbl>
            <c:dLbl>
              <c:idx val="3"/>
              <c:layout>
                <c:manualLayout>
                  <c:x val="1.51727338088412E-2"/>
                  <c:y val="-8.1379609559961504E-1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11.7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12A-4F07-97B1-4426821D9172}"/>
                </c:ext>
              </c:extLst>
            </c:dLbl>
            <c:dLbl>
              <c:idx val="4"/>
              <c:layout>
                <c:manualLayout>
                  <c:x val="9.1036402853046407E-3"/>
                  <c:y val="-8.1379609559961504E-1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11.2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12A-4F07-97B1-4426821D9172}"/>
                </c:ext>
              </c:extLst>
            </c:dLbl>
            <c:dLbl>
              <c:idx val="5"/>
              <c:layout>
                <c:manualLayout>
                  <c:x val="9.1037000204772199E-3"/>
                  <c:y val="1.7476138081064101E-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9.3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14651855669599"/>
                      <c:h val="6.877382013593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512A-4F07-97B1-4426821D9172}"/>
                </c:ext>
              </c:extLst>
            </c:dLbl>
            <c:dLbl>
              <c:idx val="6"/>
              <c:layout>
                <c:manualLayout>
                  <c:x val="6.0690935235364904E-3"/>
                  <c:y val="-1.6275921911992301E-1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7.3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12A-4F07-97B1-4426821D9172}"/>
                </c:ext>
              </c:extLst>
            </c:dLbl>
            <c:dLbl>
              <c:idx val="7"/>
              <c:layout>
                <c:manualLayout>
                  <c:x val="6.8278496843235097E-3"/>
                  <c:y val="-6.658583370266239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7.5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517324036310398E-2"/>
                      <c:h val="5.07989391285139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512A-4F07-97B1-4426821D9172}"/>
                </c:ext>
              </c:extLst>
            </c:dLbl>
            <c:dLbl>
              <c:idx val="8"/>
              <c:layout>
                <c:manualLayout>
                  <c:x val="9.661835748792270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12A-4F07-97B1-4426821D9172}"/>
                </c:ext>
              </c:extLst>
            </c:dLbl>
            <c:dLbl>
              <c:idx val="9"/>
              <c:layout>
                <c:manualLayout>
                  <c:x val="1.2882459314527099E-2"/>
                  <c:y val="-2.333320105061959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7.1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12A-4F07-97B1-4426821D9172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/>
                      <a:t>7.5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12A-4F07-97B1-4426821D917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8.2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2F-40C3-A7CE-2ACB2F0343E8}"/>
                </c:ext>
              </c:extLst>
            </c:dLbl>
            <c:dLbl>
              <c:idx val="12"/>
              <c:layout>
                <c:manualLayout>
                  <c:x val="1.4251002867925701E-2"/>
                  <c:y val="-4.2271196274654898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dirty="0"/>
                      <a:t>7.1</a:t>
                    </a:r>
                  </a:p>
                </c:rich>
              </c:tx>
              <c:spPr>
                <a:noFill/>
                <a:ln w="24524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705797974424802E-2"/>
                      <c:h val="2.50326747873126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32F-40C3-A7CE-2ACB2F0343E8}"/>
                </c:ext>
              </c:extLst>
            </c:dLbl>
            <c:spPr>
              <a:noFill/>
              <a:ln w="24524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Лист1!$D$2:$D$16</c:f>
              <c:numCache>
                <c:formatCode>General</c:formatCode>
                <c:ptCount val="15"/>
                <c:pt idx="0">
                  <c:v>5.8</c:v>
                </c:pt>
                <c:pt idx="1">
                  <c:v>10.6</c:v>
                </c:pt>
                <c:pt idx="2">
                  <c:v>12.9</c:v>
                </c:pt>
                <c:pt idx="3">
                  <c:v>11.7</c:v>
                </c:pt>
                <c:pt idx="4">
                  <c:v>11.2</c:v>
                </c:pt>
                <c:pt idx="5">
                  <c:v>9.3000000000000007</c:v>
                </c:pt>
                <c:pt idx="6">
                  <c:v>7.3</c:v>
                </c:pt>
                <c:pt idx="7">
                  <c:v>7.5</c:v>
                </c:pt>
                <c:pt idx="8">
                  <c:v>7.5</c:v>
                </c:pt>
                <c:pt idx="9">
                  <c:v>7.5</c:v>
                </c:pt>
                <c:pt idx="10">
                  <c:v>7.1</c:v>
                </c:pt>
                <c:pt idx="11">
                  <c:v>8.1999999999999993</c:v>
                </c:pt>
                <c:pt idx="12">
                  <c:v>7.1</c:v>
                </c:pt>
                <c:pt idx="1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512A-4F07-97B1-4426821D917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изыскания -25,2 млн.руб.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3.03454676176825E-3"/>
                  <c:y val="8.8778781451805608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1.4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12A-4F07-97B1-4426821D9172}"/>
                </c:ext>
              </c:extLst>
            </c:dLbl>
            <c:dLbl>
              <c:idx val="1"/>
              <c:layout>
                <c:manualLayout>
                  <c:x val="3.03454676176825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1.8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12A-4F07-97B1-4426821D9172}"/>
                </c:ext>
              </c:extLst>
            </c:dLbl>
            <c:dLbl>
              <c:idx val="2"/>
              <c:layout>
                <c:manualLayout>
                  <c:x val="6.0690935235364904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2.1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12A-4F07-97B1-4426821D9172}"/>
                </c:ext>
              </c:extLst>
            </c:dLbl>
            <c:dLbl>
              <c:idx val="3"/>
              <c:layout>
                <c:manualLayout>
                  <c:x val="4.5518201426523802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1.9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12A-4F07-97B1-4426821D9172}"/>
                </c:ext>
              </c:extLst>
            </c:dLbl>
            <c:dLbl>
              <c:idx val="4"/>
              <c:layout>
                <c:manualLayout>
                  <c:x val="9.4758897891386203E-3"/>
                  <c:y val="-9.6218385191871996E-1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2.4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27564459032399"/>
                      <c:h val="5.24711875266705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6-512A-4F07-97B1-4426821D9172}"/>
                </c:ext>
              </c:extLst>
            </c:dLbl>
            <c:dLbl>
              <c:idx val="5"/>
              <c:layout>
                <c:manualLayout>
                  <c:x val="9.4758263912663107E-3"/>
                  <c:y val="-1.92436770383738E-1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1.6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12A-4F07-97B1-4426821D9172}"/>
                </c:ext>
              </c:extLst>
            </c:dLbl>
            <c:dLbl>
              <c:idx val="6"/>
              <c:layout>
                <c:manualLayout>
                  <c:x val="9.3827583146309599E-3"/>
                  <c:y val="5.2483361844471998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1.5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12A-4F07-97B1-4426821D9172}"/>
                </c:ext>
              </c:extLst>
            </c:dLbl>
            <c:dLbl>
              <c:idx val="7"/>
              <c:layout>
                <c:manualLayout>
                  <c:x val="8.3450035948626992E-3"/>
                  <c:y val="6.658233847504619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1.5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5877926635173E-2"/>
                      <c:h val="7.74325735640555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9-512A-4F07-97B1-4426821D9172}"/>
                </c:ext>
              </c:extLst>
            </c:dLbl>
            <c:dLbl>
              <c:idx val="8"/>
              <c:layout>
                <c:manualLayout>
                  <c:x val="1.12721417069243E-2"/>
                  <c:y val="-1.92436770383738E-1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12A-4F07-97B1-4426821D9172}"/>
                </c:ext>
              </c:extLst>
            </c:dLbl>
            <c:dLbl>
              <c:idx val="9"/>
              <c:layout>
                <c:manualLayout>
                  <c:x val="6.4412238325280598E-3"/>
                  <c:y val="-9.621838519187199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12A-4F07-97B1-4426821D9172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2.3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2F-40C3-A7CE-2ACB2F0343E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2F-40C3-A7CE-2ACB2F0343E8}"/>
                </c:ext>
              </c:extLst>
            </c:dLbl>
            <c:spPr>
              <a:noFill/>
              <a:ln w="24524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Лист1!$E$2:$E$16</c:f>
              <c:numCache>
                <c:formatCode>General</c:formatCode>
                <c:ptCount val="15"/>
                <c:pt idx="0">
                  <c:v>1.4</c:v>
                </c:pt>
                <c:pt idx="1">
                  <c:v>1.8</c:v>
                </c:pt>
                <c:pt idx="2">
                  <c:v>2.1</c:v>
                </c:pt>
                <c:pt idx="3">
                  <c:v>1.9</c:v>
                </c:pt>
                <c:pt idx="4">
                  <c:v>2.4</c:v>
                </c:pt>
                <c:pt idx="5">
                  <c:v>1.6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2</c:v>
                </c:pt>
                <c:pt idx="10">
                  <c:v>2</c:v>
                </c:pt>
                <c:pt idx="11">
                  <c:v>2.2000000000000002</c:v>
                </c:pt>
                <c:pt idx="12">
                  <c:v>2</c:v>
                </c:pt>
                <c:pt idx="1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512A-4F07-97B1-4426821D917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 Итого: 526 млн. руб.</c:v>
                </c:pt>
              </c:strCache>
            </c:strRef>
          </c:tx>
          <c:invertIfNegative val="0"/>
          <c:cat>
            <c:numRef>
              <c:f>Лист1!$A$2:$A$16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Лист1!$F$2:$F$16</c:f>
              <c:numCache>
                <c:formatCode>General</c:formatCode>
                <c:ptCount val="15"/>
              </c:numCache>
            </c:numRef>
          </c:val>
          <c:extLst>
            <c:ext xmlns:c16="http://schemas.microsoft.com/office/drawing/2014/chart" uri="{C3380CC4-5D6E-409C-BE32-E72D297353CC}">
              <c16:uniqueId val="{0000002D-512A-4F07-97B1-4426821D9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1920592"/>
        <c:axId val="1041245904"/>
      </c:barChart>
      <c:catAx>
        <c:axId val="104192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41245904"/>
        <c:crosses val="autoZero"/>
        <c:auto val="1"/>
        <c:lblAlgn val="ctr"/>
        <c:lblOffset val="100"/>
        <c:tickMarkSkip val="2"/>
        <c:noMultiLvlLbl val="0"/>
      </c:catAx>
      <c:valAx>
        <c:axId val="1041245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041920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4"/>
        <c:delete val="1"/>
      </c:legendEntry>
      <c:layout>
        <c:manualLayout>
          <c:xMode val="edge"/>
          <c:yMode val="edge"/>
          <c:x val="0.63384042814113695"/>
          <c:y val="1.42552997599804E-3"/>
          <c:w val="0.366159571858864"/>
          <c:h val="0.2624895092458269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0.9132</cdr:x>
      <cdr:y>0.4402</cdr:y>
    </cdr:from>
    <cdr:to>
      <cdr:x>1</cdr:x>
      <cdr:y>0.51026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292231" y="2176273"/>
          <a:ext cx="978280" cy="346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rgbClr val="C4223D"/>
              </a:solidFill>
            </a:rPr>
            <a:t>1830</a:t>
          </a:r>
        </a:p>
      </cdr:txBody>
    </cdr:sp>
  </cdr:relSizeAnchor>
  <cdr:relSizeAnchor xmlns:cdr="http://schemas.openxmlformats.org/drawingml/2006/chartDrawing">
    <cdr:from>
      <cdr:x>0.86035</cdr:x>
      <cdr:y>0.46497</cdr:y>
    </cdr:from>
    <cdr:to>
      <cdr:x>0.94715</cdr:x>
      <cdr:y>0.53503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F470ED78-F0FE-84ED-6EC3-F65EBAE4EE57}"/>
            </a:ext>
          </a:extLst>
        </cdr:cNvPr>
        <cdr:cNvSpPr/>
      </cdr:nvSpPr>
      <cdr:spPr>
        <a:xfrm xmlns:a="http://schemas.openxmlformats.org/drawingml/2006/main">
          <a:off x="9696626" y="2298715"/>
          <a:ext cx="978281" cy="3463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rgbClr val="C4223D"/>
              </a:solidFill>
            </a:rPr>
            <a:t>1532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2B91-B7FE-426B-BB91-DF83C1B62F12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8E720-8CBB-48F8-889D-4E0FAFB52F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5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720-8CBB-48F8-889D-4E0FAFB52F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80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720-8CBB-48F8-889D-4E0FAFB52F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41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7321B-4D74-7830-A950-02DBE8F07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ED8AE20-250F-4168-0879-761FFE6960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5467976-7483-AAAB-71EA-4BA3E7E22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DC7013-F36E-8D2F-BB60-D817FED94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720-8CBB-48F8-889D-4E0FAFB52FD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720-8CBB-48F8-889D-4E0FAFB52F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31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02C8E-FDC1-4911-AA47-6147EE7E2079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08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8E720-8CBB-48F8-889D-4E0FAFB52FD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76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C4AAC-47E6-40FA-8E59-A389A289EEA9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73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C7DE4-F3AD-4F6D-BDA1-4F3877260C08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91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55BF-D867-4DB8-A091-78AA21D791F1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675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74" y="293708"/>
            <a:ext cx="223308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8" y="2181348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9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128" y="328455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0508778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B1FF1-CCDF-4618-AA96-E8A119FBE8B6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906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3"/>
            <a:ext cx="103632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78381" indent="0">
              <a:buNone/>
              <a:defRPr sz="1900"/>
            </a:lvl2pPr>
            <a:lvl3pPr marL="956756" indent="0">
              <a:buNone/>
              <a:defRPr sz="1700"/>
            </a:lvl3pPr>
            <a:lvl4pPr marL="1435138" indent="0">
              <a:buNone/>
              <a:defRPr sz="1500"/>
            </a:lvl4pPr>
            <a:lvl5pPr marL="1913514" indent="0">
              <a:buNone/>
              <a:defRPr sz="1500"/>
            </a:lvl5pPr>
            <a:lvl6pPr marL="2391891" indent="0">
              <a:buNone/>
              <a:defRPr sz="1500"/>
            </a:lvl6pPr>
            <a:lvl7pPr marL="2870269" indent="0">
              <a:buNone/>
              <a:defRPr sz="1500"/>
            </a:lvl7pPr>
            <a:lvl8pPr marL="3348648" indent="0">
              <a:buNone/>
              <a:defRPr sz="1500"/>
            </a:lvl8pPr>
            <a:lvl9pPr marL="3827024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A8CA9-93DE-4B7A-8A4C-829BC098C49D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799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66" y="1125548"/>
            <a:ext cx="5513916" cy="5148262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603" y="1125548"/>
            <a:ext cx="5516033" cy="5148262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F891-1D59-4F4C-B61D-5E8F6EAE0D2F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9174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61" y="1535113"/>
            <a:ext cx="538691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78381" indent="0">
              <a:buNone/>
              <a:defRPr sz="2100" b="1"/>
            </a:lvl2pPr>
            <a:lvl3pPr marL="956756" indent="0">
              <a:buNone/>
              <a:defRPr sz="1900" b="1"/>
            </a:lvl3pPr>
            <a:lvl4pPr marL="1435138" indent="0">
              <a:buNone/>
              <a:defRPr sz="1700" b="1"/>
            </a:lvl4pPr>
            <a:lvl5pPr marL="1913514" indent="0">
              <a:buNone/>
              <a:defRPr sz="1700" b="1"/>
            </a:lvl5pPr>
            <a:lvl6pPr marL="2391891" indent="0">
              <a:buNone/>
              <a:defRPr sz="1700" b="1"/>
            </a:lvl6pPr>
            <a:lvl7pPr marL="2870269" indent="0">
              <a:buNone/>
              <a:defRPr sz="1700" b="1"/>
            </a:lvl7pPr>
            <a:lvl8pPr marL="3348648" indent="0">
              <a:buNone/>
              <a:defRPr sz="1700" b="1"/>
            </a:lvl8pPr>
            <a:lvl9pPr marL="3827024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61" y="2174875"/>
            <a:ext cx="5386918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78381" indent="0">
              <a:buNone/>
              <a:defRPr sz="2100" b="1"/>
            </a:lvl2pPr>
            <a:lvl3pPr marL="956756" indent="0">
              <a:buNone/>
              <a:defRPr sz="1900" b="1"/>
            </a:lvl3pPr>
            <a:lvl4pPr marL="1435138" indent="0">
              <a:buNone/>
              <a:defRPr sz="1700" b="1"/>
            </a:lvl4pPr>
            <a:lvl5pPr marL="1913514" indent="0">
              <a:buNone/>
              <a:defRPr sz="1700" b="1"/>
            </a:lvl5pPr>
            <a:lvl6pPr marL="2391891" indent="0">
              <a:buNone/>
              <a:defRPr sz="1700" b="1"/>
            </a:lvl6pPr>
            <a:lvl7pPr marL="2870269" indent="0">
              <a:buNone/>
              <a:defRPr sz="1700" b="1"/>
            </a:lvl7pPr>
            <a:lvl8pPr marL="3348648" indent="0">
              <a:buNone/>
              <a:defRPr sz="1700" b="1"/>
            </a:lvl8pPr>
            <a:lvl9pPr marL="3827024" indent="0">
              <a:buNone/>
              <a:defRPr sz="17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D88FF-85F4-4C60-8572-CECE21825D89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2960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134EE-8B42-487F-8351-0A0C29847FB3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993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05403-2FC7-4808-862D-3C60E154C242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6440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35" y="273050"/>
            <a:ext cx="4011083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54" y="273073"/>
            <a:ext cx="6815666" cy="585311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35" y="1435103"/>
            <a:ext cx="401108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381" indent="0">
              <a:buNone/>
              <a:defRPr sz="1300"/>
            </a:lvl2pPr>
            <a:lvl3pPr marL="956756" indent="0">
              <a:buNone/>
              <a:defRPr sz="1100"/>
            </a:lvl3pPr>
            <a:lvl4pPr marL="1435138" indent="0">
              <a:buNone/>
              <a:defRPr sz="1000"/>
            </a:lvl4pPr>
            <a:lvl5pPr marL="1913514" indent="0">
              <a:buNone/>
              <a:defRPr sz="1000"/>
            </a:lvl5pPr>
            <a:lvl6pPr marL="2391891" indent="0">
              <a:buNone/>
              <a:defRPr sz="1000"/>
            </a:lvl6pPr>
            <a:lvl7pPr marL="2870269" indent="0">
              <a:buNone/>
              <a:defRPr sz="1000"/>
            </a:lvl7pPr>
            <a:lvl8pPr marL="3348648" indent="0">
              <a:buNone/>
              <a:defRPr sz="1000"/>
            </a:lvl8pPr>
            <a:lvl9pPr marL="38270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90FE-918C-4DCC-84CA-0F200113AF50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174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9277"/>
            <a:ext cx="9153832" cy="539699"/>
          </a:xfrm>
        </p:spPr>
        <p:txBody>
          <a:bodyPr>
            <a:noAutofit/>
          </a:bodyPr>
          <a:lstStyle>
            <a:lvl1pPr>
              <a:defRPr sz="2800">
                <a:solidFill>
                  <a:srgbClr val="434F9B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9039" y="1520825"/>
            <a:ext cx="10515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434F9B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08690" y="216563"/>
            <a:ext cx="2743200" cy="3651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fld id="{35A78594-8646-4D53-8F42-51980A18645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954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78381" indent="0">
              <a:buNone/>
              <a:defRPr sz="2900"/>
            </a:lvl2pPr>
            <a:lvl3pPr marL="956756" indent="0">
              <a:buNone/>
              <a:defRPr sz="2600"/>
            </a:lvl3pPr>
            <a:lvl4pPr marL="1435138" indent="0">
              <a:buNone/>
              <a:defRPr sz="2100"/>
            </a:lvl4pPr>
            <a:lvl5pPr marL="1913514" indent="0">
              <a:buNone/>
              <a:defRPr sz="2100"/>
            </a:lvl5pPr>
            <a:lvl6pPr marL="2391891" indent="0">
              <a:buNone/>
              <a:defRPr sz="2100"/>
            </a:lvl6pPr>
            <a:lvl7pPr marL="2870269" indent="0">
              <a:buNone/>
              <a:defRPr sz="2100"/>
            </a:lvl7pPr>
            <a:lvl8pPr marL="3348648" indent="0">
              <a:buNone/>
              <a:defRPr sz="2100"/>
            </a:lvl8pPr>
            <a:lvl9pPr marL="3827024" indent="0">
              <a:buNone/>
              <a:defRPr sz="21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381" indent="0">
              <a:buNone/>
              <a:defRPr sz="1300"/>
            </a:lvl2pPr>
            <a:lvl3pPr marL="956756" indent="0">
              <a:buNone/>
              <a:defRPr sz="1100"/>
            </a:lvl3pPr>
            <a:lvl4pPr marL="1435138" indent="0">
              <a:buNone/>
              <a:defRPr sz="1000"/>
            </a:lvl4pPr>
            <a:lvl5pPr marL="1913514" indent="0">
              <a:buNone/>
              <a:defRPr sz="1000"/>
            </a:lvl5pPr>
            <a:lvl6pPr marL="2391891" indent="0">
              <a:buNone/>
              <a:defRPr sz="1000"/>
            </a:lvl6pPr>
            <a:lvl7pPr marL="2870269" indent="0">
              <a:buNone/>
              <a:defRPr sz="1000"/>
            </a:lvl7pPr>
            <a:lvl8pPr marL="3348648" indent="0">
              <a:buNone/>
              <a:defRPr sz="1000"/>
            </a:lvl8pPr>
            <a:lvl9pPr marL="38270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6837E-CF6D-4694-BB78-72211E95C02E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506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0D91B-E982-450F-9B69-5E33DCD91F05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105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75" y="2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25" y="2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D5527-F64D-45B9-B43A-758573C3536B}" type="slidenum">
              <a:rPr lang="ru-RU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5024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915650" y="6100237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932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93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80"/>
            <a:ext cx="5353051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5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599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5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2">
                <a:latin typeface="Arial" pitchFamily="34" charset="0"/>
                <a:cs typeface="Arial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45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5AF8B-E143-4990-AB3D-51B1761C827B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4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797E2-8F0A-4A82-9492-B66C15556785}" type="datetime1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79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55CA7-0863-45A2-8DF0-49D87C51AC83}" type="datetime1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7C159-F0A2-45A2-B211-C45013280E1E}" type="datetime1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07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D0B63-E879-4C4D-99EC-64A2B4B0F58E}" type="datetime1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2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7838-E0CA-41C8-98BC-583D7107CD41}" type="datetime1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2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0AB5-A725-4A2A-B0D0-68A677DF5AFE}" type="datetime1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9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159F1-1C28-4608-9DC9-440613790CAF}" type="datetime1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78594-8646-4D53-8F42-51980A186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9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31" y="6448548"/>
            <a:ext cx="836084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b="1">
                <a:solidFill>
                  <a:schemeClr val="hlin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D272EA8-4B81-4A31-A7C3-D00B044141D1}" type="slidenum">
              <a:rPr lang="ru-RU" sz="190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sz="1900" dirty="0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125548"/>
            <a:ext cx="11233150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25" y="0"/>
            <a:ext cx="10176933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4385" y="106363"/>
            <a:ext cx="1183216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30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5pPr>
      <a:lvl6pPr marL="478381" algn="l" rtl="0" fontAlgn="base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6pPr>
      <a:lvl7pPr marL="956756" algn="l" rtl="0" fontAlgn="base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7pPr>
      <a:lvl8pPr marL="1435138" algn="l" rtl="0" fontAlgn="base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8pPr>
      <a:lvl9pPr marL="1913514" algn="l" rtl="0" fontAlgn="base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9359" indent="-189359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77059" indent="-186036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500">
          <a:solidFill>
            <a:schemeClr val="tx1"/>
          </a:solidFill>
          <a:latin typeface="+mn-lt"/>
          <a:cs typeface="+mn-cs"/>
        </a:defRPr>
      </a:lvl2pPr>
      <a:lvl3pPr marL="1215877" indent="-280715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742424" indent="-23919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4pPr>
      <a:lvl5pPr marL="2169314" indent="-239191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5pPr>
      <a:lvl6pPr marL="2647693" indent="-239191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6pPr>
      <a:lvl7pPr marL="3126069" indent="-239191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7pPr>
      <a:lvl8pPr marL="3604448" indent="-239191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8pPr>
      <a:lvl9pPr marL="4082827" indent="-239191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381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6756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138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3514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1891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0269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8648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7024" algn="l" defTabSz="9567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13918" y="439290"/>
            <a:ext cx="1109684" cy="51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7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AED39D-BE26-977B-6F06-2BDF6D253824}"/>
              </a:ext>
            </a:extLst>
          </p:cNvPr>
          <p:cNvSpPr txBox="1"/>
          <p:nvPr/>
        </p:nvSpPr>
        <p:spPr>
          <a:xfrm>
            <a:off x="814667" y="2746462"/>
            <a:ext cx="109834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kern="0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Системный подход к обеспечению сооружения сложных инженерных объектов атомной отрасли квалифицированным персоналом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25C08-435E-131B-C8F9-D96FF2FD67E5}"/>
              </a:ext>
            </a:extLst>
          </p:cNvPr>
          <p:cNvSpPr txBox="1"/>
          <p:nvPr/>
        </p:nvSpPr>
        <p:spPr>
          <a:xfrm>
            <a:off x="138516" y="5062051"/>
            <a:ext cx="5318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lvl="0" algn="ctr">
              <a:defRPr b="1" kern="0">
                <a:solidFill>
                  <a:schemeClr val="accent3">
                    <a:lumMod val="75000"/>
                  </a:schemeClr>
                </a:solidFill>
                <a:cs typeface="Arial"/>
              </a:defRPr>
            </a:lvl1pPr>
          </a:lstStyle>
          <a:p>
            <a:pPr algn="l"/>
            <a:r>
              <a:rPr lang="ru-RU" dirty="0"/>
              <a:t>Докладчик: президент СРО атомной отрасли</a:t>
            </a:r>
          </a:p>
          <a:p>
            <a:pPr algn="l"/>
            <a:r>
              <a:rPr lang="ru-RU" dirty="0"/>
              <a:t>Виктор Семенович Опекунов</a:t>
            </a:r>
          </a:p>
        </p:txBody>
      </p:sp>
    </p:spTree>
    <p:extLst>
      <p:ext uri="{BB962C8B-B14F-4D97-AF65-F5344CB8AC3E}">
        <p14:creationId xmlns:p14="http://schemas.microsoft.com/office/powerpoint/2010/main" val="159464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B5FCB-1544-4133-A5B0-CAD9F4EB5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6B18A4-A3F4-365E-0B4A-3C3DFC02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10</a:t>
            </a:fld>
            <a:endParaRPr lang="ru-RU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75AB914-3F30-51F6-ECD2-37E2D0C7E07F}"/>
              </a:ext>
            </a:extLst>
          </p:cNvPr>
          <p:cNvSpPr txBox="1">
            <a:spLocks/>
          </p:cNvSpPr>
          <p:nvPr/>
        </p:nvSpPr>
        <p:spPr>
          <a:xfrm>
            <a:off x="1562032" y="145271"/>
            <a:ext cx="9067936" cy="34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434F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Учебно-производственный комплекс (УПК - 4 АЭС «Руппур»)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64D0B-53F3-06AC-CF74-30CE8FEFD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2" y="1185509"/>
            <a:ext cx="9354786" cy="52152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1BFF9C-93A2-1428-F332-5E60AD53B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235" y="844850"/>
            <a:ext cx="2459654" cy="26069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DB59B9-B86E-BBC1-085C-7B2CA45BE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235" y="3523129"/>
            <a:ext cx="2461418" cy="32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53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9C96F-342D-4B83-0905-6A3EFCE6D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25B034-7980-11E6-EB40-656A0812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11</a:t>
            </a:fld>
            <a:endParaRPr lang="ru-RU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D4C66A9-0A69-1C15-A1CA-D66098176E61}"/>
              </a:ext>
            </a:extLst>
          </p:cNvPr>
          <p:cNvSpPr txBox="1">
            <a:spLocks/>
          </p:cNvSpPr>
          <p:nvPr/>
        </p:nvSpPr>
        <p:spPr>
          <a:xfrm>
            <a:off x="1371600" y="145271"/>
            <a:ext cx="9906954" cy="34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434F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Учебно-производственный комплекс (УПК - 5 АЭС «Эль-</a:t>
            </a:r>
            <a:r>
              <a:rPr lang="ru-RU" dirty="0" err="1"/>
              <a:t>Дабаа</a:t>
            </a:r>
            <a:r>
              <a:rPr lang="ru-RU" dirty="0"/>
              <a:t>»)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085A34-50B7-3B82-0151-2DC28E23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b="31747"/>
          <a:stretch/>
        </p:blipFill>
        <p:spPr>
          <a:xfrm>
            <a:off x="1010816" y="811761"/>
            <a:ext cx="10170368" cy="57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100" y="136680"/>
            <a:ext cx="7323800" cy="343560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Программный комплекс НОУ ДПО «УЦПР»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192204" y="775417"/>
            <a:ext cx="5782293" cy="119017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Arial"/>
              </a:rPr>
              <a:t>Дополнительные профессиональные программы повышения квалификации руководителей, специалистов, линейного персонала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6091189" y="825333"/>
            <a:ext cx="5898216" cy="61758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Программы профессиональной подготовки рабочих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186769" y="2268809"/>
            <a:ext cx="5787728" cy="896827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«Строительство»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</a:rPr>
              <a:t>44</a:t>
            </a:r>
            <a:r>
              <a:rPr lang="ru-RU" sz="1800" b="1" dirty="0">
                <a:solidFill>
                  <a:schemeClr val="bg1"/>
                </a:solidFill>
                <a:latin typeface="Arial"/>
              </a:rPr>
              <a:t> программ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204985" y="3175024"/>
            <a:ext cx="5782293" cy="809742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191919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«Проектирование»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</a:rPr>
              <a:t>15</a:t>
            </a:r>
            <a:r>
              <a:rPr lang="ru-RU" sz="1800" b="1" dirty="0">
                <a:solidFill>
                  <a:schemeClr val="bg1"/>
                </a:solidFill>
                <a:latin typeface="Arial"/>
              </a:rPr>
              <a:t> программ </a:t>
            </a:r>
            <a:endParaRPr lang="ru-RU" sz="1800" b="1" dirty="0">
              <a:solidFill>
                <a:srgbClr val="FFFF0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215908" y="3984766"/>
            <a:ext cx="5782293" cy="919602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2000" dirty="0">
              <a:solidFill>
                <a:schemeClr val="bg1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dirty="0">
                <a:solidFill>
                  <a:schemeClr val="bg1"/>
                </a:solidFill>
                <a:latin typeface="Arial"/>
              </a:rPr>
              <a:t>«Инженерные изыскания»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bg1"/>
                </a:solidFill>
                <a:latin typeface="Arial"/>
              </a:rPr>
              <a:t>4</a:t>
            </a:r>
            <a:r>
              <a:rPr lang="ru-RU" sz="1800" b="1" dirty="0">
                <a:solidFill>
                  <a:schemeClr val="bg1"/>
                </a:solidFill>
                <a:latin typeface="Arial"/>
              </a:rPr>
              <a:t> программы 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endParaRPr lang="ru-RU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235744" y="4931665"/>
            <a:ext cx="5771370" cy="6021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latin typeface="Arial"/>
              </a:rPr>
              <a:t> «</a:t>
            </a:r>
            <a:r>
              <a:rPr lang="ru-RU" sz="1800" dirty="0">
                <a:solidFill>
                  <a:schemeClr val="bg1"/>
                </a:solidFill>
                <a:latin typeface="Arial"/>
              </a:rPr>
              <a:t>Система менеджмента качества»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bg1"/>
                </a:solidFill>
                <a:latin typeface="Arial"/>
              </a:rPr>
              <a:t>2</a:t>
            </a:r>
            <a:r>
              <a:rPr lang="en-US" sz="1800" b="1" dirty="0">
                <a:solidFill>
                  <a:schemeClr val="bg1"/>
                </a:solidFill>
                <a:latin typeface="Arial"/>
              </a:rPr>
              <a:t>7</a:t>
            </a:r>
            <a:r>
              <a:rPr lang="ru-RU" sz="1800" b="1" dirty="0">
                <a:solidFill>
                  <a:schemeClr val="bg1"/>
                </a:solidFill>
                <a:latin typeface="Arial"/>
              </a:rPr>
              <a:t> программы </a:t>
            </a:r>
          </a:p>
        </p:txBody>
      </p:sp>
      <p:sp>
        <p:nvSpPr>
          <p:cNvPr id="30" name="Объект 2"/>
          <p:cNvSpPr txBox="1">
            <a:spLocks/>
          </p:cNvSpPr>
          <p:nvPr/>
        </p:nvSpPr>
        <p:spPr>
          <a:xfrm>
            <a:off x="6097860" y="2617402"/>
            <a:ext cx="5901936" cy="80974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ern="0">
                <a:solidFill>
                  <a:schemeClr val="bg1"/>
                </a:solidFill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600" dirty="0"/>
              <a:t>Электротехническое отделение</a:t>
            </a:r>
          </a:p>
          <a:p>
            <a:r>
              <a:rPr lang="ru-RU" sz="1600" b="1" dirty="0"/>
              <a:t>11 программ</a:t>
            </a:r>
          </a:p>
          <a:p>
            <a:r>
              <a:rPr lang="ru-RU" sz="1600" b="1" dirty="0"/>
              <a:t>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6097860" y="1811184"/>
            <a:ext cx="5901936" cy="80621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ern="0">
                <a:solidFill>
                  <a:schemeClr val="bg1"/>
                </a:solidFill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600" dirty="0"/>
              <a:t>Отделение «Сварка и контроль»</a:t>
            </a:r>
          </a:p>
          <a:p>
            <a:r>
              <a:rPr lang="ru-RU" sz="1600" b="1" dirty="0"/>
              <a:t>14 программ </a:t>
            </a: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6102125" y="3427144"/>
            <a:ext cx="5893405" cy="77579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ern="0">
                <a:solidFill>
                  <a:schemeClr val="bg1"/>
                </a:solidFill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600" dirty="0"/>
              <a:t>Отделение общестроительных работ </a:t>
            </a:r>
          </a:p>
          <a:p>
            <a:r>
              <a:rPr lang="ru-RU" sz="1600" b="1" dirty="0"/>
              <a:t>8 программ 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6097860" y="4199034"/>
            <a:ext cx="5893405" cy="61758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ern="0">
                <a:solidFill>
                  <a:schemeClr val="bg1"/>
                </a:solidFill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600" dirty="0"/>
              <a:t>Отделение специальных монтажных работ </a:t>
            </a:r>
          </a:p>
          <a:p>
            <a:r>
              <a:rPr lang="ru-RU" sz="1600" b="1" dirty="0"/>
              <a:t>9 программ </a:t>
            </a: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6124682" y="4812723"/>
            <a:ext cx="5870848" cy="80269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ern="0">
                <a:solidFill>
                  <a:schemeClr val="bg1"/>
                </a:solidFill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600" dirty="0"/>
              <a:t>Прочие профессии: станочники, стропальщики, рабочие люльки и т.п.</a:t>
            </a:r>
          </a:p>
          <a:p>
            <a:r>
              <a:rPr lang="ru-RU" sz="1600" dirty="0"/>
              <a:t> </a:t>
            </a:r>
            <a:r>
              <a:rPr lang="ru-RU" sz="1600" b="1" dirty="0"/>
              <a:t>10 программ</a:t>
            </a:r>
          </a:p>
        </p:txBody>
      </p:sp>
      <p:sp>
        <p:nvSpPr>
          <p:cNvPr id="36" name="Объект 2"/>
          <p:cNvSpPr txBox="1">
            <a:spLocks/>
          </p:cNvSpPr>
          <p:nvPr/>
        </p:nvSpPr>
        <p:spPr>
          <a:xfrm>
            <a:off x="486294" y="1884143"/>
            <a:ext cx="5270270" cy="32544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191919"/>
                </a:solidFill>
                <a:latin typeface="Arial"/>
              </a:rPr>
              <a:t>ВСЕГО: </a:t>
            </a:r>
            <a:r>
              <a:rPr lang="en-US" sz="1400" b="1" i="1" dirty="0">
                <a:solidFill>
                  <a:srgbClr val="191919"/>
                </a:solidFill>
                <a:latin typeface="Arial"/>
              </a:rPr>
              <a:t>90</a:t>
            </a:r>
            <a:r>
              <a:rPr lang="ru-RU" sz="1400" b="1" i="1" dirty="0">
                <a:solidFill>
                  <a:srgbClr val="191919"/>
                </a:solidFill>
                <a:latin typeface="Arial"/>
              </a:rPr>
              <a:t> программы в т.ч. </a:t>
            </a:r>
          </a:p>
        </p:txBody>
      </p:sp>
      <p:sp>
        <p:nvSpPr>
          <p:cNvPr id="37" name="Объект 2"/>
          <p:cNvSpPr txBox="1">
            <a:spLocks/>
          </p:cNvSpPr>
          <p:nvPr/>
        </p:nvSpPr>
        <p:spPr>
          <a:xfrm>
            <a:off x="6518223" y="1456218"/>
            <a:ext cx="5270270" cy="32544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191919"/>
                </a:solidFill>
                <a:latin typeface="Arial"/>
              </a:rPr>
              <a:t>ВСЕГО: </a:t>
            </a:r>
            <a:r>
              <a:rPr lang="en-US" sz="1400" b="1" i="1" dirty="0">
                <a:solidFill>
                  <a:srgbClr val="191919"/>
                </a:solidFill>
                <a:latin typeface="Arial"/>
              </a:rPr>
              <a:t>69</a:t>
            </a:r>
            <a:r>
              <a:rPr lang="ru-RU" sz="1400" b="1" i="1" dirty="0">
                <a:solidFill>
                  <a:srgbClr val="191919"/>
                </a:solidFill>
                <a:latin typeface="Arial"/>
              </a:rPr>
              <a:t> программы в т.ч.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9F96E1-8A34-788D-202C-87F2C4936FDB}"/>
              </a:ext>
            </a:extLst>
          </p:cNvPr>
          <p:cNvSpPr txBox="1"/>
          <p:nvPr/>
        </p:nvSpPr>
        <p:spPr>
          <a:xfrm>
            <a:off x="6124682" y="5644944"/>
            <a:ext cx="5870848" cy="830997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defRPr/>
            </a:pPr>
            <a:r>
              <a:rPr lang="ru-RU" sz="1600" kern="0" dirty="0">
                <a:solidFill>
                  <a:schemeClr val="bg1"/>
                </a:solidFill>
              </a:rPr>
              <a:t>Культура безопасности: ОТ и ПБ, высота, электробезопасность, первая помощь</a:t>
            </a:r>
          </a:p>
          <a:p>
            <a:pPr algn="ctr" eaLnBrk="0" fontAlgn="base" hangingPunct="0">
              <a:defRPr/>
            </a:pPr>
            <a:r>
              <a:rPr lang="ru-RU" sz="1600" b="1" kern="0" dirty="0">
                <a:solidFill>
                  <a:schemeClr val="bg1"/>
                </a:solidFill>
              </a:rPr>
              <a:t>17 программ</a:t>
            </a:r>
          </a:p>
        </p:txBody>
      </p:sp>
      <p:sp>
        <p:nvSpPr>
          <p:cNvPr id="26" name="Номер слайда 3">
            <a:extLst>
              <a:ext uri="{FF2B5EF4-FFF2-40B4-BE49-F238E27FC236}">
                <a16:creationId xmlns:a16="http://schemas.microsoft.com/office/drawing/2014/main" id="{DEA3B48F-2594-4307-9BD2-D880DFE5A029}"/>
              </a:ext>
            </a:extLst>
          </p:cNvPr>
          <p:cNvSpPr txBox="1">
            <a:spLocks/>
          </p:cNvSpPr>
          <p:nvPr/>
        </p:nvSpPr>
        <p:spPr>
          <a:xfrm>
            <a:off x="9359152" y="216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78594-8646-4D53-8F42-51980A186450}" type="slidenum">
              <a:rPr lang="ru-RU" sz="3200" smtClean="0">
                <a:solidFill>
                  <a:schemeClr val="bg1">
                    <a:lumMod val="95000"/>
                  </a:schemeClr>
                </a:solidFill>
                <a:latin typeface="Arial (Основной текст) текст)"/>
              </a:rPr>
              <a:pPr/>
              <a:t>12</a:t>
            </a:fld>
            <a:endParaRPr lang="ru-RU" sz="3200" dirty="0">
              <a:solidFill>
                <a:schemeClr val="bg1">
                  <a:lumMod val="95000"/>
                </a:schemeClr>
              </a:solidFill>
              <a:latin typeface="Arial (Основной текст) текст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46160-F7BE-8A79-AFA4-5BF7994371CE}"/>
              </a:ext>
            </a:extLst>
          </p:cNvPr>
          <p:cNvSpPr txBox="1"/>
          <p:nvPr/>
        </p:nvSpPr>
        <p:spPr>
          <a:xfrm>
            <a:off x="183716" y="5574785"/>
            <a:ext cx="57853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36000" indent="-36000" algn="just" defTabSz="893763">
              <a:buFont typeface="Wingdings" panose="05000000000000000000" pitchFamily="2" charset="2"/>
              <a:buChar char="ü"/>
              <a:defRPr sz="1600">
                <a:solidFill>
                  <a:srgbClr val="002060"/>
                </a:solidFill>
                <a:cs typeface="Times New Roman" panose="02020603050405020304" pitchFamily="18" charset="0"/>
              </a:defRPr>
            </a:lvl1pPr>
          </a:lstStyle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НОУ ДПО "УЦПР" включён в Систему развития кадрового потенциала Госкорпорации «Росатом» Рекорд, в качестве отраслевого провайдера образовательных услуг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456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C8B57-7F49-4B20-9C90-C25D005BF5BA}"/>
              </a:ext>
            </a:extLst>
          </p:cNvPr>
          <p:cNvSpPr txBox="1">
            <a:spLocks/>
          </p:cNvSpPr>
          <p:nvPr/>
        </p:nvSpPr>
        <p:spPr>
          <a:xfrm>
            <a:off x="3014309" y="216563"/>
            <a:ext cx="5756143" cy="343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434F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Электротехнические отделения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944" y="3641049"/>
            <a:ext cx="3728592" cy="2767604"/>
          </a:xfrm>
          <a:prstGeom prst="rect">
            <a:avLst/>
          </a:prstGeom>
        </p:spPr>
      </p:pic>
      <p:pic>
        <p:nvPicPr>
          <p:cNvPr id="18" name="Picture 2" descr="D:\2017г\АТОМЕКС\фото УПК 3\20171012_125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023" y="781111"/>
            <a:ext cx="4002637" cy="264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94" y="776239"/>
            <a:ext cx="3917045" cy="2643017"/>
          </a:xfrm>
          <a:prstGeom prst="rect">
            <a:avLst/>
          </a:prstGeom>
        </p:spPr>
      </p:pic>
      <p:pic>
        <p:nvPicPr>
          <p:cNvPr id="20" name="Picture 3" descr="F:\ОТ Чепайкина\фотозаготовки\УПК 1\Электротехническое отделение УПК 1\Стенды для изучения основ электротехники и электроники.JPG">
            <a:extLst>
              <a:ext uri="{FF2B5EF4-FFF2-40B4-BE49-F238E27FC236}">
                <a16:creationId xmlns:a16="http://schemas.microsoft.com/office/drawing/2014/main" id="{F56815C5-6FEB-4808-90A3-88D08940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0944" y="793737"/>
            <a:ext cx="3712573" cy="26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94" y="3649988"/>
            <a:ext cx="3917045" cy="2758665"/>
          </a:xfrm>
          <a:prstGeom prst="rect">
            <a:avLst/>
          </a:prstGeom>
        </p:spPr>
      </p:pic>
      <p:pic>
        <p:nvPicPr>
          <p:cNvPr id="22" name="Picture 3" descr="D:\2017г\АТОМЕКС\фото УПК 3\20171012_1256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023" y="3641049"/>
            <a:ext cx="4002637" cy="275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021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345" y="216563"/>
            <a:ext cx="2743200" cy="365125"/>
          </a:xfrm>
        </p:spPr>
        <p:txBody>
          <a:bodyPr/>
          <a:lstStyle/>
          <a:p>
            <a:fld id="{35A78594-8646-4D53-8F42-51980A186450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C8B57-7F49-4B20-9C90-C25D005BF5BA}"/>
              </a:ext>
            </a:extLst>
          </p:cNvPr>
          <p:cNvSpPr txBox="1">
            <a:spLocks/>
          </p:cNvSpPr>
          <p:nvPr/>
        </p:nvSpPr>
        <p:spPr>
          <a:xfrm>
            <a:off x="3244425" y="214051"/>
            <a:ext cx="5317715" cy="343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434F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Отделения сварки и контроля</a:t>
            </a:r>
          </a:p>
        </p:txBody>
      </p:sp>
      <p:pic>
        <p:nvPicPr>
          <p:cNvPr id="7" name="Изображение 5" descr="ASVR681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08" y="883212"/>
            <a:ext cx="4251359" cy="2690412"/>
          </a:xfrm>
          <a:prstGeom prst="rect">
            <a:avLst/>
          </a:prstGeom>
        </p:spPr>
      </p:pic>
      <p:pic>
        <p:nvPicPr>
          <p:cNvPr id="9" name="Изображение 10" descr="ASVR7100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5705" y="877365"/>
            <a:ext cx="4264326" cy="2690411"/>
          </a:xfrm>
          <a:prstGeom prst="rect">
            <a:avLst/>
          </a:prstGeom>
        </p:spPr>
      </p:pic>
      <p:pic>
        <p:nvPicPr>
          <p:cNvPr id="10" name="Изображение 11" descr="ASVR6899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016" y="3721786"/>
            <a:ext cx="3843045" cy="2271304"/>
          </a:xfrm>
          <a:prstGeom prst="rect">
            <a:avLst/>
          </a:prstGeom>
        </p:spPr>
      </p:pic>
      <p:pic>
        <p:nvPicPr>
          <p:cNvPr id="11" name="Picture 2" descr="D:\2017г\АТОМЕКС\фото УПК 3\IMG_8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57" y="3728183"/>
            <a:ext cx="3800484" cy="22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Безымянный.png">
            <a:extLst>
              <a:ext uri="{FF2B5EF4-FFF2-40B4-BE49-F238E27FC236}">
                <a16:creationId xmlns:a16="http://schemas.microsoft.com/office/drawing/2014/main" id="{75206CA4-0955-4BC3-99EE-40383CD852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36" y="884688"/>
            <a:ext cx="3012187" cy="2666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812" y="3718832"/>
            <a:ext cx="4151733" cy="22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43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345" y="216563"/>
            <a:ext cx="2743200" cy="365125"/>
          </a:xfrm>
        </p:spPr>
        <p:txBody>
          <a:bodyPr/>
          <a:lstStyle/>
          <a:p>
            <a:fld id="{35A78594-8646-4D53-8F42-51980A186450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C8B57-7F49-4B20-9C90-C25D005BF5BA}"/>
              </a:ext>
            </a:extLst>
          </p:cNvPr>
          <p:cNvSpPr txBox="1">
            <a:spLocks/>
          </p:cNvSpPr>
          <p:nvPr/>
        </p:nvSpPr>
        <p:spPr>
          <a:xfrm>
            <a:off x="2659526" y="151260"/>
            <a:ext cx="6527390" cy="343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434F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Отделения общестроительных работ</a:t>
            </a:r>
          </a:p>
        </p:txBody>
      </p:sp>
      <p:pic>
        <p:nvPicPr>
          <p:cNvPr id="7" name="Picture 5" descr="C:\Users\gryaznev_iv\Desktop\DSC03313 ___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8818" y="3579825"/>
            <a:ext cx="3917571" cy="2520198"/>
          </a:xfrm>
          <a:prstGeom prst="rect">
            <a:avLst/>
          </a:prstGeom>
          <a:noFill/>
        </p:spPr>
      </p:pic>
      <p:pic>
        <p:nvPicPr>
          <p:cNvPr id="8" name="Picture 4" descr="D:\2017г\АТОМЕКС\фото УПК 3\IMG_20170712_134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80" y="3579825"/>
            <a:ext cx="3917571" cy="252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819" y="883726"/>
            <a:ext cx="3921507" cy="25970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1" y="820453"/>
            <a:ext cx="3917571" cy="2660311"/>
          </a:xfrm>
          <a:prstGeom prst="rect">
            <a:avLst/>
          </a:prstGeom>
        </p:spPr>
      </p:pic>
      <p:pic>
        <p:nvPicPr>
          <p:cNvPr id="12" name="Picture 2" descr="D:\2017г\АТОМЕКС\видео и фото на плазму\фотографии\DSC03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168" y="883725"/>
            <a:ext cx="3919832" cy="2597039"/>
          </a:xfrm>
          <a:prstGeom prst="rect">
            <a:avLst/>
          </a:prstGeom>
          <a:noFill/>
        </p:spPr>
      </p:pic>
      <p:pic>
        <p:nvPicPr>
          <p:cNvPr id="13" name="Рисунок 12" descr="IMG_0559.JPG">
            <a:extLst>
              <a:ext uri="{FF2B5EF4-FFF2-40B4-BE49-F238E27FC236}">
                <a16:creationId xmlns:a16="http://schemas.microsoft.com/office/drawing/2014/main" id="{3264C768-F595-4851-A4A3-788AF1D8F8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168" y="3579825"/>
            <a:ext cx="3925934" cy="25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87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6014" y="216563"/>
            <a:ext cx="2743200" cy="365125"/>
          </a:xfrm>
        </p:spPr>
        <p:txBody>
          <a:bodyPr/>
          <a:lstStyle/>
          <a:p>
            <a:fld id="{35A78594-8646-4D53-8F42-51980A18645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AC8B57-7F49-4B20-9C90-C25D005BF5BA}"/>
              </a:ext>
            </a:extLst>
          </p:cNvPr>
          <p:cNvSpPr txBox="1">
            <a:spLocks/>
          </p:cNvSpPr>
          <p:nvPr/>
        </p:nvSpPr>
        <p:spPr>
          <a:xfrm>
            <a:off x="2370687" y="145273"/>
            <a:ext cx="7549237" cy="343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434F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Отделения специальных монтажных работ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702" y="3594869"/>
            <a:ext cx="3844413" cy="2795399"/>
          </a:xfrm>
          <a:prstGeom prst="rect">
            <a:avLst/>
          </a:prstGeom>
        </p:spPr>
      </p:pic>
      <p:pic>
        <p:nvPicPr>
          <p:cNvPr id="8" name="Picture 5" descr="D:\2017г\АТОМЕКС\фото УПК 3\IMG_8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227" y="833831"/>
            <a:ext cx="3898155" cy="259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227" y="3598687"/>
            <a:ext cx="3898154" cy="27953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3" y="3598687"/>
            <a:ext cx="3880546" cy="2718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702" y="824203"/>
            <a:ext cx="3842791" cy="25993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7" y="824203"/>
            <a:ext cx="3909602" cy="25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0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555" y="127732"/>
            <a:ext cx="10321193" cy="405060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Учебные полигоны обучения приемам выполнения работ на высоте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C533-573A-49DE-874E-AB87EF57987D}" type="slidenum">
              <a:rPr lang="ru-RU" sz="2800" smtClean="0"/>
              <a:pPr/>
              <a:t>17</a:t>
            </a:fld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646" y="746306"/>
            <a:ext cx="3535245" cy="5824742"/>
          </a:xfrm>
          <a:prstGeom prst="rect">
            <a:avLst/>
          </a:prstGeom>
        </p:spPr>
      </p:pic>
      <p:pic>
        <p:nvPicPr>
          <p:cNvPr id="10" name="Изображение 2" descr="DSC0319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36" y="818553"/>
            <a:ext cx="2177754" cy="13698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884" y="2261979"/>
            <a:ext cx="2142566" cy="1369803"/>
          </a:xfrm>
          <a:prstGeom prst="rect">
            <a:avLst/>
          </a:prstGeom>
        </p:spPr>
      </p:pic>
      <p:pic>
        <p:nvPicPr>
          <p:cNvPr id="12" name="Изображение 7" descr="DSC03217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27884" y="5205411"/>
            <a:ext cx="2124006" cy="14178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395" y="3705405"/>
            <a:ext cx="2129495" cy="1415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36" y="818553"/>
            <a:ext cx="6020596" cy="57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28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246FC93-117A-4678-A9B3-35C146CC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607" y="216640"/>
            <a:ext cx="9156975" cy="240980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Базовые задачи развития НОУ ДПО «УЦПР» на 2025 – 2027 гг.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034" y="4392143"/>
            <a:ext cx="10225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Обеспечение подготовки персонала</a:t>
            </a:r>
            <a:r>
              <a:rPr lang="en-US" sz="1600" dirty="0">
                <a:solidFill>
                  <a:srgbClr val="002060"/>
                </a:solidFill>
              </a:rPr>
              <a:t> (</a:t>
            </a:r>
            <a:r>
              <a:rPr lang="ru-RU" sz="1600" b="1" dirty="0">
                <a:solidFill>
                  <a:srgbClr val="002060"/>
                </a:solidFill>
              </a:rPr>
              <a:t>план на 2025 г</a:t>
            </a:r>
            <a:r>
              <a:rPr lang="en-US" sz="1600" dirty="0">
                <a:solidFill>
                  <a:srgbClr val="002060"/>
                </a:solidFill>
              </a:rPr>
              <a:t>)</a:t>
            </a:r>
            <a:r>
              <a:rPr lang="ru-RU" sz="1600" dirty="0">
                <a:solidFill>
                  <a:srgbClr val="002060"/>
                </a:solidFill>
              </a:rPr>
              <a:t>: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srgbClr val="002060"/>
                </a:solidFill>
              </a:rPr>
              <a:t>ДПО</a:t>
            </a:r>
            <a:r>
              <a:rPr lang="ru-RU" sz="1600" dirty="0">
                <a:solidFill>
                  <a:srgbClr val="002060"/>
                </a:solidFill>
              </a:rPr>
              <a:t> – </a:t>
            </a:r>
            <a:r>
              <a:rPr lang="ru-RU" sz="1600" b="1" dirty="0">
                <a:solidFill>
                  <a:srgbClr val="002060"/>
                </a:solidFill>
              </a:rPr>
              <a:t>4700</a:t>
            </a:r>
            <a:r>
              <a:rPr lang="ru-RU" sz="1600" dirty="0">
                <a:solidFill>
                  <a:srgbClr val="002060"/>
                </a:solidFill>
              </a:rPr>
              <a:t> чел., в т.ч. </a:t>
            </a:r>
          </a:p>
          <a:p>
            <a:pPr indent="201216"/>
            <a:r>
              <a:rPr lang="ru-RU" sz="1600" dirty="0">
                <a:solidFill>
                  <a:srgbClr val="002060"/>
                </a:solidFill>
              </a:rPr>
              <a:t>- по заказу СРО – </a:t>
            </a:r>
            <a:r>
              <a:rPr lang="ru-RU" sz="1600" b="1" dirty="0">
                <a:solidFill>
                  <a:srgbClr val="002060"/>
                </a:solidFill>
              </a:rPr>
              <a:t>1600</a:t>
            </a:r>
            <a:r>
              <a:rPr lang="ru-RU" sz="1600" dirty="0">
                <a:solidFill>
                  <a:srgbClr val="002060"/>
                </a:solidFill>
              </a:rPr>
              <a:t> чел.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800" u="sng" dirty="0">
              <a:solidFill>
                <a:srgbClr val="00206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600" u="sng" dirty="0">
                <a:solidFill>
                  <a:srgbClr val="002060"/>
                </a:solidFill>
              </a:rPr>
              <a:t>Подготовка рабочих</a:t>
            </a:r>
            <a:r>
              <a:rPr lang="ru-RU" sz="1600" dirty="0">
                <a:solidFill>
                  <a:srgbClr val="002060"/>
                </a:solidFill>
              </a:rPr>
              <a:t> – </a:t>
            </a:r>
            <a:r>
              <a:rPr lang="ru-RU" sz="1600" b="1" dirty="0">
                <a:solidFill>
                  <a:srgbClr val="002060"/>
                </a:solidFill>
              </a:rPr>
              <a:t>6000</a:t>
            </a:r>
            <a:r>
              <a:rPr lang="ru-RU" sz="1600" dirty="0">
                <a:solidFill>
                  <a:srgbClr val="002060"/>
                </a:solidFill>
              </a:rPr>
              <a:t> чел., в т.ч. </a:t>
            </a:r>
          </a:p>
          <a:p>
            <a:pPr indent="201216"/>
            <a:r>
              <a:rPr lang="ru-RU" sz="1600" dirty="0">
                <a:solidFill>
                  <a:srgbClr val="002060"/>
                </a:solidFill>
              </a:rPr>
              <a:t>- по основным профессиям – </a:t>
            </a:r>
            <a:r>
              <a:rPr lang="ru-RU" sz="1600" b="1" dirty="0">
                <a:solidFill>
                  <a:srgbClr val="002060"/>
                </a:solidFill>
              </a:rPr>
              <a:t>3500</a:t>
            </a:r>
            <a:r>
              <a:rPr lang="ru-RU" sz="1600" dirty="0">
                <a:solidFill>
                  <a:srgbClr val="002060"/>
                </a:solidFill>
              </a:rPr>
              <a:t> чел.</a:t>
            </a:r>
          </a:p>
          <a:p>
            <a:pPr indent="201216"/>
            <a:r>
              <a:rPr lang="ru-RU" sz="1600" dirty="0">
                <a:solidFill>
                  <a:srgbClr val="002060"/>
                </a:solidFill>
              </a:rPr>
              <a:t>- входной контроль – </a:t>
            </a:r>
            <a:r>
              <a:rPr lang="ru-RU" sz="1600" b="1" dirty="0">
                <a:solidFill>
                  <a:srgbClr val="002060"/>
                </a:solidFill>
              </a:rPr>
              <a:t>500</a:t>
            </a:r>
            <a:r>
              <a:rPr lang="ru-RU" sz="1600" dirty="0">
                <a:solidFill>
                  <a:srgbClr val="002060"/>
                </a:solidFill>
              </a:rPr>
              <a:t> чел.</a:t>
            </a:r>
          </a:p>
          <a:p>
            <a:pPr indent="201216"/>
            <a:r>
              <a:rPr lang="ru-RU" sz="1600" dirty="0">
                <a:solidFill>
                  <a:srgbClr val="002060"/>
                </a:solidFill>
              </a:rPr>
              <a:t>- культура безопасности – </a:t>
            </a:r>
            <a:r>
              <a:rPr lang="ru-RU" sz="1600" b="1" dirty="0">
                <a:solidFill>
                  <a:srgbClr val="002060"/>
                </a:solidFill>
              </a:rPr>
              <a:t>2000</a:t>
            </a:r>
            <a:r>
              <a:rPr lang="ru-RU" sz="1600" dirty="0">
                <a:solidFill>
                  <a:srgbClr val="002060"/>
                </a:solidFill>
              </a:rPr>
              <a:t> чел. (высота, ПТМ, охрана труда, оказание первой помощи, ОЗП и т.д.)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034" y="1011612"/>
            <a:ext cx="1170960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Открытие филиала в Египте на площадке АЭС «ЭЛЬ</a:t>
            </a:r>
            <a:r>
              <a:rPr lang="en-US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ДАБАА» и г. Курчатов (Курская АЭС-2)</a:t>
            </a:r>
          </a:p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Подготовка проекта создания учебного центра в Иране на площадке «Проекта 53»</a:t>
            </a:r>
          </a:p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Подготовка проекта создания учебного центра совместно с АО КИС «ИСТОК» (г. Озерск) для ФЯО</a:t>
            </a:r>
          </a:p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Создание центра подготовки рабочих для новых производств НИКИМТ-Атомстрой и ЭСМ в Нововоронеже на базе УПК №2</a:t>
            </a:r>
          </a:p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Создание учебного центра в Узбекистане на площадке сооружения АЭС малой мощности</a:t>
            </a:r>
          </a:p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Развитие деятельности УПК в г. Сосновый Бор</a:t>
            </a:r>
          </a:p>
          <a:p>
            <a:pPr marL="214313" indent="-214313" algn="just">
              <a:spcBef>
                <a:spcPts val="600"/>
              </a:spcBef>
              <a:spcAft>
                <a:spcPts val="45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Создание учебного центра на площадке сооружения Смоленской АЭС-2</a:t>
            </a: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232754E3-1132-47E4-8C1C-8F44B5548081}"/>
              </a:ext>
            </a:extLst>
          </p:cNvPr>
          <p:cNvSpPr txBox="1">
            <a:spLocks/>
          </p:cNvSpPr>
          <p:nvPr/>
        </p:nvSpPr>
        <p:spPr>
          <a:xfrm>
            <a:off x="9359152" y="216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78594-8646-4D53-8F42-51980A186450}" type="slidenum">
              <a:rPr lang="ru-RU" sz="3200" smtClean="0">
                <a:solidFill>
                  <a:schemeClr val="bg1">
                    <a:lumMod val="95000"/>
                  </a:schemeClr>
                </a:solidFill>
                <a:latin typeface="Arial (Основной текст) текст)"/>
              </a:rPr>
              <a:pPr/>
              <a:t>18</a:t>
            </a:fld>
            <a:endParaRPr lang="ru-RU" sz="3200" dirty="0">
              <a:solidFill>
                <a:schemeClr val="bg1">
                  <a:lumMod val="95000"/>
                </a:schemeClr>
              </a:solidFill>
              <a:latin typeface="Arial (Основной текст)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115598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3CD145-D7E8-4FB1-9D03-2D439E32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425" y="216640"/>
            <a:ext cx="2743200" cy="365125"/>
          </a:xfrm>
        </p:spPr>
        <p:txBody>
          <a:bodyPr/>
          <a:lstStyle/>
          <a:p>
            <a:fld id="{35A78594-8646-4D53-8F42-51980A18645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78710" y="2228671"/>
            <a:ext cx="70345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rgbClr val="002060"/>
                </a:solidFill>
              </a:rPr>
              <a:t>Образовательный </a:t>
            </a:r>
          </a:p>
          <a:p>
            <a:pPr algn="ctr"/>
            <a:r>
              <a:rPr lang="ru-RU" sz="5000" b="1" dirty="0">
                <a:solidFill>
                  <a:srgbClr val="002060"/>
                </a:solidFill>
              </a:rPr>
              <a:t>Проект СРО атомной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129578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CE1305-CC29-4235-A47E-D0393F69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5A78594-8646-4D53-8F42-51980A186450}" type="slidenum">
              <a:rPr lang="ru-RU">
                <a:solidFill>
                  <a:prstClr val="white"/>
                </a:solidFill>
                <a:latin typeface="Arial"/>
              </a:rPr>
              <a:pPr defTabSz="685800">
                <a:defRPr/>
              </a:pPr>
              <a:t>2</a:t>
            </a:fld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40418DC-C54E-4B6D-9389-7922BBE5C9CF}"/>
              </a:ext>
            </a:extLst>
          </p:cNvPr>
          <p:cNvSpPr txBox="1">
            <a:spLocks/>
          </p:cNvSpPr>
          <p:nvPr/>
        </p:nvSpPr>
        <p:spPr>
          <a:xfrm>
            <a:off x="1268950" y="230626"/>
            <a:ext cx="8828773" cy="257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434F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Проектно-строительный комплекс атомной отрасли</a:t>
            </a:r>
          </a:p>
        </p:txBody>
      </p:sp>
      <p:sp>
        <p:nvSpPr>
          <p:cNvPr id="46" name="Полилиния 3">
            <a:extLst>
              <a:ext uri="{FF2B5EF4-FFF2-40B4-BE49-F238E27FC236}">
                <a16:creationId xmlns:a16="http://schemas.microsoft.com/office/drawing/2014/main" id="{9B64CCF3-8A60-43E9-9E65-39CBF35BA500}"/>
              </a:ext>
            </a:extLst>
          </p:cNvPr>
          <p:cNvSpPr/>
          <p:nvPr/>
        </p:nvSpPr>
        <p:spPr>
          <a:xfrm>
            <a:off x="0" y="810945"/>
            <a:ext cx="12192000" cy="5459729"/>
          </a:xfrm>
          <a:custGeom>
            <a:avLst/>
            <a:gdLst>
              <a:gd name="connsiteX0" fmla="*/ 0 w 8871857"/>
              <a:gd name="connsiteY0" fmla="*/ 0 h 5693229"/>
              <a:gd name="connsiteX1" fmla="*/ 0 w 8871857"/>
              <a:gd name="connsiteY1" fmla="*/ 5693229 h 5693229"/>
              <a:gd name="connsiteX2" fmla="*/ 8866415 w 8871857"/>
              <a:gd name="connsiteY2" fmla="*/ 5687786 h 5693229"/>
              <a:gd name="connsiteX3" fmla="*/ 8871857 w 8871857"/>
              <a:gd name="connsiteY3" fmla="*/ 2160815 h 5693229"/>
              <a:gd name="connsiteX4" fmla="*/ 1572986 w 8871857"/>
              <a:gd name="connsiteY4" fmla="*/ 0 h 5693229"/>
              <a:gd name="connsiteX5" fmla="*/ 0 w 8871857"/>
              <a:gd name="connsiteY5" fmla="*/ 0 h 5693229"/>
              <a:gd name="connsiteX0" fmla="*/ 0 w 8866415"/>
              <a:gd name="connsiteY0" fmla="*/ 0 h 5693229"/>
              <a:gd name="connsiteX1" fmla="*/ 0 w 8866415"/>
              <a:gd name="connsiteY1" fmla="*/ 5693229 h 5693229"/>
              <a:gd name="connsiteX2" fmla="*/ 8866415 w 8866415"/>
              <a:gd name="connsiteY2" fmla="*/ 5687786 h 5693229"/>
              <a:gd name="connsiteX3" fmla="*/ 8863390 w 8866415"/>
              <a:gd name="connsiteY3" fmla="*/ 1768967 h 5693229"/>
              <a:gd name="connsiteX4" fmla="*/ 1572986 w 8866415"/>
              <a:gd name="connsiteY4" fmla="*/ 0 h 5693229"/>
              <a:gd name="connsiteX5" fmla="*/ 0 w 8866415"/>
              <a:gd name="connsiteY5" fmla="*/ 0 h 569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6415" h="5693229">
                <a:moveTo>
                  <a:pt x="0" y="0"/>
                </a:moveTo>
                <a:lnTo>
                  <a:pt x="0" y="5693229"/>
                </a:lnTo>
                <a:lnTo>
                  <a:pt x="8866415" y="5687786"/>
                </a:lnTo>
                <a:cubicBezTo>
                  <a:pt x="8865407" y="4381513"/>
                  <a:pt x="8864398" y="3075240"/>
                  <a:pt x="8863390" y="1768967"/>
                </a:cubicBezTo>
                <a:lnTo>
                  <a:pt x="157298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1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013" kern="0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0C6E4515-08E2-45AE-B234-5E8FF503A1F8}"/>
              </a:ext>
            </a:extLst>
          </p:cNvPr>
          <p:cNvSpPr/>
          <p:nvPr/>
        </p:nvSpPr>
        <p:spPr>
          <a:xfrm>
            <a:off x="3693003" y="4534093"/>
            <a:ext cx="2273046" cy="742501"/>
          </a:xfrm>
          <a:prstGeom prst="rect">
            <a:avLst/>
          </a:prstGeom>
          <a:solidFill>
            <a:schemeClr val="accent2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Подрядчики по специализации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967613D-245C-4220-893B-DD235521B4FC}"/>
              </a:ext>
            </a:extLst>
          </p:cNvPr>
          <p:cNvSpPr/>
          <p:nvPr/>
        </p:nvSpPr>
        <p:spPr>
          <a:xfrm>
            <a:off x="501368" y="4553870"/>
            <a:ext cx="2276339" cy="731104"/>
          </a:xfrm>
          <a:prstGeom prst="rect">
            <a:avLst/>
          </a:prstGeom>
          <a:solidFill>
            <a:srgbClr val="538234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Подрядчики по специализации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50C47337-156B-46DD-BFC0-D8CC01F599E6}"/>
              </a:ext>
            </a:extLst>
          </p:cNvPr>
          <p:cNvSpPr/>
          <p:nvPr/>
        </p:nvSpPr>
        <p:spPr>
          <a:xfrm>
            <a:off x="6880212" y="4539952"/>
            <a:ext cx="2370907" cy="74502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Подрядчики по специализации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A88AB8E-E651-4E58-BBD1-93A7FE086267}"/>
              </a:ext>
            </a:extLst>
          </p:cNvPr>
          <p:cNvSpPr/>
          <p:nvPr/>
        </p:nvSpPr>
        <p:spPr>
          <a:xfrm>
            <a:off x="3693003" y="3432940"/>
            <a:ext cx="2256376" cy="755219"/>
          </a:xfrm>
          <a:prstGeom prst="rect">
            <a:avLst/>
          </a:prstGeom>
          <a:solidFill>
            <a:schemeClr val="accent2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Генеральные проектировщики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40E057B-068E-4775-83ED-31837DE29B39}"/>
              </a:ext>
            </a:extLst>
          </p:cNvPr>
          <p:cNvSpPr/>
          <p:nvPr/>
        </p:nvSpPr>
        <p:spPr>
          <a:xfrm>
            <a:off x="501368" y="3434775"/>
            <a:ext cx="2282609" cy="767826"/>
          </a:xfrm>
          <a:prstGeom prst="rect">
            <a:avLst/>
          </a:prstGeom>
          <a:solidFill>
            <a:srgbClr val="538234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Комплексные</a:t>
            </a:r>
          </a:p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 изыскатели</a:t>
            </a:r>
          </a:p>
        </p:txBody>
      </p:sp>
      <p:sp>
        <p:nvSpPr>
          <p:cNvPr id="62" name="Прямоугольник с двумя вырезанными противолежащими углами 65">
            <a:extLst>
              <a:ext uri="{FF2B5EF4-FFF2-40B4-BE49-F238E27FC236}">
                <a16:creationId xmlns:a16="http://schemas.microsoft.com/office/drawing/2014/main" id="{602B9C45-F3D6-49C1-89A3-8ACBDDE75B22}"/>
              </a:ext>
            </a:extLst>
          </p:cNvPr>
          <p:cNvSpPr>
            <a:spLocks noChangeAspect="1"/>
          </p:cNvSpPr>
          <p:nvPr/>
        </p:nvSpPr>
        <p:spPr>
          <a:xfrm>
            <a:off x="1793577" y="4090380"/>
            <a:ext cx="991345" cy="266316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>
              <a:defRPr/>
            </a:pPr>
            <a:r>
              <a:rPr lang="ru-RU" sz="2000" b="1" kern="0" dirty="0">
                <a:solidFill>
                  <a:srgbClr val="414142"/>
                </a:solidFill>
                <a:latin typeface="Arial"/>
                <a:cs typeface="Arial"/>
              </a:rPr>
              <a:t>7</a:t>
            </a:r>
            <a:endParaRPr lang="ru-RU" sz="20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3" name="Прямоугольник с двумя вырезанными противолежащими углами 66">
            <a:extLst>
              <a:ext uri="{FF2B5EF4-FFF2-40B4-BE49-F238E27FC236}">
                <a16:creationId xmlns:a16="http://schemas.microsoft.com/office/drawing/2014/main" id="{82D0A868-3A11-48C0-8A64-AF6A6B328299}"/>
              </a:ext>
            </a:extLst>
          </p:cNvPr>
          <p:cNvSpPr>
            <a:spLocks noChangeAspect="1"/>
          </p:cNvSpPr>
          <p:nvPr/>
        </p:nvSpPr>
        <p:spPr>
          <a:xfrm>
            <a:off x="4954328" y="4092262"/>
            <a:ext cx="1011721" cy="271790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r>
              <a:rPr lang="ru-RU" sz="2000" b="1" kern="0" dirty="0">
                <a:solidFill>
                  <a:srgbClr val="414142"/>
                </a:solidFill>
                <a:latin typeface="Arial"/>
                <a:cs typeface="Arial"/>
              </a:rPr>
              <a:t>19</a:t>
            </a:r>
          </a:p>
        </p:txBody>
      </p:sp>
      <p:sp>
        <p:nvSpPr>
          <p:cNvPr id="65" name="Прямоугольник с двумя вырезанными противолежащими углами 68">
            <a:extLst>
              <a:ext uri="{FF2B5EF4-FFF2-40B4-BE49-F238E27FC236}">
                <a16:creationId xmlns:a16="http://schemas.microsoft.com/office/drawing/2014/main" id="{5418563D-68CB-428B-9551-50764E64140E}"/>
              </a:ext>
            </a:extLst>
          </p:cNvPr>
          <p:cNvSpPr>
            <a:spLocks noChangeAspect="1"/>
          </p:cNvSpPr>
          <p:nvPr/>
        </p:nvSpPr>
        <p:spPr>
          <a:xfrm>
            <a:off x="4963120" y="5212124"/>
            <a:ext cx="1011721" cy="271790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r>
              <a:rPr lang="ru-RU" sz="2000" b="1" kern="0" dirty="0">
                <a:solidFill>
                  <a:srgbClr val="414142"/>
                </a:solidFill>
                <a:latin typeface="Arial"/>
                <a:cs typeface="Arial"/>
              </a:rPr>
              <a:t>131</a:t>
            </a:r>
          </a:p>
        </p:txBody>
      </p:sp>
      <p:sp>
        <p:nvSpPr>
          <p:cNvPr id="66" name="Прямоугольник с двумя вырезанными противолежащими углами 69">
            <a:extLst>
              <a:ext uri="{FF2B5EF4-FFF2-40B4-BE49-F238E27FC236}">
                <a16:creationId xmlns:a16="http://schemas.microsoft.com/office/drawing/2014/main" id="{B5EA03AE-4AF0-4B53-96F0-6AC9D58057A0}"/>
              </a:ext>
            </a:extLst>
          </p:cNvPr>
          <p:cNvSpPr>
            <a:spLocks noChangeAspect="1"/>
          </p:cNvSpPr>
          <p:nvPr/>
        </p:nvSpPr>
        <p:spPr>
          <a:xfrm>
            <a:off x="8153038" y="5192116"/>
            <a:ext cx="1100447" cy="255667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  <a:cs typeface="Arial"/>
              </a:rPr>
              <a:t>247 / </a:t>
            </a: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70</a:t>
            </a:r>
            <a:endParaRPr lang="ru-RU" sz="20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4E9AE1-654F-403A-BF5E-D0BDBA96F412}"/>
              </a:ext>
            </a:extLst>
          </p:cNvPr>
          <p:cNvSpPr txBox="1"/>
          <p:nvPr/>
        </p:nvSpPr>
        <p:spPr>
          <a:xfrm>
            <a:off x="126111" y="1239319"/>
            <a:ext cx="2582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ru-RU" sz="4400" b="1" kern="0" spc="169" dirty="0">
                <a:solidFill>
                  <a:srgbClr val="4472C4">
                    <a:lumMod val="50000"/>
                  </a:srgbClr>
                </a:solidFill>
                <a:latin typeface="Arial"/>
              </a:rPr>
              <a:t>ПСК АО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9EDC483-905F-402B-9C41-903D7FC1D897}"/>
              </a:ext>
            </a:extLst>
          </p:cNvPr>
          <p:cNvSpPr/>
          <p:nvPr/>
        </p:nvSpPr>
        <p:spPr>
          <a:xfrm>
            <a:off x="1139449" y="5616208"/>
            <a:ext cx="4329532" cy="555583"/>
          </a:xfrm>
          <a:prstGeom prst="rect">
            <a:avLst/>
          </a:prstGeom>
          <a:solidFill>
            <a:srgbClr val="0070C0"/>
          </a:solidFill>
          <a:ln w="1905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algn="ctr" defTabSz="685800">
              <a:defRPr/>
            </a:pPr>
            <a:r>
              <a:rPr lang="ru-RU" sz="2100" b="1" kern="0" dirty="0">
                <a:solidFill>
                  <a:prstClr val="white"/>
                </a:solidFill>
                <a:latin typeface="Arial"/>
              </a:rPr>
              <a:t>НОУ ДПО «УЦПР»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8EF3BEE3-20B9-4E38-BFA2-068A62F0E1F3}"/>
              </a:ext>
            </a:extLst>
          </p:cNvPr>
          <p:cNvSpPr/>
          <p:nvPr/>
        </p:nvSpPr>
        <p:spPr>
          <a:xfrm>
            <a:off x="6422171" y="5610866"/>
            <a:ext cx="4182800" cy="555583"/>
          </a:xfrm>
          <a:prstGeom prst="rect">
            <a:avLst/>
          </a:prstGeom>
          <a:solidFill>
            <a:srgbClr val="0070C0"/>
          </a:solidFill>
          <a:ln w="1905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2100" b="1" kern="0" dirty="0">
                <a:solidFill>
                  <a:prstClr val="white"/>
                </a:solidFill>
                <a:latin typeface="Arial"/>
              </a:rPr>
              <a:t>ООО «ЦТКАО»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52CCD0D-407A-4088-8265-BAAD7EAC7328}"/>
              </a:ext>
            </a:extLst>
          </p:cNvPr>
          <p:cNvSpPr/>
          <p:nvPr/>
        </p:nvSpPr>
        <p:spPr>
          <a:xfrm>
            <a:off x="6868819" y="3375162"/>
            <a:ext cx="2382300" cy="76305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Генеральные подрядчики</a:t>
            </a:r>
          </a:p>
        </p:txBody>
      </p:sp>
      <p:sp>
        <p:nvSpPr>
          <p:cNvPr id="72" name="Прямоугольник с двумя вырезанными противолежащими углами 63">
            <a:extLst>
              <a:ext uri="{FF2B5EF4-FFF2-40B4-BE49-F238E27FC236}">
                <a16:creationId xmlns:a16="http://schemas.microsoft.com/office/drawing/2014/main" id="{B4E278D7-E4D3-465C-BAD5-81DA6C2F6281}"/>
              </a:ext>
            </a:extLst>
          </p:cNvPr>
          <p:cNvSpPr>
            <a:spLocks noChangeAspect="1"/>
          </p:cNvSpPr>
          <p:nvPr/>
        </p:nvSpPr>
        <p:spPr>
          <a:xfrm>
            <a:off x="8280495" y="4045728"/>
            <a:ext cx="970624" cy="260750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r>
              <a:rPr lang="en-US" sz="2000" b="1" kern="0" dirty="0">
                <a:solidFill>
                  <a:srgbClr val="414142"/>
                </a:solidFill>
                <a:latin typeface="Arial"/>
                <a:cs typeface="Arial"/>
              </a:rPr>
              <a:t> 18 / </a:t>
            </a: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11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B5B15E1-6724-400C-9005-5B6D7EC9ACFC}"/>
              </a:ext>
            </a:extLst>
          </p:cNvPr>
          <p:cNvSpPr/>
          <p:nvPr/>
        </p:nvSpPr>
        <p:spPr>
          <a:xfrm>
            <a:off x="9761958" y="3466880"/>
            <a:ext cx="2128333" cy="1245283"/>
          </a:xfrm>
          <a:prstGeom prst="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rmAutofit/>
          </a:bodyPr>
          <a:lstStyle/>
          <a:p>
            <a:pPr algn="ctr" defTabSz="685800">
              <a:defRPr/>
            </a:pPr>
            <a:r>
              <a:rPr lang="ru-RU" sz="1600" b="1" kern="0" dirty="0">
                <a:solidFill>
                  <a:srgbClr val="FFFFFF"/>
                </a:solidFill>
                <a:latin typeface="Arial"/>
              </a:rPr>
              <a:t>Комплекс гражданского строительства</a:t>
            </a:r>
          </a:p>
        </p:txBody>
      </p:sp>
      <p:sp>
        <p:nvSpPr>
          <p:cNvPr id="74" name="Прямоугольник с двумя вырезанными противолежащими углами 63">
            <a:extLst>
              <a:ext uri="{FF2B5EF4-FFF2-40B4-BE49-F238E27FC236}">
                <a16:creationId xmlns:a16="http://schemas.microsoft.com/office/drawing/2014/main" id="{8F2310F0-8111-456F-BA2A-CC56CD65EAB1}"/>
              </a:ext>
            </a:extLst>
          </p:cNvPr>
          <p:cNvSpPr>
            <a:spLocks noChangeAspect="1"/>
          </p:cNvSpPr>
          <p:nvPr/>
        </p:nvSpPr>
        <p:spPr>
          <a:xfrm>
            <a:off x="11012700" y="4594925"/>
            <a:ext cx="872819" cy="234476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31</a:t>
            </a:r>
          </a:p>
        </p:txBody>
      </p: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1770DDA9-AD11-4610-8F48-BA24C83EE9B9}"/>
              </a:ext>
            </a:extLst>
          </p:cNvPr>
          <p:cNvCxnSpPr>
            <a:cxnSpLocks/>
          </p:cNvCxnSpPr>
          <p:nvPr/>
        </p:nvCxnSpPr>
        <p:spPr>
          <a:xfrm>
            <a:off x="4830900" y="2966190"/>
            <a:ext cx="0" cy="376439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BDD83A62-2AB6-4927-A8C7-FD38A9B95323}"/>
              </a:ext>
            </a:extLst>
          </p:cNvPr>
          <p:cNvSpPr/>
          <p:nvPr/>
        </p:nvSpPr>
        <p:spPr>
          <a:xfrm>
            <a:off x="4829526" y="1388495"/>
            <a:ext cx="2985042" cy="5852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algn="ctr" defTabSz="685800">
              <a:defRPr/>
            </a:pPr>
            <a:r>
              <a:rPr lang="ru-RU" sz="2800" b="1" kern="0" dirty="0">
                <a:solidFill>
                  <a:srgbClr val="FFFFFF"/>
                </a:solidFill>
                <a:latin typeface="Arial"/>
              </a:rPr>
              <a:t>Застройщики</a:t>
            </a:r>
          </a:p>
        </p:txBody>
      </p:sp>
      <p:sp>
        <p:nvSpPr>
          <p:cNvPr id="81" name="Прямоугольник с двумя вырезанными противолежащими углами 64">
            <a:extLst>
              <a:ext uri="{FF2B5EF4-FFF2-40B4-BE49-F238E27FC236}">
                <a16:creationId xmlns:a16="http://schemas.microsoft.com/office/drawing/2014/main" id="{3B8A1D2A-1B81-4582-8E49-820CC01C3092}"/>
              </a:ext>
            </a:extLst>
          </p:cNvPr>
          <p:cNvSpPr>
            <a:spLocks noChangeAspect="1"/>
          </p:cNvSpPr>
          <p:nvPr/>
        </p:nvSpPr>
        <p:spPr>
          <a:xfrm>
            <a:off x="6868819" y="1968604"/>
            <a:ext cx="986562" cy="265031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>
              <a:defRPr/>
            </a:pPr>
            <a:r>
              <a:rPr lang="en-US" sz="2000" b="1" kern="0" dirty="0">
                <a:solidFill>
                  <a:srgbClr val="414142"/>
                </a:solidFill>
                <a:latin typeface="Arial"/>
                <a:cs typeface="Arial"/>
              </a:rPr>
              <a:t>52</a:t>
            </a:r>
            <a:r>
              <a:rPr lang="ru-RU" sz="2000" b="1" kern="0" dirty="0">
                <a:solidFill>
                  <a:srgbClr val="414142"/>
                </a:solidFill>
                <a:latin typeface="Arial"/>
                <a:cs typeface="Arial"/>
              </a:rPr>
              <a:t> / </a:t>
            </a: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21</a:t>
            </a:r>
            <a:r>
              <a:rPr lang="ru-RU" sz="2000" b="1" kern="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endParaRPr lang="ru-RU" sz="20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8D69D2CD-08D9-44D1-81AE-01584269140D}"/>
              </a:ext>
            </a:extLst>
          </p:cNvPr>
          <p:cNvCxnSpPr/>
          <p:nvPr/>
        </p:nvCxnSpPr>
        <p:spPr>
          <a:xfrm>
            <a:off x="1646902" y="3096574"/>
            <a:ext cx="5373" cy="248675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49F63B4-67DC-4E38-9EDB-5027D21D561A}"/>
              </a:ext>
            </a:extLst>
          </p:cNvPr>
          <p:cNvSpPr/>
          <p:nvPr/>
        </p:nvSpPr>
        <p:spPr>
          <a:xfrm>
            <a:off x="528546" y="2613080"/>
            <a:ext cx="2106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400" b="1" dirty="0">
                <a:solidFill>
                  <a:srgbClr val="353F7B"/>
                </a:solidFill>
                <a:latin typeface="Arial"/>
              </a:rPr>
              <a:t>Инженерные</a:t>
            </a:r>
          </a:p>
          <a:p>
            <a:pPr algn="ctr" defTabSz="685800">
              <a:defRPr/>
            </a:pPr>
            <a:r>
              <a:rPr lang="ru-RU" sz="1400" b="1" dirty="0">
                <a:solidFill>
                  <a:srgbClr val="353F7B"/>
                </a:solidFill>
                <a:latin typeface="Arial"/>
              </a:rPr>
              <a:t>изыскания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C7B75691-AACF-428E-A177-D0E85D5203FC}"/>
              </a:ext>
            </a:extLst>
          </p:cNvPr>
          <p:cNvSpPr/>
          <p:nvPr/>
        </p:nvSpPr>
        <p:spPr>
          <a:xfrm>
            <a:off x="3983835" y="2644464"/>
            <a:ext cx="16995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400" b="1" dirty="0">
                <a:solidFill>
                  <a:srgbClr val="353F7B"/>
                </a:solidFill>
                <a:latin typeface="Arial"/>
              </a:rPr>
              <a:t>Проектирование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6233A510-0997-4C94-9CB2-97D219DA80B3}"/>
              </a:ext>
            </a:extLst>
          </p:cNvPr>
          <p:cNvSpPr/>
          <p:nvPr/>
        </p:nvSpPr>
        <p:spPr>
          <a:xfrm>
            <a:off x="6891409" y="2647154"/>
            <a:ext cx="15539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400" b="1" dirty="0">
                <a:solidFill>
                  <a:srgbClr val="353F7B"/>
                </a:solidFill>
                <a:latin typeface="Arial"/>
              </a:rPr>
              <a:t>Строительство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9F1A1883-8704-4C31-82C6-2D40123DFB0E}"/>
              </a:ext>
            </a:extLst>
          </p:cNvPr>
          <p:cNvCxnSpPr>
            <a:cxnSpLocks/>
          </p:cNvCxnSpPr>
          <p:nvPr/>
        </p:nvCxnSpPr>
        <p:spPr>
          <a:xfrm>
            <a:off x="1649589" y="2375129"/>
            <a:ext cx="0" cy="324039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9F1A1883-8704-4C31-82C6-2D40123DFB0E}"/>
              </a:ext>
            </a:extLst>
          </p:cNvPr>
          <p:cNvCxnSpPr>
            <a:cxnSpLocks/>
            <a:endCxn id="73" idx="0"/>
          </p:cNvCxnSpPr>
          <p:nvPr/>
        </p:nvCxnSpPr>
        <p:spPr>
          <a:xfrm>
            <a:off x="1633931" y="2368886"/>
            <a:ext cx="9192194" cy="1097994"/>
          </a:xfrm>
          <a:prstGeom prst="bentConnector2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9F1A1883-8704-4C31-82C6-2D40123DFB0E}"/>
              </a:ext>
            </a:extLst>
          </p:cNvPr>
          <p:cNvCxnSpPr>
            <a:cxnSpLocks/>
          </p:cNvCxnSpPr>
          <p:nvPr/>
        </p:nvCxnSpPr>
        <p:spPr>
          <a:xfrm>
            <a:off x="4833586" y="2375129"/>
            <a:ext cx="1" cy="324039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9F1A1883-8704-4C31-82C6-2D40123DFB0E}"/>
              </a:ext>
            </a:extLst>
          </p:cNvPr>
          <p:cNvCxnSpPr>
            <a:cxnSpLocks/>
          </p:cNvCxnSpPr>
          <p:nvPr/>
        </p:nvCxnSpPr>
        <p:spPr>
          <a:xfrm>
            <a:off x="7790140" y="2353035"/>
            <a:ext cx="0" cy="363185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4125A7E5-5388-617D-78B5-258083203C79}"/>
              </a:ext>
            </a:extLst>
          </p:cNvPr>
          <p:cNvCxnSpPr>
            <a:cxnSpLocks/>
          </p:cNvCxnSpPr>
          <p:nvPr/>
        </p:nvCxnSpPr>
        <p:spPr>
          <a:xfrm>
            <a:off x="7790140" y="2945008"/>
            <a:ext cx="0" cy="376439"/>
          </a:xfrm>
          <a:prstGeom prst="straightConnector1">
            <a:avLst/>
          </a:prstGeom>
          <a:noFill/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856FF9-67EC-F242-0AF6-BEC310D17C76}"/>
              </a:ext>
            </a:extLst>
          </p:cNvPr>
          <p:cNvSpPr/>
          <p:nvPr/>
        </p:nvSpPr>
        <p:spPr>
          <a:xfrm>
            <a:off x="2582810" y="910440"/>
            <a:ext cx="2371518" cy="352049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algn="ctr" defTabSz="685800">
              <a:defRPr/>
            </a:pPr>
            <a:r>
              <a:rPr lang="ru-RU" sz="2000" b="1" kern="0" dirty="0">
                <a:solidFill>
                  <a:srgbClr val="FFFFFF"/>
                </a:solidFill>
                <a:latin typeface="Arial"/>
              </a:rPr>
              <a:t>Союзатомстрой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428DDE-626D-5221-E148-25371BD5EF1B}"/>
              </a:ext>
            </a:extLst>
          </p:cNvPr>
          <p:cNvSpPr/>
          <p:nvPr/>
        </p:nvSpPr>
        <p:spPr>
          <a:xfrm>
            <a:off x="5018588" y="912659"/>
            <a:ext cx="2606918" cy="352049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algn="ctr" defTabSz="685800">
              <a:defRPr/>
            </a:pPr>
            <a:r>
              <a:rPr lang="ru-RU" sz="2000" b="1" kern="0" dirty="0">
                <a:solidFill>
                  <a:srgbClr val="FFFFFF"/>
                </a:solidFill>
                <a:latin typeface="Arial"/>
              </a:rPr>
              <a:t>Союзатомпроект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83FEC6-13D1-E5DA-7C7A-865AC47B2735}"/>
              </a:ext>
            </a:extLst>
          </p:cNvPr>
          <p:cNvSpPr/>
          <p:nvPr/>
        </p:nvSpPr>
        <p:spPr>
          <a:xfrm>
            <a:off x="7689766" y="903245"/>
            <a:ext cx="2606918" cy="352049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algn="ctr" defTabSz="685800">
              <a:defRPr/>
            </a:pPr>
            <a:r>
              <a:rPr lang="ru-RU" sz="2000" b="1" kern="0" dirty="0">
                <a:solidFill>
                  <a:srgbClr val="FFFFFF"/>
                </a:solidFill>
                <a:latin typeface="Arial"/>
              </a:rPr>
              <a:t>Союзатомгео</a:t>
            </a:r>
          </a:p>
        </p:txBody>
      </p:sp>
      <p:sp>
        <p:nvSpPr>
          <p:cNvPr id="37" name="Прямоугольник с двумя вырезанными противолежащими углами 67">
            <a:extLst>
              <a:ext uri="{FF2B5EF4-FFF2-40B4-BE49-F238E27FC236}">
                <a16:creationId xmlns:a16="http://schemas.microsoft.com/office/drawing/2014/main" id="{65ECB01F-0941-CB41-9417-6490C2F6AD12}"/>
              </a:ext>
            </a:extLst>
          </p:cNvPr>
          <p:cNvSpPr>
            <a:spLocks noChangeAspect="1"/>
          </p:cNvSpPr>
          <p:nvPr/>
        </p:nvSpPr>
        <p:spPr>
          <a:xfrm>
            <a:off x="1791682" y="5218366"/>
            <a:ext cx="991346" cy="288929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/>
            <a:r>
              <a:rPr lang="ru-RU" sz="2000" b="1" kern="0" dirty="0">
                <a:solidFill>
                  <a:srgbClr val="414142"/>
                </a:solidFill>
                <a:latin typeface="Arial"/>
                <a:cs typeface="Arial"/>
              </a:rPr>
              <a:t>65</a:t>
            </a:r>
          </a:p>
        </p:txBody>
      </p:sp>
      <p:sp>
        <p:nvSpPr>
          <p:cNvPr id="39" name="Прямоугольник с двумя вырезанными противолежащими углами 64">
            <a:extLst>
              <a:ext uri="{FF2B5EF4-FFF2-40B4-BE49-F238E27FC236}">
                <a16:creationId xmlns:a16="http://schemas.microsoft.com/office/drawing/2014/main" id="{62157D89-1E41-41B8-B23F-1142A7839C86}"/>
              </a:ext>
            </a:extLst>
          </p:cNvPr>
          <p:cNvSpPr>
            <a:spLocks noChangeAspect="1"/>
          </p:cNvSpPr>
          <p:nvPr/>
        </p:nvSpPr>
        <p:spPr>
          <a:xfrm>
            <a:off x="161693" y="6307436"/>
            <a:ext cx="986562" cy="265031"/>
          </a:xfrm>
          <a:prstGeom prst="snip2DiagRect">
            <a:avLst>
              <a:gd name="adj1" fmla="val 0"/>
              <a:gd name="adj2" fmla="val 29110"/>
            </a:avLst>
          </a:prstGeom>
          <a:solidFill>
            <a:srgbClr val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 defTabSz="685800">
              <a:defRPr/>
            </a:pPr>
            <a:r>
              <a:rPr lang="en-US" b="1" kern="0" dirty="0">
                <a:solidFill>
                  <a:srgbClr val="414142"/>
                </a:solidFill>
                <a:latin typeface="Arial"/>
                <a:cs typeface="Arial"/>
              </a:rPr>
              <a:t>52</a:t>
            </a:r>
            <a:r>
              <a:rPr lang="ru-RU" b="1" kern="0" dirty="0">
                <a:solidFill>
                  <a:srgbClr val="414142"/>
                </a:solidFill>
                <a:latin typeface="Arial"/>
                <a:cs typeface="Arial"/>
              </a:rPr>
              <a:t> / </a:t>
            </a:r>
            <a:r>
              <a:rPr lang="ru-RU" b="1" kern="0" dirty="0">
                <a:solidFill>
                  <a:srgbClr val="FF0000"/>
                </a:solidFill>
                <a:latin typeface="Arial"/>
                <a:cs typeface="Arial"/>
              </a:rPr>
              <a:t>21</a:t>
            </a:r>
            <a:r>
              <a:rPr lang="ru-RU" b="1" kern="0" dirty="0">
                <a:solidFill>
                  <a:srgbClr val="414142"/>
                </a:solidFill>
                <a:latin typeface="Arial"/>
                <a:cs typeface="Arial"/>
              </a:rPr>
              <a:t> </a:t>
            </a:r>
            <a:endParaRPr lang="ru-RU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1E05CB2-5B6E-C4CD-B2FC-54455020B5D7}"/>
              </a:ext>
            </a:extLst>
          </p:cNvPr>
          <p:cNvSpPr/>
          <p:nvPr/>
        </p:nvSpPr>
        <p:spPr>
          <a:xfrm>
            <a:off x="545355" y="6270674"/>
            <a:ext cx="4074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600" b="1" dirty="0">
                <a:latin typeface="Arial"/>
              </a:rPr>
              <a:t>- до 372-ФЗ / после 372-ФЗ</a:t>
            </a:r>
          </a:p>
        </p:txBody>
      </p:sp>
    </p:spTree>
    <p:extLst>
      <p:ext uri="{BB962C8B-B14F-4D97-AF65-F5344CB8AC3E}">
        <p14:creationId xmlns:p14="http://schemas.microsoft.com/office/powerpoint/2010/main" val="283770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0"/>
                            </p:stCondLst>
                            <p:childTnLst>
                              <p:par>
                                <p:cTn id="98" presetID="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0" grpId="0" animBg="1"/>
      <p:bldP spid="53" grpId="0" animBg="1"/>
      <p:bldP spid="56" grpId="0" animBg="1"/>
      <p:bldP spid="57" grpId="0" animBg="1"/>
      <p:bldP spid="58" grpId="0" animBg="1"/>
      <p:bldP spid="62" grpId="0" animBg="1"/>
      <p:bldP spid="63" grpId="0" animBg="1"/>
      <p:bldP spid="65" grpId="0" animBg="1"/>
      <p:bldP spid="66" grpId="0" animBg="1"/>
      <p:bldP spid="67" grpId="0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9" grpId="0" animBg="1"/>
      <p:bldP spid="81" grpId="0" animBg="1"/>
      <p:bldP spid="83" grpId="0"/>
      <p:bldP spid="84" grpId="0"/>
      <p:bldP spid="85" grpId="0"/>
      <p:bldP spid="2" grpId="0" animBg="1"/>
      <p:bldP spid="3" grpId="0" animBg="1"/>
      <p:bldP spid="6" grpId="0" animBg="1"/>
      <p:bldP spid="37" grpId="0" animBg="1"/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3CD145-D7E8-4FB1-9D03-2D439E32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425" y="216640"/>
            <a:ext cx="2743200" cy="365125"/>
          </a:xfrm>
        </p:spPr>
        <p:txBody>
          <a:bodyPr/>
          <a:lstStyle/>
          <a:p>
            <a:fld id="{35A78594-8646-4D53-8F42-51980A186450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6" name="Диаграмма 2"/>
          <p:cNvGraphicFramePr>
            <a:graphicFrameLocks/>
          </p:cNvGraphicFramePr>
          <p:nvPr/>
        </p:nvGraphicFramePr>
        <p:xfrm>
          <a:off x="563526" y="1470382"/>
          <a:ext cx="11270511" cy="494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57249" y="799511"/>
            <a:ext cx="9551505" cy="453125"/>
          </a:xfrm>
          <a:prstGeom prst="rect">
            <a:avLst/>
          </a:prstGeom>
        </p:spPr>
        <p:txBody>
          <a:bodyPr vert="horz" wrap="square" lIns="0" tIns="0" rIns="0" bIns="0" anchor="t">
            <a:sp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  <a:effectLst/>
                <a:latin typeface="Arial"/>
              </a:rPr>
              <a:t>За период с 2010 по 2024 г.г. повысили  квалификацию –                                              </a:t>
            </a:r>
            <a:r>
              <a:rPr lang="ru-RU" sz="1800" b="1" dirty="0">
                <a:solidFill>
                  <a:srgbClr val="C00000"/>
                </a:solidFill>
                <a:effectLst/>
              </a:rPr>
              <a:t>37036 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/>
              </a:rPr>
              <a:t>руководителей и специалистов из них </a:t>
            </a:r>
            <a:r>
              <a:rPr lang="ru-RU" sz="1800" b="1" dirty="0">
                <a:solidFill>
                  <a:srgbClr val="C00000"/>
                </a:solidFill>
                <a:effectLst/>
                <a:latin typeface="Arial"/>
              </a:rPr>
              <a:t>23218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/>
              </a:rPr>
              <a:t> в НОУ ДПО «УЦПР»</a:t>
            </a:r>
          </a:p>
        </p:txBody>
      </p:sp>
      <p:sp>
        <p:nvSpPr>
          <p:cNvPr id="8" name="Левая круглая скобка 7"/>
          <p:cNvSpPr/>
          <p:nvPr/>
        </p:nvSpPr>
        <p:spPr>
          <a:xfrm rot="16200000">
            <a:off x="9032021" y="3387607"/>
            <a:ext cx="158742" cy="5271892"/>
          </a:xfrm>
          <a:prstGeom prst="leftBracket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18667" y="5727110"/>
            <a:ext cx="7145425" cy="40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002060"/>
                </a:solidFill>
                <a:latin typeface="Arial"/>
              </a:rPr>
              <a:t>НОУ ДПО «УЦПР» – базовый</a:t>
            </a:r>
          </a:p>
          <a:p>
            <a:pPr algn="ctr">
              <a:defRPr/>
            </a:pPr>
            <a:r>
              <a:rPr lang="ru-RU" sz="1000" b="1" dirty="0">
                <a:solidFill>
                  <a:srgbClr val="002060"/>
                </a:solidFill>
                <a:latin typeface="Arial"/>
              </a:rPr>
              <a:t> учебный центр СРО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65957" y="3785489"/>
            <a:ext cx="676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1040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42937" y="2735731"/>
            <a:ext cx="668438" cy="34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2570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36578" y="2104854"/>
            <a:ext cx="668438" cy="34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3535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38884" y="2202718"/>
            <a:ext cx="668438" cy="34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3726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07322" y="1517658"/>
            <a:ext cx="864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4324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66987" y="1819079"/>
            <a:ext cx="651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4079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378067" y="2289777"/>
            <a:ext cx="668438" cy="34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3394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37956" y="3081867"/>
            <a:ext cx="10933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2316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16378" y="3691523"/>
            <a:ext cx="7398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1700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050280" y="3691523"/>
            <a:ext cx="686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1706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876180" y="3646655"/>
            <a:ext cx="1065968" cy="346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1737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556120" y="3588097"/>
            <a:ext cx="772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4223D"/>
                </a:solidFill>
              </a:rPr>
              <a:t>1847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042937" y="114500"/>
            <a:ext cx="8189201" cy="44996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/>
              <a:t>Динамика Образовательного проекта 2010-2024 гг.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452" y="3687732"/>
            <a:ext cx="743776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20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3CD145-D7E8-4FB1-9D03-2D439E32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425" y="216640"/>
            <a:ext cx="2743200" cy="365125"/>
          </a:xfrm>
        </p:spPr>
        <p:txBody>
          <a:bodyPr/>
          <a:lstStyle/>
          <a:p>
            <a:fld id="{35A78594-8646-4D53-8F42-51980A186450}" type="slidenum">
              <a:rPr lang="ru-RU" smtClean="0"/>
              <a:pPr/>
              <a:t>21</a:t>
            </a:fld>
            <a:endParaRPr lang="ru-RU" dirty="0"/>
          </a:p>
        </p:txBody>
      </p:sp>
      <p:graphicFrame>
        <p:nvGraphicFramePr>
          <p:cNvPr id="23" name="Диаграмма 2"/>
          <p:cNvGraphicFramePr>
            <a:graphicFrameLocks noGrp="1"/>
          </p:cNvGraphicFramePr>
          <p:nvPr>
            <p:ph idx="1"/>
          </p:nvPr>
        </p:nvGraphicFramePr>
        <p:xfrm>
          <a:off x="748333" y="996339"/>
          <a:ext cx="10595114" cy="7511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821983" y="102288"/>
            <a:ext cx="8153400" cy="39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Бюджет образовательного проекта СРО (в млн. руб.)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600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AED39D-BE26-977B-6F06-2BDF6D253824}"/>
              </a:ext>
            </a:extLst>
          </p:cNvPr>
          <p:cNvSpPr txBox="1"/>
          <p:nvPr/>
        </p:nvSpPr>
        <p:spPr>
          <a:xfrm>
            <a:off x="772234" y="3044279"/>
            <a:ext cx="109834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kern="0" dirty="0">
                <a:solidFill>
                  <a:schemeClr val="accent3">
                    <a:lumMod val="75000"/>
                  </a:schemeClr>
                </a:solidFill>
                <a:cs typeface="Arial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7984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3</a:t>
            </a:fld>
            <a:endParaRPr lang="ru-RU" sz="28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0110" y="41989"/>
            <a:ext cx="10655408" cy="539699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sz="2300" dirty="0">
                <a:latin typeface="Arial" panose="020B0604020202020204" pitchFamily="34" charset="0"/>
                <a:cs typeface="Arial" panose="020B0604020202020204" pitchFamily="34" charset="0"/>
              </a:rPr>
              <a:t>Особые условия формирования подрядных альянсов для сооружения АЭС в России и за рубежом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64B224-82CD-BBD8-F7FB-AAB1E9339115}"/>
              </a:ext>
            </a:extLst>
          </p:cNvPr>
          <p:cNvSpPr/>
          <p:nvPr/>
        </p:nvSpPr>
        <p:spPr>
          <a:xfrm>
            <a:off x="595424" y="783910"/>
            <a:ext cx="11424364" cy="951386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</a:rPr>
              <a:t>Сооружение АЭС ведется на территориях, на которых отсутствуют строительные компании, обладающие компетенциями и персоналом, необходимыми для работы в условиях высоких требований атомного строительства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F92501C-10E2-0CFE-18FE-5C2F2FA22BFA}"/>
              </a:ext>
            </a:extLst>
          </p:cNvPr>
          <p:cNvSpPr txBox="1">
            <a:spLocks/>
          </p:cNvSpPr>
          <p:nvPr/>
        </p:nvSpPr>
        <p:spPr>
          <a:xfrm>
            <a:off x="75863" y="783910"/>
            <a:ext cx="423210" cy="950692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49F5F3C-9E97-97FB-CF0A-603362F03624}"/>
              </a:ext>
            </a:extLst>
          </p:cNvPr>
          <p:cNvSpPr/>
          <p:nvPr/>
        </p:nvSpPr>
        <p:spPr>
          <a:xfrm>
            <a:off x="563320" y="1776737"/>
            <a:ext cx="11456467" cy="862884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</a:rPr>
              <a:t>Численность персонала, необходимого для сооружения 2-х - 4-х блочных АЭС – </a:t>
            </a:r>
          </a:p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</a:rPr>
              <a:t>от 10 до 30 тыс. чел. Период строительства 7-10 лет. Высший уровень требований к квалификации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99BA1DAB-BAF3-0529-0663-0E52DAD3F9BC}"/>
              </a:ext>
            </a:extLst>
          </p:cNvPr>
          <p:cNvSpPr txBox="1">
            <a:spLocks/>
          </p:cNvSpPr>
          <p:nvPr/>
        </p:nvSpPr>
        <p:spPr>
          <a:xfrm>
            <a:off x="75863" y="1769728"/>
            <a:ext cx="423210" cy="842324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2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CC7F23-AF7B-0AE4-C10B-D053F3DBF877}"/>
              </a:ext>
            </a:extLst>
          </p:cNvPr>
          <p:cNvSpPr/>
          <p:nvPr/>
        </p:nvSpPr>
        <p:spPr>
          <a:xfrm>
            <a:off x="563320" y="2700747"/>
            <a:ext cx="11456467" cy="690924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  <a:latin typeface="Arial"/>
              </a:rPr>
              <a:t>Наличие острого дефицита высококвалифицированных руководителей, инженерного и рабочего персонала в целом в России и странах присутствия Росатома</a:t>
            </a:r>
            <a:endParaRPr lang="ru-RU" sz="2000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0E984845-A490-8BE3-B061-63182E0D7CB6}"/>
              </a:ext>
            </a:extLst>
          </p:cNvPr>
          <p:cNvSpPr txBox="1">
            <a:spLocks/>
          </p:cNvSpPr>
          <p:nvPr/>
        </p:nvSpPr>
        <p:spPr>
          <a:xfrm>
            <a:off x="75863" y="2700747"/>
            <a:ext cx="423210" cy="690922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3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CC10D7-CFB6-4C35-0149-FC5E732F3E80}"/>
              </a:ext>
            </a:extLst>
          </p:cNvPr>
          <p:cNvSpPr/>
          <p:nvPr/>
        </p:nvSpPr>
        <p:spPr>
          <a:xfrm>
            <a:off x="563320" y="3430961"/>
            <a:ext cx="11456467" cy="1047945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</a:rPr>
              <a:t>Вынужденный прием на работу большого количества низкоквалифицированного персонала, проживающего в близлежащих населенных пунктах, требующего обучения по основным профессиям и специальным программам, связанным с безопасностью труда</a:t>
            </a:r>
            <a:endParaRPr lang="ru-RU" sz="20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B5B07FB-2499-B207-120F-C6D2F5014C94}"/>
              </a:ext>
            </a:extLst>
          </p:cNvPr>
          <p:cNvSpPr txBox="1">
            <a:spLocks/>
          </p:cNvSpPr>
          <p:nvPr/>
        </p:nvSpPr>
        <p:spPr>
          <a:xfrm>
            <a:off x="75863" y="3430962"/>
            <a:ext cx="423210" cy="1047944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4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D02D88E-EC53-D91C-5674-848F0C1D5096}"/>
              </a:ext>
            </a:extLst>
          </p:cNvPr>
          <p:cNvSpPr/>
          <p:nvPr/>
        </p:nvSpPr>
        <p:spPr>
          <a:xfrm>
            <a:off x="563320" y="4524372"/>
            <a:ext cx="11456467" cy="726974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  <a:latin typeface="Arial"/>
              </a:rPr>
              <a:t>Отсутствие специализированных компаний для выполнения специальных строительных, тепломонтажных, электромонтажных</a:t>
            </a:r>
            <a:r>
              <a:rPr lang="ru-RU" sz="2000" kern="0" dirty="0">
                <a:solidFill>
                  <a:srgbClr val="FFFFFF"/>
                </a:solidFill>
              </a:rPr>
              <a:t>, пуско-наладочных работ</a:t>
            </a:r>
            <a:endParaRPr lang="ru-RU" sz="20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8823E01F-9818-84CC-FAAB-63795BDEC292}"/>
              </a:ext>
            </a:extLst>
          </p:cNvPr>
          <p:cNvSpPr txBox="1">
            <a:spLocks/>
          </p:cNvSpPr>
          <p:nvPr/>
        </p:nvSpPr>
        <p:spPr>
          <a:xfrm>
            <a:off x="75863" y="4518205"/>
            <a:ext cx="423210" cy="726974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5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70967A7-6CFD-C27D-21B0-6A7659E87A59}"/>
              </a:ext>
            </a:extLst>
          </p:cNvPr>
          <p:cNvSpPr/>
          <p:nvPr/>
        </p:nvSpPr>
        <p:spPr>
          <a:xfrm>
            <a:off x="75862" y="5970145"/>
            <a:ext cx="11943925" cy="701731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200" b="1" dirty="0">
                <a:solidFill>
                  <a:srgbClr val="002060"/>
                </a:solidFill>
              </a:rPr>
              <a:t>Данные условия требуют системного подхода к обеспечению строительных площадок квалифицированным персоналом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44470F6-5F5B-A61C-2FD2-BCC68B3DD974}"/>
              </a:ext>
            </a:extLst>
          </p:cNvPr>
          <p:cNvSpPr/>
          <p:nvPr/>
        </p:nvSpPr>
        <p:spPr>
          <a:xfrm>
            <a:off x="563320" y="5312472"/>
            <a:ext cx="11456467" cy="575145"/>
          </a:xfrm>
          <a:prstGeom prst="rect">
            <a:avLst/>
          </a:prstGeom>
          <a:solidFill>
            <a:srgbClr val="0070C0"/>
          </a:solidFill>
          <a:ln w="38100" cap="flat" cmpd="sng" algn="ctr">
            <a:noFill/>
            <a:prstDash val="solid"/>
          </a:ln>
          <a:effectLst/>
        </p:spPr>
        <p:txBody>
          <a:bodyPr lIns="20250" tIns="20250" rIns="20250" bIns="20250" rtlCol="0" anchor="ctr">
            <a:noAutofit/>
          </a:bodyPr>
          <a:lstStyle/>
          <a:p>
            <a:pPr defTabSz="685800">
              <a:defRPr/>
            </a:pPr>
            <a:r>
              <a:rPr lang="ru-RU" sz="2000" kern="0" dirty="0">
                <a:solidFill>
                  <a:srgbClr val="FFFFFF"/>
                </a:solidFill>
                <a:latin typeface="Arial"/>
              </a:rPr>
              <a:t>Сложности коммуникационного и ментального взаимодействия с зарубежным персоналом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0E7077-AA5E-F83F-52B0-30227939B32E}"/>
              </a:ext>
            </a:extLst>
          </p:cNvPr>
          <p:cNvSpPr txBox="1">
            <a:spLocks/>
          </p:cNvSpPr>
          <p:nvPr/>
        </p:nvSpPr>
        <p:spPr>
          <a:xfrm>
            <a:off x="75863" y="5306305"/>
            <a:ext cx="423210" cy="575145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6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500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4</a:t>
            </a:fld>
            <a:endParaRPr lang="ru-RU" sz="28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16368" y="71710"/>
            <a:ext cx="5063361" cy="539699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системного подхода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6459" y="829898"/>
            <a:ext cx="1175908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</a:rPr>
              <a:t>В составе крупных строительных площадок по сооружению объектов атомной отрасли (привлечение персонала свыше 5000 чел.) в качестве инфраструктурной единицы площадки в подготовительный период создаются учебно-производственный комплексы с функциями центров оценки и развития квалификаций и культуры безопасности, обеспечивающие: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AAF9BBD-CE40-405E-B026-F8322E081466}"/>
              </a:ext>
            </a:extLst>
          </p:cNvPr>
          <p:cNvSpPr txBox="1">
            <a:spLocks/>
          </p:cNvSpPr>
          <p:nvPr/>
        </p:nvSpPr>
        <p:spPr>
          <a:xfrm>
            <a:off x="722930" y="2027654"/>
            <a:ext cx="11240107" cy="638237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Процесс оценки квалификации персонала, включая руководителей, инженерный персонал, линейный персонал, квалифицированных рабочих при допуске на площадку (входной контроль)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AAF9BBD-CE40-405E-B026-F8322E081466}"/>
              </a:ext>
            </a:extLst>
          </p:cNvPr>
          <p:cNvSpPr txBox="1">
            <a:spLocks/>
          </p:cNvSpPr>
          <p:nvPr/>
        </p:nvSpPr>
        <p:spPr>
          <a:xfrm>
            <a:off x="722929" y="2714021"/>
            <a:ext cx="11240108" cy="618319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Дополнительное обучение до уровня квалификации, соответствующей нормативным требованиям, применяемым технологиям и тарификацией работ по проекту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DAAF9BBD-CE40-405E-B026-F8322E081466}"/>
              </a:ext>
            </a:extLst>
          </p:cNvPr>
          <p:cNvSpPr txBox="1">
            <a:spLocks/>
          </p:cNvSpPr>
          <p:nvPr/>
        </p:nvSpPr>
        <p:spPr>
          <a:xfrm>
            <a:off x="722929" y="3380423"/>
            <a:ext cx="11240108" cy="1082398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Обязательное обучение персонала по программам, связанным с обеспечением безопасности труда: </a:t>
            </a:r>
            <a:r>
              <a:rPr lang="ru-RU" sz="1800" i="1" dirty="0"/>
              <a:t>охрана труда, работа на высоте и в опасных условиях, пожарная безопасность, электробезопасность; оказание первой помощи.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AAF9BBD-CE40-405E-B026-F8322E081466}"/>
              </a:ext>
            </a:extLst>
          </p:cNvPr>
          <p:cNvSpPr txBox="1">
            <a:spLocks/>
          </p:cNvSpPr>
          <p:nvPr/>
        </p:nvSpPr>
        <p:spPr>
          <a:xfrm>
            <a:off x="722929" y="4923196"/>
            <a:ext cx="11240108" cy="31188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 Повышение квалификации по основной профессии, освоение смежных профессий.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AAF9BBD-CE40-405E-B026-F8322E081466}"/>
              </a:ext>
            </a:extLst>
          </p:cNvPr>
          <p:cNvSpPr txBox="1">
            <a:spLocks/>
          </p:cNvSpPr>
          <p:nvPr/>
        </p:nvSpPr>
        <p:spPr>
          <a:xfrm>
            <a:off x="722929" y="5318657"/>
            <a:ext cx="11240108" cy="32273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Обучение в рамках Образовательного проекта СРО атомной отрасли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D9DAC2F1-CDC8-49F3-A908-7DFB7B9AFF8E}"/>
              </a:ext>
            </a:extLst>
          </p:cNvPr>
          <p:cNvSpPr txBox="1">
            <a:spLocks/>
          </p:cNvSpPr>
          <p:nvPr/>
        </p:nvSpPr>
        <p:spPr>
          <a:xfrm>
            <a:off x="214766" y="2016894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D9DAC2F1-CDC8-49F3-A908-7DFB7B9AFF8E}"/>
              </a:ext>
            </a:extLst>
          </p:cNvPr>
          <p:cNvSpPr txBox="1">
            <a:spLocks/>
          </p:cNvSpPr>
          <p:nvPr/>
        </p:nvSpPr>
        <p:spPr>
          <a:xfrm>
            <a:off x="203957" y="2714022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dirty="0"/>
              <a:t>2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9DAC2F1-CDC8-49F3-A908-7DFB7B9AFF8E}"/>
              </a:ext>
            </a:extLst>
          </p:cNvPr>
          <p:cNvSpPr txBox="1">
            <a:spLocks/>
          </p:cNvSpPr>
          <p:nvPr/>
        </p:nvSpPr>
        <p:spPr>
          <a:xfrm>
            <a:off x="214766" y="3373256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9DAC2F1-CDC8-49F3-A908-7DFB7B9AFF8E}"/>
              </a:ext>
            </a:extLst>
          </p:cNvPr>
          <p:cNvSpPr txBox="1">
            <a:spLocks/>
          </p:cNvSpPr>
          <p:nvPr/>
        </p:nvSpPr>
        <p:spPr>
          <a:xfrm>
            <a:off x="203957" y="4951802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dirty="0"/>
              <a:t>5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9DAC2F1-CDC8-49F3-A908-7DFB7B9AFF8E}"/>
              </a:ext>
            </a:extLst>
          </p:cNvPr>
          <p:cNvSpPr txBox="1">
            <a:spLocks/>
          </p:cNvSpPr>
          <p:nvPr/>
        </p:nvSpPr>
        <p:spPr>
          <a:xfrm>
            <a:off x="203957" y="5318657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BF78DC13-3169-E11A-1BDA-DB492A3D9B75}"/>
              </a:ext>
            </a:extLst>
          </p:cNvPr>
          <p:cNvSpPr txBox="1">
            <a:spLocks/>
          </p:cNvSpPr>
          <p:nvPr/>
        </p:nvSpPr>
        <p:spPr>
          <a:xfrm>
            <a:off x="722929" y="4537066"/>
            <a:ext cx="11240108" cy="311885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 Обучение персонала по специальным программам по заказу подрядных организаций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D502B-76F8-4477-310B-6E2A5CBAA6A5}"/>
              </a:ext>
            </a:extLst>
          </p:cNvPr>
          <p:cNvSpPr txBox="1">
            <a:spLocks/>
          </p:cNvSpPr>
          <p:nvPr/>
        </p:nvSpPr>
        <p:spPr>
          <a:xfrm>
            <a:off x="203957" y="4509162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dirty="0"/>
              <a:t>4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B3D58275-CB52-235F-BCF8-B9539FEBBFA2}"/>
              </a:ext>
            </a:extLst>
          </p:cNvPr>
          <p:cNvSpPr txBox="1">
            <a:spLocks/>
          </p:cNvSpPr>
          <p:nvPr/>
        </p:nvSpPr>
        <p:spPr>
          <a:xfrm>
            <a:off x="731283" y="5727556"/>
            <a:ext cx="11240108" cy="605241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defPPr>
              <a:defRPr lang="ru-RU"/>
            </a:defPPr>
            <a:lvl1pPr marR="0" lvl="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353F7B"/>
                </a:solidFill>
                <a:effectLst/>
                <a:uLnTx/>
                <a:uFillTx/>
                <a:latin typeface="Arial"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sz="1800" dirty="0"/>
              <a:t>Аттестацию по программам основных специальностей и программам, связанным с безопасностью труда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32E64DEE-D936-0D6C-1344-B083D5EB0763}"/>
              </a:ext>
            </a:extLst>
          </p:cNvPr>
          <p:cNvSpPr txBox="1">
            <a:spLocks/>
          </p:cNvSpPr>
          <p:nvPr/>
        </p:nvSpPr>
        <p:spPr>
          <a:xfrm>
            <a:off x="212311" y="5727556"/>
            <a:ext cx="423210" cy="32273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marR="0" lvl="0" indent="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2"/>
              </a:buBlip>
              <a:defRPr sz="1400"/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2"/>
              </a:buBlip>
              <a:defRPr sz="2200"/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/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9541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830" y="97489"/>
            <a:ext cx="9153832" cy="5396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dirty="0"/>
              <a:t>Практика внедрения системного подхода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C533-573A-49DE-874E-AB87EF57987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" y="1974947"/>
            <a:ext cx="7419650" cy="459774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  <p:sp>
        <p:nvSpPr>
          <p:cNvPr id="7" name="Выноска 2 (без границы) 6"/>
          <p:cNvSpPr/>
          <p:nvPr/>
        </p:nvSpPr>
        <p:spPr>
          <a:xfrm>
            <a:off x="6174493" y="5485629"/>
            <a:ext cx="1250302" cy="446940"/>
          </a:xfrm>
          <a:prstGeom prst="callout2">
            <a:avLst>
              <a:gd name="adj1" fmla="val 45152"/>
              <a:gd name="adj2" fmla="val -1442"/>
              <a:gd name="adj3" fmla="val 47329"/>
              <a:gd name="adj4" fmla="val -1433"/>
              <a:gd name="adj5" fmla="val 141474"/>
              <a:gd name="adj6" fmla="val -7572"/>
            </a:avLst>
          </a:prstGeom>
          <a:solidFill>
            <a:srgbClr val="00B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УПК-4 </a:t>
            </a:r>
          </a:p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АЭС «</a:t>
            </a:r>
            <a:r>
              <a:rPr lang="ru-RU" sz="1200" dirty="0" err="1">
                <a:solidFill>
                  <a:srgbClr val="FFFFFF"/>
                </a:solidFill>
                <a:latin typeface="Arial"/>
              </a:rPr>
              <a:t>Руппур</a:t>
            </a:r>
            <a:r>
              <a:rPr lang="ru-RU" sz="1200" dirty="0">
                <a:solidFill>
                  <a:srgbClr val="FFFFFF"/>
                </a:solidFill>
                <a:latin typeface="Arial"/>
              </a:rPr>
              <a:t>»</a:t>
            </a:r>
          </a:p>
        </p:txBody>
      </p:sp>
      <p:sp>
        <p:nvSpPr>
          <p:cNvPr id="12" name="Выноска 2 (без границы) 11"/>
          <p:cNvSpPr/>
          <p:nvPr/>
        </p:nvSpPr>
        <p:spPr>
          <a:xfrm>
            <a:off x="326289" y="5016843"/>
            <a:ext cx="1255683" cy="460746"/>
          </a:xfrm>
          <a:prstGeom prst="callout2">
            <a:avLst>
              <a:gd name="adj1" fmla="val 58395"/>
              <a:gd name="adj2" fmla="val 98389"/>
              <a:gd name="adj3" fmla="val 71424"/>
              <a:gd name="adj4" fmla="val 99754"/>
              <a:gd name="adj5" fmla="val 143667"/>
              <a:gd name="adj6" fmla="val 117100"/>
            </a:avLst>
          </a:prstGeom>
          <a:solidFill>
            <a:srgbClr val="E78F4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b="1" dirty="0">
                <a:solidFill>
                  <a:srgbClr val="FFFFFF"/>
                </a:solidFill>
                <a:latin typeface="Arial"/>
              </a:rPr>
              <a:t>АЭС </a:t>
            </a:r>
          </a:p>
          <a:p>
            <a:pPr algn="ctr" defTabSz="914180"/>
            <a:r>
              <a:rPr lang="ru-RU" sz="1200" b="1" dirty="0">
                <a:solidFill>
                  <a:srgbClr val="FFFFFF"/>
                </a:solidFill>
                <a:latin typeface="Arial"/>
              </a:rPr>
              <a:t>«Эль-</a:t>
            </a:r>
            <a:r>
              <a:rPr lang="ru-RU" sz="1200" b="1" dirty="0" err="1">
                <a:solidFill>
                  <a:srgbClr val="FFFFFF"/>
                </a:solidFill>
                <a:latin typeface="Arial"/>
              </a:rPr>
              <a:t>Дабаа</a:t>
            </a:r>
            <a:r>
              <a:rPr lang="ru-RU" sz="1200" b="1" dirty="0">
                <a:solidFill>
                  <a:srgbClr val="FFFFFF"/>
                </a:solidFill>
                <a:latin typeface="Arial"/>
              </a:rPr>
              <a:t>»</a:t>
            </a:r>
          </a:p>
        </p:txBody>
      </p:sp>
      <p:sp>
        <p:nvSpPr>
          <p:cNvPr id="16" name="Выноска 2 (без границы) 15"/>
          <p:cNvSpPr/>
          <p:nvPr/>
        </p:nvSpPr>
        <p:spPr>
          <a:xfrm>
            <a:off x="3398658" y="2640675"/>
            <a:ext cx="1844552" cy="219243"/>
          </a:xfrm>
          <a:prstGeom prst="callout2">
            <a:avLst>
              <a:gd name="adj1" fmla="val 6602"/>
              <a:gd name="adj2" fmla="val 4458"/>
              <a:gd name="adj3" fmla="val 29348"/>
              <a:gd name="adj4" fmla="val 3009"/>
              <a:gd name="adj5" fmla="val 137349"/>
              <a:gd name="adj6" fmla="val -3388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УПК-3 – Сосновый Бор</a:t>
            </a:r>
          </a:p>
        </p:txBody>
      </p:sp>
      <p:sp>
        <p:nvSpPr>
          <p:cNvPr id="3" name="Овал 2"/>
          <p:cNvSpPr/>
          <p:nvPr/>
        </p:nvSpPr>
        <p:spPr>
          <a:xfrm>
            <a:off x="2750587" y="2859917"/>
            <a:ext cx="121476" cy="1236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877913" y="3358750"/>
            <a:ext cx="121476" cy="1236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957529" y="3611047"/>
            <a:ext cx="121476" cy="1236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693788" y="5585421"/>
            <a:ext cx="121476" cy="1236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995379" y="6097134"/>
            <a:ext cx="121476" cy="1236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 2 (без границы) 26">
            <a:extLst>
              <a:ext uri="{FF2B5EF4-FFF2-40B4-BE49-F238E27FC236}">
                <a16:creationId xmlns:a16="http://schemas.microsoft.com/office/drawing/2014/main" id="{B37EDA09-8535-2817-FB7E-CA14A1CC80A5}"/>
              </a:ext>
            </a:extLst>
          </p:cNvPr>
          <p:cNvSpPr/>
          <p:nvPr/>
        </p:nvSpPr>
        <p:spPr>
          <a:xfrm>
            <a:off x="3854515" y="6005035"/>
            <a:ext cx="1119244" cy="388489"/>
          </a:xfrm>
          <a:prstGeom prst="callout2">
            <a:avLst>
              <a:gd name="adj1" fmla="val 55291"/>
              <a:gd name="adj2" fmla="val -1673"/>
              <a:gd name="adj3" fmla="val 46616"/>
              <a:gd name="adj4" fmla="val -3451"/>
              <a:gd name="adj5" fmla="val 68049"/>
              <a:gd name="adj6" fmla="val -31676"/>
            </a:avLst>
          </a:prstGeom>
          <a:solidFill>
            <a:schemeClr val="bg2">
              <a:lumMod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Иран</a:t>
            </a:r>
          </a:p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«Проект 53»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6B693E4-D0F7-BF0A-CE7D-4C7B35706F39}"/>
              </a:ext>
            </a:extLst>
          </p:cNvPr>
          <p:cNvSpPr txBox="1">
            <a:spLocks/>
          </p:cNvSpPr>
          <p:nvPr/>
        </p:nvSpPr>
        <p:spPr>
          <a:xfrm>
            <a:off x="8172560" y="1868618"/>
            <a:ext cx="3321234" cy="32544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</a:rPr>
              <a:t>ДЕЙСТВУЮЩИЕ </a:t>
            </a:r>
            <a:endParaRPr lang="ru-RU" sz="1400" b="1" i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251C57-6795-ECE9-36DF-B3FF61891E9B}"/>
              </a:ext>
            </a:extLst>
          </p:cNvPr>
          <p:cNvSpPr txBox="1"/>
          <p:nvPr/>
        </p:nvSpPr>
        <p:spPr>
          <a:xfrm>
            <a:off x="8159563" y="2194059"/>
            <a:ext cx="2969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Москва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Нововоронеж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Сосновый Бор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Республика Бангладеш</a:t>
            </a:r>
            <a:endParaRPr lang="ru-RU" sz="1600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F1D08C76-EA31-277A-2B9B-7929A7E8B1AE}"/>
              </a:ext>
            </a:extLst>
          </p:cNvPr>
          <p:cNvSpPr txBox="1">
            <a:spLocks/>
          </p:cNvSpPr>
          <p:nvPr/>
        </p:nvSpPr>
        <p:spPr>
          <a:xfrm>
            <a:off x="8205155" y="3328119"/>
            <a:ext cx="3288639" cy="32544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</a:rPr>
              <a:t>ПРОЕКТИРУЕМЫЕ</a:t>
            </a:r>
            <a:endParaRPr lang="ru-RU" sz="1400" b="1" i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4033EA-50CB-7E83-7C26-151591DA6340}"/>
              </a:ext>
            </a:extLst>
          </p:cNvPr>
          <p:cNvSpPr txBox="1"/>
          <p:nvPr/>
        </p:nvSpPr>
        <p:spPr>
          <a:xfrm>
            <a:off x="8159563" y="3723376"/>
            <a:ext cx="37061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ФГУП «ПО «МАЯК» г. Озерск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Смоленская АЭС-2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Иран (Проект 53)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Узбекистан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Белоярская АЭС (БН-1200)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160161C8-8FB4-D5D4-10B4-83E5A40C1FD7}"/>
              </a:ext>
            </a:extLst>
          </p:cNvPr>
          <p:cNvSpPr txBox="1">
            <a:spLocks/>
          </p:cNvSpPr>
          <p:nvPr/>
        </p:nvSpPr>
        <p:spPr>
          <a:xfrm>
            <a:off x="8205155" y="5066972"/>
            <a:ext cx="3364565" cy="303847"/>
          </a:xfrm>
          <a:prstGeom prst="rect">
            <a:avLst/>
          </a:prstGeom>
          <a:solidFill>
            <a:srgbClr val="E78F4D"/>
          </a:solidFill>
          <a:ln>
            <a:noFill/>
          </a:ln>
          <a:effectLst/>
        </p:spPr>
        <p:txBody>
          <a:bodyPr anchor="ctr" anchorCtr="1">
            <a:noAutofit/>
          </a:bodyPr>
          <a:lstStyle>
            <a:defPPr>
              <a:defRPr lang="ru-RU"/>
            </a:defPPr>
            <a:lvl1pPr indent="0" algn="ctr" defTabSz="91440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20000"/>
              </a:spcAft>
              <a:buFontTx/>
              <a:buNone/>
              <a:defRPr sz="1600" kern="0">
                <a:solidFill>
                  <a:schemeClr val="tx1"/>
                </a:solidFill>
              </a:defRPr>
            </a:lvl1pPr>
            <a:lvl2pPr marL="349313" indent="-17237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</a:defRPr>
            </a:lvl2pPr>
            <a:lvl3pPr marL="1126328" indent="-260054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</a:defRPr>
            </a:lvl3pPr>
            <a:lvl4pPr marL="1614087" indent="-22154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</a:defRPr>
            </a:lvl4pPr>
            <a:lvl5pPr marL="2009541" indent="-22154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5pPr>
            <a:lvl6pPr marL="245267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6pPr>
            <a:lvl7pPr marL="2895822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7pPr>
            <a:lvl8pPr marL="3338965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8pPr>
            <a:lvl9pPr marL="3782111" indent="-22154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Arial"/>
              </a:rPr>
              <a:t>В СТАДИИ СТРОИТЕЛЬСТВА</a:t>
            </a:r>
            <a:endParaRPr lang="ru-RU" sz="1400" b="1" i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EF166-4504-D5E8-B808-A35F54DCB9BC}"/>
              </a:ext>
            </a:extLst>
          </p:cNvPr>
          <p:cNvSpPr txBox="1"/>
          <p:nvPr/>
        </p:nvSpPr>
        <p:spPr>
          <a:xfrm>
            <a:off x="8066473" y="5390976"/>
            <a:ext cx="4219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Египет (АЭС Эль-Дабаа)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Курская АЭС-2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  <a:p>
            <a:pPr algn="ctr"/>
            <a:r>
              <a:rPr lang="ru-RU" sz="1600" b="1" i="1" dirty="0">
                <a:solidFill>
                  <a:srgbClr val="002060"/>
                </a:solidFill>
              </a:rPr>
              <a:t>Ввод в эксплуатацию в апреле 202</a:t>
            </a:r>
            <a:r>
              <a:rPr lang="en-US" sz="1600" b="1" i="1" dirty="0">
                <a:solidFill>
                  <a:srgbClr val="002060"/>
                </a:solidFill>
              </a:rPr>
              <a:t>5</a:t>
            </a:r>
            <a:r>
              <a:rPr lang="ru-RU" sz="1600" b="1" i="1" dirty="0">
                <a:solidFill>
                  <a:srgbClr val="002060"/>
                </a:solidFill>
              </a:rPr>
              <a:t> г.</a:t>
            </a:r>
            <a:endParaRPr lang="ru-RU" sz="1600" i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D43F18-EE46-9D75-BEA8-65F70EA2868C}"/>
              </a:ext>
            </a:extLst>
          </p:cNvPr>
          <p:cNvSpPr/>
          <p:nvPr/>
        </p:nvSpPr>
        <p:spPr>
          <a:xfrm>
            <a:off x="227045" y="790057"/>
            <a:ext cx="1153666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</a:rPr>
              <a:t>Методология системного подхода к обеспечению строительных площадок квалифицированным персоналом сформирована практикой деятельности учебно-производственных комплексов НОУ ДПО «УЦПР», созданных в соответствии с типовым проектом, разработанным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</a:rPr>
              <a:t>СРО «Союзатомстрой»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F6C7FC6-8E81-EDAA-0742-4D0FE2DF3B38}"/>
              </a:ext>
            </a:extLst>
          </p:cNvPr>
          <p:cNvSpPr/>
          <p:nvPr/>
        </p:nvSpPr>
        <p:spPr>
          <a:xfrm>
            <a:off x="2577690" y="3713475"/>
            <a:ext cx="121476" cy="12367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2 (без границы) 11">
            <a:extLst>
              <a:ext uri="{FF2B5EF4-FFF2-40B4-BE49-F238E27FC236}">
                <a16:creationId xmlns:a16="http://schemas.microsoft.com/office/drawing/2014/main" id="{E51C72A1-0FAF-8DE2-CD20-FCD4DAB36336}"/>
              </a:ext>
            </a:extLst>
          </p:cNvPr>
          <p:cNvSpPr/>
          <p:nvPr/>
        </p:nvSpPr>
        <p:spPr>
          <a:xfrm>
            <a:off x="1150846" y="3097746"/>
            <a:ext cx="1255683" cy="460746"/>
          </a:xfrm>
          <a:prstGeom prst="callout2">
            <a:avLst>
              <a:gd name="adj1" fmla="val 58395"/>
              <a:gd name="adj2" fmla="val 98389"/>
              <a:gd name="adj3" fmla="val 71424"/>
              <a:gd name="adj4" fmla="val 99754"/>
              <a:gd name="adj5" fmla="val 143667"/>
              <a:gd name="adj6" fmla="val 117100"/>
            </a:avLst>
          </a:prstGeom>
          <a:solidFill>
            <a:srgbClr val="E78F4D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b="1" dirty="0">
                <a:solidFill>
                  <a:srgbClr val="FFFFFF"/>
                </a:solidFill>
                <a:latin typeface="Arial"/>
              </a:rPr>
              <a:t>Курская </a:t>
            </a:r>
          </a:p>
          <a:p>
            <a:pPr algn="ctr" defTabSz="914180"/>
            <a:r>
              <a:rPr lang="ru-RU" sz="1200" b="1" dirty="0">
                <a:solidFill>
                  <a:srgbClr val="FFFFFF"/>
                </a:solidFill>
                <a:latin typeface="Arial"/>
              </a:rPr>
              <a:t>АЭС-2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2AA8DEE3-2182-44DA-DAC6-D0FEA8D893CA}"/>
              </a:ext>
            </a:extLst>
          </p:cNvPr>
          <p:cNvSpPr/>
          <p:nvPr/>
        </p:nvSpPr>
        <p:spPr>
          <a:xfrm>
            <a:off x="2587117" y="3713475"/>
            <a:ext cx="121476" cy="1236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49CA018-FA6F-7698-6DE4-02D8B597AE84}"/>
              </a:ext>
            </a:extLst>
          </p:cNvPr>
          <p:cNvSpPr/>
          <p:nvPr/>
        </p:nvSpPr>
        <p:spPr>
          <a:xfrm>
            <a:off x="3440739" y="6220812"/>
            <a:ext cx="121476" cy="1236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ыноска 2 (без границы) 26">
            <a:extLst>
              <a:ext uri="{FF2B5EF4-FFF2-40B4-BE49-F238E27FC236}">
                <a16:creationId xmlns:a16="http://schemas.microsoft.com/office/drawing/2014/main" id="{FBE5B4D0-15F5-98B0-7396-B554C86C8E9B}"/>
              </a:ext>
            </a:extLst>
          </p:cNvPr>
          <p:cNvSpPr/>
          <p:nvPr/>
        </p:nvSpPr>
        <p:spPr>
          <a:xfrm>
            <a:off x="4219566" y="4556482"/>
            <a:ext cx="1119244" cy="388489"/>
          </a:xfrm>
          <a:prstGeom prst="callout2">
            <a:avLst>
              <a:gd name="adj1" fmla="val 55291"/>
              <a:gd name="adj2" fmla="val -1673"/>
              <a:gd name="adj3" fmla="val 46616"/>
              <a:gd name="adj4" fmla="val -3451"/>
              <a:gd name="adj5" fmla="val 68049"/>
              <a:gd name="adj6" fmla="val -31676"/>
            </a:avLst>
          </a:prstGeom>
          <a:solidFill>
            <a:schemeClr val="bg2">
              <a:lumMod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АСММ</a:t>
            </a:r>
          </a:p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Узбекистан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ACF191C-AA1C-1C6E-EA94-C4CD5162D36E}"/>
              </a:ext>
            </a:extLst>
          </p:cNvPr>
          <p:cNvSpPr/>
          <p:nvPr/>
        </p:nvSpPr>
        <p:spPr>
          <a:xfrm>
            <a:off x="3793777" y="4794054"/>
            <a:ext cx="121476" cy="1236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ыноска 2 (без границы) 26">
            <a:extLst>
              <a:ext uri="{FF2B5EF4-FFF2-40B4-BE49-F238E27FC236}">
                <a16:creationId xmlns:a16="http://schemas.microsoft.com/office/drawing/2014/main" id="{056CCFA6-1D9D-2DB1-30DD-1592984C628B}"/>
              </a:ext>
            </a:extLst>
          </p:cNvPr>
          <p:cNvSpPr/>
          <p:nvPr/>
        </p:nvSpPr>
        <p:spPr>
          <a:xfrm>
            <a:off x="2312441" y="3857583"/>
            <a:ext cx="1119244" cy="388489"/>
          </a:xfrm>
          <a:prstGeom prst="callout2">
            <a:avLst>
              <a:gd name="adj1" fmla="val 55291"/>
              <a:gd name="adj2" fmla="val -1673"/>
              <a:gd name="adj3" fmla="val 84785"/>
              <a:gd name="adj4" fmla="val -73005"/>
              <a:gd name="adj5" fmla="val -112586"/>
              <a:gd name="adj6" fmla="val -53526"/>
            </a:avLst>
          </a:prstGeom>
          <a:solidFill>
            <a:schemeClr val="bg2">
              <a:lumMod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Смоленская</a:t>
            </a:r>
          </a:p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АЭС-2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54084D40-15C8-5F0B-4372-A364BCEA9F4A}"/>
              </a:ext>
            </a:extLst>
          </p:cNvPr>
          <p:cNvSpPr/>
          <p:nvPr/>
        </p:nvSpPr>
        <p:spPr>
          <a:xfrm>
            <a:off x="2536089" y="3395640"/>
            <a:ext cx="121476" cy="12367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ыноска 2 (без границы) 26">
            <a:extLst>
              <a:ext uri="{FF2B5EF4-FFF2-40B4-BE49-F238E27FC236}">
                <a16:creationId xmlns:a16="http://schemas.microsoft.com/office/drawing/2014/main" id="{9A4AACC3-22E5-751B-D74E-49C5D65775C4}"/>
              </a:ext>
            </a:extLst>
          </p:cNvPr>
          <p:cNvSpPr/>
          <p:nvPr/>
        </p:nvSpPr>
        <p:spPr>
          <a:xfrm>
            <a:off x="4576502" y="3693113"/>
            <a:ext cx="1119244" cy="388489"/>
          </a:xfrm>
          <a:prstGeom prst="callout2">
            <a:avLst>
              <a:gd name="adj1" fmla="val 55291"/>
              <a:gd name="adj2" fmla="val -1673"/>
              <a:gd name="adj3" fmla="val 46616"/>
              <a:gd name="adj4" fmla="val -3451"/>
              <a:gd name="adj5" fmla="val -112586"/>
              <a:gd name="adj6" fmla="val -53526"/>
            </a:avLst>
          </a:prstGeom>
          <a:solidFill>
            <a:schemeClr val="bg2">
              <a:lumMod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ФГУП ПО МАЯК</a:t>
            </a:r>
          </a:p>
        </p:txBody>
      </p:sp>
      <p:sp>
        <p:nvSpPr>
          <p:cNvPr id="15" name="Выноска 2 (без границы) 14"/>
          <p:cNvSpPr/>
          <p:nvPr/>
        </p:nvSpPr>
        <p:spPr>
          <a:xfrm>
            <a:off x="3440086" y="3395409"/>
            <a:ext cx="1803124" cy="219243"/>
          </a:xfrm>
          <a:prstGeom prst="callout2">
            <a:avLst>
              <a:gd name="adj1" fmla="val 6602"/>
              <a:gd name="adj2" fmla="val 4458"/>
              <a:gd name="adj3" fmla="val 29348"/>
              <a:gd name="adj4" fmla="val 3009"/>
              <a:gd name="adj5" fmla="val 129250"/>
              <a:gd name="adj6" fmla="val -2521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УПК-2 - </a:t>
            </a:r>
            <a:r>
              <a:rPr lang="ru-RU" sz="1200" dirty="0" err="1">
                <a:solidFill>
                  <a:srgbClr val="FFFFFF"/>
                </a:solidFill>
                <a:latin typeface="Arial"/>
              </a:rPr>
              <a:t>Нововоронеж</a:t>
            </a:r>
            <a:endParaRPr lang="ru-RU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Выноска 2 (без границы) 26">
            <a:extLst>
              <a:ext uri="{FF2B5EF4-FFF2-40B4-BE49-F238E27FC236}">
                <a16:creationId xmlns:a16="http://schemas.microsoft.com/office/drawing/2014/main" id="{BDDCE6F4-27E7-60EC-0D83-B2ED0BA41B61}"/>
              </a:ext>
            </a:extLst>
          </p:cNvPr>
          <p:cNvSpPr/>
          <p:nvPr/>
        </p:nvSpPr>
        <p:spPr>
          <a:xfrm>
            <a:off x="4997611" y="2967689"/>
            <a:ext cx="1119244" cy="388489"/>
          </a:xfrm>
          <a:prstGeom prst="callout2">
            <a:avLst>
              <a:gd name="adj1" fmla="val 55291"/>
              <a:gd name="adj2" fmla="val -1673"/>
              <a:gd name="adj3" fmla="val 46616"/>
              <a:gd name="adj4" fmla="val -3451"/>
              <a:gd name="adj5" fmla="val 110778"/>
              <a:gd name="adj6" fmla="val -128554"/>
            </a:avLst>
          </a:prstGeom>
          <a:solidFill>
            <a:schemeClr val="bg2">
              <a:lumMod val="2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Белоярская</a:t>
            </a:r>
          </a:p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АЭС-2</a:t>
            </a:r>
          </a:p>
        </p:txBody>
      </p:sp>
      <p:sp>
        <p:nvSpPr>
          <p:cNvPr id="14" name="Выноска 2 (без границы) 13"/>
          <p:cNvSpPr/>
          <p:nvPr/>
        </p:nvSpPr>
        <p:spPr>
          <a:xfrm>
            <a:off x="3410135" y="2965156"/>
            <a:ext cx="1299069" cy="219243"/>
          </a:xfrm>
          <a:prstGeom prst="callout2">
            <a:avLst>
              <a:gd name="adj1" fmla="val 6602"/>
              <a:gd name="adj2" fmla="val 4458"/>
              <a:gd name="adj3" fmla="val 29348"/>
              <a:gd name="adj4" fmla="val 3009"/>
              <a:gd name="adj5" fmla="val 137349"/>
              <a:gd name="adj6" fmla="val -3388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80"/>
            <a:r>
              <a:rPr lang="ru-RU" sz="1200" dirty="0">
                <a:solidFill>
                  <a:srgbClr val="FFFFFF"/>
                </a:solidFill>
                <a:latin typeface="Arial"/>
              </a:rPr>
              <a:t>УПК-1 - Москва</a:t>
            </a:r>
          </a:p>
        </p:txBody>
      </p:sp>
    </p:spTree>
    <p:extLst>
      <p:ext uri="{BB962C8B-B14F-4D97-AF65-F5344CB8AC3E}">
        <p14:creationId xmlns:p14="http://schemas.microsoft.com/office/powerpoint/2010/main" val="1515838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407A948-AE88-4F8D-8CD7-9B5A896CF56E}"/>
              </a:ext>
            </a:extLst>
          </p:cNvPr>
          <p:cNvSpPr txBox="1">
            <a:spLocks/>
          </p:cNvSpPr>
          <p:nvPr/>
        </p:nvSpPr>
        <p:spPr>
          <a:xfrm>
            <a:off x="2112372" y="226635"/>
            <a:ext cx="7733146" cy="2576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rgbClr val="434F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Численность обученных в НОУ ДПО «УЦПР»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C226837-B08C-4E93-894B-EE98068B1405}"/>
              </a:ext>
            </a:extLst>
          </p:cNvPr>
          <p:cNvGraphicFramePr/>
          <p:nvPr/>
        </p:nvGraphicFramePr>
        <p:xfrm>
          <a:off x="357052" y="1364015"/>
          <a:ext cx="11455719" cy="526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D2F90CF-E741-493B-890E-B17959191E89}"/>
              </a:ext>
            </a:extLst>
          </p:cNvPr>
          <p:cNvSpPr txBox="1"/>
          <p:nvPr/>
        </p:nvSpPr>
        <p:spPr>
          <a:xfrm>
            <a:off x="1882814" y="729605"/>
            <a:ext cx="8192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35">
              <a:defRPr/>
            </a:pPr>
            <a:r>
              <a:rPr lang="ru-RU" sz="2000" kern="0" dirty="0">
                <a:solidFill>
                  <a:schemeClr val="accent3">
                    <a:lumMod val="50000"/>
                  </a:schemeClr>
                </a:solidFill>
              </a:rPr>
              <a:t>Всего за 2012-2024 гг. прошли обучение:</a:t>
            </a:r>
          </a:p>
          <a:p>
            <a:pPr defTabSz="685635">
              <a:defRPr/>
            </a:pPr>
            <a:r>
              <a:rPr lang="ru-RU" sz="2000" kern="0" dirty="0">
                <a:solidFill>
                  <a:schemeClr val="accent3">
                    <a:lumMod val="50000"/>
                  </a:schemeClr>
                </a:solidFill>
              </a:rPr>
              <a:t>Руководители  и специалисты - </a:t>
            </a:r>
            <a:r>
              <a:rPr lang="ru-RU" sz="2000" b="1" kern="0" dirty="0">
                <a:solidFill>
                  <a:schemeClr val="accent3">
                    <a:lumMod val="50000"/>
                  </a:schemeClr>
                </a:solidFill>
              </a:rPr>
              <a:t>35 829 </a:t>
            </a:r>
            <a:r>
              <a:rPr lang="ru-RU" sz="2000" kern="0" dirty="0">
                <a:solidFill>
                  <a:schemeClr val="accent3">
                    <a:lumMod val="50000"/>
                  </a:schemeClr>
                </a:solidFill>
              </a:rPr>
              <a:t>чел. Рабочих – </a:t>
            </a:r>
            <a:r>
              <a:rPr lang="ru-RU" sz="2000" b="1" kern="0" dirty="0">
                <a:solidFill>
                  <a:schemeClr val="accent3">
                    <a:lumMod val="50000"/>
                  </a:schemeClr>
                </a:solidFill>
              </a:rPr>
              <a:t>42 036 </a:t>
            </a:r>
            <a:r>
              <a:rPr lang="ru-RU" sz="2000" kern="0" dirty="0">
                <a:solidFill>
                  <a:schemeClr val="accent3">
                    <a:lumMod val="50000"/>
                  </a:schemeClr>
                </a:solidFill>
              </a:rPr>
              <a:t>чел.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C74F1CAF-C50B-4EBC-88E6-0B4263FBA45D}"/>
              </a:ext>
            </a:extLst>
          </p:cNvPr>
          <p:cNvSpPr txBox="1">
            <a:spLocks/>
          </p:cNvSpPr>
          <p:nvPr/>
        </p:nvSpPr>
        <p:spPr>
          <a:xfrm>
            <a:off x="9359152" y="216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78594-8646-4D53-8F42-51980A186450}" type="slidenum">
              <a:rPr lang="ru-RU" sz="3200" smtClean="0">
                <a:solidFill>
                  <a:schemeClr val="bg1">
                    <a:lumMod val="95000"/>
                  </a:schemeClr>
                </a:solidFill>
                <a:latin typeface="Arial (Основной текст) текст)"/>
              </a:rPr>
              <a:pPr/>
              <a:t>6</a:t>
            </a:fld>
            <a:endParaRPr lang="ru-RU" sz="3200" dirty="0">
              <a:solidFill>
                <a:schemeClr val="bg1">
                  <a:lumMod val="95000"/>
                </a:schemeClr>
              </a:solidFill>
              <a:latin typeface="Arial (Основной текст)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109908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7</a:t>
            </a:fld>
            <a:endParaRPr lang="ru-RU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407A948-AE88-4F8D-8CD7-9B5A896CF56E}"/>
              </a:ext>
            </a:extLst>
          </p:cNvPr>
          <p:cNvSpPr txBox="1">
            <a:spLocks/>
          </p:cNvSpPr>
          <p:nvPr/>
        </p:nvSpPr>
        <p:spPr>
          <a:xfrm>
            <a:off x="1562315" y="227345"/>
            <a:ext cx="9067370" cy="34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434F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Типовой проект быстровозводимого здания Учебного центра 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2E26532-9C1B-F36A-DA9F-291CEA77E632}"/>
              </a:ext>
            </a:extLst>
          </p:cNvPr>
          <p:cNvSpPr txBox="1"/>
          <p:nvPr/>
        </p:nvSpPr>
        <p:spPr>
          <a:xfrm>
            <a:off x="433399" y="5722949"/>
            <a:ext cx="178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Arial"/>
              </a:rPr>
              <a:t>S</a:t>
            </a:r>
            <a:r>
              <a:rPr lang="ru-RU" sz="1100" dirty="0">
                <a:solidFill>
                  <a:srgbClr val="002060"/>
                </a:solidFill>
                <a:latin typeface="Arial"/>
              </a:rPr>
              <a:t>общ</a:t>
            </a:r>
            <a:r>
              <a:rPr lang="ru-RU" dirty="0">
                <a:solidFill>
                  <a:srgbClr val="002060"/>
                </a:solidFill>
                <a:latin typeface="Arial"/>
              </a:rPr>
              <a:t>=1638 м2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Arial"/>
              </a:rPr>
              <a:t>S</a:t>
            </a:r>
            <a:r>
              <a:rPr lang="ru-RU" sz="1100" dirty="0" err="1">
                <a:solidFill>
                  <a:srgbClr val="002060"/>
                </a:solidFill>
                <a:latin typeface="Arial"/>
              </a:rPr>
              <a:t>произв</a:t>
            </a:r>
            <a:r>
              <a:rPr lang="ru-RU" dirty="0">
                <a:solidFill>
                  <a:srgbClr val="002060"/>
                </a:solidFill>
                <a:latin typeface="Arial"/>
              </a:rPr>
              <a:t>=1090 м2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  <a:latin typeface="Arial"/>
              </a:rPr>
              <a:t>S</a:t>
            </a:r>
            <a:r>
              <a:rPr lang="ru-RU" sz="1100" dirty="0" err="1">
                <a:solidFill>
                  <a:srgbClr val="002060"/>
                </a:solidFill>
                <a:latin typeface="Arial"/>
              </a:rPr>
              <a:t>теор</a:t>
            </a:r>
            <a:r>
              <a:rPr lang="ru-RU" dirty="0">
                <a:solidFill>
                  <a:srgbClr val="002060"/>
                </a:solidFill>
                <a:latin typeface="Arial"/>
              </a:rPr>
              <a:t>=548 м2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3321C92-F54B-FBD9-E599-BADAB756636A}"/>
              </a:ext>
            </a:extLst>
          </p:cNvPr>
          <p:cNvSpPr txBox="1"/>
          <p:nvPr/>
        </p:nvSpPr>
        <p:spPr>
          <a:xfrm>
            <a:off x="3843190" y="5977622"/>
            <a:ext cx="6757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</a:rPr>
              <a:t>Количество обучаемых одновременно – 150 чел.</a:t>
            </a: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Arial"/>
              </a:rPr>
              <a:t>Количество обучаемых в год – 3000 чел (2500 – рабочих, 500 – ИТР)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73FB7A-9A4B-B2CD-4F08-40ADD4FFD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69" t="8359" r="2961" b="22956"/>
          <a:stretch/>
        </p:blipFill>
        <p:spPr>
          <a:xfrm>
            <a:off x="433399" y="1231836"/>
            <a:ext cx="7746658" cy="43943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DDDDEC-26E6-B4E3-B661-783B67C25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9" t="17446" r="73392" b="1014"/>
          <a:stretch/>
        </p:blipFill>
        <p:spPr>
          <a:xfrm>
            <a:off x="8522821" y="1103849"/>
            <a:ext cx="3529069" cy="5021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1EA0AB-3389-481C-6F25-C472C962974C}"/>
              </a:ext>
            </a:extLst>
          </p:cNvPr>
          <p:cNvSpPr txBox="1"/>
          <p:nvPr/>
        </p:nvSpPr>
        <p:spPr>
          <a:xfrm>
            <a:off x="3869557" y="769620"/>
            <a:ext cx="87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 этаж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2EF49-C90C-D6D7-70B5-D0E5DAAF3E4F}"/>
              </a:ext>
            </a:extLst>
          </p:cNvPr>
          <p:cNvSpPr txBox="1"/>
          <p:nvPr/>
        </p:nvSpPr>
        <p:spPr>
          <a:xfrm>
            <a:off x="10028634" y="769620"/>
            <a:ext cx="87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этаж</a:t>
            </a:r>
          </a:p>
        </p:txBody>
      </p:sp>
    </p:spTree>
    <p:extLst>
      <p:ext uri="{BB962C8B-B14F-4D97-AF65-F5344CB8AC3E}">
        <p14:creationId xmlns:p14="http://schemas.microsoft.com/office/powerpoint/2010/main" val="180847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8</a:t>
            </a:fld>
            <a:endParaRPr lang="ru-RU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407A948-AE88-4F8D-8CD7-9B5A896CF56E}"/>
              </a:ext>
            </a:extLst>
          </p:cNvPr>
          <p:cNvSpPr txBox="1">
            <a:spLocks/>
          </p:cNvSpPr>
          <p:nvPr/>
        </p:nvSpPr>
        <p:spPr>
          <a:xfrm>
            <a:off x="2187183" y="216275"/>
            <a:ext cx="9067936" cy="34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434F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Учебно-производственные комплекс (г. Москва)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0B24C5-6C89-1898-5A2D-749C6CE92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83" y="1052096"/>
            <a:ext cx="8138963" cy="52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3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A0B92-50CB-ACB0-D261-33962658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7B863B-5DA6-0B02-E8BE-4464FB87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78594-8646-4D53-8F42-51980A186450}" type="slidenum">
              <a:rPr lang="ru-RU" sz="2800" smtClean="0"/>
              <a:pPr/>
              <a:t>9</a:t>
            </a:fld>
            <a:endParaRPr lang="ru-RU" sz="28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C29B38B-51F8-C11B-F79F-A5589B06FA64}"/>
              </a:ext>
            </a:extLst>
          </p:cNvPr>
          <p:cNvSpPr txBox="1">
            <a:spLocks/>
          </p:cNvSpPr>
          <p:nvPr/>
        </p:nvSpPr>
        <p:spPr>
          <a:xfrm>
            <a:off x="1562032" y="145271"/>
            <a:ext cx="9067936" cy="34356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434F9B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Учебно-производственные комплекс (г. Нововоронеж)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830961-09B1-838B-4E37-512740021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3" y="966927"/>
            <a:ext cx="8026561" cy="53312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60D672-1B43-1194-381C-0DCD32ED6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47" t="-1444" r="10880" b="117"/>
          <a:stretch/>
        </p:blipFill>
        <p:spPr>
          <a:xfrm>
            <a:off x="8394441" y="883867"/>
            <a:ext cx="3527467" cy="54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15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7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Росатом light">
    <a:dk1>
      <a:srgbClr val="29292F"/>
    </a:dk1>
    <a:lt1>
      <a:sysClr val="window" lastClr="FFFFFF"/>
    </a:lt1>
    <a:dk2>
      <a:srgbClr val="FFFFFF"/>
    </a:dk2>
    <a:lt2>
      <a:srgbClr val="1E3B80"/>
    </a:lt2>
    <a:accent1>
      <a:srgbClr val="1E3B80"/>
    </a:accent1>
    <a:accent2>
      <a:srgbClr val="4391CB"/>
    </a:accent2>
    <a:accent3>
      <a:srgbClr val="1FC3A3"/>
    </a:accent3>
    <a:accent4>
      <a:srgbClr val="F15D29"/>
    </a:accent4>
    <a:accent5>
      <a:srgbClr val="FFFFFF"/>
    </a:accent5>
    <a:accent6>
      <a:srgbClr val="FFFFFF"/>
    </a:accent6>
    <a:hlink>
      <a:srgbClr val="0563C1"/>
    </a:hlink>
    <a:folHlink>
      <a:srgbClr val="954F72"/>
    </a:folHlink>
  </a:clrScheme>
  <a:fontScheme name="Другая 22">
    <a:majorFont>
      <a:latin typeface="Roboto Light"/>
      <a:ea typeface=""/>
      <a:cs typeface=""/>
    </a:majorFont>
    <a:minorFont>
      <a:latin typeface="Roboto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31513</TotalTime>
  <Words>1209</Words>
  <Application>Microsoft Macintosh PowerPoint</Application>
  <PresentationFormat>Широкоэкранный</PresentationFormat>
  <Paragraphs>329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Arial (Основной текст) текст)</vt:lpstr>
      <vt:lpstr>Calibri</vt:lpstr>
      <vt:lpstr>Times New Roman</vt:lpstr>
      <vt:lpstr>Wingdings</vt:lpstr>
      <vt:lpstr>Тема Office</vt:lpstr>
      <vt:lpstr>17_b-default</vt:lpstr>
      <vt:lpstr>Текст картинка</vt:lpstr>
      <vt:lpstr>Презентация PowerPoint</vt:lpstr>
      <vt:lpstr>Презентация PowerPoint</vt:lpstr>
      <vt:lpstr>Особые условия формирования подрядных альянсов для сооружения АЭС в России и за рубежом</vt:lpstr>
      <vt:lpstr>Методология системного подхода</vt:lpstr>
      <vt:lpstr>Практика внедрения системного подхода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Программный комплекс НОУ ДПО «УЦПР»</vt:lpstr>
      <vt:lpstr>Презентация PowerPoint</vt:lpstr>
      <vt:lpstr>Презентация PowerPoint</vt:lpstr>
      <vt:lpstr>Презентация PowerPoint</vt:lpstr>
      <vt:lpstr>Презентация PowerPoint</vt:lpstr>
      <vt:lpstr>Учебные полигоны обучения приемам выполнения работ на высоте</vt:lpstr>
      <vt:lpstr>Базовые задачи развития НОУ ДПО «УЦПР» на 2025 – 2027 гг.</vt:lpstr>
      <vt:lpstr>Презентация PowerPoint</vt:lpstr>
      <vt:lpstr>Динамика Образовательного проекта 2010-2024 гг.</vt:lpstr>
      <vt:lpstr> Бюджет образовательного проекта СРО (в млн. руб.) 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Маслов Алексей Викторович</dc:creator>
  <cp:lastModifiedBy>Виктор Опекунов</cp:lastModifiedBy>
  <cp:revision>533</cp:revision>
  <cp:lastPrinted>2021-09-20T12:40:40Z</cp:lastPrinted>
  <dcterms:created xsi:type="dcterms:W3CDTF">2018-08-29T13:45:41Z</dcterms:created>
  <dcterms:modified xsi:type="dcterms:W3CDTF">2025-03-10T11:45:15Z</dcterms:modified>
</cp:coreProperties>
</file>