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9" r:id="rId4"/>
    <p:sldId id="273" r:id="rId5"/>
    <p:sldId id="258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D44"/>
    <a:srgbClr val="EDEDED"/>
    <a:srgbClr val="FBFBFB"/>
    <a:srgbClr val="1C1C1C"/>
    <a:srgbClr val="3939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754" y="-14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CE7011-6944-4535-BF2F-4D5DBAA1B7D5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4C8EA-AE76-43C0-A29F-AF1EB0895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096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4C8EA-AE76-43C0-A29F-AF1EB089535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193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7B1A584-1742-429C-99DD-259AA5BAB1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E4F57C4-5587-4326-B0C4-521913222F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41D3D36-CA78-4C5B-824D-88D100D62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42636-A02A-4D5E-A3A5-CE965F2AF0A5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416938F-961F-416B-B2D1-23F95B4BA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76132B3-A980-4183-8B17-6797A3B8C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7398-2CA6-42DC-88F0-056FE1EC04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163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6327A2-1DAD-412D-8327-C9814F839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FD469C2-88C8-4D1F-87D0-F15C60E828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CA3F6D2-EF86-408D-A578-7FAFE44B9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42636-A02A-4D5E-A3A5-CE965F2AF0A5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084223C-7965-46F9-99B2-594073963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3A4E971-D508-49AB-95F9-E5F0CF73D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7398-2CA6-42DC-88F0-056FE1EC04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969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CF47D046-DC5F-443F-B922-98F3F48F6D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49FEC2A-3B10-4314-B4C4-B555719B28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E6545D4-0F98-457F-B6DA-BEC27F50B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42636-A02A-4D5E-A3A5-CE965F2AF0A5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3E55593-46FD-4B49-8D1C-D4313279A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65F317D-D21C-47DB-94B7-E4D8175B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7398-2CA6-42DC-88F0-056FE1EC04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655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1A30EE-472C-4671-965D-81866D756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9ABE564-F108-4200-872B-91376E182A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8317664-7029-440C-9DF6-8D6E5AB5C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42636-A02A-4D5E-A3A5-CE965F2AF0A5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A114A77-65E9-429F-99E3-0CDBDD794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48A50C9-916D-40FC-937D-2DB388C0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7398-2CA6-42DC-88F0-056FE1EC04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942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E5D975B-9508-41AC-B80A-2E3A03D37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C8D1823-0A9F-4F96-8397-164A6A472B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89CD25B-1F0D-4FFB-AA5B-6C3A433F1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42636-A02A-4D5E-A3A5-CE965F2AF0A5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83D9C3F-BEF4-4CA0-AAA7-1B5989209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8433699-76DD-43C1-A311-78F890B28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7398-2CA6-42DC-88F0-056FE1EC04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91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CDBE47-E360-4965-879E-74BD9A257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E91B579-1877-475C-A9CE-0AFA9C604B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AB8CFF4-FA38-43F4-8BD1-45EB21290C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F0D9021-B027-492B-BB1F-83AD6F91F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42636-A02A-4D5E-A3A5-CE965F2AF0A5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BC2F335-0720-47A7-8625-E2570F3E0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F74B2EC-4748-4528-A16B-0048D25FC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7398-2CA6-42DC-88F0-056FE1EC04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513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3896B7-0E74-41AE-AFD3-33CA85A42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53082B1-5724-4AB1-A44A-AB5DD92DF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E163249-58E5-4982-A152-3A33121856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3DF91E3-B67E-46E8-BB2C-86646DA743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A481E882-299C-4E2A-B04C-59353E6DE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9D9C781E-5620-4619-A269-AD5944D0F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42636-A02A-4D5E-A3A5-CE965F2AF0A5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BE431DC1-7D95-4BEB-96FC-6BEB437E5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1A5D81B0-4021-4238-A1D0-2AD31BBAD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7398-2CA6-42DC-88F0-056FE1EC04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562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A23546-02E3-4098-92E5-155ED8987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7DB3EF9-8D48-4224-BAEF-EDB2BC907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42636-A02A-4D5E-A3A5-CE965F2AF0A5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FE019C2-BA02-4E5C-A1C4-48E42EC42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7E32438-047F-4996-B0D0-CDB136E8B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7398-2CA6-42DC-88F0-056FE1EC04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447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DCAD28DA-CC62-48E8-9A0F-F3B47859A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42636-A02A-4D5E-A3A5-CE965F2AF0A5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3AAE0FA1-5CAE-4D48-AEDB-54213FB08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19C3922-9F73-4026-8D37-24107445E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7398-2CA6-42DC-88F0-056FE1EC04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486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E8E6F36-BAD4-4D32-AF78-3FECBBB47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2503E0D-FE5E-43D3-BE68-8ACD7CB14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66C09B6-7549-42D5-8A81-DFB4EA879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BE1AD76-A683-48AC-A87F-B7A0CF185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42636-A02A-4D5E-A3A5-CE965F2AF0A5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70AA5EF-C775-458C-BCCF-8E59CF85A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595F9FC-0964-4EBD-A314-06BDAFCF0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7398-2CA6-42DC-88F0-056FE1EC04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497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CA53A5-7491-45E0-858E-6D6677730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F233FB66-2F51-4F7E-A1FE-D3BBCAB2EE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98442EC-59F4-4F4E-A243-7BA6AE4001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69CF6CC-DD6F-4135-9687-23DC07C18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42636-A02A-4D5E-A3A5-CE965F2AF0A5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182535F-0AB8-4E25-9E14-2404CA257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C20CC84-F891-4EC9-A22A-32EA819BA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7398-2CA6-42DC-88F0-056FE1EC04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964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87951F1-1667-4DE6-A6D7-C3CD3B05A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2905E90-B166-4FE4-B8FF-B53ED1A7E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15E7C5C-9435-43D8-86DC-10AD8D33AF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42636-A02A-4D5E-A3A5-CE965F2AF0A5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4244ADC-1066-4F12-92FC-BD4BB96B18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A3FC04F-4DC3-47CE-ACDC-E555B453EE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37398-2CA6-42DC-88F0-056FE1EC04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299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C0BC8D38-24DA-4F72-BDAC-1FABDFCD97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9130C364-BED0-4CFF-8C61-C33B29CFC0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1982754"/>
            <a:ext cx="8591550" cy="2387600"/>
          </a:xfrm>
        </p:spPr>
        <p:txBody>
          <a:bodyPr>
            <a:normAutofit fontScale="90000"/>
          </a:bodyPr>
          <a:lstStyle/>
          <a:p>
            <a:pPr algn="l"/>
            <a:r>
              <a:rPr lang="ru-RU" sz="6000" b="1" dirty="0">
                <a:solidFill>
                  <a:srgbClr val="FF6D44"/>
                </a:solidFill>
                <a:latin typeface="Involve SemiBold" panose="020B0502020202020204" pitchFamily="34" charset="0"/>
              </a:rPr>
              <a:t>РОССИЙСКАЯ СТРОИТЕЛЬНАЯ НЕДЕЛЯ 2025</a:t>
            </a:r>
            <a:endParaRPr lang="ru-RU" dirty="0"/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6B6A97A3-EB28-41A4-832F-15ED9DCB6D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100" y="4595779"/>
            <a:ext cx="8074660" cy="598487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sz="3200" dirty="0" smtClean="0">
                <a:solidFill>
                  <a:srgbClr val="1C1C1C"/>
                </a:solidFill>
                <a:latin typeface="Involve" panose="020B0502020202020204" pitchFamily="34" charset="0"/>
              </a:rPr>
              <a:t>Технология строительства домов из </a:t>
            </a:r>
            <a:r>
              <a:rPr lang="en-US" sz="3200" dirty="0" smtClean="0">
                <a:solidFill>
                  <a:srgbClr val="1C1C1C"/>
                </a:solidFill>
                <a:latin typeface="Involve" panose="020B0502020202020204" pitchFamily="34" charset="0"/>
              </a:rPr>
              <a:t>SIP</a:t>
            </a:r>
            <a:r>
              <a:rPr lang="ru-RU" sz="3200" dirty="0" smtClean="0">
                <a:solidFill>
                  <a:srgbClr val="1C1C1C"/>
                </a:solidFill>
                <a:latin typeface="Involve" panose="020B0502020202020204" pitchFamily="34" charset="0"/>
              </a:rPr>
              <a:t> панелей в ИЖС</a:t>
            </a:r>
            <a:endParaRPr lang="ru-RU" sz="3200" dirty="0">
              <a:solidFill>
                <a:srgbClr val="1C1C1C"/>
              </a:solidFill>
              <a:latin typeface="Involve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888D25F-0123-401F-BB82-717D68CDE1AA}"/>
              </a:ext>
            </a:extLst>
          </p:cNvPr>
          <p:cNvSpPr txBox="1"/>
          <p:nvPr/>
        </p:nvSpPr>
        <p:spPr>
          <a:xfrm>
            <a:off x="419100" y="5207432"/>
            <a:ext cx="46720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srgbClr val="1C1C1C"/>
                </a:solidFill>
                <a:latin typeface="Involve" panose="020B0502020202020204" pitchFamily="34" charset="0"/>
              </a:rPr>
              <a:t>Шурышева Татьяна Сергеевна</a:t>
            </a:r>
          </a:p>
          <a:p>
            <a:r>
              <a:rPr lang="ru-RU" dirty="0" smtClean="0">
                <a:solidFill>
                  <a:srgbClr val="1C1C1C"/>
                </a:solidFill>
                <a:latin typeface="Involve" panose="020B0502020202020204" pitchFamily="34" charset="0"/>
              </a:rPr>
              <a:t>Директор по развитию</a:t>
            </a:r>
            <a:r>
              <a:rPr lang="en-US" dirty="0" smtClean="0">
                <a:solidFill>
                  <a:srgbClr val="1C1C1C"/>
                </a:solidFill>
                <a:latin typeface="Involve" panose="020B0502020202020204" pitchFamily="34" charset="0"/>
              </a:rPr>
              <a:t> </a:t>
            </a:r>
            <a:r>
              <a:rPr lang="en-US" sz="1800" dirty="0" smtClean="0">
                <a:solidFill>
                  <a:srgbClr val="1C1C1C"/>
                </a:solidFill>
                <a:latin typeface="Involve" panose="020B0502020202020204" pitchFamily="34" charset="0"/>
              </a:rPr>
              <a:t>SIPWOOD</a:t>
            </a:r>
            <a:endParaRPr lang="ru-RU" sz="1800" dirty="0" smtClean="0">
              <a:solidFill>
                <a:srgbClr val="1C1C1C"/>
              </a:solidFill>
              <a:latin typeface="Involve" panose="020B0502020202020204" pitchFamily="34" charset="0"/>
            </a:endParaRPr>
          </a:p>
          <a:p>
            <a:endParaRPr lang="en-US" sz="1800" dirty="0" smtClean="0">
              <a:solidFill>
                <a:srgbClr val="1C1C1C"/>
              </a:solidFill>
              <a:latin typeface="Involve" panose="020B0502020202020204" pitchFamily="34" charset="0"/>
            </a:endParaRPr>
          </a:p>
          <a:p>
            <a:r>
              <a:rPr lang="en-US" dirty="0" smtClean="0">
                <a:solidFill>
                  <a:srgbClr val="1C1C1C"/>
                </a:solidFill>
                <a:latin typeface="Involve" panose="020B0502020202020204" pitchFamily="34" charset="0"/>
              </a:rPr>
              <a:t>13.03.2025</a:t>
            </a:r>
            <a:endParaRPr lang="ru-RU" sz="1800" dirty="0">
              <a:solidFill>
                <a:srgbClr val="1C1C1C"/>
              </a:solidFill>
              <a:latin typeface="Involve" panose="020B0502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FAA115B-AD1F-4CE0-846A-CF1CFFF77F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" y="596900"/>
            <a:ext cx="4152900" cy="38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515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AFD7592F-C4C6-420B-B550-6F99FFBFC06A}"/>
              </a:ext>
            </a:extLst>
          </p:cNvPr>
          <p:cNvGrpSpPr/>
          <p:nvPr/>
        </p:nvGrpSpPr>
        <p:grpSpPr>
          <a:xfrm>
            <a:off x="348702" y="240702"/>
            <a:ext cx="11494596" cy="513707"/>
            <a:chOff x="348702" y="240702"/>
            <a:chExt cx="11494596" cy="513707"/>
          </a:xfrm>
        </p:grpSpPr>
        <p:sp>
          <p:nvSpPr>
            <p:cNvPr id="5" name="Заголовок 1">
              <a:extLst>
                <a:ext uri="{FF2B5EF4-FFF2-40B4-BE49-F238E27FC236}">
                  <a16:creationId xmlns:a16="http://schemas.microsoft.com/office/drawing/2014/main" xmlns="" id="{08C49569-55A8-4C51-837E-A5D8DD9A1A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702" y="240702"/>
              <a:ext cx="8117468" cy="373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ru-RU" sz="1600" dirty="0" smtClean="0">
                  <a:solidFill>
                    <a:srgbClr val="1C1C1C"/>
                  </a:solidFill>
                  <a:latin typeface="Involve" panose="020B0502020202020204" pitchFamily="34" charset="0"/>
                </a:rPr>
                <a:t>Технология строительства домов из </a:t>
              </a:r>
              <a:r>
                <a:rPr lang="en-US" sz="1600" dirty="0" smtClean="0">
                  <a:solidFill>
                    <a:srgbClr val="1C1C1C"/>
                  </a:solidFill>
                  <a:latin typeface="Involve" panose="020B0502020202020204" pitchFamily="34" charset="0"/>
                </a:rPr>
                <a:t>SIP</a:t>
              </a:r>
              <a:r>
                <a:rPr lang="ru-RU" sz="1600" dirty="0" smtClean="0">
                  <a:solidFill>
                    <a:srgbClr val="1C1C1C"/>
                  </a:solidFill>
                  <a:latin typeface="Involve" panose="020B0502020202020204" pitchFamily="34" charset="0"/>
                </a:rPr>
                <a:t> панелей в ИЖС</a:t>
              </a:r>
              <a:endParaRPr lang="ru-RU" sz="1600" dirty="0">
                <a:solidFill>
                  <a:srgbClr val="1C1C1C"/>
                </a:solidFill>
                <a:latin typeface="Involve" panose="020B0502020202020204" pitchFamily="34" charset="0"/>
              </a:endParaRPr>
            </a:p>
          </p:txBody>
        </p:sp>
        <p:sp>
          <p:nvSpPr>
            <p:cNvPr id="6" name="Заголовок 1">
              <a:extLst>
                <a:ext uri="{FF2B5EF4-FFF2-40B4-BE49-F238E27FC236}">
                  <a16:creationId xmlns:a16="http://schemas.microsoft.com/office/drawing/2014/main" xmlns="" id="{6D2509AF-F438-455A-9E62-6C3FEF4A8E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28400" y="240702"/>
              <a:ext cx="514898" cy="373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lnSpc>
                  <a:spcPct val="90000"/>
                </a:lnSpc>
              </a:pPr>
              <a:fld id="{846D0F84-820A-EC40-8A18-9955E8336641}" type="slidenum">
                <a:rPr lang="ru-RU" altLang="ru-RU" sz="1600" smtClean="0">
                  <a:solidFill>
                    <a:srgbClr val="393939"/>
                  </a:solidFill>
                  <a:latin typeface="Involve" panose="020B0502020202020204" pitchFamily="34" charset="0"/>
                  <a:ea typeface="Inter" panose="020B0502030000000004" pitchFamily="34" charset="0"/>
                  <a:cs typeface="Inter" panose="020B0502030000000004" pitchFamily="34" charset="0"/>
                </a:rPr>
                <a:pPr algn="r" eaLnBrk="1" hangingPunct="1">
                  <a:lnSpc>
                    <a:spcPct val="90000"/>
                  </a:lnSpc>
                </a:pPr>
                <a:t>2</a:t>
              </a:fld>
              <a:endParaRPr lang="ru-RU" altLang="ru-RU" sz="1600" dirty="0">
                <a:solidFill>
                  <a:srgbClr val="393939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endParaRPr>
            </a:p>
          </p:txBody>
        </p:sp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xmlns="" id="{146F6DDD-9969-4436-B692-462C09D16E24}"/>
                </a:ext>
              </a:extLst>
            </p:cNvPr>
            <p:cNvCxnSpPr>
              <a:cxnSpLocks/>
            </p:cNvCxnSpPr>
            <p:nvPr/>
          </p:nvCxnSpPr>
          <p:spPr>
            <a:xfrm>
              <a:off x="348702" y="754409"/>
              <a:ext cx="11494596" cy="0"/>
            </a:xfrm>
            <a:prstGeom prst="line">
              <a:avLst/>
            </a:prstGeom>
            <a:ln w="9525">
              <a:solidFill>
                <a:srgbClr val="39393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62B26C8-6928-4467-976C-0ED72284D8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398" y="6235680"/>
            <a:ext cx="4152900" cy="381618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832" y="986782"/>
            <a:ext cx="1886465" cy="2515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6"/>
          <a:stretch/>
        </p:blipFill>
        <p:spPr bwMode="auto">
          <a:xfrm>
            <a:off x="7087575" y="986782"/>
            <a:ext cx="2750054" cy="2515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973720"/>
            <a:ext cx="1685505" cy="2528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70" b="27521"/>
          <a:stretch/>
        </p:blipFill>
        <p:spPr bwMode="auto">
          <a:xfrm>
            <a:off x="5232400" y="3610761"/>
            <a:ext cx="6639907" cy="238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01" y="986782"/>
            <a:ext cx="4630593" cy="5461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906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C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38D2774-4AB0-4F1A-8A00-6A2A8E4FEE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397" y="6236195"/>
            <a:ext cx="4152887" cy="381617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AFD7592F-C4C6-420B-B550-6F99FFBFC06A}"/>
              </a:ext>
            </a:extLst>
          </p:cNvPr>
          <p:cNvGrpSpPr/>
          <p:nvPr/>
        </p:nvGrpSpPr>
        <p:grpSpPr>
          <a:xfrm>
            <a:off x="348702" y="240702"/>
            <a:ext cx="11494596" cy="513707"/>
            <a:chOff x="348702" y="240702"/>
            <a:chExt cx="11494596" cy="513707"/>
          </a:xfrm>
        </p:grpSpPr>
        <p:sp>
          <p:nvSpPr>
            <p:cNvPr id="5" name="Заголовок 1">
              <a:extLst>
                <a:ext uri="{FF2B5EF4-FFF2-40B4-BE49-F238E27FC236}">
                  <a16:creationId xmlns:a16="http://schemas.microsoft.com/office/drawing/2014/main" xmlns="" id="{08C49569-55A8-4C51-837E-A5D8DD9A1A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702" y="240702"/>
              <a:ext cx="8117468" cy="373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ru-RU" sz="1600" dirty="0">
                  <a:solidFill>
                    <a:schemeClr val="bg1"/>
                  </a:solidFill>
                  <a:latin typeface="Involve" panose="020B0502020202020204" pitchFamily="34" charset="0"/>
                </a:rPr>
                <a:t>Технология строительства домов из </a:t>
              </a:r>
              <a:r>
                <a:rPr lang="en-US" sz="1600" dirty="0">
                  <a:solidFill>
                    <a:schemeClr val="bg1"/>
                  </a:solidFill>
                  <a:latin typeface="Involve" panose="020B0502020202020204" pitchFamily="34" charset="0"/>
                </a:rPr>
                <a:t>SIP</a:t>
              </a:r>
              <a:r>
                <a:rPr lang="ru-RU" sz="1600" dirty="0">
                  <a:solidFill>
                    <a:schemeClr val="bg1"/>
                  </a:solidFill>
                  <a:latin typeface="Involve" panose="020B0502020202020204" pitchFamily="34" charset="0"/>
                </a:rPr>
                <a:t> панелей в ИЖС</a:t>
              </a:r>
            </a:p>
          </p:txBody>
        </p:sp>
        <p:sp>
          <p:nvSpPr>
            <p:cNvPr id="6" name="Заголовок 1">
              <a:extLst>
                <a:ext uri="{FF2B5EF4-FFF2-40B4-BE49-F238E27FC236}">
                  <a16:creationId xmlns:a16="http://schemas.microsoft.com/office/drawing/2014/main" xmlns="" id="{6D2509AF-F438-455A-9E62-6C3FEF4A8E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28400" y="240702"/>
              <a:ext cx="514898" cy="373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lnSpc>
                  <a:spcPct val="90000"/>
                </a:lnSpc>
              </a:pPr>
              <a:fld id="{846D0F84-820A-EC40-8A18-9955E8336641}" type="slidenum">
                <a:rPr lang="ru-RU" altLang="ru-RU" sz="1600" smtClean="0">
                  <a:solidFill>
                    <a:schemeClr val="bg1"/>
                  </a:solidFill>
                  <a:latin typeface="Involve" panose="020B0502020202020204" pitchFamily="34" charset="0"/>
                  <a:ea typeface="Inter" panose="020B0502030000000004" pitchFamily="34" charset="0"/>
                  <a:cs typeface="Inter" panose="020B0502030000000004" pitchFamily="34" charset="0"/>
                </a:rPr>
                <a:pPr algn="r" eaLnBrk="1" hangingPunct="1">
                  <a:lnSpc>
                    <a:spcPct val="90000"/>
                  </a:lnSpc>
                </a:pPr>
                <a:t>3</a:t>
              </a:fld>
              <a:endParaRPr lang="ru-RU" altLang="ru-RU" sz="1600" dirty="0">
                <a:solidFill>
                  <a:schemeClr val="bg1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endParaRPr>
            </a:p>
          </p:txBody>
        </p:sp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xmlns="" id="{146F6DDD-9969-4436-B692-462C09D16E24}"/>
                </a:ext>
              </a:extLst>
            </p:cNvPr>
            <p:cNvCxnSpPr>
              <a:cxnSpLocks/>
            </p:cNvCxnSpPr>
            <p:nvPr/>
          </p:nvCxnSpPr>
          <p:spPr>
            <a:xfrm>
              <a:off x="348702" y="754409"/>
              <a:ext cx="11494596" cy="0"/>
            </a:xfrm>
            <a:prstGeom prst="line">
              <a:avLst/>
            </a:prstGeom>
            <a:ln w="9525">
              <a:solidFill>
                <a:srgbClr val="39393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229D024-2C21-46F2-8B58-998460DB22B9}"/>
              </a:ext>
            </a:extLst>
          </p:cNvPr>
          <p:cNvSpPr txBox="1"/>
          <p:nvPr/>
        </p:nvSpPr>
        <p:spPr>
          <a:xfrm>
            <a:off x="348702" y="3242749"/>
            <a:ext cx="5110498" cy="533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3000" b="1" dirty="0" smtClean="0">
                <a:solidFill>
                  <a:schemeClr val="bg1"/>
                </a:solidFill>
                <a:latin typeface="Involve" panose="020B0502020202020204" pitchFamily="34" charset="0"/>
              </a:rPr>
              <a:t>Слабые </a:t>
            </a:r>
            <a:r>
              <a:rPr lang="ru-RU" sz="3000" b="1" dirty="0" smtClean="0">
                <a:solidFill>
                  <a:schemeClr val="bg1"/>
                </a:solidFill>
                <a:latin typeface="Involve" panose="020B0502020202020204" pitchFamily="34" charset="0"/>
              </a:rPr>
              <a:t>места</a:t>
            </a:r>
            <a:endParaRPr lang="ru-RU" sz="3000" b="1" dirty="0">
              <a:solidFill>
                <a:schemeClr val="bg1"/>
              </a:solidFill>
              <a:latin typeface="Involve" panose="020B0502020202020204" pitchFamily="34" charset="0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64E40764-01D5-48EE-BDB2-72990FCEB55D}"/>
              </a:ext>
            </a:extLst>
          </p:cNvPr>
          <p:cNvCxnSpPr>
            <a:cxnSpLocks/>
          </p:cNvCxnSpPr>
          <p:nvPr/>
        </p:nvCxnSpPr>
        <p:spPr>
          <a:xfrm>
            <a:off x="5354425" y="1709637"/>
            <a:ext cx="0" cy="3066224"/>
          </a:xfrm>
          <a:prstGeom prst="line">
            <a:avLst/>
          </a:prstGeom>
          <a:ln w="19050">
            <a:solidFill>
              <a:srgbClr val="FF6D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97742E0F-15ED-44DB-89EF-D733FC55DBE3}"/>
              </a:ext>
            </a:extLst>
          </p:cNvPr>
          <p:cNvSpPr/>
          <p:nvPr/>
        </p:nvSpPr>
        <p:spPr>
          <a:xfrm>
            <a:off x="5616628" y="1171716"/>
            <a:ext cx="199989" cy="2008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1C1C1C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CC1572A5-99DF-4E66-96E2-8B6BE9FBF975}"/>
              </a:ext>
            </a:extLst>
          </p:cNvPr>
          <p:cNvSpPr txBox="1"/>
          <p:nvPr/>
        </p:nvSpPr>
        <p:spPr>
          <a:xfrm>
            <a:off x="6004546" y="1042112"/>
            <a:ext cx="5838738" cy="4924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Involve" panose="020B0502020202020204" pitchFamily="34" charset="0"/>
              </a:rPr>
              <a:t>Низкая огнестойкость классических СИП-панелей (ОСП+ППС), аналогично деревянным домам – К3. В панелях с обшивками из фибролита, ЦСП, ГСП  и базальтовым утеплителем класс конструктивной пожарной опасности К1</a:t>
            </a:r>
          </a:p>
          <a:p>
            <a:endParaRPr lang="ru-RU" sz="1600" dirty="0" smtClean="0">
              <a:solidFill>
                <a:schemeClr val="bg1"/>
              </a:solidFill>
              <a:latin typeface="Involve" panose="020B0502020202020204" pitchFamily="34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Involve" panose="020B0502020202020204" pitchFamily="34" charset="0"/>
              </a:rPr>
              <a:t>Ударный шум – необходимость снижать передачу звука по деревянному каркасу</a:t>
            </a:r>
          </a:p>
          <a:p>
            <a:endParaRPr lang="ru-RU" sz="1600" dirty="0" smtClean="0">
              <a:solidFill>
                <a:schemeClr val="bg1"/>
              </a:solidFill>
              <a:latin typeface="Involve" panose="020B0502020202020204" pitchFamily="34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Involve" panose="020B0502020202020204" pitchFamily="34" charset="0"/>
              </a:rPr>
              <a:t>Звукоизоляция в классических СИП-панелях (ОСП+ППС). В панелях с обшивками из Фибролита и базальтовым утеплителем этот вопрос решен.</a:t>
            </a:r>
          </a:p>
          <a:p>
            <a:endParaRPr lang="ru-RU" sz="1600" dirty="0" smtClean="0">
              <a:solidFill>
                <a:schemeClr val="bg1"/>
              </a:solidFill>
              <a:latin typeface="Involve" panose="020B0502020202020204" pitchFamily="34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Involve" panose="020B0502020202020204" pitchFamily="34" charset="0"/>
              </a:rPr>
              <a:t>Отсутствие специализированных норм для СИП-технологии. (СП в разработке)</a:t>
            </a:r>
          </a:p>
          <a:p>
            <a:endParaRPr lang="ru-RU" sz="1600" dirty="0" smtClean="0">
              <a:solidFill>
                <a:schemeClr val="bg1"/>
              </a:solidFill>
              <a:latin typeface="Involve" panose="020B0502020202020204" pitchFamily="34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Involve" panose="020B0502020202020204" pitchFamily="34" charset="0"/>
              </a:rPr>
              <a:t>Низкий финансовый порог входа на рынок – наличие неквалифицированных производителей и строителей, использование некачественных материалов, не выполнение норм по вентиляции.</a:t>
            </a:r>
            <a:endParaRPr lang="ru-RU" sz="1600" dirty="0">
              <a:solidFill>
                <a:schemeClr val="bg1"/>
              </a:solidFill>
              <a:latin typeface="Involve" panose="020B0502020202020204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97742E0F-15ED-44DB-89EF-D733FC55DBE3}"/>
              </a:ext>
            </a:extLst>
          </p:cNvPr>
          <p:cNvSpPr/>
          <p:nvPr/>
        </p:nvSpPr>
        <p:spPr>
          <a:xfrm>
            <a:off x="5616628" y="4232936"/>
            <a:ext cx="199989" cy="2008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1C1C1C"/>
              </a:solidFill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97742E0F-15ED-44DB-89EF-D733FC55DBE3}"/>
              </a:ext>
            </a:extLst>
          </p:cNvPr>
          <p:cNvSpPr/>
          <p:nvPr/>
        </p:nvSpPr>
        <p:spPr>
          <a:xfrm>
            <a:off x="5616626" y="2531113"/>
            <a:ext cx="199989" cy="2008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1C1C1C"/>
              </a:solidFill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97742E0F-15ED-44DB-89EF-D733FC55DBE3}"/>
              </a:ext>
            </a:extLst>
          </p:cNvPr>
          <p:cNvSpPr/>
          <p:nvPr/>
        </p:nvSpPr>
        <p:spPr>
          <a:xfrm>
            <a:off x="5616623" y="3272469"/>
            <a:ext cx="199989" cy="2008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1C1C1C"/>
              </a:solidFill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97742E0F-15ED-44DB-89EF-D733FC55DBE3}"/>
              </a:ext>
            </a:extLst>
          </p:cNvPr>
          <p:cNvSpPr/>
          <p:nvPr/>
        </p:nvSpPr>
        <p:spPr>
          <a:xfrm>
            <a:off x="5616624" y="4989510"/>
            <a:ext cx="199989" cy="2008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12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>
            <a:extLst>
              <a:ext uri="{FF2B5EF4-FFF2-40B4-BE49-F238E27FC236}">
                <a16:creationId xmlns:a16="http://schemas.microsoft.com/office/drawing/2014/main" xmlns="" id="{AFD7592F-C4C6-420B-B550-6F99FFBFC06A}"/>
              </a:ext>
            </a:extLst>
          </p:cNvPr>
          <p:cNvGrpSpPr/>
          <p:nvPr/>
        </p:nvGrpSpPr>
        <p:grpSpPr>
          <a:xfrm>
            <a:off x="348702" y="240702"/>
            <a:ext cx="11494596" cy="513707"/>
            <a:chOff x="348702" y="240702"/>
            <a:chExt cx="11494596" cy="513707"/>
          </a:xfrm>
        </p:grpSpPr>
        <p:sp>
          <p:nvSpPr>
            <p:cNvPr id="5" name="Заголовок 1">
              <a:extLst>
                <a:ext uri="{FF2B5EF4-FFF2-40B4-BE49-F238E27FC236}">
                  <a16:creationId xmlns:a16="http://schemas.microsoft.com/office/drawing/2014/main" xmlns="" id="{08C49569-55A8-4C51-837E-A5D8DD9A1A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702" y="240702"/>
              <a:ext cx="8117468" cy="373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ru-RU" sz="1600" dirty="0" smtClean="0">
                  <a:solidFill>
                    <a:srgbClr val="1C1C1C"/>
                  </a:solidFill>
                  <a:latin typeface="Involve" panose="020B0502020202020204" pitchFamily="34" charset="0"/>
                </a:rPr>
                <a:t>Технология строительства домов из </a:t>
              </a:r>
              <a:r>
                <a:rPr lang="en-US" sz="1600" dirty="0" smtClean="0">
                  <a:solidFill>
                    <a:srgbClr val="1C1C1C"/>
                  </a:solidFill>
                  <a:latin typeface="Involve" panose="020B0502020202020204" pitchFamily="34" charset="0"/>
                </a:rPr>
                <a:t>SIP</a:t>
              </a:r>
              <a:r>
                <a:rPr lang="ru-RU" sz="1600" dirty="0" smtClean="0">
                  <a:solidFill>
                    <a:srgbClr val="1C1C1C"/>
                  </a:solidFill>
                  <a:latin typeface="Involve" panose="020B0502020202020204" pitchFamily="34" charset="0"/>
                </a:rPr>
                <a:t> панелей в ИЖС</a:t>
              </a:r>
              <a:endParaRPr lang="ru-RU" sz="1600" dirty="0">
                <a:solidFill>
                  <a:srgbClr val="1C1C1C"/>
                </a:solidFill>
                <a:latin typeface="Involve" panose="020B0502020202020204" pitchFamily="34" charset="0"/>
              </a:endParaRPr>
            </a:p>
          </p:txBody>
        </p:sp>
        <p:sp>
          <p:nvSpPr>
            <p:cNvPr id="6" name="Заголовок 1">
              <a:extLst>
                <a:ext uri="{FF2B5EF4-FFF2-40B4-BE49-F238E27FC236}">
                  <a16:creationId xmlns:a16="http://schemas.microsoft.com/office/drawing/2014/main" xmlns="" id="{6D2509AF-F438-455A-9E62-6C3FEF4A8E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28400" y="240702"/>
              <a:ext cx="514898" cy="373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lnSpc>
                  <a:spcPct val="90000"/>
                </a:lnSpc>
              </a:pPr>
              <a:fld id="{846D0F84-820A-EC40-8A18-9955E8336641}" type="slidenum">
                <a:rPr lang="ru-RU" altLang="ru-RU" sz="1600" smtClean="0">
                  <a:solidFill>
                    <a:srgbClr val="393939"/>
                  </a:solidFill>
                  <a:latin typeface="Involve" panose="020B0502020202020204" pitchFamily="34" charset="0"/>
                  <a:ea typeface="Inter" panose="020B0502030000000004" pitchFamily="34" charset="0"/>
                  <a:cs typeface="Inter" panose="020B0502030000000004" pitchFamily="34" charset="0"/>
                </a:rPr>
                <a:pPr algn="r" eaLnBrk="1" hangingPunct="1">
                  <a:lnSpc>
                    <a:spcPct val="90000"/>
                  </a:lnSpc>
                </a:pPr>
                <a:t>4</a:t>
              </a:fld>
              <a:endParaRPr lang="ru-RU" altLang="ru-RU" sz="1600" dirty="0">
                <a:solidFill>
                  <a:srgbClr val="393939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endParaRPr>
            </a:p>
          </p:txBody>
        </p:sp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xmlns="" id="{146F6DDD-9969-4436-B692-462C09D16E24}"/>
                </a:ext>
              </a:extLst>
            </p:cNvPr>
            <p:cNvCxnSpPr>
              <a:cxnSpLocks/>
            </p:cNvCxnSpPr>
            <p:nvPr/>
          </p:nvCxnSpPr>
          <p:spPr>
            <a:xfrm>
              <a:off x="348702" y="754409"/>
              <a:ext cx="11494596" cy="0"/>
            </a:xfrm>
            <a:prstGeom prst="line">
              <a:avLst/>
            </a:prstGeom>
            <a:ln w="9525">
              <a:solidFill>
                <a:srgbClr val="39393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62B26C8-6928-4467-976C-0ED72284D8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398" y="6235680"/>
            <a:ext cx="4152900" cy="3816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C1572A5-99DF-4E66-96E2-8B6BE9FBF975}"/>
              </a:ext>
            </a:extLst>
          </p:cNvPr>
          <p:cNvSpPr txBox="1"/>
          <p:nvPr/>
        </p:nvSpPr>
        <p:spPr>
          <a:xfrm>
            <a:off x="6004560" y="1000950"/>
            <a:ext cx="5838738" cy="51706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 err="1">
                <a:solidFill>
                  <a:srgbClr val="1C1C1C"/>
                </a:solidFill>
                <a:latin typeface="Involve" panose="020B0502020202020204" pitchFamily="34" charset="0"/>
              </a:rPr>
              <a:t>Энергоэффективность</a:t>
            </a:r>
            <a:endParaRPr lang="ru-RU" sz="1600" dirty="0">
              <a:solidFill>
                <a:srgbClr val="1C1C1C"/>
              </a:solidFill>
              <a:latin typeface="Involve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solidFill>
                  <a:srgbClr val="1C1C1C"/>
                </a:solidFill>
                <a:latin typeface="Involve" panose="020B0502020202020204" pitchFamily="34" charset="0"/>
              </a:rPr>
              <a:t>Отличная геометрия - повышенная готовность к </a:t>
            </a:r>
            <a:r>
              <a:rPr lang="ru-RU" sz="1600" dirty="0" smtClean="0">
                <a:solidFill>
                  <a:srgbClr val="1C1C1C"/>
                </a:solidFill>
                <a:latin typeface="Involve" panose="020B0502020202020204" pitchFamily="34" charset="0"/>
              </a:rPr>
              <a:t>отделке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solidFill>
                  <a:srgbClr val="1C1C1C"/>
                </a:solidFill>
                <a:latin typeface="Involve" panose="020B0502020202020204" pitchFamily="34" charset="0"/>
              </a:rPr>
              <a:t>Пространственная прочность и жесткость </a:t>
            </a:r>
            <a:r>
              <a:rPr lang="ru-RU" sz="1600" dirty="0" smtClean="0">
                <a:solidFill>
                  <a:srgbClr val="1C1C1C"/>
                </a:solidFill>
                <a:latin typeface="Involve" panose="020B0502020202020204" pitchFamily="34" charset="0"/>
              </a:rPr>
              <a:t>конструкций</a:t>
            </a:r>
            <a:endParaRPr lang="ru-RU" sz="1600" dirty="0">
              <a:solidFill>
                <a:srgbClr val="1C1C1C"/>
              </a:solidFill>
              <a:latin typeface="Involve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solidFill>
                  <a:srgbClr val="1C1C1C"/>
                </a:solidFill>
                <a:latin typeface="Involve" panose="020B0502020202020204" pitchFamily="34" charset="0"/>
              </a:rPr>
              <a:t>Разнообразие архитектурных </a:t>
            </a:r>
            <a:r>
              <a:rPr lang="ru-RU" sz="1600" dirty="0" smtClean="0">
                <a:solidFill>
                  <a:srgbClr val="1C1C1C"/>
                </a:solidFill>
                <a:latin typeface="Involve" panose="020B0502020202020204" pitchFamily="34" charset="0"/>
              </a:rPr>
              <a:t>решений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rgbClr val="1C1C1C"/>
                </a:solidFill>
                <a:latin typeface="Involve" panose="020B0502020202020204" pitchFamily="34" charset="0"/>
              </a:rPr>
              <a:t>Скорость монтажа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rgbClr val="1C1C1C"/>
                </a:solidFill>
                <a:latin typeface="Involve" panose="020B0502020202020204" pitchFamily="34" charset="0"/>
              </a:rPr>
              <a:t>Герметичность узлов и соединений. Особенно в классических СИП-панелях (ОСП+ППС)</a:t>
            </a:r>
            <a:endParaRPr lang="ru-RU" sz="1600" dirty="0">
              <a:solidFill>
                <a:srgbClr val="1C1C1C"/>
              </a:solidFill>
              <a:latin typeface="Involve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rgbClr val="1C1C1C"/>
                </a:solidFill>
                <a:latin typeface="Involve" panose="020B0502020202020204" pitchFamily="34" charset="0"/>
              </a:rPr>
              <a:t>Всесезонный монтаж</a:t>
            </a:r>
            <a:endParaRPr lang="ru-RU" sz="1600" dirty="0">
              <a:solidFill>
                <a:srgbClr val="1C1C1C"/>
              </a:solidFill>
              <a:latin typeface="Involve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rgbClr val="1C1C1C"/>
                </a:solidFill>
                <a:latin typeface="Involve" panose="020B0502020202020204" pitchFamily="34" charset="0"/>
              </a:rPr>
              <a:t>Малый </a:t>
            </a:r>
            <a:r>
              <a:rPr lang="ru-RU" sz="1600" dirty="0">
                <a:solidFill>
                  <a:srgbClr val="1C1C1C"/>
                </a:solidFill>
                <a:latin typeface="Involve" panose="020B0502020202020204" pitchFamily="34" charset="0"/>
              </a:rPr>
              <a:t>вес (пригодность к ручному монтажу) без применения </a:t>
            </a:r>
            <a:r>
              <a:rPr lang="ru-RU" sz="1600" dirty="0" smtClean="0">
                <a:solidFill>
                  <a:srgbClr val="1C1C1C"/>
                </a:solidFill>
                <a:latin typeface="Involve" panose="020B0502020202020204" pitchFamily="34" charset="0"/>
              </a:rPr>
              <a:t>кранов и в стесненных условиях</a:t>
            </a:r>
            <a:endParaRPr lang="ru-RU" sz="1600" dirty="0">
              <a:solidFill>
                <a:srgbClr val="1C1C1C"/>
              </a:solidFill>
              <a:latin typeface="Involve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rgbClr val="1C1C1C"/>
                </a:solidFill>
                <a:latin typeface="Involve" panose="020B0502020202020204" pitchFamily="34" charset="0"/>
              </a:rPr>
              <a:t>Малые </a:t>
            </a:r>
            <a:r>
              <a:rPr lang="ru-RU" sz="1600" dirty="0">
                <a:solidFill>
                  <a:srgbClr val="1C1C1C"/>
                </a:solidFill>
                <a:latin typeface="Involve" panose="020B0502020202020204" pitchFamily="34" charset="0"/>
              </a:rPr>
              <a:t>нагрузки на фундаменты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rgbClr val="1C1C1C"/>
                </a:solidFill>
                <a:latin typeface="Involve" panose="020B0502020202020204" pitchFamily="34" charset="0"/>
              </a:rPr>
              <a:t>Транспортная </a:t>
            </a:r>
            <a:r>
              <a:rPr lang="ru-RU" sz="1600" dirty="0">
                <a:solidFill>
                  <a:srgbClr val="1C1C1C"/>
                </a:solidFill>
                <a:latin typeface="Involve" panose="020B0502020202020204" pitchFamily="34" charset="0"/>
              </a:rPr>
              <a:t>компактность и удобство </a:t>
            </a:r>
            <a:r>
              <a:rPr lang="ru-RU" sz="1600" dirty="0" smtClean="0">
                <a:solidFill>
                  <a:srgbClr val="1C1C1C"/>
                </a:solidFill>
                <a:latin typeface="Involve" panose="020B0502020202020204" pitchFamily="34" charset="0"/>
              </a:rPr>
              <a:t>погрузки-разгрузки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rgbClr val="1C1C1C"/>
                </a:solidFill>
                <a:latin typeface="Involve" panose="020B0502020202020204" pitchFamily="34" charset="0"/>
              </a:rPr>
              <a:t>Простота укрупнения до крупнопанельной сборки </a:t>
            </a:r>
            <a:endParaRPr lang="ru-RU" sz="1600" dirty="0">
              <a:solidFill>
                <a:srgbClr val="1C1C1C"/>
              </a:solidFill>
              <a:latin typeface="Involve" panose="020B0502020202020204" pitchFamily="34" charset="0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64E40764-01D5-48EE-BDB2-72990FCEB55D}"/>
              </a:ext>
            </a:extLst>
          </p:cNvPr>
          <p:cNvCxnSpPr>
            <a:cxnSpLocks/>
          </p:cNvCxnSpPr>
          <p:nvPr/>
        </p:nvCxnSpPr>
        <p:spPr>
          <a:xfrm>
            <a:off x="5298002" y="1313379"/>
            <a:ext cx="0" cy="4021959"/>
          </a:xfrm>
          <a:prstGeom prst="line">
            <a:avLst/>
          </a:prstGeom>
          <a:ln w="19050">
            <a:solidFill>
              <a:srgbClr val="FF6D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97742E0F-15ED-44DB-89EF-D733FC55DBE3}"/>
              </a:ext>
            </a:extLst>
          </p:cNvPr>
          <p:cNvSpPr/>
          <p:nvPr/>
        </p:nvSpPr>
        <p:spPr>
          <a:xfrm>
            <a:off x="5721021" y="1112488"/>
            <a:ext cx="199989" cy="2008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1C1C1C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7742E0F-15ED-44DB-89EF-D733FC55DBE3}"/>
              </a:ext>
            </a:extLst>
          </p:cNvPr>
          <p:cNvSpPr/>
          <p:nvPr/>
        </p:nvSpPr>
        <p:spPr>
          <a:xfrm>
            <a:off x="5721020" y="1451924"/>
            <a:ext cx="199989" cy="2008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1C1C1C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97742E0F-15ED-44DB-89EF-D733FC55DBE3}"/>
              </a:ext>
            </a:extLst>
          </p:cNvPr>
          <p:cNvSpPr/>
          <p:nvPr/>
        </p:nvSpPr>
        <p:spPr>
          <a:xfrm>
            <a:off x="5721021" y="1837777"/>
            <a:ext cx="199989" cy="2008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1C1C1C"/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97742E0F-15ED-44DB-89EF-D733FC55DBE3}"/>
              </a:ext>
            </a:extLst>
          </p:cNvPr>
          <p:cNvSpPr/>
          <p:nvPr/>
        </p:nvSpPr>
        <p:spPr>
          <a:xfrm>
            <a:off x="5721021" y="2188987"/>
            <a:ext cx="199989" cy="2008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1C1C1C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97742E0F-15ED-44DB-89EF-D733FC55DBE3}"/>
              </a:ext>
            </a:extLst>
          </p:cNvPr>
          <p:cNvSpPr/>
          <p:nvPr/>
        </p:nvSpPr>
        <p:spPr>
          <a:xfrm>
            <a:off x="5721021" y="2557501"/>
            <a:ext cx="199989" cy="2008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1C1C1C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97742E0F-15ED-44DB-89EF-D733FC55DBE3}"/>
              </a:ext>
            </a:extLst>
          </p:cNvPr>
          <p:cNvSpPr/>
          <p:nvPr/>
        </p:nvSpPr>
        <p:spPr>
          <a:xfrm>
            <a:off x="5721021" y="2896386"/>
            <a:ext cx="199989" cy="2008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1C1C1C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97742E0F-15ED-44DB-89EF-D733FC55DBE3}"/>
              </a:ext>
            </a:extLst>
          </p:cNvPr>
          <p:cNvSpPr/>
          <p:nvPr/>
        </p:nvSpPr>
        <p:spPr>
          <a:xfrm>
            <a:off x="5708321" y="5861572"/>
            <a:ext cx="199989" cy="2008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1C1C1C"/>
              </a:solidFill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97742E0F-15ED-44DB-89EF-D733FC55DBE3}"/>
              </a:ext>
            </a:extLst>
          </p:cNvPr>
          <p:cNvSpPr/>
          <p:nvPr/>
        </p:nvSpPr>
        <p:spPr>
          <a:xfrm>
            <a:off x="5726136" y="3653117"/>
            <a:ext cx="199989" cy="2008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1C1C1C"/>
              </a:solidFill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97742E0F-15ED-44DB-89EF-D733FC55DBE3}"/>
              </a:ext>
            </a:extLst>
          </p:cNvPr>
          <p:cNvSpPr/>
          <p:nvPr/>
        </p:nvSpPr>
        <p:spPr>
          <a:xfrm>
            <a:off x="5721016" y="4023484"/>
            <a:ext cx="199989" cy="2008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1C1C1C"/>
              </a:solidFill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97742E0F-15ED-44DB-89EF-D733FC55DBE3}"/>
              </a:ext>
            </a:extLst>
          </p:cNvPr>
          <p:cNvSpPr/>
          <p:nvPr/>
        </p:nvSpPr>
        <p:spPr>
          <a:xfrm>
            <a:off x="5726136" y="4762972"/>
            <a:ext cx="199989" cy="2008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1C1C1C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229D024-2C21-46F2-8B58-998460DB22B9}"/>
              </a:ext>
            </a:extLst>
          </p:cNvPr>
          <p:cNvSpPr txBox="1"/>
          <p:nvPr/>
        </p:nvSpPr>
        <p:spPr>
          <a:xfrm>
            <a:off x="348702" y="3242749"/>
            <a:ext cx="5110498" cy="5354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3000" b="1" dirty="0" smtClean="0">
                <a:solidFill>
                  <a:srgbClr val="FF6D44"/>
                </a:solidFill>
                <a:latin typeface="Involve" panose="020B0502020202020204" pitchFamily="34" charset="0"/>
              </a:rPr>
              <a:t>Преимущества</a:t>
            </a:r>
            <a:endParaRPr lang="ru-RU" sz="3000" b="1" dirty="0">
              <a:solidFill>
                <a:srgbClr val="FF6D44"/>
              </a:solidFill>
              <a:latin typeface="Involve" panose="020B0502020202020204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97742E0F-15ED-44DB-89EF-D733FC55DBE3}"/>
              </a:ext>
            </a:extLst>
          </p:cNvPr>
          <p:cNvSpPr/>
          <p:nvPr/>
        </p:nvSpPr>
        <p:spPr>
          <a:xfrm>
            <a:off x="5726136" y="5134447"/>
            <a:ext cx="199989" cy="2008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06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C397E44-E72A-4AF1-B4FC-961EED56F0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064E7EFD-C39D-4EED-8C78-2C7BE7DF51A7}"/>
              </a:ext>
            </a:extLst>
          </p:cNvPr>
          <p:cNvSpPr txBox="1">
            <a:spLocks/>
          </p:cNvSpPr>
          <p:nvPr/>
        </p:nvSpPr>
        <p:spPr>
          <a:xfrm>
            <a:off x="3419476" y="1806576"/>
            <a:ext cx="8058150" cy="14003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lnSpc>
                <a:spcPct val="130000"/>
              </a:lnSpc>
              <a:defRPr sz="3000" b="1">
                <a:solidFill>
                  <a:schemeClr val="bg1"/>
                </a:solidFill>
                <a:latin typeface="Involve" panose="020B0502020202020204" pitchFamily="34" charset="0"/>
              </a:defRPr>
            </a:lvl1pPr>
          </a:lstStyle>
          <a:p>
            <a:pPr algn="ctr"/>
            <a:r>
              <a:rPr lang="ru-RU" sz="4000" b="0" dirty="0" err="1"/>
              <a:t>Шурышева</a:t>
            </a:r>
            <a:r>
              <a:rPr lang="ru-RU" sz="4000" b="0" dirty="0"/>
              <a:t> Татьяна Сергеевна </a:t>
            </a:r>
            <a:endParaRPr lang="ru-RU" sz="4000" b="0" dirty="0"/>
          </a:p>
          <a:p>
            <a:pPr algn="ctr"/>
            <a:r>
              <a:rPr lang="ru-RU" sz="2800" b="0" dirty="0"/>
              <a:t>Директор по развитию </a:t>
            </a:r>
            <a:r>
              <a:rPr lang="en-US" sz="2800" b="0" dirty="0"/>
              <a:t>SIPWOOD</a:t>
            </a:r>
            <a:endParaRPr lang="ru-RU" sz="2800" b="0" dirty="0"/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xmlns="" id="{47D2A45B-3CF7-4F3C-B2D6-78FA9048873F}"/>
              </a:ext>
            </a:extLst>
          </p:cNvPr>
          <p:cNvSpPr txBox="1">
            <a:spLocks/>
          </p:cNvSpPr>
          <p:nvPr/>
        </p:nvSpPr>
        <p:spPr>
          <a:xfrm>
            <a:off x="348701" y="4333875"/>
            <a:ext cx="5299623" cy="4618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solidFill>
                  <a:srgbClr val="FF6D44"/>
                </a:solidFill>
                <a:latin typeface="Involve SemiBold" panose="020B0502020202020204" pitchFamily="34" charset="0"/>
              </a:rPr>
              <a:t>КОНТАКТНАЯ ИНФОРМАЦИЯ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1D98A9F0-CE6F-46CE-8B25-DB0CA1999365}"/>
              </a:ext>
            </a:extLst>
          </p:cNvPr>
          <p:cNvSpPr/>
          <p:nvPr/>
        </p:nvSpPr>
        <p:spPr>
          <a:xfrm>
            <a:off x="348702" y="5007947"/>
            <a:ext cx="2219324" cy="1585825"/>
          </a:xfrm>
          <a:prstGeom prst="roundRect">
            <a:avLst>
              <a:gd name="adj" fmla="val 8418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atin typeface="Involve SemiBold" panose="020B0502020202020204" pitchFamily="34" charset="0"/>
            </a:endParaRP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34C53C43-E2FE-47EF-AA70-6EEF7189771D}"/>
              </a:ext>
            </a:extLst>
          </p:cNvPr>
          <p:cNvSpPr txBox="1">
            <a:spLocks/>
          </p:cNvSpPr>
          <p:nvPr/>
        </p:nvSpPr>
        <p:spPr>
          <a:xfrm>
            <a:off x="441985" y="5226935"/>
            <a:ext cx="2032758" cy="1250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100" dirty="0">
                <a:solidFill>
                  <a:srgbClr val="1C1C1C"/>
                </a:solidFill>
                <a:latin typeface="Involve" panose="020B0502020202020204" pitchFamily="34" charset="0"/>
              </a:rPr>
              <a:t>Телефон:</a:t>
            </a:r>
            <a:endParaRPr lang="en-US" sz="1100" dirty="0">
              <a:solidFill>
                <a:srgbClr val="1C1C1C"/>
              </a:solidFill>
              <a:latin typeface="Involve" panose="020B0502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1C1C1C"/>
                </a:solidFill>
                <a:latin typeface="Involve" panose="020B0502020202020204" pitchFamily="34" charset="0"/>
              </a:rPr>
              <a:t>+7 </a:t>
            </a:r>
            <a:r>
              <a:rPr lang="en-US" sz="1600" dirty="0" smtClean="0">
                <a:solidFill>
                  <a:srgbClr val="1C1C1C"/>
                </a:solidFill>
                <a:latin typeface="Involve" panose="020B0502020202020204" pitchFamily="34" charset="0"/>
              </a:rPr>
              <a:t>(</a:t>
            </a:r>
            <a:r>
              <a:rPr lang="ru-RU" sz="1600" dirty="0" smtClean="0">
                <a:solidFill>
                  <a:srgbClr val="1C1C1C"/>
                </a:solidFill>
                <a:latin typeface="Involve" panose="020B0502020202020204" pitchFamily="34" charset="0"/>
              </a:rPr>
              <a:t>926</a:t>
            </a:r>
            <a:r>
              <a:rPr lang="en-US" sz="1600" dirty="0" smtClean="0">
                <a:solidFill>
                  <a:srgbClr val="1C1C1C"/>
                </a:solidFill>
                <a:latin typeface="Involve" panose="020B0502020202020204" pitchFamily="34" charset="0"/>
              </a:rPr>
              <a:t>) </a:t>
            </a:r>
            <a:r>
              <a:rPr lang="ru-RU" sz="1600" dirty="0" smtClean="0">
                <a:solidFill>
                  <a:srgbClr val="1C1C1C"/>
                </a:solidFill>
                <a:latin typeface="Involve" panose="020B0502020202020204" pitchFamily="34" charset="0"/>
              </a:rPr>
              <a:t>151</a:t>
            </a:r>
            <a:r>
              <a:rPr lang="en-US" sz="1600" dirty="0" smtClean="0">
                <a:solidFill>
                  <a:srgbClr val="1C1C1C"/>
                </a:solidFill>
                <a:latin typeface="Involve" panose="020B0502020202020204" pitchFamily="34" charset="0"/>
              </a:rPr>
              <a:t>-</a:t>
            </a:r>
            <a:r>
              <a:rPr lang="ru-RU" sz="1600" dirty="0" smtClean="0">
                <a:solidFill>
                  <a:srgbClr val="1C1C1C"/>
                </a:solidFill>
                <a:latin typeface="Involve" panose="020B0502020202020204" pitchFamily="34" charset="0"/>
              </a:rPr>
              <a:t>43</a:t>
            </a:r>
            <a:r>
              <a:rPr lang="en-US" sz="1600" dirty="0" smtClean="0">
                <a:solidFill>
                  <a:srgbClr val="1C1C1C"/>
                </a:solidFill>
                <a:latin typeface="Involve" panose="020B0502020202020204" pitchFamily="34" charset="0"/>
              </a:rPr>
              <a:t>-</a:t>
            </a:r>
            <a:r>
              <a:rPr lang="ru-RU" sz="1600" dirty="0" smtClean="0">
                <a:solidFill>
                  <a:srgbClr val="1C1C1C"/>
                </a:solidFill>
                <a:latin typeface="Involve" panose="020B0502020202020204" pitchFamily="34" charset="0"/>
              </a:rPr>
              <a:t>30</a:t>
            </a:r>
            <a:endParaRPr lang="ru-RU" sz="1600" dirty="0">
              <a:solidFill>
                <a:srgbClr val="1C1C1C"/>
              </a:solidFill>
              <a:latin typeface="Involve" panose="020B0502020202020204" pitchFamily="34" charset="0"/>
            </a:endParaRPr>
          </a:p>
          <a:p>
            <a:pPr marL="0" indent="0">
              <a:buNone/>
            </a:pPr>
            <a:r>
              <a:rPr lang="ru-RU" sz="1100" dirty="0" smtClean="0">
                <a:solidFill>
                  <a:srgbClr val="1C1C1C"/>
                </a:solidFill>
                <a:latin typeface="Involve" panose="020B0502020202020204" pitchFamily="34" charset="0"/>
              </a:rPr>
              <a:t>Почта:</a:t>
            </a:r>
            <a:endParaRPr lang="en-US" sz="1100" dirty="0" smtClean="0">
              <a:solidFill>
                <a:srgbClr val="1C1C1C"/>
              </a:solidFill>
              <a:latin typeface="Involve" panose="020B0502020202020204" pitchFamily="34" charset="0"/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rgbClr val="1C1C1C"/>
                </a:solidFill>
                <a:latin typeface="Involve" panose="020B0502020202020204" pitchFamily="34" charset="0"/>
              </a:rPr>
              <a:t>info</a:t>
            </a:r>
            <a:r>
              <a:rPr lang="en-US" sz="1600" dirty="0" smtClean="0">
                <a:solidFill>
                  <a:srgbClr val="1C1C1C"/>
                </a:solidFill>
                <a:latin typeface="Involve" panose="020B0502020202020204" pitchFamily="34" charset="0"/>
              </a:rPr>
              <a:t>@sipwood.ru</a:t>
            </a:r>
            <a:endParaRPr lang="ru-RU" sz="1600" dirty="0">
              <a:solidFill>
                <a:srgbClr val="1C1C1C"/>
              </a:solidFill>
              <a:latin typeface="Involve" panose="020B0502020202020204" pitchFamily="34" charset="0"/>
            </a:endParaRPr>
          </a:p>
        </p:txBody>
      </p:sp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xmlns="" id="{4F97CDC5-67FF-4456-9706-A71C5A42D493}"/>
              </a:ext>
            </a:extLst>
          </p:cNvPr>
          <p:cNvSpPr txBox="1">
            <a:spLocks/>
          </p:cNvSpPr>
          <p:nvPr/>
        </p:nvSpPr>
        <p:spPr>
          <a:xfrm>
            <a:off x="2787143" y="5238663"/>
            <a:ext cx="2032758" cy="1250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100" dirty="0">
                <a:solidFill>
                  <a:srgbClr val="1C1C1C"/>
                </a:solidFill>
                <a:latin typeface="Involve" panose="020B0502020202020204" pitchFamily="34" charset="0"/>
              </a:rPr>
              <a:t>Телефон:</a:t>
            </a:r>
            <a:endParaRPr lang="en-US" sz="1100" dirty="0">
              <a:solidFill>
                <a:srgbClr val="1C1C1C"/>
              </a:solidFill>
              <a:latin typeface="Involve" panose="020B0502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1C1C1C"/>
                </a:solidFill>
                <a:latin typeface="Involve" panose="020B0502020202020204" pitchFamily="34" charset="0"/>
              </a:rPr>
              <a:t>+7 (999) 999-99-99</a:t>
            </a:r>
            <a:endParaRPr lang="ru-RU" sz="1600" dirty="0">
              <a:solidFill>
                <a:srgbClr val="1C1C1C"/>
              </a:solidFill>
              <a:latin typeface="Involve" panose="020B0502020202020204" pitchFamily="34" charset="0"/>
            </a:endParaRPr>
          </a:p>
          <a:p>
            <a:pPr marL="0" indent="0">
              <a:buNone/>
            </a:pPr>
            <a:r>
              <a:rPr lang="ru-RU" sz="1100" dirty="0">
                <a:solidFill>
                  <a:srgbClr val="1C1C1C"/>
                </a:solidFill>
                <a:latin typeface="Involve" panose="020B0502020202020204" pitchFamily="34" charset="0"/>
              </a:rPr>
              <a:t>Почта:</a:t>
            </a:r>
            <a:endParaRPr lang="en-US" sz="1100" dirty="0">
              <a:solidFill>
                <a:srgbClr val="1C1C1C"/>
              </a:solidFill>
              <a:latin typeface="Involve" panose="020B0502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1C1C1C"/>
                </a:solidFill>
                <a:latin typeface="Involve" panose="020B0502020202020204" pitchFamily="34" charset="0"/>
              </a:rPr>
              <a:t>email@gmail.com</a:t>
            </a:r>
            <a:endParaRPr lang="ru-RU" sz="1600" dirty="0">
              <a:solidFill>
                <a:srgbClr val="1C1C1C"/>
              </a:solidFill>
              <a:latin typeface="Involve" panose="020B0502020202020204" pitchFamily="34" charset="0"/>
            </a:endParaRPr>
          </a:p>
        </p:txBody>
      </p:sp>
      <p:pic>
        <p:nvPicPr>
          <p:cNvPr id="14" name="Рисунок 13" descr="_DSC9439.jpg"/>
          <p:cNvPicPr>
            <a:picLocks noChangeAspect="1"/>
          </p:cNvPicPr>
          <p:nvPr/>
        </p:nvPicPr>
        <p:blipFill rotWithShape="1">
          <a:blip r:embed="rId3" cstate="print"/>
          <a:srcRect l="24722" t="7036" r="24445" b="52315"/>
          <a:stretch/>
        </p:blipFill>
        <p:spPr>
          <a:xfrm>
            <a:off x="348702" y="1008380"/>
            <a:ext cx="2324100" cy="278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710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242</Words>
  <Application>Microsoft Office PowerPoint</Application>
  <PresentationFormat>Произвольный</PresentationFormat>
  <Paragraphs>46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РОССИЙСКАЯ СТРОИТЕЛЬНАЯ НЕДЕЛЯ 2025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РОССИЙСКАЯ СТРОИТЕЛЬНАЯ НЕДЕЛЯ 2025</dc:title>
  <dc:creator>Виктория Товарова</dc:creator>
  <cp:lastModifiedBy>Lenovo</cp:lastModifiedBy>
  <cp:revision>26</cp:revision>
  <dcterms:created xsi:type="dcterms:W3CDTF">2025-02-14T10:11:28Z</dcterms:created>
  <dcterms:modified xsi:type="dcterms:W3CDTF">2025-03-05T09:13:51Z</dcterms:modified>
</cp:coreProperties>
</file>