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theme/themeOverride1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tags/tag1.xml" ContentType="application/vnd.openxmlformats-officedocument.presentationml.tags+xml"/>
  <Override PartName="/ppt/notesSlides/notesSlide26.xml" ContentType="application/vnd.openxmlformats-officedocument.presentationml.notesSlide+xml"/>
  <Override PartName="/ppt/tags/tag2.xml" ContentType="application/vnd.openxmlformats-officedocument.presentationml.tags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74" r:id="rId4"/>
    <p:sldId id="275" r:id="rId5"/>
    <p:sldId id="299" r:id="rId6"/>
    <p:sldId id="300" r:id="rId7"/>
    <p:sldId id="276" r:id="rId8"/>
    <p:sldId id="277" r:id="rId9"/>
    <p:sldId id="278" r:id="rId10"/>
    <p:sldId id="296" r:id="rId11"/>
    <p:sldId id="279" r:id="rId12"/>
    <p:sldId id="280" r:id="rId13"/>
    <p:sldId id="281" r:id="rId14"/>
    <p:sldId id="282" r:id="rId15"/>
    <p:sldId id="283" r:id="rId16"/>
    <p:sldId id="284" r:id="rId17"/>
    <p:sldId id="297" r:id="rId18"/>
    <p:sldId id="298" r:id="rId19"/>
    <p:sldId id="286" r:id="rId20"/>
    <p:sldId id="287" r:id="rId21"/>
    <p:sldId id="288" r:id="rId22"/>
    <p:sldId id="289" r:id="rId23"/>
    <p:sldId id="290" r:id="rId24"/>
    <p:sldId id="291" r:id="rId25"/>
    <p:sldId id="293" r:id="rId26"/>
    <p:sldId id="294" r:id="rId27"/>
    <p:sldId id="295" r:id="rId28"/>
    <p:sldId id="260" r:id="rId29"/>
    <p:sldId id="262" r:id="rId30"/>
    <p:sldId id="264" r:id="rId31"/>
    <p:sldId id="272" r:id="rId3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1C1C"/>
    <a:srgbClr val="FF9D82"/>
    <a:srgbClr val="FF6D44"/>
    <a:srgbClr val="2669AF"/>
    <a:srgbClr val="194F88"/>
    <a:srgbClr val="CCC1DA"/>
    <a:srgbClr val="CC99FF"/>
    <a:srgbClr val="FBFBFB"/>
    <a:srgbClr val="EDEDED"/>
    <a:srgbClr val="3939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浅色样式 1 - 强调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04" d="100"/>
          <a:sy n="104" d="100"/>
        </p:scale>
        <p:origin x="7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en-GB" sz="2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II полугодие 2023 г.</c:v>
                </c:pt>
                <c:pt idx="1">
                  <c:v>I полугодие 2024 г.</c:v>
                </c:pt>
                <c:pt idx="2">
                  <c:v>II полугодие 2024 г.</c:v>
                </c:pt>
                <c:pt idx="3">
                  <c:v>начало 2025 г. 
(январь-февраль)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 formatCode="0.0%">
                  <c:v>0.16600000000000001</c:v>
                </c:pt>
                <c:pt idx="1">
                  <c:v>0.31</c:v>
                </c:pt>
                <c:pt idx="2">
                  <c:v>0.44</c:v>
                </c:pt>
                <c:pt idx="3">
                  <c:v>0.55000000000000004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D3-438F-8AA9-C733A7DEFB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1730188832"/>
        <c:axId val="1730190080"/>
      </c:barChart>
      <c:catAx>
        <c:axId val="1730188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GB"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30190080"/>
        <c:crosses val="autoZero"/>
        <c:auto val="1"/>
        <c:lblAlgn val="ctr"/>
        <c:lblOffset val="100"/>
        <c:noMultiLvlLbl val="0"/>
      </c:catAx>
      <c:valAx>
        <c:axId val="17301900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GB"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301888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uri="{0b15fc19-7d7d-44ad-8c2d-2c3a37ce22c3}">
        <chartProps xmlns="https://web.wps.cn/et/2018/main" chartId="{4826cb1c-0343-41e1-bfe0-58c0f9d31511}"/>
      </c:ext>
    </c:extLst>
  </c:chart>
  <c:spPr>
    <a:solidFill>
      <a:schemeClr val="bg1"/>
    </a:solidFill>
    <a:ln>
      <a:noFill/>
    </a:ln>
    <a:effectLst/>
  </c:spPr>
  <c:txPr>
    <a:bodyPr/>
    <a:lstStyle/>
    <a:p>
      <a:pPr>
        <a:defRPr lang="en-GB" sz="1600"/>
      </a:pPr>
      <a:endParaRPr lang="ru-RU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en-GB" sz="2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10"/>
                <c:pt idx="0">
                  <c:v>Республика Карелия</c:v>
                </c:pt>
                <c:pt idx="1">
                  <c:v>Санкт-Петербург</c:v>
                </c:pt>
                <c:pt idx="2">
                  <c:v>Москва</c:v>
                </c:pt>
                <c:pt idx="3">
                  <c:v>Московская область</c:v>
                </c:pt>
                <c:pt idx="4">
                  <c:v>Ленинградская область</c:v>
                </c:pt>
                <c:pt idx="5">
                  <c:v>Костромская область</c:v>
                </c:pt>
                <c:pt idx="6">
                  <c:v>Камчатский край</c:v>
                </c:pt>
                <c:pt idx="7">
                  <c:v>Самарская область</c:v>
                </c:pt>
                <c:pt idx="8">
                  <c:v>Новосибирская область</c:v>
                </c:pt>
                <c:pt idx="9">
                  <c:v>Воронежская область</c:v>
                </c:pt>
              </c:strCache>
            </c:strRef>
          </c:cat>
          <c:val>
            <c:numRef>
              <c:f>Лист1!$B$2:$B$11</c:f>
              <c:numCache>
                <c:formatCode>0%</c:formatCode>
                <c:ptCount val="10"/>
                <c:pt idx="0">
                  <c:v>0.66</c:v>
                </c:pt>
                <c:pt idx="1">
                  <c:v>0.64</c:v>
                </c:pt>
                <c:pt idx="2">
                  <c:v>0.61</c:v>
                </c:pt>
                <c:pt idx="3">
                  <c:v>0.61</c:v>
                </c:pt>
                <c:pt idx="4">
                  <c:v>0.6</c:v>
                </c:pt>
                <c:pt idx="5">
                  <c:v>0.57999999999999996</c:v>
                </c:pt>
                <c:pt idx="6">
                  <c:v>0.56999999999999995</c:v>
                </c:pt>
                <c:pt idx="7">
                  <c:v>0.55000000000000004</c:v>
                </c:pt>
                <c:pt idx="8">
                  <c:v>0.53</c:v>
                </c:pt>
                <c:pt idx="9">
                  <c:v>0.52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FFA-4915-BC91-2E80E6A2CF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730188832"/>
        <c:axId val="1730190080"/>
      </c:barChart>
      <c:catAx>
        <c:axId val="173018883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GB"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30190080"/>
        <c:crosses val="autoZero"/>
        <c:auto val="1"/>
        <c:lblAlgn val="ctr"/>
        <c:lblOffset val="100"/>
        <c:noMultiLvlLbl val="0"/>
      </c:catAx>
      <c:valAx>
        <c:axId val="1730190080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GB"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301888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uri="{0b15fc19-7d7d-44ad-8c2d-2c3a37ce22c3}">
        <chartProps xmlns="https://web.wps.cn/et/2018/main" chartId="{5969cb98-5b02-47c7-80fe-44be66bb8f2a}"/>
      </c:ext>
    </c:extLst>
  </c:chart>
  <c:spPr>
    <a:solidFill>
      <a:schemeClr val="bg1"/>
    </a:solidFill>
    <a:ln>
      <a:noFill/>
    </a:ln>
    <a:effectLst/>
  </c:spPr>
  <c:txPr>
    <a:bodyPr/>
    <a:lstStyle/>
    <a:p>
      <a:pPr>
        <a:defRPr lang="en-GB" sz="1600"/>
      </a:pPr>
      <a:endParaRPr lang="ru-RU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строящихся нежилых помещений, %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Лист1!$A$2:$A$14</c:f>
              <c:numCache>
                <c:formatCode>m/d/yyyy</c:formatCode>
                <c:ptCount val="13"/>
                <c:pt idx="0">
                  <c:v>41640</c:v>
                </c:pt>
                <c:pt idx="1">
                  <c:v>42005</c:v>
                </c:pt>
                <c:pt idx="2">
                  <c:v>42370</c:v>
                </c:pt>
                <c:pt idx="3">
                  <c:v>42736</c:v>
                </c:pt>
                <c:pt idx="4">
                  <c:v>43101</c:v>
                </c:pt>
                <c:pt idx="5">
                  <c:v>43466</c:v>
                </c:pt>
                <c:pt idx="6">
                  <c:v>43831</c:v>
                </c:pt>
                <c:pt idx="7">
                  <c:v>44197</c:v>
                </c:pt>
                <c:pt idx="8">
                  <c:v>44562</c:v>
                </c:pt>
                <c:pt idx="9">
                  <c:v>44927</c:v>
                </c:pt>
                <c:pt idx="10">
                  <c:v>45292</c:v>
                </c:pt>
                <c:pt idx="11">
                  <c:v>45658</c:v>
                </c:pt>
                <c:pt idx="12">
                  <c:v>45702</c:v>
                </c:pt>
              </c:numCache>
            </c:numRef>
          </c:cat>
          <c:val>
            <c:numRef>
              <c:f>Лист1!$B$2:$B$14</c:f>
              <c:numCache>
                <c:formatCode>0.00%</c:formatCode>
                <c:ptCount val="13"/>
                <c:pt idx="0" formatCode="0%">
                  <c:v>0.1</c:v>
                </c:pt>
                <c:pt idx="1">
                  <c:v>0.1234</c:v>
                </c:pt>
                <c:pt idx="2">
                  <c:v>0.14680000000000001</c:v>
                </c:pt>
                <c:pt idx="3">
                  <c:v>0.17019999999999999</c:v>
                </c:pt>
                <c:pt idx="4">
                  <c:v>0.19359999999999999</c:v>
                </c:pt>
                <c:pt idx="5">
                  <c:v>0.217</c:v>
                </c:pt>
                <c:pt idx="6">
                  <c:v>0.2404</c:v>
                </c:pt>
                <c:pt idx="7">
                  <c:v>0.25840000000000002</c:v>
                </c:pt>
                <c:pt idx="8">
                  <c:v>0.27239999999999998</c:v>
                </c:pt>
                <c:pt idx="9">
                  <c:v>0.30259999999999998</c:v>
                </c:pt>
                <c:pt idx="10">
                  <c:v>0.31690000000000002</c:v>
                </c:pt>
                <c:pt idx="11">
                  <c:v>0.33129999999999998</c:v>
                </c:pt>
                <c:pt idx="12">
                  <c:v>0.33360000000000001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060-4789-8F7A-407FE19182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50561456"/>
        <c:axId val="2050563952"/>
      </c:lineChart>
      <c:dateAx>
        <c:axId val="20505614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m/d/yy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GB"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50563952"/>
        <c:crosses val="autoZero"/>
        <c:auto val="1"/>
        <c:lblOffset val="100"/>
        <c:baseTimeUnit val="months"/>
        <c:majorUnit val="12"/>
        <c:majorTimeUnit val="months"/>
      </c:dateAx>
      <c:valAx>
        <c:axId val="20505639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GB"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505614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uri="{0b15fc19-7d7d-44ad-8c2d-2c3a37ce22c3}">
        <chartProps xmlns="https://web.wps.cn/et/2018/main" chartId="{5cb11260-9098-4982-b992-7c41d619a8f5}"/>
      </c:ext>
    </c:extLst>
  </c:chart>
  <c:spPr>
    <a:solidFill>
      <a:schemeClr val="bg1"/>
    </a:solidFill>
    <a:ln>
      <a:noFill/>
    </a:ln>
    <a:effectLst/>
  </c:spPr>
  <c:txPr>
    <a:bodyPr/>
    <a:lstStyle/>
    <a:p>
      <a:pPr>
        <a:defRPr lang="en-GB" sz="1600"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7202349335507398"/>
          <c:y val="1.3019605270172201E-2"/>
          <c:w val="0.44673636239440001"/>
          <c:h val="0.94660782898594698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6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E48-4015-8ABF-8559657EE617}"/>
              </c:ext>
            </c:extLst>
          </c:dPt>
          <c:dPt>
            <c:idx val="1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E48-4015-8ABF-8559657EE617}"/>
              </c:ext>
            </c:extLst>
          </c:dPt>
          <c:dPt>
            <c:idx val="2"/>
            <c:bubble3D val="0"/>
            <c:spPr>
              <a:solidFill>
                <a:srgbClr val="00206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E48-4015-8ABF-8559657EE617}"/>
              </c:ext>
            </c:extLst>
          </c:dPt>
          <c:dPt>
            <c:idx val="3"/>
            <c:bubble3D val="0"/>
            <c:spPr>
              <a:solidFill>
                <a:schemeClr val="bg1">
                  <a:lumMod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E48-4015-8ABF-8559657EE617}"/>
              </c:ext>
            </c:extLst>
          </c:dPt>
          <c:dPt>
            <c:idx val="4"/>
            <c:bubble3D val="0"/>
            <c:spPr>
              <a:solidFill>
                <a:schemeClr val="tx1">
                  <a:lumMod val="75000"/>
                  <a:lumOff val="2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EE48-4015-8ABF-8559657EE617}"/>
              </c:ext>
            </c:extLst>
          </c:dPt>
          <c:dLbls>
            <c:dLbl>
              <c:idx val="0"/>
              <c:layout>
                <c:manualLayout>
                  <c:x val="-0.18989544794171601"/>
                  <c:y val="5.0051924646215197E-2"/>
                </c:manualLayout>
              </c:layout>
              <c:tx>
                <c:rich>
                  <a:bodyPr/>
                  <a:lstStyle/>
                  <a:p>
                    <a:fld id="{6E911AE2-B55C-4CC9-90C8-734A837A0904}" type="CATEGORYNAME">
                      <a:rPr lang="ru-RU"/>
                      <a:pPr/>
                      <a:t>[ИМЯ КАТЕГОРИИ]</a:t>
                    </a:fld>
                    <a:r>
                      <a:rPr lang="ru-RU"/>
                      <a:t>
</a:t>
                    </a:r>
                    <a:fld id="{90E31415-6B67-4F8A-A3A3-B029383187B0}" type="VALUE">
                      <a:rPr lang="ru-RU"/>
                      <a:pPr/>
                      <a:t>[ЗНАЧЕНИЕ]</a:t>
                    </a:fld>
                    <a:endParaRPr lang="ru-RU"/>
                  </a:p>
                </c:rich>
              </c:tx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EE48-4015-8ABF-8559657EE617}"/>
                </c:ext>
              </c:extLst>
            </c:dLbl>
            <c:dLbl>
              <c:idx val="1"/>
              <c:layout>
                <c:manualLayout>
                  <c:x val="9.3319139540751897E-2"/>
                  <c:y val="-5.6580237013276304E-3"/>
                </c:manualLayout>
              </c:layout>
              <c:tx>
                <c:rich>
                  <a:bodyPr rot="0" spcFirstLastPara="1" vertOverflow="overflow" horzOverflow="overflow" vert="horz" wrap="square" lIns="0" tIns="0" rIns="0" bIns="0" anchor="ctr" anchorCtr="0">
                    <a:spAutoFit/>
                  </a:bodyPr>
                  <a:lstStyle/>
                  <a:p>
                    <a:fld id="{B7449FD7-FBB5-498A-82DF-D4E52DE5A7D7}" type="CATEGORYNAME">
                      <a:rPr lang="ru-RU"/>
                      <a:pPr/>
                      <a:t>[ИМЯ КАТЕГОРИИ]</a:t>
                    </a:fld>
                    <a:r>
                      <a:rPr lang="ru-RU"/>
                      <a:t>
</a:t>
                    </a:r>
                    <a:fld id="{5555332A-16FC-45B4-96B2-1D01D033063B}" type="VALUE">
                      <a:rPr lang="ru-RU"/>
                      <a:pPr/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EE48-4015-8ABF-8559657EE617}"/>
                </c:ext>
              </c:extLst>
            </c:dLbl>
            <c:dLbl>
              <c:idx val="2"/>
              <c:layout>
                <c:manualLayout>
                  <c:x val="0.120431806712087"/>
                  <c:y val="-0.18914840060589899"/>
                </c:manualLayout>
              </c:layout>
              <c:tx>
                <c:rich>
                  <a:bodyPr/>
                  <a:lstStyle/>
                  <a:p>
                    <a:fld id="{6B3E7525-318D-443A-BBC9-B0AA41998020}" type="CATEGORYNAME">
                      <a:rPr lang="ru-RU"/>
                      <a:pPr/>
                      <a:t>[ИМЯ КАТЕГОРИИ]</a:t>
                    </a:fld>
                    <a:r>
                      <a:rPr lang="ru-RU"/>
                      <a:t>
</a:t>
                    </a:r>
                    <a:fld id="{8E16A29C-96EF-4912-AFFF-05F77E7CFD0B}" type="VALUE">
                      <a:rPr lang="ru-RU"/>
                      <a:pPr/>
                      <a:t>[ЗНАЧЕНИЕ]</a:t>
                    </a:fld>
                    <a:endParaRPr lang="ru-RU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52480549247203"/>
                      <c:h val="0.2231749532210640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EE48-4015-8ABF-8559657EE617}"/>
                </c:ext>
              </c:extLst>
            </c:dLbl>
            <c:dLbl>
              <c:idx val="3"/>
              <c:layout>
                <c:manualLayout>
                  <c:x val="-1.7469697793059302E-2"/>
                  <c:y val="0.107746190745385"/>
                </c:manualLayout>
              </c:layout>
              <c:tx>
                <c:rich>
                  <a:bodyPr rot="0" spcFirstLastPara="1" vertOverflow="overflow" horzOverflow="overflow" vert="horz" wrap="square" lIns="0" tIns="0" rIns="0" bIns="0" anchor="ctr" anchorCtr="0">
                    <a:spAutoFit/>
                  </a:bodyPr>
                  <a:lstStyle/>
                  <a:p>
                    <a:fld id="{962218E3-8A50-4210-89A5-CF63ACE6D148}" type="CATEGORYNAME">
                      <a:rPr lang="ru-RU"/>
                      <a:pPr/>
                      <a:t>[ИМЯ КАТЕГОРИИ]</a:t>
                    </a:fld>
                    <a:r>
                      <a:rPr lang="ru-RU"/>
                      <a:t>
</a:t>
                    </a:r>
                    <a:fld id="{B23793D4-7661-449A-BB5F-22D89374F424}" type="VALUE">
                      <a:rPr lang="ru-RU"/>
                      <a:pPr/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39312179325427"/>
                      <c:h val="0.33475541299117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EE48-4015-8ABF-8559657EE617}"/>
                </c:ext>
              </c:extLst>
            </c:dLbl>
            <c:dLbl>
              <c:idx val="4"/>
              <c:layout>
                <c:manualLayout>
                  <c:x val="0.157309014635377"/>
                  <c:y val="0.13826472422703401"/>
                </c:manualLayout>
              </c:layout>
              <c:tx>
                <c:rich>
                  <a:bodyPr/>
                  <a:lstStyle/>
                  <a:p>
                    <a:fld id="{31C99D16-DEE7-4AEB-A1EB-2208A78735A1}" type="CATEGORYNAME">
                      <a:rPr lang="ru-RU"/>
                      <a:pPr/>
                      <a:t>[ИМЯ КАТЕГОРИИ]</a:t>
                    </a:fld>
                    <a:r>
                      <a:rPr lang="ru-RU"/>
                      <a:t>
</a:t>
                    </a:r>
                    <a:fld id="{88BCFEBA-F2D9-483B-B908-AB2F6B9B92BD}" type="VALUE">
                      <a:rPr lang="ru-RU"/>
                      <a:pPr/>
                      <a:t>[ЗНАЧЕНИЕ]</a:t>
                    </a:fld>
                    <a:endParaRPr lang="ru-RU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5523940196820599"/>
                      <c:h val="0.2580546645282010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EE48-4015-8ABF-8559657EE61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overflow" horzOverflow="overflow" vert="horz" wrap="square" lIns="0" tIns="0" rIns="0" bIns="0" anchor="ctr" anchorCtr="0">
                <a:spAutoFit/>
              </a:bodyPr>
              <a:lstStyle/>
              <a:p>
                <a:pPr algn="ctr">
                  <a:defRPr lang="en-GB"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</c:ext>
            </c:extLst>
          </c:dLbls>
          <c:cat>
            <c:strRef>
              <c:f>Лист1!$A$2:$A$6</c:f>
              <c:strCache>
                <c:ptCount val="5"/>
                <c:pt idx="0">
                  <c:v>Льготная ипотека</c:v>
                </c:pt>
                <c:pt idx="1">
                  <c:v>Рыночная ипотека</c:v>
                </c:pt>
                <c:pt idx="2">
                  <c:v>Полная оплата без ипотеки</c:v>
                </c:pt>
                <c:pt idx="3">
                  <c:v>Рассрочка погашением конвертацией в ипотеку</c:v>
                </c:pt>
                <c:pt idx="4">
                  <c:v>Рассрочка погашением от доходов, имущества, депозитов</c:v>
                </c:pt>
              </c:strCache>
            </c:strRef>
          </c:cat>
          <c:val>
            <c:numRef>
              <c:f>Лист1!$B$2:$B$6</c:f>
              <c:numCache>
                <c:formatCode>0.0%</c:formatCode>
                <c:ptCount val="5"/>
                <c:pt idx="0">
                  <c:v>0.40500000000000003</c:v>
                </c:pt>
                <c:pt idx="1">
                  <c:v>4.4999999999999998E-2</c:v>
                </c:pt>
                <c:pt idx="2">
                  <c:v>0.27500000000000002</c:v>
                </c:pt>
                <c:pt idx="3">
                  <c:v>0.05</c:v>
                </c:pt>
                <c:pt idx="4">
                  <c:v>0.22500000000000001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E48-4015-8ABF-8559657EE6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uri="{0b15fc19-7d7d-44ad-8c2d-2c3a37ce22c3}">
        <chartProps xmlns="https://web.wps.cn/et/2018/main" chartId="{fa3c2e65-c802-4dbc-97b0-6d1a3fc668dd}"/>
      </c:ext>
    </c:extLst>
  </c:chart>
  <c:spPr>
    <a:solidFill>
      <a:schemeClr val="bg1"/>
    </a:solidFill>
    <a:ln>
      <a:noFill/>
    </a:ln>
    <a:effectLst/>
  </c:spPr>
  <c:txPr>
    <a:bodyPr/>
    <a:lstStyle/>
    <a:p>
      <a:pPr>
        <a:defRPr lang="en-GB"/>
      </a:pPr>
      <a:endParaRPr lang="ru-RU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0"/>
          <c:tx>
            <c:strRef>
              <c:f>Лист1!$B$1</c:f>
              <c:strCache>
                <c:ptCount val="1"/>
                <c:pt idx="0">
                  <c:v>Задолженность со ставкой &gt;20%, млрд руб.</c:v>
                </c:pt>
              </c:strCache>
            </c:strRef>
          </c:tx>
          <c:spPr>
            <a:ln w="50800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15"/>
            <c:spPr>
              <a:solidFill>
                <a:srgbClr val="0070C0"/>
              </a:solidFill>
              <a:ln w="9525">
                <a:solidFill>
                  <a:srgbClr val="0070C0"/>
                </a:solidFill>
              </a:ln>
              <a:effectLst/>
            </c:spPr>
          </c:marker>
          <c:dLbls>
            <c:dLbl>
              <c:idx val="10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9CD-4E0B-AC8C-E810042B3D64}"/>
                </c:ext>
              </c:extLst>
            </c:dLbl>
            <c:dLbl>
              <c:idx val="11"/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9CD-4E0B-AC8C-E810042B3D6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en-GB"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Лист1!$A$2:$A$14</c:f>
              <c:numCache>
                <c:formatCode>m/d/yyyy</c:formatCode>
                <c:ptCount val="13"/>
                <c:pt idx="0">
                  <c:v>44562</c:v>
                </c:pt>
                <c:pt idx="1">
                  <c:v>44651</c:v>
                </c:pt>
                <c:pt idx="2">
                  <c:v>44742</c:v>
                </c:pt>
                <c:pt idx="3">
                  <c:v>44834</c:v>
                </c:pt>
                <c:pt idx="4">
                  <c:v>44926</c:v>
                </c:pt>
                <c:pt idx="5">
                  <c:v>45016</c:v>
                </c:pt>
                <c:pt idx="6">
                  <c:v>45107</c:v>
                </c:pt>
                <c:pt idx="7">
                  <c:v>45199</c:v>
                </c:pt>
                <c:pt idx="8">
                  <c:v>45291</c:v>
                </c:pt>
                <c:pt idx="9">
                  <c:v>45382</c:v>
                </c:pt>
                <c:pt idx="10">
                  <c:v>45473</c:v>
                </c:pt>
                <c:pt idx="11">
                  <c:v>45565</c:v>
                </c:pt>
                <c:pt idx="12">
                  <c:v>45657</c:v>
                </c:pt>
              </c:numCache>
            </c:numRef>
          </c:cat>
          <c:val>
            <c:numRef>
              <c:f>Лист1!$B$2:$B$14</c:f>
              <c:numCache>
                <c:formatCode>General</c:formatCode>
                <c:ptCount val="13"/>
                <c:pt idx="0">
                  <c:v>0</c:v>
                </c:pt>
                <c:pt idx="1">
                  <c:v>71</c:v>
                </c:pt>
                <c:pt idx="2">
                  <c:v>12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3</c:v>
                </c:pt>
                <c:pt idx="8">
                  <c:v>172</c:v>
                </c:pt>
                <c:pt idx="9">
                  <c:v>251</c:v>
                </c:pt>
                <c:pt idx="10">
                  <c:v>234</c:v>
                </c:pt>
                <c:pt idx="11">
                  <c:v>659</c:v>
                </c:pt>
                <c:pt idx="12">
                  <c:v>1033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9CD-4E0B-AC8C-E810042B3D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98855200"/>
        <c:axId val="1498861024"/>
      </c:lineChart>
      <c:dateAx>
        <c:axId val="1498855200"/>
        <c:scaling>
          <c:orientation val="minMax"/>
          <c:max val="45658"/>
          <c:min val="4456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m/d/yy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GB"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98861024"/>
        <c:crosses val="autoZero"/>
        <c:auto val="1"/>
        <c:lblOffset val="100"/>
        <c:baseTimeUnit val="days"/>
      </c:dateAx>
      <c:valAx>
        <c:axId val="14988610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GB"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98855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uri="{0b15fc19-7d7d-44ad-8c2d-2c3a37ce22c3}">
        <chartProps xmlns="https://web.wps.cn/et/2018/main" chartId="{2c701757-c100-450a-988a-942f86de8a8c}"/>
      </c:ext>
    </c:extLst>
  </c:chart>
  <c:spPr>
    <a:solidFill>
      <a:schemeClr val="bg1"/>
    </a:solidFill>
    <a:ln>
      <a:noFill/>
    </a:ln>
    <a:effectLst/>
  </c:spPr>
  <c:txPr>
    <a:bodyPr/>
    <a:lstStyle/>
    <a:p>
      <a:pPr>
        <a:defRPr lang="en-GB" sz="1800"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0.00472</cdr:x>
      <cdr:y>0.9468</cdr:y>
    </cdr:from>
    <cdr:to>
      <cdr:x>0.1205</cdr:x>
      <cdr:y>1</cdr:y>
    </cdr:to>
    <cdr:sp macro="" textlink="">
      <cdr:nvSpPr>
        <cdr:cNvPr id="2" name="Rectangles 1"/>
        <cdr:cNvSpPr/>
      </cdr:nvSpPr>
      <cdr:spPr>
        <a:xfrm xmlns:a="http://schemas.openxmlformats.org/drawingml/2006/main">
          <a:off x="50800" y="4655990"/>
          <a:ext cx="1245854" cy="2616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none" lIns="45720" tIns="45720" rIns="45720" bIns="45720" rtlCol="0" anchor="t" anchorCtr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dirty="0">
              <a:solidFill>
                <a:schemeClr val="bg1">
                  <a:lumMod val="50000"/>
                </a:schemeClr>
              </a:solidFill>
            </a:rPr>
            <a:t>п</a:t>
          </a:r>
          <a:r>
            <a:rPr lang="ru-RU" sz="1100" dirty="0">
              <a:solidFill>
                <a:schemeClr val="bg1">
                  <a:lumMod val="50000"/>
                </a:schemeClr>
              </a:solidFill>
            </a:rPr>
            <a:t>о данным </a:t>
          </a:r>
          <a:r>
            <a:rPr lang="ru-RU" sz="1100" dirty="0" err="1">
              <a:solidFill>
                <a:schemeClr val="bg1">
                  <a:lumMod val="50000"/>
                </a:schemeClr>
              </a:solidFill>
            </a:rPr>
            <a:t>Сбера</a:t>
          </a:r>
          <a:endParaRPr lang="ru-RU" sz="1100" dirty="0">
            <a:solidFill>
              <a:schemeClr val="bg1">
                <a:lumMod val="50000"/>
              </a:schemeClr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0.00472</cdr:x>
      <cdr:y>0.9468</cdr:y>
    </cdr:from>
    <cdr:to>
      <cdr:x>0.1205</cdr:x>
      <cdr:y>1</cdr:y>
    </cdr:to>
    <cdr:sp macro="" textlink="">
      <cdr:nvSpPr>
        <cdr:cNvPr id="2" name="Rectangles 1"/>
        <cdr:cNvSpPr/>
      </cdr:nvSpPr>
      <cdr:spPr>
        <a:xfrm xmlns:a="http://schemas.openxmlformats.org/drawingml/2006/main">
          <a:off x="50800" y="4655990"/>
          <a:ext cx="1245854" cy="2616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none" lIns="45720" tIns="45720" rIns="45720" bIns="45720" rtlCol="0" anchor="t" anchorCtr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dirty="0">
              <a:solidFill>
                <a:schemeClr val="bg1">
                  <a:lumMod val="50000"/>
                </a:schemeClr>
              </a:solidFill>
            </a:rPr>
            <a:t>п</a:t>
          </a:r>
          <a:r>
            <a:rPr lang="ru-RU" sz="1100" dirty="0">
              <a:solidFill>
                <a:schemeClr val="bg1">
                  <a:lumMod val="50000"/>
                </a:schemeClr>
              </a:solidFill>
            </a:rPr>
            <a:t>о данным </a:t>
          </a:r>
          <a:r>
            <a:rPr lang="ru-RU" sz="1100" dirty="0" err="1">
              <a:solidFill>
                <a:schemeClr val="bg1">
                  <a:lumMod val="50000"/>
                </a:schemeClr>
              </a:solidFill>
            </a:rPr>
            <a:t>Сбера</a:t>
          </a:r>
          <a:endParaRPr lang="ru-RU" sz="1100" dirty="0">
            <a:solidFill>
              <a:schemeClr val="bg1">
                <a:lumMod val="50000"/>
              </a:schemeClr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91C314-6C34-4E0C-9F60-C5334E502865}" type="datetimeFigureOut">
              <a:rPr lang="ru-RU" smtClean="0"/>
              <a:t>09.04.2025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2BEC67-A7ED-48BC-BD22-4FD0DB08A14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2BEC67-A7ED-48BC-BD22-4FD0DB08A14B}" type="slidenum">
              <a:rPr lang="ru-RU" smtClean="0"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2BEC67-A7ED-48BC-BD22-4FD0DB08A14B}" type="slidenum">
              <a:rPr lang="ru-RU" smtClean="0"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2BEC67-A7ED-48BC-BD22-4FD0DB08A14B}" type="slidenum">
              <a:rPr lang="ru-RU" smtClean="0"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2BEC67-A7ED-48BC-BD22-4FD0DB08A14B}" type="slidenum">
              <a:rPr lang="ru-RU" smtClean="0"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2BEC67-A7ED-48BC-BD22-4FD0DB08A14B}" type="slidenum">
              <a:rPr lang="ru-RU" smtClean="0"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2BEC67-A7ED-48BC-BD22-4FD0DB08A14B}" type="slidenum">
              <a:rPr lang="ru-RU" smtClean="0"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2BEC67-A7ED-48BC-BD22-4FD0DB08A14B}" type="slidenum">
              <a:rPr lang="ru-RU" smtClean="0"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2BEC67-A7ED-48BC-BD22-4FD0DB08A14B}" type="slidenum">
              <a:rPr lang="ru-RU" smtClean="0"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2BEC67-A7ED-48BC-BD22-4FD0DB08A14B}" type="slidenum">
              <a:rPr lang="ru-RU" smtClean="0"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2BEC67-A7ED-48BC-BD22-4FD0DB08A14B}" type="slidenum">
              <a:rPr lang="ru-RU" smtClean="0"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2BEC67-A7ED-48BC-BD22-4FD0DB08A14B}" type="slidenum">
              <a:rPr lang="ru-RU" smtClean="0"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2BEC67-A7ED-48BC-BD22-4FD0DB08A14B}" type="slidenum">
              <a:rPr lang="ru-RU" smtClean="0"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2BEC67-A7ED-48BC-BD22-4FD0DB08A14B}" type="slidenum">
              <a:rPr lang="ru-RU" smtClean="0"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2BEC67-A7ED-48BC-BD22-4FD0DB08A14B}" type="slidenum">
              <a:rPr lang="ru-RU" smtClean="0"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2BEC67-A7ED-48BC-BD22-4FD0DB08A14B}" type="slidenum">
              <a:rPr lang="ru-RU" smtClean="0"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2BEC67-A7ED-48BC-BD22-4FD0DB08A14B}" type="slidenum">
              <a:rPr lang="ru-RU" smtClean="0"/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2BEC67-A7ED-48BC-BD22-4FD0DB08A14B}" type="slidenum">
              <a:rPr lang="ru-RU" smtClean="0"/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343a5e794d4_0_2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343a5e794d4_0_2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3466b434913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3466b434913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3466b434913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3466b434913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466b434913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3466b434913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2BEC67-A7ED-48BC-BD22-4FD0DB08A14B}" type="slidenum">
              <a:rPr lang="ru-RU" smtClean="0"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2BEC67-A7ED-48BC-BD22-4FD0DB08A14B}" type="slidenum">
              <a:rPr lang="ru-RU" smtClean="0"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2BEC67-A7ED-48BC-BD22-4FD0DB08A14B}" type="slidenum">
              <a:rPr lang="ru-RU" smtClean="0"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2BEC67-A7ED-48BC-BD22-4FD0DB08A14B}" type="slidenum">
              <a:rPr lang="ru-RU" smtClean="0"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2BEC67-A7ED-48BC-BD22-4FD0DB08A14B}" type="slidenum">
              <a:rPr lang="ru-RU" smtClean="0"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2BEC67-A7ED-48BC-BD22-4FD0DB08A14B}" type="slidenum">
              <a:rPr lang="ru-RU" smtClean="0"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2BEC67-A7ED-48BC-BD22-4FD0DB08A14B}" type="slidenum">
              <a:rPr lang="ru-RU" smtClean="0"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42636-A02A-4D5E-A3A5-CE965F2AF0A5}" type="datetimeFigureOut">
              <a:rPr lang="ru-RU" smtClean="0"/>
              <a:t>09.04.2025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37398-2CA6-42DC-88F0-056FE1EC04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42636-A02A-4D5E-A3A5-CE965F2AF0A5}" type="datetimeFigureOut">
              <a:rPr lang="ru-RU" smtClean="0"/>
              <a:t>09.04.2025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37398-2CA6-42DC-88F0-056FE1EC04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42636-A02A-4D5E-A3A5-CE965F2AF0A5}" type="datetimeFigureOut">
              <a:rPr lang="ru-RU" smtClean="0"/>
              <a:t>09.04.2025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37398-2CA6-42DC-88F0-056FE1EC04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42636-A02A-4D5E-A3A5-CE965F2AF0A5}" type="datetimeFigureOut">
              <a:rPr lang="ru-RU" smtClean="0"/>
              <a:t>09.04.2025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37398-2CA6-42DC-88F0-056FE1EC04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42636-A02A-4D5E-A3A5-CE965F2AF0A5}" type="datetimeFigureOut">
              <a:rPr lang="ru-RU" smtClean="0"/>
              <a:t>09.04.2025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37398-2CA6-42DC-88F0-056FE1EC04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42636-A02A-4D5E-A3A5-CE965F2AF0A5}" type="datetimeFigureOut">
              <a:rPr lang="ru-RU" smtClean="0"/>
              <a:t>09.04.2025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37398-2CA6-42DC-88F0-056FE1EC04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42636-A02A-4D5E-A3A5-CE965F2AF0A5}" type="datetimeFigureOut">
              <a:rPr lang="ru-RU" smtClean="0"/>
              <a:t>09.04.2025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37398-2CA6-42DC-88F0-056FE1EC04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42636-A02A-4D5E-A3A5-CE965F2AF0A5}" type="datetimeFigureOut">
              <a:rPr lang="ru-RU" smtClean="0"/>
              <a:t>09.04.2025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37398-2CA6-42DC-88F0-056FE1EC04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42636-A02A-4D5E-A3A5-CE965F2AF0A5}" type="datetimeFigureOut">
              <a:rPr lang="ru-RU" smtClean="0"/>
              <a:t>09.04.2025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37398-2CA6-42DC-88F0-056FE1EC04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42636-A02A-4D5E-A3A5-CE965F2AF0A5}" type="datetimeFigureOut">
              <a:rPr lang="ru-RU" smtClean="0"/>
              <a:t>09.04.2025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37398-2CA6-42DC-88F0-056FE1EC04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42636-A02A-4D5E-A3A5-CE965F2AF0A5}" type="datetimeFigureOut">
              <a:rPr lang="ru-RU" smtClean="0"/>
              <a:t>09.04.2025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37398-2CA6-42DC-88F0-056FE1EC04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942636-A02A-4D5E-A3A5-CE965F2AF0A5}" type="datetimeFigureOut">
              <a:rPr lang="ru-RU" smtClean="0"/>
              <a:t>09.04.2025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37398-2CA6-42DC-88F0-056FE1EC04A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chart" Target="../charts/chart4.xml"/><Relationship Id="rId4" Type="http://schemas.openxmlformats.org/officeDocument/2006/relationships/image" Target="../media/image3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3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3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3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3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3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3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3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emf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emf"/><Relationship Id="rId4" Type="http://schemas.openxmlformats.org/officeDocument/2006/relationships/image" Target="../media/image3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emf"/><Relationship Id="rId4" Type="http://schemas.openxmlformats.org/officeDocument/2006/relationships/image" Target="../media/image3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emf"/><Relationship Id="rId4" Type="http://schemas.openxmlformats.org/officeDocument/2006/relationships/image" Target="../media/image3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5.xml"/><Relationship Id="rId4" Type="http://schemas.openxmlformats.org/officeDocument/2006/relationships/image" Target="../media/image3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3.sv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emf"/><Relationship Id="rId3" Type="http://schemas.openxmlformats.org/officeDocument/2006/relationships/image" Target="../media/image14.png"/><Relationship Id="rId7" Type="http://schemas.openxmlformats.org/officeDocument/2006/relationships/image" Target="../media/image31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emf"/><Relationship Id="rId5" Type="http://schemas.openxmlformats.org/officeDocument/2006/relationships/image" Target="../media/image29.emf"/><Relationship Id="rId4" Type="http://schemas.openxmlformats.org/officeDocument/2006/relationships/image" Target="../media/image3.svg"/><Relationship Id="rId9" Type="http://schemas.openxmlformats.org/officeDocument/2006/relationships/image" Target="../media/image33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png"/><Relationship Id="rId4" Type="http://schemas.openxmlformats.org/officeDocument/2006/relationships/image" Target="../media/image3.sv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sv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emf"/><Relationship Id="rId4" Type="http://schemas.openxmlformats.org/officeDocument/2006/relationships/image" Target="../media/image3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chart" Target="../charts/chart1.xml"/><Relationship Id="rId4" Type="http://schemas.openxmlformats.org/officeDocument/2006/relationships/image" Target="../media/image3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chart" Target="../charts/chart2.xml"/><Relationship Id="rId4" Type="http://schemas.openxmlformats.org/officeDocument/2006/relationships/image" Target="../media/image3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3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emf"/><Relationship Id="rId4" Type="http://schemas.openxmlformats.org/officeDocument/2006/relationships/image" Target="../media/image3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chart" Target="../charts/chart3.xml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419100" y="1505494"/>
            <a:ext cx="8591550" cy="2387600"/>
          </a:xfrm>
        </p:spPr>
        <p:txBody>
          <a:bodyPr>
            <a:normAutofit fontScale="90000"/>
          </a:bodyPr>
          <a:lstStyle/>
          <a:p>
            <a:pPr algn="l"/>
            <a:r>
              <a:rPr lang="ru-RU" sz="6000" b="1" dirty="0">
                <a:solidFill>
                  <a:srgbClr val="FF6D44"/>
                </a:solidFill>
                <a:latin typeface="Involve SemiBold" panose="020B0502020202020204" pitchFamily="34" charset="0"/>
              </a:rPr>
              <a:t>Аналитика рынка недвижимости. </a:t>
            </a:r>
            <a:br>
              <a:rPr lang="ru-RU" sz="6000" b="1" dirty="0">
                <a:solidFill>
                  <a:srgbClr val="FF6D44"/>
                </a:solidFill>
                <a:latin typeface="Involve SemiBold" panose="020B0502020202020204" pitchFamily="34" charset="0"/>
              </a:rPr>
            </a:br>
            <a:r>
              <a:rPr lang="ru-RU" sz="6000" b="1" dirty="0">
                <a:solidFill>
                  <a:srgbClr val="FF6D44"/>
                </a:solidFill>
                <a:latin typeface="Involve SemiBold" panose="020B0502020202020204" pitchFamily="34" charset="0"/>
              </a:rPr>
              <a:t>Апрель 2025 г.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19100" y="4958684"/>
            <a:ext cx="4672012" cy="1198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rgbClr val="1C1C1C"/>
                </a:solidFill>
                <a:latin typeface="Involve" panose="020B0502020202020204" pitchFamily="34" charset="0"/>
              </a:rPr>
              <a:t>Кирилл </a:t>
            </a:r>
            <a:r>
              <a:rPr lang="ru-RU" sz="1800" dirty="0" err="1">
                <a:solidFill>
                  <a:srgbClr val="1C1C1C"/>
                </a:solidFill>
                <a:latin typeface="Involve" panose="020B0502020202020204" pitchFamily="34" charset="0"/>
              </a:rPr>
              <a:t>Холопик</a:t>
            </a:r>
            <a:r>
              <a:rPr lang="ru-RU" sz="1800" dirty="0">
                <a:solidFill>
                  <a:srgbClr val="1C1C1C"/>
                </a:solidFill>
                <a:latin typeface="Involve" panose="020B0502020202020204" pitchFamily="34" charset="0"/>
              </a:rPr>
              <a:t>, </a:t>
            </a:r>
          </a:p>
          <a:p>
            <a:r>
              <a:rPr lang="ru-RU" sz="1800" dirty="0">
                <a:solidFill>
                  <a:srgbClr val="1C1C1C"/>
                </a:solidFill>
                <a:latin typeface="Involve" panose="020B0502020202020204" pitchFamily="34" charset="0"/>
              </a:rPr>
              <a:t>Руководитель портала ЕРЗ.РФ</a:t>
            </a:r>
          </a:p>
          <a:p>
            <a:endParaRPr lang="ru-RU" sz="1800" dirty="0">
              <a:solidFill>
                <a:srgbClr val="1C1C1C"/>
              </a:solidFill>
              <a:latin typeface="Involve" panose="020B0502020202020204" pitchFamily="34" charset="0"/>
            </a:endParaRPr>
          </a:p>
          <a:p>
            <a:r>
              <a:rPr lang="ru-RU" sz="1800" dirty="0">
                <a:solidFill>
                  <a:srgbClr val="1C1C1C"/>
                </a:solidFill>
                <a:latin typeface="Involve" panose="020B0502020202020204" pitchFamily="34" charset="0"/>
              </a:rPr>
              <a:t>10.04.2025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1" y="1"/>
            <a:ext cx="3294828" cy="1108364"/>
            <a:chOff x="0" y="0"/>
            <a:chExt cx="7947231" cy="2673409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0" y="0"/>
              <a:ext cx="6705797" cy="267340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" name="Блок-схема: данные 10"/>
            <p:cNvSpPr/>
            <p:nvPr/>
          </p:nvSpPr>
          <p:spPr>
            <a:xfrm>
              <a:off x="3957069" y="0"/>
              <a:ext cx="3990162" cy="2673409"/>
            </a:xfrm>
            <a:prstGeom prst="flowChartInputOutpu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9100" y="333466"/>
            <a:ext cx="2113790" cy="44143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 noChangeArrowheads="1"/>
          </p:cNvSpPr>
          <p:nvPr/>
        </p:nvSpPr>
        <p:spPr bwMode="auto">
          <a:xfrm>
            <a:off x="11328400" y="235827"/>
            <a:ext cx="514898" cy="373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90000"/>
              </a:lnSpc>
            </a:pPr>
            <a:fld id="{846D0F84-820A-EC40-8A18-9955E8336641}" type="slidenum">
              <a:rPr lang="ru-RU" altLang="ru-RU" sz="1600" smtClean="0">
                <a:solidFill>
                  <a:srgbClr val="393939"/>
                </a:solidFill>
                <a:latin typeface="Involve" panose="020B0502020202020204" pitchFamily="34" charset="0"/>
                <a:ea typeface="Inter" panose="020B0502030000000004" pitchFamily="34" charset="0"/>
                <a:cs typeface="Inter" panose="020B0502030000000004" pitchFamily="34" charset="0"/>
              </a:rPr>
              <a:t>10</a:t>
            </a:fld>
            <a:endParaRPr lang="ru-RU" altLang="ru-RU" sz="1600" dirty="0">
              <a:solidFill>
                <a:srgbClr val="393939"/>
              </a:solidFill>
              <a:latin typeface="Involve" panose="020B0502020202020204" pitchFamily="34" charset="0"/>
              <a:ea typeface="Inter" panose="020B0502030000000004" pitchFamily="34" charset="0"/>
              <a:cs typeface="Inter" panose="020B0502030000000004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348702" y="754409"/>
            <a:ext cx="11494596" cy="0"/>
          </a:xfrm>
          <a:prstGeom prst="line">
            <a:avLst/>
          </a:prstGeom>
          <a:ln w="9525">
            <a:solidFill>
              <a:srgbClr val="3939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543508" y="249280"/>
            <a:ext cx="1660201" cy="346708"/>
          </a:xfrm>
          <a:prstGeom prst="rect">
            <a:avLst/>
          </a:prstGeom>
        </p:spPr>
      </p:pic>
      <p:sp>
        <p:nvSpPr>
          <p:cNvPr id="22" name="Текст"/>
          <p:cNvSpPr txBox="1"/>
          <p:nvPr/>
        </p:nvSpPr>
        <p:spPr bwMode="auto">
          <a:xfrm>
            <a:off x="348702" y="306064"/>
            <a:ext cx="6486207" cy="233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defPPr>
              <a:defRPr lang="ru-RU"/>
            </a:defPPr>
            <a:lvl1pPr>
              <a:lnSpc>
                <a:spcPct val="90000"/>
              </a:lnSpc>
              <a:defRPr sz="1600">
                <a:solidFill>
                  <a:srgbClr val="393939"/>
                </a:solidFill>
                <a:latin typeface="Involve" panose="020B05020202020202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  <a:lvl2pPr marL="742950" indent="-285750">
              <a:defRPr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dirty="0"/>
              <a:t>Продажи по ДДУ</a:t>
            </a:r>
          </a:p>
        </p:txBody>
      </p:sp>
      <p:sp>
        <p:nvSpPr>
          <p:cNvPr id="17" name="object 18"/>
          <p:cNvSpPr txBox="1"/>
          <p:nvPr/>
        </p:nvSpPr>
        <p:spPr bwMode="auto">
          <a:xfrm>
            <a:off x="9925412" y="3956108"/>
            <a:ext cx="96754" cy="286617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defRPr/>
            </a:pPr>
            <a:r>
              <a:rPr sz="1750" spc="20" dirty="0">
                <a:solidFill>
                  <a:srgbClr val="FFFFFF"/>
                </a:solidFill>
                <a:latin typeface="Verdana" panose="020B0604030504040204"/>
                <a:cs typeface="Verdana" panose="020B0604030504040204"/>
              </a:rPr>
              <a:t>Р</a:t>
            </a:r>
            <a:endParaRPr sz="1750" dirty="0">
              <a:latin typeface="Verdana" panose="020B0604030504040204"/>
              <a:cs typeface="Verdana" panose="020B0604030504040204"/>
            </a:endParaRPr>
          </a:p>
        </p:txBody>
      </p:sp>
      <p:sp>
        <p:nvSpPr>
          <p:cNvPr id="25" name="Прямоугольник: скругленные углы 24"/>
          <p:cNvSpPr/>
          <p:nvPr/>
        </p:nvSpPr>
        <p:spPr bwMode="auto">
          <a:xfrm>
            <a:off x="346683" y="969614"/>
            <a:ext cx="11494595" cy="5582319"/>
          </a:xfrm>
          <a:prstGeom prst="roundRect">
            <a:avLst>
              <a:gd name="adj" fmla="val 31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" name="object 8"/>
          <p:cNvSpPr txBox="1"/>
          <p:nvPr/>
        </p:nvSpPr>
        <p:spPr bwMode="auto">
          <a:xfrm>
            <a:off x="348702" y="1110158"/>
            <a:ext cx="11494596" cy="517958"/>
          </a:xfrm>
          <a:prstGeom prst="rect">
            <a:avLst/>
          </a:prstGeom>
        </p:spPr>
        <p:txBody>
          <a:bodyPr vert="horz" wrap="square" lIns="36000" tIns="11430" rIns="36000" bIns="36000" rtlCol="0" anchor="ctr">
            <a:spAutoFit/>
          </a:bodyPr>
          <a:lstStyle/>
          <a:p>
            <a:pPr marL="12700" algn="ctr">
              <a:lnSpc>
                <a:spcPct val="150000"/>
              </a:lnSpc>
              <a:spcBef>
                <a:spcPts val="90"/>
              </a:spcBef>
              <a:defRPr/>
            </a:pPr>
            <a:r>
              <a:rPr lang="ru-RU" sz="2300" b="1" dirty="0">
                <a:solidFill>
                  <a:srgbClr val="1C1C1C"/>
                </a:solidFill>
                <a:latin typeface="Involve" panose="020B0502020202020204" pitchFamily="34" charset="0"/>
                <a:cs typeface="Verdana" panose="020B0604030504040204"/>
              </a:rPr>
              <a:t>Источники финансирования покупки новостроек по ДДУ</a:t>
            </a:r>
          </a:p>
        </p:txBody>
      </p:sp>
      <p:graphicFrame>
        <p:nvGraphicFramePr>
          <p:cNvPr id="11" name="Диаграмма 10"/>
          <p:cNvGraphicFramePr/>
          <p:nvPr/>
        </p:nvGraphicFramePr>
        <p:xfrm>
          <a:off x="1338985" y="1799258"/>
          <a:ext cx="9511200" cy="448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38985" y="1799258"/>
            <a:ext cx="9510584" cy="449314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 noChangeArrowheads="1"/>
          </p:cNvSpPr>
          <p:nvPr/>
        </p:nvSpPr>
        <p:spPr bwMode="auto">
          <a:xfrm>
            <a:off x="11328400" y="235827"/>
            <a:ext cx="514898" cy="373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90000"/>
              </a:lnSpc>
            </a:pPr>
            <a:fld id="{846D0F84-820A-EC40-8A18-9955E8336641}" type="slidenum">
              <a:rPr lang="ru-RU" altLang="ru-RU" sz="1600" smtClean="0">
                <a:solidFill>
                  <a:srgbClr val="393939"/>
                </a:solidFill>
                <a:latin typeface="Involve" panose="020B0502020202020204" pitchFamily="34" charset="0"/>
                <a:ea typeface="Inter" panose="020B0502030000000004" pitchFamily="34" charset="0"/>
                <a:cs typeface="Inter" panose="020B0502030000000004" pitchFamily="34" charset="0"/>
              </a:rPr>
              <a:t>11</a:t>
            </a:fld>
            <a:endParaRPr lang="ru-RU" altLang="ru-RU" sz="1600" dirty="0">
              <a:solidFill>
                <a:srgbClr val="393939"/>
              </a:solidFill>
              <a:latin typeface="Involve" panose="020B0502020202020204" pitchFamily="34" charset="0"/>
              <a:ea typeface="Inter" panose="020B0502030000000004" pitchFamily="34" charset="0"/>
              <a:cs typeface="Inter" panose="020B0502030000000004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348702" y="754409"/>
            <a:ext cx="11494596" cy="0"/>
          </a:xfrm>
          <a:prstGeom prst="line">
            <a:avLst/>
          </a:prstGeom>
          <a:ln w="9525">
            <a:solidFill>
              <a:srgbClr val="3939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543508" y="249280"/>
            <a:ext cx="1660201" cy="346708"/>
          </a:xfrm>
          <a:prstGeom prst="rect">
            <a:avLst/>
          </a:prstGeom>
        </p:spPr>
      </p:pic>
      <p:sp>
        <p:nvSpPr>
          <p:cNvPr id="22" name="Текст"/>
          <p:cNvSpPr txBox="1"/>
          <p:nvPr/>
        </p:nvSpPr>
        <p:spPr bwMode="auto">
          <a:xfrm>
            <a:off x="348702" y="306064"/>
            <a:ext cx="6486207" cy="233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defPPr>
              <a:defRPr lang="ru-RU"/>
            </a:defPPr>
            <a:lvl1pPr>
              <a:lnSpc>
                <a:spcPct val="90000"/>
              </a:lnSpc>
              <a:defRPr sz="1600">
                <a:solidFill>
                  <a:srgbClr val="393939"/>
                </a:solidFill>
                <a:latin typeface="Involve" panose="020B05020202020202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  <a:lvl2pPr marL="742950" indent="-285750">
              <a:defRPr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dirty="0"/>
              <a:t>Проектное финансирование и счета </a:t>
            </a:r>
            <a:r>
              <a:rPr lang="ru-RU" dirty="0" err="1"/>
              <a:t>эскроу</a:t>
            </a:r>
            <a:endParaRPr lang="ru-RU" dirty="0"/>
          </a:p>
        </p:txBody>
      </p:sp>
      <p:sp>
        <p:nvSpPr>
          <p:cNvPr id="17" name="object 18"/>
          <p:cNvSpPr txBox="1"/>
          <p:nvPr/>
        </p:nvSpPr>
        <p:spPr bwMode="auto">
          <a:xfrm>
            <a:off x="9925412" y="3956108"/>
            <a:ext cx="96754" cy="286617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defRPr/>
            </a:pPr>
            <a:r>
              <a:rPr sz="1750" spc="20" dirty="0">
                <a:solidFill>
                  <a:srgbClr val="FFFFFF"/>
                </a:solidFill>
                <a:latin typeface="Verdana" panose="020B0604030504040204"/>
                <a:cs typeface="Verdana" panose="020B0604030504040204"/>
              </a:rPr>
              <a:t>Р</a:t>
            </a:r>
            <a:endParaRPr sz="1750" dirty="0">
              <a:latin typeface="Verdana" panose="020B0604030504040204"/>
              <a:cs typeface="Verdana" panose="020B0604030504040204"/>
            </a:endParaRPr>
          </a:p>
        </p:txBody>
      </p:sp>
      <p:sp>
        <p:nvSpPr>
          <p:cNvPr id="25" name="Прямоугольник: скругленные углы 24"/>
          <p:cNvSpPr/>
          <p:nvPr/>
        </p:nvSpPr>
        <p:spPr bwMode="auto">
          <a:xfrm>
            <a:off x="346683" y="969614"/>
            <a:ext cx="11494595" cy="5582319"/>
          </a:xfrm>
          <a:prstGeom prst="roundRect">
            <a:avLst>
              <a:gd name="adj" fmla="val 31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" name="object 8"/>
          <p:cNvSpPr txBox="1"/>
          <p:nvPr/>
        </p:nvSpPr>
        <p:spPr bwMode="auto">
          <a:xfrm>
            <a:off x="348702" y="1081583"/>
            <a:ext cx="11494596" cy="517958"/>
          </a:xfrm>
          <a:prstGeom prst="rect">
            <a:avLst/>
          </a:prstGeom>
        </p:spPr>
        <p:txBody>
          <a:bodyPr vert="horz" wrap="square" lIns="36000" tIns="11430" rIns="36000" bIns="36000" rtlCol="0" anchor="ctr">
            <a:spAutoFit/>
          </a:bodyPr>
          <a:lstStyle/>
          <a:p>
            <a:pPr marL="12700" algn="ctr">
              <a:lnSpc>
                <a:spcPct val="150000"/>
              </a:lnSpc>
              <a:spcBef>
                <a:spcPts val="90"/>
              </a:spcBef>
              <a:defRPr/>
            </a:pPr>
            <a:r>
              <a:rPr lang="ru-RU" sz="2300" b="1" dirty="0">
                <a:solidFill>
                  <a:srgbClr val="1C1C1C"/>
                </a:solidFill>
                <a:latin typeface="Involve" panose="020B0502020202020204" pitchFamily="34" charset="0"/>
                <a:cs typeface="Verdana" panose="020B0604030504040204"/>
              </a:rPr>
              <a:t>Доля реализованного жилья в завершенных проектах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1450927" y="1843320"/>
            <a:ext cx="9290146" cy="440602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 noChangeArrowheads="1"/>
          </p:cNvSpPr>
          <p:nvPr/>
        </p:nvSpPr>
        <p:spPr bwMode="auto">
          <a:xfrm>
            <a:off x="11328400" y="235827"/>
            <a:ext cx="514898" cy="373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90000"/>
              </a:lnSpc>
            </a:pPr>
            <a:fld id="{846D0F84-820A-EC40-8A18-9955E8336641}" type="slidenum">
              <a:rPr lang="ru-RU" altLang="ru-RU" sz="1600" smtClean="0">
                <a:solidFill>
                  <a:srgbClr val="393939"/>
                </a:solidFill>
                <a:latin typeface="Involve" panose="020B0502020202020204" pitchFamily="34" charset="0"/>
                <a:ea typeface="Inter" panose="020B0502030000000004" pitchFamily="34" charset="0"/>
                <a:cs typeface="Inter" panose="020B0502030000000004" pitchFamily="34" charset="0"/>
              </a:rPr>
              <a:t>12</a:t>
            </a:fld>
            <a:endParaRPr lang="ru-RU" altLang="ru-RU" sz="1600" dirty="0">
              <a:solidFill>
                <a:srgbClr val="393939"/>
              </a:solidFill>
              <a:latin typeface="Involve" panose="020B0502020202020204" pitchFamily="34" charset="0"/>
              <a:ea typeface="Inter" panose="020B0502030000000004" pitchFamily="34" charset="0"/>
              <a:cs typeface="Inter" panose="020B0502030000000004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348702" y="754409"/>
            <a:ext cx="11494596" cy="0"/>
          </a:xfrm>
          <a:prstGeom prst="line">
            <a:avLst/>
          </a:prstGeom>
          <a:ln w="9525">
            <a:solidFill>
              <a:srgbClr val="3939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543508" y="249280"/>
            <a:ext cx="1660201" cy="346708"/>
          </a:xfrm>
          <a:prstGeom prst="rect">
            <a:avLst/>
          </a:prstGeom>
        </p:spPr>
      </p:pic>
      <p:sp>
        <p:nvSpPr>
          <p:cNvPr id="22" name="Текст"/>
          <p:cNvSpPr txBox="1"/>
          <p:nvPr/>
        </p:nvSpPr>
        <p:spPr bwMode="auto">
          <a:xfrm>
            <a:off x="348702" y="306064"/>
            <a:ext cx="6486207" cy="233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defPPr>
              <a:defRPr lang="ru-RU"/>
            </a:defPPr>
            <a:lvl1pPr>
              <a:lnSpc>
                <a:spcPct val="90000"/>
              </a:lnSpc>
              <a:defRPr sz="1600">
                <a:solidFill>
                  <a:srgbClr val="393939"/>
                </a:solidFill>
                <a:latin typeface="Involve" panose="020B05020202020202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  <a:lvl2pPr marL="742950" indent="-285750">
              <a:defRPr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dirty="0" err="1"/>
              <a:t>Распроданность</a:t>
            </a:r>
            <a:r>
              <a:rPr lang="ru-RU" dirty="0"/>
              <a:t> новостроек</a:t>
            </a:r>
          </a:p>
        </p:txBody>
      </p:sp>
      <p:sp>
        <p:nvSpPr>
          <p:cNvPr id="17" name="object 18"/>
          <p:cNvSpPr txBox="1"/>
          <p:nvPr/>
        </p:nvSpPr>
        <p:spPr bwMode="auto">
          <a:xfrm>
            <a:off x="9925412" y="3956108"/>
            <a:ext cx="96754" cy="286617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defRPr/>
            </a:pPr>
            <a:r>
              <a:rPr sz="1750" spc="20" dirty="0">
                <a:solidFill>
                  <a:srgbClr val="FFFFFF"/>
                </a:solidFill>
                <a:latin typeface="Verdana" panose="020B0604030504040204"/>
                <a:cs typeface="Verdana" panose="020B0604030504040204"/>
              </a:rPr>
              <a:t>Р</a:t>
            </a:r>
            <a:endParaRPr sz="1750" dirty="0">
              <a:latin typeface="Verdana" panose="020B0604030504040204"/>
              <a:cs typeface="Verdana" panose="020B0604030504040204"/>
            </a:endParaRPr>
          </a:p>
        </p:txBody>
      </p:sp>
      <p:sp>
        <p:nvSpPr>
          <p:cNvPr id="25" name="Прямоугольник: скругленные углы 24"/>
          <p:cNvSpPr/>
          <p:nvPr/>
        </p:nvSpPr>
        <p:spPr bwMode="auto">
          <a:xfrm>
            <a:off x="346683" y="969614"/>
            <a:ext cx="11494595" cy="5582319"/>
          </a:xfrm>
          <a:prstGeom prst="roundRect">
            <a:avLst>
              <a:gd name="adj" fmla="val 31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16" name="Группа 15"/>
          <p:cNvGrpSpPr/>
          <p:nvPr/>
        </p:nvGrpSpPr>
        <p:grpSpPr>
          <a:xfrm>
            <a:off x="346682" y="969614"/>
            <a:ext cx="11908425" cy="5581523"/>
            <a:chOff x="346682" y="969614"/>
            <a:chExt cx="11908425" cy="5581523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46682" y="969614"/>
              <a:ext cx="9943729" cy="5581523"/>
            </a:xfrm>
            <a:prstGeom prst="rect">
              <a:avLst/>
            </a:prstGeom>
          </p:spPr>
        </p:pic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6"/>
            <a:srcRect l="92167" b="23945"/>
            <a:stretch>
              <a:fillRect/>
            </a:stretch>
          </p:blipFill>
          <p:spPr>
            <a:xfrm>
              <a:off x="10071924" y="969614"/>
              <a:ext cx="778681" cy="4243831"/>
            </a:xfrm>
            <a:prstGeom prst="rect">
              <a:avLst/>
            </a:prstGeom>
          </p:spPr>
        </p:pic>
        <p:pic>
          <p:nvPicPr>
            <p:cNvPr id="5" name="Рисунок 4"/>
            <p:cNvPicPr>
              <a:picLocks noChangeAspect="1"/>
            </p:cNvPicPr>
            <p:nvPr/>
          </p:nvPicPr>
          <p:blipFill rotWithShape="1">
            <a:blip r:embed="rId7"/>
            <a:srcRect l="92225" b="23701"/>
            <a:stretch>
              <a:fillRect/>
            </a:stretch>
          </p:blipFill>
          <p:spPr>
            <a:xfrm>
              <a:off x="10590540" y="969614"/>
              <a:ext cx="772944" cy="4257479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 rot="18900000">
              <a:off x="9851523" y="1402889"/>
              <a:ext cx="1602362" cy="3139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ru-RU" sz="1600" b="1" dirty="0"/>
                <a:t>Тюменская обл.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 rot="18900000">
              <a:off x="10398380" y="1302983"/>
              <a:ext cx="1856727" cy="3139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ru-RU" sz="1600" b="1" dirty="0"/>
                <a:t>Свердловская обл.</a:t>
              </a: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 noChangeArrowheads="1"/>
          </p:cNvSpPr>
          <p:nvPr/>
        </p:nvSpPr>
        <p:spPr bwMode="auto">
          <a:xfrm>
            <a:off x="11328400" y="235827"/>
            <a:ext cx="514898" cy="373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90000"/>
              </a:lnSpc>
            </a:pPr>
            <a:fld id="{846D0F84-820A-EC40-8A18-9955E8336641}" type="slidenum">
              <a:rPr lang="ru-RU" altLang="ru-RU" sz="1600" smtClean="0">
                <a:solidFill>
                  <a:srgbClr val="393939"/>
                </a:solidFill>
                <a:latin typeface="Involve" panose="020B0502020202020204" pitchFamily="34" charset="0"/>
                <a:ea typeface="Inter" panose="020B0502030000000004" pitchFamily="34" charset="0"/>
                <a:cs typeface="Inter" panose="020B0502030000000004" pitchFamily="34" charset="0"/>
              </a:rPr>
              <a:t>13</a:t>
            </a:fld>
            <a:endParaRPr lang="ru-RU" altLang="ru-RU" sz="1600" dirty="0">
              <a:solidFill>
                <a:srgbClr val="393939"/>
              </a:solidFill>
              <a:latin typeface="Involve" panose="020B0502020202020204" pitchFamily="34" charset="0"/>
              <a:ea typeface="Inter" panose="020B0502030000000004" pitchFamily="34" charset="0"/>
              <a:cs typeface="Inter" panose="020B0502030000000004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348702" y="754409"/>
            <a:ext cx="11494596" cy="0"/>
          </a:xfrm>
          <a:prstGeom prst="line">
            <a:avLst/>
          </a:prstGeom>
          <a:ln w="9525">
            <a:solidFill>
              <a:srgbClr val="3939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543508" y="249280"/>
            <a:ext cx="1660201" cy="346708"/>
          </a:xfrm>
          <a:prstGeom prst="rect">
            <a:avLst/>
          </a:prstGeom>
        </p:spPr>
      </p:pic>
      <p:sp>
        <p:nvSpPr>
          <p:cNvPr id="22" name="Текст"/>
          <p:cNvSpPr txBox="1"/>
          <p:nvPr/>
        </p:nvSpPr>
        <p:spPr bwMode="auto">
          <a:xfrm>
            <a:off x="348702" y="306064"/>
            <a:ext cx="6486207" cy="233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defPPr>
              <a:defRPr lang="ru-RU"/>
            </a:defPPr>
            <a:lvl1pPr>
              <a:lnSpc>
                <a:spcPct val="90000"/>
              </a:lnSpc>
              <a:defRPr sz="1600">
                <a:solidFill>
                  <a:srgbClr val="393939"/>
                </a:solidFill>
                <a:latin typeface="Involve" panose="020B05020202020202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  <a:lvl2pPr marL="742950" indent="-285750">
              <a:defRPr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dirty="0"/>
              <a:t>Проектное финансирование и счета </a:t>
            </a:r>
            <a:r>
              <a:rPr lang="ru-RU" dirty="0" err="1"/>
              <a:t>эскроу</a:t>
            </a:r>
            <a:endParaRPr lang="ru-RU" dirty="0"/>
          </a:p>
        </p:txBody>
      </p:sp>
      <p:sp>
        <p:nvSpPr>
          <p:cNvPr id="17" name="object 18"/>
          <p:cNvSpPr txBox="1"/>
          <p:nvPr/>
        </p:nvSpPr>
        <p:spPr bwMode="auto">
          <a:xfrm>
            <a:off x="9925412" y="3956108"/>
            <a:ext cx="96754" cy="286617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defRPr/>
            </a:pPr>
            <a:r>
              <a:rPr sz="1750" spc="20" dirty="0">
                <a:solidFill>
                  <a:srgbClr val="FFFFFF"/>
                </a:solidFill>
                <a:latin typeface="Verdana" panose="020B0604030504040204"/>
                <a:cs typeface="Verdana" panose="020B0604030504040204"/>
              </a:rPr>
              <a:t>Р</a:t>
            </a:r>
            <a:endParaRPr sz="1750" dirty="0">
              <a:latin typeface="Verdana" panose="020B0604030504040204"/>
              <a:cs typeface="Verdana" panose="020B0604030504040204"/>
            </a:endParaRPr>
          </a:p>
        </p:txBody>
      </p:sp>
      <p:sp>
        <p:nvSpPr>
          <p:cNvPr id="25" name="Прямоугольник: скругленные углы 24"/>
          <p:cNvSpPr/>
          <p:nvPr/>
        </p:nvSpPr>
        <p:spPr bwMode="auto">
          <a:xfrm>
            <a:off x="346683" y="969615"/>
            <a:ext cx="11494595" cy="3383310"/>
          </a:xfrm>
          <a:prstGeom prst="roundRect">
            <a:avLst>
              <a:gd name="adj" fmla="val 31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object 8"/>
          <p:cNvSpPr txBox="1"/>
          <p:nvPr/>
        </p:nvSpPr>
        <p:spPr bwMode="auto">
          <a:xfrm>
            <a:off x="348702" y="1081583"/>
            <a:ext cx="11494596" cy="517958"/>
          </a:xfrm>
          <a:prstGeom prst="rect">
            <a:avLst/>
          </a:prstGeom>
        </p:spPr>
        <p:txBody>
          <a:bodyPr vert="horz" wrap="square" lIns="36000" tIns="11430" rIns="36000" bIns="36000" rtlCol="0" anchor="ctr">
            <a:spAutoFit/>
          </a:bodyPr>
          <a:lstStyle/>
          <a:p>
            <a:pPr marL="12700" algn="ctr">
              <a:lnSpc>
                <a:spcPct val="150000"/>
              </a:lnSpc>
              <a:spcBef>
                <a:spcPts val="90"/>
              </a:spcBef>
              <a:defRPr/>
            </a:pPr>
            <a:r>
              <a:rPr lang="ru-RU" sz="2300" b="1" dirty="0">
                <a:solidFill>
                  <a:srgbClr val="1C1C1C"/>
                </a:solidFill>
                <a:latin typeface="Involve" panose="020B0502020202020204" pitchFamily="34" charset="0"/>
                <a:cs typeface="Verdana" panose="020B0604030504040204"/>
              </a:rPr>
              <a:t>Какой должна быть доля распроданного жилья в срезе момента?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601877" y="1843201"/>
          <a:ext cx="10983972" cy="347472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36613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613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613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Involve" panose="020B0502020202020204" pitchFamily="34" charset="0"/>
                        </a:rPr>
                        <a:t>Доля строящихся МКД</a:t>
                      </a:r>
                      <a:br>
                        <a:rPr lang="ru-RU" sz="2000" dirty="0">
                          <a:latin typeface="Involve" panose="020B0502020202020204" pitchFamily="34" charset="0"/>
                        </a:rPr>
                      </a:br>
                      <a:r>
                        <a:rPr lang="ru-RU" sz="2000" dirty="0">
                          <a:latin typeface="Involve" panose="020B0502020202020204" pitchFamily="34" charset="0"/>
                        </a:rPr>
                        <a:t>стартовали продажи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Involve" panose="020B0502020202020204" pitchFamily="34" charset="0"/>
                        </a:rPr>
                        <a:t>Норма распроданности </a:t>
                      </a:r>
                      <a:br>
                        <a:rPr lang="ru-RU" sz="2000" dirty="0">
                          <a:latin typeface="Involve" panose="020B0502020202020204" pitchFamily="34" charset="0"/>
                        </a:rPr>
                      </a:br>
                      <a:r>
                        <a:rPr lang="ru-RU" sz="2000" dirty="0">
                          <a:latin typeface="Involve" panose="020B0502020202020204" pitchFamily="34" charset="0"/>
                        </a:rPr>
                        <a:t>к концу стройки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000" dirty="0">
                          <a:latin typeface="Involve" panose="020B0502020202020204" pitchFamily="34" charset="0"/>
                        </a:rPr>
                        <a:t>Норма распроданности </a:t>
                      </a:r>
                      <a:br>
                        <a:rPr lang="ru-RU" sz="2000" dirty="0">
                          <a:latin typeface="Involve" panose="020B0502020202020204" pitchFamily="34" charset="0"/>
                        </a:rPr>
                      </a:br>
                      <a:r>
                        <a:rPr lang="ru-RU" sz="2000" dirty="0">
                          <a:latin typeface="Involve" panose="020B0502020202020204" pitchFamily="34" charset="0"/>
                        </a:rPr>
                        <a:t>в срезе момента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Involve" panose="020B0502020202020204" pitchFamily="34" charset="0"/>
                        </a:rPr>
                        <a:t>п.1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0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Involve" panose="020B0502020202020204" pitchFamily="34" charset="0"/>
                        </a:rPr>
                        <a:t>п.2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0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Involve" panose="020B0502020202020204" pitchFamily="34" charset="0"/>
                        </a:rPr>
                        <a:t>п.3</a:t>
                      </a:r>
                      <a:r>
                        <a:rPr lang="ru-RU" sz="2000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Involve" panose="020B0502020202020204" pitchFamily="34" charset="0"/>
                        </a:rPr>
                        <a:t> = </a:t>
                      </a:r>
                      <a:r>
                        <a:rPr lang="ru-RU" sz="20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Involve" panose="020B0502020202020204" pitchFamily="34" charset="0"/>
                        </a:rPr>
                        <a:t>п.1</a:t>
                      </a:r>
                      <a:r>
                        <a:rPr lang="ru-RU" sz="2000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Involve" panose="020B0502020202020204" pitchFamily="34" charset="0"/>
                        </a:rPr>
                        <a:t> / 2 * </a:t>
                      </a:r>
                      <a:r>
                        <a:rPr lang="ru-RU" sz="20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Involve" panose="020B0502020202020204" pitchFamily="34" charset="0"/>
                        </a:rPr>
                        <a:t>п.2</a:t>
                      </a:r>
                      <a:endParaRPr lang="ru-RU" sz="20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Involve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Involve" panose="020B0502020202020204" pitchFamily="34" charset="0"/>
                        </a:rPr>
                        <a:t>100%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Involve" panose="020B0502020202020204" pitchFamily="34" charset="0"/>
                        </a:rPr>
                        <a:t>100%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Involve" panose="020B0502020202020204" pitchFamily="34" charset="0"/>
                        </a:rPr>
                        <a:t>100%</a:t>
                      </a:r>
                      <a:r>
                        <a:rPr lang="ru-RU" sz="2000" baseline="0" dirty="0">
                          <a:latin typeface="Involve" panose="020B0502020202020204" pitchFamily="34" charset="0"/>
                        </a:rPr>
                        <a:t> / 2 * 100% = </a:t>
                      </a:r>
                      <a:r>
                        <a:rPr lang="ru-RU" sz="2000" b="1" baseline="0" dirty="0">
                          <a:latin typeface="Involve" panose="020B0502020202020204" pitchFamily="34" charset="0"/>
                        </a:rPr>
                        <a:t>50%</a:t>
                      </a:r>
                      <a:endParaRPr lang="ru-RU" sz="2000" b="1" dirty="0">
                        <a:latin typeface="Involve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Involve" panose="020B0502020202020204" pitchFamily="34" charset="0"/>
                        </a:rPr>
                        <a:t>78%</a:t>
                      </a:r>
                      <a:endParaRPr lang="ru-RU" sz="2000" dirty="0">
                        <a:latin typeface="Involve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Involve" panose="020B0502020202020204" pitchFamily="34" charset="0"/>
                        </a:rPr>
                        <a:t>100%</a:t>
                      </a:r>
                      <a:endParaRPr lang="ru-RU" sz="2000">
                        <a:latin typeface="Involve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ru-RU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Involve" panose="020B0502020202020204" pitchFamily="34" charset="0"/>
                          <a:ea typeface="+mn-ea"/>
                          <a:cs typeface="+mn-cs"/>
                        </a:rPr>
                        <a:t>78</a:t>
                      </a:r>
                      <a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Involve" panose="020B0502020202020204" pitchFamily="34" charset="0"/>
                          <a:ea typeface="+mn-ea"/>
                          <a:cs typeface="+mn-cs"/>
                        </a:rPr>
                        <a:t>%</a:t>
                      </a:r>
                      <a:r>
                        <a:rPr kumimoji="0" lang="ru-RU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Involve" panose="020B0502020202020204" pitchFamily="34" charset="0"/>
                          <a:ea typeface="+mn-ea"/>
                          <a:cs typeface="+mn-cs"/>
                        </a:rPr>
                        <a:t> / 2 * 100% = </a:t>
                      </a:r>
                      <a:r>
                        <a:rPr kumimoji="0" lang="ru-RU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Involve" panose="020B0502020202020204" pitchFamily="34" charset="0"/>
                          <a:ea typeface="+mn-ea"/>
                          <a:cs typeface="+mn-cs"/>
                        </a:rPr>
                        <a:t>39%</a:t>
                      </a:r>
                      <a:endParaRPr kumimoji="0" lang="ru-RU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Involve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Involve" panose="020B0502020202020204" pitchFamily="34" charset="0"/>
                        </a:rPr>
                        <a:t>78%</a:t>
                      </a:r>
                      <a:endParaRPr lang="ru-RU" sz="2000">
                        <a:latin typeface="Involve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Involve" panose="020B0502020202020204" pitchFamily="34" charset="0"/>
                        </a:rPr>
                        <a:t>74%</a:t>
                      </a:r>
                      <a:endParaRPr lang="ru-RU" sz="2000" dirty="0">
                        <a:latin typeface="Involve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ru-RU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Involve" panose="020B0502020202020204" pitchFamily="34" charset="0"/>
                          <a:ea typeface="+mn-ea"/>
                          <a:cs typeface="+mn-cs"/>
                        </a:rPr>
                        <a:t>78</a:t>
                      </a:r>
                      <a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Involve" panose="020B0502020202020204" pitchFamily="34" charset="0"/>
                          <a:ea typeface="+mn-ea"/>
                          <a:cs typeface="+mn-cs"/>
                        </a:rPr>
                        <a:t>%</a:t>
                      </a:r>
                      <a:r>
                        <a:rPr kumimoji="0" lang="ru-RU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Involve" panose="020B0502020202020204" pitchFamily="34" charset="0"/>
                          <a:ea typeface="+mn-ea"/>
                          <a:cs typeface="+mn-cs"/>
                        </a:rPr>
                        <a:t> / 2 * 74% = </a:t>
                      </a:r>
                      <a:r>
                        <a:rPr kumimoji="0" lang="ru-RU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Involve" panose="020B0502020202020204" pitchFamily="34" charset="0"/>
                          <a:ea typeface="+mn-ea"/>
                          <a:cs typeface="+mn-cs"/>
                        </a:rPr>
                        <a:t>28,9%</a:t>
                      </a:r>
                      <a:endParaRPr kumimoji="0" lang="ru-RU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Involve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Involve" panose="020B0502020202020204" pitchFamily="34" charset="0"/>
                        </a:rPr>
                        <a:t>78%</a:t>
                      </a:r>
                      <a:endParaRPr lang="ru-RU" sz="2000">
                        <a:latin typeface="Involve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Involve" panose="020B0502020202020204" pitchFamily="34" charset="0"/>
                        </a:rPr>
                        <a:t>70%</a:t>
                      </a:r>
                      <a:endParaRPr lang="ru-RU" sz="2000">
                        <a:latin typeface="Involve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ru-RU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Involve" panose="020B0502020202020204" pitchFamily="34" charset="0"/>
                          <a:ea typeface="+mn-ea"/>
                          <a:cs typeface="+mn-cs"/>
                        </a:rPr>
                        <a:t>78</a:t>
                      </a:r>
                      <a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Involve" panose="020B0502020202020204" pitchFamily="34" charset="0"/>
                          <a:ea typeface="+mn-ea"/>
                          <a:cs typeface="+mn-cs"/>
                        </a:rPr>
                        <a:t>%</a:t>
                      </a:r>
                      <a:r>
                        <a:rPr kumimoji="0" lang="ru-RU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Involve" panose="020B0502020202020204" pitchFamily="34" charset="0"/>
                          <a:ea typeface="+mn-ea"/>
                          <a:cs typeface="+mn-cs"/>
                        </a:rPr>
                        <a:t> / 2 * 70% = </a:t>
                      </a:r>
                      <a:r>
                        <a:rPr kumimoji="0" lang="ru-RU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Involve" panose="020B0502020202020204" pitchFamily="34" charset="0"/>
                          <a:ea typeface="+mn-ea"/>
                          <a:cs typeface="+mn-cs"/>
                        </a:rPr>
                        <a:t>27,3%</a:t>
                      </a:r>
                      <a:endParaRPr kumimoji="0" lang="ru-RU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Involve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2000" dirty="0">
                          <a:latin typeface="Involve" panose="020B0502020202020204" pitchFamily="34" charset="0"/>
                        </a:rPr>
                        <a:t>Тюменская обл.: 88%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Involve" panose="020B0502020202020204" pitchFamily="34" charset="0"/>
                        </a:rPr>
                        <a:t>70%</a:t>
                      </a:r>
                      <a:endParaRPr lang="ru-RU" sz="2000">
                        <a:latin typeface="Involve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ru-RU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Involve" panose="020B0502020202020204" pitchFamily="34" charset="0"/>
                          <a:ea typeface="+mn-ea"/>
                          <a:cs typeface="+mn-cs"/>
                        </a:rPr>
                        <a:t>88</a:t>
                      </a:r>
                      <a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Involve" panose="020B0502020202020204" pitchFamily="34" charset="0"/>
                          <a:ea typeface="+mn-ea"/>
                          <a:cs typeface="+mn-cs"/>
                        </a:rPr>
                        <a:t>%</a:t>
                      </a:r>
                      <a:r>
                        <a:rPr kumimoji="0" lang="ru-RU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Involve" panose="020B0502020202020204" pitchFamily="34" charset="0"/>
                          <a:ea typeface="+mn-ea"/>
                          <a:cs typeface="+mn-cs"/>
                        </a:rPr>
                        <a:t> / 2 * 70% = </a:t>
                      </a:r>
                      <a:r>
                        <a:rPr kumimoji="0" lang="ru-RU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Involve" panose="020B0502020202020204" pitchFamily="34" charset="0"/>
                          <a:ea typeface="+mn-ea"/>
                          <a:cs typeface="+mn-cs"/>
                        </a:rPr>
                        <a:t>30,8%</a:t>
                      </a:r>
                      <a:endParaRPr kumimoji="0" lang="ru-RU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Involve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2000" dirty="0">
                          <a:latin typeface="Involve" panose="020B0502020202020204" pitchFamily="34" charset="0"/>
                        </a:rPr>
                        <a:t>Свердловская обл.: 84%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Involve" panose="020B0502020202020204" pitchFamily="34" charset="0"/>
                        </a:rPr>
                        <a:t>70%</a:t>
                      </a:r>
                      <a:endParaRPr lang="ru-RU" sz="2000">
                        <a:latin typeface="Involve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ru-RU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Involve" panose="020B0502020202020204" pitchFamily="34" charset="0"/>
                          <a:ea typeface="+mn-ea"/>
                          <a:cs typeface="+mn-cs"/>
                        </a:rPr>
                        <a:t>84</a:t>
                      </a:r>
                      <a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Involve" panose="020B0502020202020204" pitchFamily="34" charset="0"/>
                          <a:ea typeface="+mn-ea"/>
                          <a:cs typeface="+mn-cs"/>
                        </a:rPr>
                        <a:t>%</a:t>
                      </a:r>
                      <a:r>
                        <a:rPr kumimoji="0" lang="ru-RU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Involve" panose="020B0502020202020204" pitchFamily="34" charset="0"/>
                          <a:ea typeface="+mn-ea"/>
                          <a:cs typeface="+mn-cs"/>
                        </a:rPr>
                        <a:t> / 2 * 70% = </a:t>
                      </a:r>
                      <a:r>
                        <a:rPr kumimoji="0" lang="ru-RU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Involve" panose="020B0502020202020204" pitchFamily="34" charset="0"/>
                          <a:ea typeface="+mn-ea"/>
                          <a:cs typeface="+mn-cs"/>
                        </a:rPr>
                        <a:t>29,4%</a:t>
                      </a:r>
                      <a:endParaRPr kumimoji="0" lang="ru-RU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Involve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 noChangeArrowheads="1"/>
          </p:cNvSpPr>
          <p:nvPr/>
        </p:nvSpPr>
        <p:spPr bwMode="auto">
          <a:xfrm>
            <a:off x="11328400" y="235827"/>
            <a:ext cx="514898" cy="373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90000"/>
              </a:lnSpc>
            </a:pPr>
            <a:fld id="{846D0F84-820A-EC40-8A18-9955E8336641}" type="slidenum">
              <a:rPr lang="ru-RU" altLang="ru-RU" sz="1600" smtClean="0">
                <a:solidFill>
                  <a:srgbClr val="393939"/>
                </a:solidFill>
                <a:latin typeface="Involve" panose="020B0502020202020204" pitchFamily="34" charset="0"/>
                <a:ea typeface="Inter" panose="020B0502030000000004" pitchFamily="34" charset="0"/>
                <a:cs typeface="Inter" panose="020B0502030000000004" pitchFamily="34" charset="0"/>
              </a:rPr>
              <a:t>14</a:t>
            </a:fld>
            <a:endParaRPr lang="ru-RU" altLang="ru-RU" sz="1600" dirty="0">
              <a:solidFill>
                <a:srgbClr val="393939"/>
              </a:solidFill>
              <a:latin typeface="Involve" panose="020B0502020202020204" pitchFamily="34" charset="0"/>
              <a:ea typeface="Inter" panose="020B0502030000000004" pitchFamily="34" charset="0"/>
              <a:cs typeface="Inter" panose="020B0502030000000004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348702" y="754409"/>
            <a:ext cx="11494596" cy="0"/>
          </a:xfrm>
          <a:prstGeom prst="line">
            <a:avLst/>
          </a:prstGeom>
          <a:ln w="9525">
            <a:solidFill>
              <a:srgbClr val="3939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543508" y="249280"/>
            <a:ext cx="1660201" cy="346708"/>
          </a:xfrm>
          <a:prstGeom prst="rect">
            <a:avLst/>
          </a:prstGeom>
        </p:spPr>
      </p:pic>
      <p:sp>
        <p:nvSpPr>
          <p:cNvPr id="22" name="Текст"/>
          <p:cNvSpPr txBox="1"/>
          <p:nvPr/>
        </p:nvSpPr>
        <p:spPr bwMode="auto">
          <a:xfrm>
            <a:off x="348702" y="306064"/>
            <a:ext cx="8490498" cy="233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defPPr>
              <a:defRPr lang="ru-RU"/>
            </a:defPPr>
            <a:lvl1pPr>
              <a:lnSpc>
                <a:spcPct val="90000"/>
              </a:lnSpc>
              <a:defRPr sz="1600">
                <a:solidFill>
                  <a:srgbClr val="393939"/>
                </a:solidFill>
                <a:latin typeface="Involve" panose="020B05020202020202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  <a:lvl2pPr marL="742950" indent="-285750">
              <a:defRPr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dirty="0"/>
              <a:t>Результаты опроса «Продажа квартир в домах, введенных в эксплуатацию»</a:t>
            </a:r>
          </a:p>
        </p:txBody>
      </p:sp>
      <p:sp>
        <p:nvSpPr>
          <p:cNvPr id="17" name="object 18"/>
          <p:cNvSpPr txBox="1"/>
          <p:nvPr/>
        </p:nvSpPr>
        <p:spPr bwMode="auto">
          <a:xfrm>
            <a:off x="9925412" y="3956108"/>
            <a:ext cx="96754" cy="286617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defRPr/>
            </a:pPr>
            <a:r>
              <a:rPr sz="1750" spc="20" dirty="0">
                <a:solidFill>
                  <a:srgbClr val="FFFFFF"/>
                </a:solidFill>
                <a:latin typeface="Verdana" panose="020B0604030504040204"/>
                <a:cs typeface="Verdana" panose="020B0604030504040204"/>
              </a:rPr>
              <a:t>Р</a:t>
            </a:r>
            <a:endParaRPr sz="1750" dirty="0">
              <a:latin typeface="Verdana" panose="020B0604030504040204"/>
              <a:cs typeface="Verdana" panose="020B0604030504040204"/>
            </a:endParaRPr>
          </a:p>
        </p:txBody>
      </p:sp>
      <p:sp>
        <p:nvSpPr>
          <p:cNvPr id="25" name="Прямоугольник: скругленные углы 24"/>
          <p:cNvSpPr/>
          <p:nvPr/>
        </p:nvSpPr>
        <p:spPr bwMode="auto">
          <a:xfrm>
            <a:off x="346683" y="952471"/>
            <a:ext cx="11494595" cy="5639105"/>
          </a:xfrm>
          <a:prstGeom prst="roundRect">
            <a:avLst>
              <a:gd name="adj" fmla="val 31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5"/>
          <a:stretch>
            <a:fillRect/>
          </a:stretch>
        </p:blipFill>
        <p:spPr>
          <a:xfrm>
            <a:off x="1247775" y="1105033"/>
            <a:ext cx="9696450" cy="533398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 noChangeArrowheads="1"/>
          </p:cNvSpPr>
          <p:nvPr/>
        </p:nvSpPr>
        <p:spPr bwMode="auto">
          <a:xfrm>
            <a:off x="11328400" y="235827"/>
            <a:ext cx="514898" cy="373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90000"/>
              </a:lnSpc>
            </a:pPr>
            <a:fld id="{846D0F84-820A-EC40-8A18-9955E8336641}" type="slidenum">
              <a:rPr lang="ru-RU" altLang="ru-RU" sz="1600" smtClean="0">
                <a:solidFill>
                  <a:srgbClr val="393939"/>
                </a:solidFill>
                <a:latin typeface="Involve" panose="020B0502020202020204" pitchFamily="34" charset="0"/>
                <a:ea typeface="Inter" panose="020B0502030000000004" pitchFamily="34" charset="0"/>
                <a:cs typeface="Inter" panose="020B0502030000000004" pitchFamily="34" charset="0"/>
              </a:rPr>
              <a:t>15</a:t>
            </a:fld>
            <a:endParaRPr lang="ru-RU" altLang="ru-RU" sz="1600" dirty="0">
              <a:solidFill>
                <a:srgbClr val="393939"/>
              </a:solidFill>
              <a:latin typeface="Involve" panose="020B0502020202020204" pitchFamily="34" charset="0"/>
              <a:ea typeface="Inter" panose="020B0502030000000004" pitchFamily="34" charset="0"/>
              <a:cs typeface="Inter" panose="020B0502030000000004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348702" y="754409"/>
            <a:ext cx="11494596" cy="0"/>
          </a:xfrm>
          <a:prstGeom prst="line">
            <a:avLst/>
          </a:prstGeom>
          <a:ln w="9525">
            <a:solidFill>
              <a:srgbClr val="3939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543508" y="249280"/>
            <a:ext cx="1660201" cy="346708"/>
          </a:xfrm>
          <a:prstGeom prst="rect">
            <a:avLst/>
          </a:prstGeom>
        </p:spPr>
      </p:pic>
      <p:sp>
        <p:nvSpPr>
          <p:cNvPr id="22" name="Текст"/>
          <p:cNvSpPr txBox="1"/>
          <p:nvPr/>
        </p:nvSpPr>
        <p:spPr bwMode="auto">
          <a:xfrm>
            <a:off x="348702" y="306064"/>
            <a:ext cx="8490498" cy="233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defPPr>
              <a:defRPr lang="ru-RU"/>
            </a:defPPr>
            <a:lvl1pPr>
              <a:lnSpc>
                <a:spcPct val="90000"/>
              </a:lnSpc>
              <a:defRPr sz="1600">
                <a:solidFill>
                  <a:srgbClr val="393939"/>
                </a:solidFill>
                <a:latin typeface="Involve" panose="020B05020202020202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  <a:lvl2pPr marL="742950" indent="-285750">
              <a:defRPr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dirty="0"/>
              <a:t>Результаты опроса «Продажа квартир в домах, введенных в эксплуатацию»</a:t>
            </a:r>
          </a:p>
        </p:txBody>
      </p:sp>
      <p:sp>
        <p:nvSpPr>
          <p:cNvPr id="17" name="object 18"/>
          <p:cNvSpPr txBox="1"/>
          <p:nvPr/>
        </p:nvSpPr>
        <p:spPr bwMode="auto">
          <a:xfrm>
            <a:off x="9925412" y="3956108"/>
            <a:ext cx="96754" cy="286617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defRPr/>
            </a:pPr>
            <a:r>
              <a:rPr sz="1750" spc="20" dirty="0">
                <a:solidFill>
                  <a:srgbClr val="FFFFFF"/>
                </a:solidFill>
                <a:latin typeface="Verdana" panose="020B0604030504040204"/>
                <a:cs typeface="Verdana" panose="020B0604030504040204"/>
              </a:rPr>
              <a:t>Р</a:t>
            </a:r>
            <a:endParaRPr sz="1750" dirty="0">
              <a:latin typeface="Verdana" panose="020B0604030504040204"/>
              <a:cs typeface="Verdana" panose="020B0604030504040204"/>
            </a:endParaRPr>
          </a:p>
        </p:txBody>
      </p:sp>
      <p:sp>
        <p:nvSpPr>
          <p:cNvPr id="25" name="Прямоугольник: скругленные углы 24"/>
          <p:cNvSpPr/>
          <p:nvPr/>
        </p:nvSpPr>
        <p:spPr bwMode="auto">
          <a:xfrm>
            <a:off x="346683" y="952471"/>
            <a:ext cx="11494595" cy="5639105"/>
          </a:xfrm>
          <a:prstGeom prst="roundRect">
            <a:avLst>
              <a:gd name="adj" fmla="val 31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0"/>
          <a:stretch>
            <a:fillRect/>
          </a:stretch>
        </p:blipFill>
        <p:spPr>
          <a:xfrm>
            <a:off x="940230" y="1190872"/>
            <a:ext cx="10307500" cy="516230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 noChangeArrowheads="1"/>
          </p:cNvSpPr>
          <p:nvPr/>
        </p:nvSpPr>
        <p:spPr bwMode="auto">
          <a:xfrm>
            <a:off x="11328400" y="235827"/>
            <a:ext cx="514898" cy="373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90000"/>
              </a:lnSpc>
            </a:pPr>
            <a:fld id="{846D0F84-820A-EC40-8A18-9955E8336641}" type="slidenum">
              <a:rPr lang="ru-RU" altLang="ru-RU" sz="1600" smtClean="0">
                <a:solidFill>
                  <a:srgbClr val="393939"/>
                </a:solidFill>
                <a:latin typeface="Involve" panose="020B0502020202020204" pitchFamily="34" charset="0"/>
                <a:ea typeface="Inter" panose="020B0502030000000004" pitchFamily="34" charset="0"/>
                <a:cs typeface="Inter" panose="020B0502030000000004" pitchFamily="34" charset="0"/>
              </a:rPr>
              <a:t>16</a:t>
            </a:fld>
            <a:endParaRPr lang="ru-RU" altLang="ru-RU" sz="1600" dirty="0">
              <a:solidFill>
                <a:srgbClr val="393939"/>
              </a:solidFill>
              <a:latin typeface="Involve" panose="020B0502020202020204" pitchFamily="34" charset="0"/>
              <a:ea typeface="Inter" panose="020B0502030000000004" pitchFamily="34" charset="0"/>
              <a:cs typeface="Inter" panose="020B0502030000000004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348702" y="754409"/>
            <a:ext cx="11494596" cy="0"/>
          </a:xfrm>
          <a:prstGeom prst="line">
            <a:avLst/>
          </a:prstGeom>
          <a:ln w="9525">
            <a:solidFill>
              <a:srgbClr val="3939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543508" y="249280"/>
            <a:ext cx="1660201" cy="346708"/>
          </a:xfrm>
          <a:prstGeom prst="rect">
            <a:avLst/>
          </a:prstGeom>
        </p:spPr>
      </p:pic>
      <p:sp>
        <p:nvSpPr>
          <p:cNvPr id="22" name="Текст"/>
          <p:cNvSpPr txBox="1"/>
          <p:nvPr/>
        </p:nvSpPr>
        <p:spPr bwMode="auto">
          <a:xfrm>
            <a:off x="348702" y="306064"/>
            <a:ext cx="8490498" cy="233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defPPr>
              <a:defRPr lang="ru-RU"/>
            </a:defPPr>
            <a:lvl1pPr>
              <a:lnSpc>
                <a:spcPct val="90000"/>
              </a:lnSpc>
              <a:defRPr sz="1600">
                <a:solidFill>
                  <a:srgbClr val="393939"/>
                </a:solidFill>
                <a:latin typeface="Involve" panose="020B05020202020202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  <a:lvl2pPr marL="742950" indent="-285750">
              <a:defRPr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dirty="0"/>
              <a:t>Вывод новых проектов, квартир в день</a:t>
            </a:r>
          </a:p>
        </p:txBody>
      </p:sp>
      <p:sp>
        <p:nvSpPr>
          <p:cNvPr id="17" name="object 18"/>
          <p:cNvSpPr txBox="1"/>
          <p:nvPr/>
        </p:nvSpPr>
        <p:spPr bwMode="auto">
          <a:xfrm>
            <a:off x="9925412" y="3956108"/>
            <a:ext cx="96754" cy="286617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defRPr/>
            </a:pPr>
            <a:r>
              <a:rPr sz="1750" spc="20" dirty="0">
                <a:solidFill>
                  <a:srgbClr val="FFFFFF"/>
                </a:solidFill>
                <a:latin typeface="Verdana" panose="020B0604030504040204"/>
                <a:cs typeface="Verdana" panose="020B0604030504040204"/>
              </a:rPr>
              <a:t>Р</a:t>
            </a:r>
            <a:endParaRPr sz="1750" dirty="0">
              <a:latin typeface="Verdana" panose="020B0604030504040204"/>
              <a:cs typeface="Verdana" panose="020B0604030504040204"/>
            </a:endParaRPr>
          </a:p>
        </p:txBody>
      </p:sp>
      <p:sp>
        <p:nvSpPr>
          <p:cNvPr id="25" name="Прямоугольник: скругленные углы 24"/>
          <p:cNvSpPr/>
          <p:nvPr/>
        </p:nvSpPr>
        <p:spPr bwMode="auto">
          <a:xfrm>
            <a:off x="346683" y="952471"/>
            <a:ext cx="11494595" cy="5639105"/>
          </a:xfrm>
          <a:prstGeom prst="roundRect">
            <a:avLst>
              <a:gd name="adj" fmla="val 31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4" name="Группа 3"/>
          <p:cNvGrpSpPr/>
          <p:nvPr/>
        </p:nvGrpSpPr>
        <p:grpSpPr>
          <a:xfrm>
            <a:off x="1080520" y="1072023"/>
            <a:ext cx="10058893" cy="5400000"/>
            <a:chOff x="1080520" y="1072023"/>
            <a:chExt cx="10058893" cy="5400000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80520" y="1072023"/>
              <a:ext cx="10030960" cy="5400000"/>
            </a:xfrm>
            <a:prstGeom prst="rect">
              <a:avLst/>
            </a:prstGeom>
          </p:spPr>
        </p:pic>
        <p:cxnSp>
          <p:nvCxnSpPr>
            <p:cNvPr id="9" name="Прямая соединительная линия 8"/>
            <p:cNvCxnSpPr/>
            <p:nvPr/>
          </p:nvCxnSpPr>
          <p:spPr>
            <a:xfrm>
              <a:off x="1121796" y="4303772"/>
              <a:ext cx="9936000" cy="0"/>
            </a:xfrm>
            <a:prstGeom prst="line">
              <a:avLst/>
            </a:prstGeom>
            <a:ln w="19050">
              <a:solidFill>
                <a:srgbClr val="7030A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>
              <a:off x="1121796" y="4133908"/>
              <a:ext cx="9936000" cy="0"/>
            </a:xfrm>
            <a:prstGeom prst="line">
              <a:avLst/>
            </a:prstGeom>
            <a:ln w="19050">
              <a:solidFill>
                <a:srgbClr val="00206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Скругленная прямоугольная выноска 10"/>
            <p:cNvSpPr/>
            <p:nvPr/>
          </p:nvSpPr>
          <p:spPr>
            <a:xfrm>
              <a:off x="9008328" y="1578716"/>
              <a:ext cx="2003157" cy="604917"/>
            </a:xfrm>
            <a:prstGeom prst="wedgeRoundRectCallout">
              <a:avLst>
                <a:gd name="adj1" fmla="val 29388"/>
                <a:gd name="adj2" fmla="val 369224"/>
                <a:gd name="adj3" fmla="val 16667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rgbClr val="00206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000" dirty="0">
                  <a:solidFill>
                    <a:srgbClr val="002060"/>
                  </a:solidFill>
                </a:rPr>
                <a:t>Продажи квартир по ДДУ и ДКП </a:t>
              </a:r>
              <a:br>
                <a:rPr lang="ru-RU" sz="1000" dirty="0">
                  <a:solidFill>
                    <a:srgbClr val="002060"/>
                  </a:solidFill>
                </a:rPr>
              </a:br>
              <a:r>
                <a:rPr lang="ru-RU" sz="1000" dirty="0">
                  <a:solidFill>
                    <a:srgbClr val="002060"/>
                  </a:solidFill>
                </a:rPr>
                <a:t>во </a:t>
              </a:r>
              <a:r>
                <a:rPr lang="en-US" sz="1000" dirty="0">
                  <a:solidFill>
                    <a:srgbClr val="002060"/>
                  </a:solidFill>
                </a:rPr>
                <a:t>II</a:t>
              </a:r>
              <a:r>
                <a:rPr lang="ru-RU" sz="1000" dirty="0">
                  <a:solidFill>
                    <a:srgbClr val="002060"/>
                  </a:solidFill>
                </a:rPr>
                <a:t> полугодии 2024 года </a:t>
              </a:r>
              <a:br>
                <a:rPr lang="ru-RU" sz="1000" dirty="0">
                  <a:solidFill>
                    <a:srgbClr val="002060"/>
                  </a:solidFill>
                </a:rPr>
              </a:br>
              <a:r>
                <a:rPr lang="ru-RU" sz="1000" dirty="0">
                  <a:solidFill>
                    <a:srgbClr val="002060"/>
                  </a:solidFill>
                </a:rPr>
                <a:t>(</a:t>
              </a:r>
              <a:r>
                <a:rPr lang="en-US" sz="1000" dirty="0">
                  <a:solidFill>
                    <a:srgbClr val="002060"/>
                  </a:solidFill>
                </a:rPr>
                <a:t>~</a:t>
              </a:r>
              <a:r>
                <a:rPr lang="ru-RU" sz="1000" dirty="0">
                  <a:solidFill>
                    <a:srgbClr val="002060"/>
                  </a:solidFill>
                </a:rPr>
                <a:t>1759</a:t>
              </a:r>
              <a:r>
                <a:rPr lang="en-US" sz="1000" dirty="0">
                  <a:solidFill>
                    <a:srgbClr val="002060"/>
                  </a:solidFill>
                </a:rPr>
                <a:t> </a:t>
              </a:r>
              <a:r>
                <a:rPr lang="ru-RU" sz="1000" dirty="0">
                  <a:solidFill>
                    <a:srgbClr val="002060"/>
                  </a:solidFill>
                </a:rPr>
                <a:t>шт./день)</a:t>
              </a:r>
            </a:p>
          </p:txBody>
        </p:sp>
        <p:sp>
          <p:nvSpPr>
            <p:cNvPr id="12" name="Скругленная прямоугольная выноска 11"/>
            <p:cNvSpPr/>
            <p:nvPr/>
          </p:nvSpPr>
          <p:spPr>
            <a:xfrm>
              <a:off x="9454806" y="2323115"/>
              <a:ext cx="1684607" cy="604917"/>
            </a:xfrm>
            <a:prstGeom prst="wedgeRoundRectCallout">
              <a:avLst>
                <a:gd name="adj1" fmla="val 36294"/>
                <a:gd name="adj2" fmla="val 277281"/>
                <a:gd name="adj3" fmla="val 16667"/>
              </a:avLst>
            </a:prstGeom>
            <a:solidFill>
              <a:srgbClr val="CCC1DA"/>
            </a:solidFill>
            <a:ln>
              <a:solidFill>
                <a:srgbClr val="7030A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000" dirty="0">
                  <a:solidFill>
                    <a:srgbClr val="7030A0"/>
                  </a:solidFill>
                </a:rPr>
                <a:t>Продажи квартир по ДДУ </a:t>
              </a:r>
              <a:br>
                <a:rPr lang="ru-RU" sz="1000" dirty="0">
                  <a:solidFill>
                    <a:srgbClr val="7030A0"/>
                  </a:solidFill>
                </a:rPr>
              </a:br>
              <a:r>
                <a:rPr lang="ru-RU" sz="1000" dirty="0">
                  <a:solidFill>
                    <a:srgbClr val="7030A0"/>
                  </a:solidFill>
                </a:rPr>
                <a:t>во </a:t>
              </a:r>
              <a:r>
                <a:rPr lang="en-US" sz="1000" dirty="0">
                  <a:solidFill>
                    <a:srgbClr val="7030A0"/>
                  </a:solidFill>
                </a:rPr>
                <a:t>II</a:t>
              </a:r>
              <a:r>
                <a:rPr lang="ru-RU" sz="1000" dirty="0">
                  <a:solidFill>
                    <a:srgbClr val="7030A0"/>
                  </a:solidFill>
                </a:rPr>
                <a:t> полугодии 2024 года </a:t>
              </a:r>
              <a:br>
                <a:rPr lang="ru-RU" sz="1000" dirty="0">
                  <a:solidFill>
                    <a:srgbClr val="7030A0"/>
                  </a:solidFill>
                </a:rPr>
              </a:br>
              <a:r>
                <a:rPr lang="ru-RU" sz="1000" dirty="0">
                  <a:solidFill>
                    <a:srgbClr val="7030A0"/>
                  </a:solidFill>
                </a:rPr>
                <a:t>(</a:t>
              </a:r>
              <a:r>
                <a:rPr lang="en-US" sz="1000" dirty="0">
                  <a:solidFill>
                    <a:srgbClr val="7030A0"/>
                  </a:solidFill>
                </a:rPr>
                <a:t>~</a:t>
              </a:r>
              <a:r>
                <a:rPr lang="ru-RU" sz="1000" dirty="0">
                  <a:solidFill>
                    <a:srgbClr val="7030A0"/>
                  </a:solidFill>
                </a:rPr>
                <a:t>1518</a:t>
              </a:r>
              <a:r>
                <a:rPr lang="en-US" sz="1000" dirty="0">
                  <a:solidFill>
                    <a:srgbClr val="7030A0"/>
                  </a:solidFill>
                </a:rPr>
                <a:t> </a:t>
              </a:r>
              <a:r>
                <a:rPr lang="ru-RU" sz="1000" dirty="0">
                  <a:solidFill>
                    <a:srgbClr val="7030A0"/>
                  </a:solidFill>
                </a:rPr>
                <a:t>шт./день)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4712416" y="1178676"/>
            <a:ext cx="27671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/>
              <a:t>Российская Федерация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 noChangeArrowheads="1"/>
          </p:cNvSpPr>
          <p:nvPr/>
        </p:nvSpPr>
        <p:spPr bwMode="auto">
          <a:xfrm>
            <a:off x="11328400" y="235827"/>
            <a:ext cx="514898" cy="373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90000"/>
              </a:lnSpc>
            </a:pPr>
            <a:fld id="{846D0F84-820A-EC40-8A18-9955E8336641}" type="slidenum">
              <a:rPr lang="ru-RU" altLang="ru-RU" sz="1600" smtClean="0">
                <a:solidFill>
                  <a:srgbClr val="393939"/>
                </a:solidFill>
                <a:latin typeface="Involve" panose="020B0502020202020204" pitchFamily="34" charset="0"/>
                <a:ea typeface="Inter" panose="020B0502030000000004" pitchFamily="34" charset="0"/>
                <a:cs typeface="Inter" panose="020B0502030000000004" pitchFamily="34" charset="0"/>
              </a:rPr>
              <a:t>17</a:t>
            </a:fld>
            <a:endParaRPr lang="ru-RU" altLang="ru-RU" sz="1600" dirty="0">
              <a:solidFill>
                <a:srgbClr val="393939"/>
              </a:solidFill>
              <a:latin typeface="Involve" panose="020B0502020202020204" pitchFamily="34" charset="0"/>
              <a:ea typeface="Inter" panose="020B0502030000000004" pitchFamily="34" charset="0"/>
              <a:cs typeface="Inter" panose="020B0502030000000004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348702" y="754409"/>
            <a:ext cx="11494596" cy="0"/>
          </a:xfrm>
          <a:prstGeom prst="line">
            <a:avLst/>
          </a:prstGeom>
          <a:ln w="9525">
            <a:solidFill>
              <a:srgbClr val="3939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543508" y="249280"/>
            <a:ext cx="1660201" cy="346708"/>
          </a:xfrm>
          <a:prstGeom prst="rect">
            <a:avLst/>
          </a:prstGeom>
        </p:spPr>
      </p:pic>
      <p:sp>
        <p:nvSpPr>
          <p:cNvPr id="22" name="Текст"/>
          <p:cNvSpPr txBox="1"/>
          <p:nvPr/>
        </p:nvSpPr>
        <p:spPr bwMode="auto">
          <a:xfrm>
            <a:off x="348702" y="306064"/>
            <a:ext cx="8490498" cy="233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defPPr>
              <a:defRPr lang="ru-RU"/>
            </a:defPPr>
            <a:lvl1pPr>
              <a:lnSpc>
                <a:spcPct val="90000"/>
              </a:lnSpc>
              <a:defRPr sz="1600">
                <a:solidFill>
                  <a:srgbClr val="393939"/>
                </a:solidFill>
                <a:latin typeface="Involve" panose="020B05020202020202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  <a:lvl2pPr marL="742950" indent="-285750">
              <a:defRPr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dirty="0"/>
              <a:t>Вывод новых проектов, квартир в день</a:t>
            </a:r>
          </a:p>
        </p:txBody>
      </p:sp>
      <p:sp>
        <p:nvSpPr>
          <p:cNvPr id="17" name="object 18"/>
          <p:cNvSpPr txBox="1"/>
          <p:nvPr/>
        </p:nvSpPr>
        <p:spPr bwMode="auto">
          <a:xfrm>
            <a:off x="9925412" y="3956108"/>
            <a:ext cx="96754" cy="286617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defRPr/>
            </a:pPr>
            <a:r>
              <a:rPr sz="1750" spc="20" dirty="0">
                <a:solidFill>
                  <a:srgbClr val="FFFFFF"/>
                </a:solidFill>
                <a:latin typeface="Verdana" panose="020B0604030504040204"/>
                <a:cs typeface="Verdana" panose="020B0604030504040204"/>
              </a:rPr>
              <a:t>Р</a:t>
            </a:r>
            <a:endParaRPr sz="1750" dirty="0">
              <a:latin typeface="Verdana" panose="020B0604030504040204"/>
              <a:cs typeface="Verdana" panose="020B0604030504040204"/>
            </a:endParaRPr>
          </a:p>
        </p:txBody>
      </p:sp>
      <p:sp>
        <p:nvSpPr>
          <p:cNvPr id="25" name="Прямоугольник: скругленные углы 24"/>
          <p:cNvSpPr/>
          <p:nvPr/>
        </p:nvSpPr>
        <p:spPr bwMode="auto">
          <a:xfrm>
            <a:off x="346683" y="952471"/>
            <a:ext cx="11494595" cy="5639105"/>
          </a:xfrm>
          <a:prstGeom prst="roundRect">
            <a:avLst>
              <a:gd name="adj" fmla="val 31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16" name="Группа 15"/>
          <p:cNvGrpSpPr/>
          <p:nvPr/>
        </p:nvGrpSpPr>
        <p:grpSpPr>
          <a:xfrm>
            <a:off x="1074996" y="1185467"/>
            <a:ext cx="10064417" cy="5286556"/>
            <a:chOff x="1074996" y="1178676"/>
            <a:chExt cx="10064417" cy="5286556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74996" y="1204076"/>
              <a:ext cx="10029600" cy="5261156"/>
            </a:xfrm>
            <a:prstGeom prst="rect">
              <a:avLst/>
            </a:prstGeom>
          </p:spPr>
        </p:pic>
        <p:cxnSp>
          <p:nvCxnSpPr>
            <p:cNvPr id="9" name="Прямая соединительная линия 8"/>
            <p:cNvCxnSpPr/>
            <p:nvPr/>
          </p:nvCxnSpPr>
          <p:spPr>
            <a:xfrm>
              <a:off x="1121796" y="4602222"/>
              <a:ext cx="9936000" cy="0"/>
            </a:xfrm>
            <a:prstGeom prst="line">
              <a:avLst/>
            </a:prstGeom>
            <a:ln w="19050">
              <a:solidFill>
                <a:srgbClr val="7030A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>
              <a:off x="1121796" y="4454583"/>
              <a:ext cx="9936000" cy="0"/>
            </a:xfrm>
            <a:prstGeom prst="line">
              <a:avLst/>
            </a:prstGeom>
            <a:ln w="19050">
              <a:solidFill>
                <a:srgbClr val="00206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Скругленная прямоугольная выноска 10"/>
            <p:cNvSpPr/>
            <p:nvPr/>
          </p:nvSpPr>
          <p:spPr>
            <a:xfrm>
              <a:off x="9008328" y="1578716"/>
              <a:ext cx="2003157" cy="604917"/>
            </a:xfrm>
            <a:prstGeom prst="wedgeRoundRectCallout">
              <a:avLst>
                <a:gd name="adj1" fmla="val 32241"/>
                <a:gd name="adj2" fmla="val 426435"/>
                <a:gd name="adj3" fmla="val 16667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rgbClr val="00206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000" dirty="0">
                  <a:solidFill>
                    <a:srgbClr val="002060"/>
                  </a:solidFill>
                </a:rPr>
                <a:t>Продажи квартир по ДДУ и ДКП </a:t>
              </a:r>
              <a:br>
                <a:rPr lang="ru-RU" sz="1000" dirty="0">
                  <a:solidFill>
                    <a:srgbClr val="002060"/>
                  </a:solidFill>
                </a:rPr>
              </a:br>
              <a:r>
                <a:rPr lang="ru-RU" sz="1000" dirty="0">
                  <a:solidFill>
                    <a:srgbClr val="002060"/>
                  </a:solidFill>
                </a:rPr>
                <a:t>во </a:t>
              </a:r>
              <a:r>
                <a:rPr lang="en-US" sz="1000" dirty="0">
                  <a:solidFill>
                    <a:srgbClr val="002060"/>
                  </a:solidFill>
                </a:rPr>
                <a:t>II</a:t>
              </a:r>
              <a:r>
                <a:rPr lang="ru-RU" sz="1000" dirty="0">
                  <a:solidFill>
                    <a:srgbClr val="002060"/>
                  </a:solidFill>
                </a:rPr>
                <a:t> полугодии 2024 года </a:t>
              </a:r>
              <a:br>
                <a:rPr lang="ru-RU" sz="1000" dirty="0">
                  <a:solidFill>
                    <a:srgbClr val="002060"/>
                  </a:solidFill>
                </a:rPr>
              </a:br>
              <a:r>
                <a:rPr lang="ru-RU" sz="1000">
                  <a:solidFill>
                    <a:srgbClr val="002060"/>
                  </a:solidFill>
                </a:rPr>
                <a:t>(</a:t>
              </a:r>
              <a:r>
                <a:rPr lang="en-US" sz="1000">
                  <a:solidFill>
                    <a:srgbClr val="002060"/>
                  </a:solidFill>
                </a:rPr>
                <a:t>~</a:t>
              </a:r>
              <a:r>
                <a:rPr lang="ru-RU" sz="1000">
                  <a:solidFill>
                    <a:srgbClr val="002060"/>
                  </a:solidFill>
                </a:rPr>
                <a:t>59</a:t>
              </a:r>
              <a:r>
                <a:rPr lang="en-US" sz="1000">
                  <a:solidFill>
                    <a:srgbClr val="002060"/>
                  </a:solidFill>
                </a:rPr>
                <a:t> </a:t>
              </a:r>
              <a:r>
                <a:rPr lang="ru-RU" sz="1000" dirty="0">
                  <a:solidFill>
                    <a:srgbClr val="002060"/>
                  </a:solidFill>
                </a:rPr>
                <a:t>шт./день)</a:t>
              </a:r>
            </a:p>
          </p:txBody>
        </p:sp>
        <p:sp>
          <p:nvSpPr>
            <p:cNvPr id="12" name="Скругленная прямоугольная выноска 11"/>
            <p:cNvSpPr/>
            <p:nvPr/>
          </p:nvSpPr>
          <p:spPr>
            <a:xfrm>
              <a:off x="9454806" y="2323115"/>
              <a:ext cx="1684607" cy="604917"/>
            </a:xfrm>
            <a:prstGeom prst="wedgeRoundRectCallout">
              <a:avLst>
                <a:gd name="adj1" fmla="val 39310"/>
                <a:gd name="adj2" fmla="val 328718"/>
                <a:gd name="adj3" fmla="val 16667"/>
              </a:avLst>
            </a:prstGeom>
            <a:solidFill>
              <a:srgbClr val="CCC1DA"/>
            </a:solidFill>
            <a:ln>
              <a:solidFill>
                <a:srgbClr val="7030A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000" dirty="0">
                  <a:solidFill>
                    <a:srgbClr val="7030A0"/>
                  </a:solidFill>
                </a:rPr>
                <a:t>Продажи квартир по ДДУ </a:t>
              </a:r>
              <a:br>
                <a:rPr lang="ru-RU" sz="1000" dirty="0">
                  <a:solidFill>
                    <a:srgbClr val="7030A0"/>
                  </a:solidFill>
                </a:rPr>
              </a:br>
              <a:r>
                <a:rPr lang="ru-RU" sz="1000" dirty="0">
                  <a:solidFill>
                    <a:srgbClr val="7030A0"/>
                  </a:solidFill>
                </a:rPr>
                <a:t>во </a:t>
              </a:r>
              <a:r>
                <a:rPr lang="en-US" sz="1000" dirty="0">
                  <a:solidFill>
                    <a:srgbClr val="7030A0"/>
                  </a:solidFill>
                </a:rPr>
                <a:t>II</a:t>
              </a:r>
              <a:r>
                <a:rPr lang="ru-RU" sz="1000" dirty="0">
                  <a:solidFill>
                    <a:srgbClr val="7030A0"/>
                  </a:solidFill>
                </a:rPr>
                <a:t> полугодии 2024 года </a:t>
              </a:r>
              <a:br>
                <a:rPr lang="ru-RU" sz="1000" dirty="0">
                  <a:solidFill>
                    <a:srgbClr val="7030A0"/>
                  </a:solidFill>
                </a:rPr>
              </a:br>
              <a:r>
                <a:rPr lang="ru-RU" sz="1000">
                  <a:solidFill>
                    <a:srgbClr val="7030A0"/>
                  </a:solidFill>
                </a:rPr>
                <a:t>(</a:t>
              </a:r>
              <a:r>
                <a:rPr lang="en-US" sz="1000">
                  <a:solidFill>
                    <a:srgbClr val="7030A0"/>
                  </a:solidFill>
                </a:rPr>
                <a:t>~</a:t>
              </a:r>
              <a:r>
                <a:rPr lang="ru-RU" sz="1000">
                  <a:solidFill>
                    <a:srgbClr val="7030A0"/>
                  </a:solidFill>
                </a:rPr>
                <a:t>51</a:t>
              </a:r>
              <a:r>
                <a:rPr lang="en-US" sz="1000">
                  <a:solidFill>
                    <a:srgbClr val="7030A0"/>
                  </a:solidFill>
                </a:rPr>
                <a:t> </a:t>
              </a:r>
              <a:r>
                <a:rPr lang="ru-RU" sz="1000" dirty="0">
                  <a:solidFill>
                    <a:srgbClr val="7030A0"/>
                  </a:solidFill>
                </a:rPr>
                <a:t>шт./день)</a:t>
              </a: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4684204" y="1178676"/>
              <a:ext cx="235000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/>
                <a:t>Тюменская область</a:t>
              </a: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 noChangeArrowheads="1"/>
          </p:cNvSpPr>
          <p:nvPr/>
        </p:nvSpPr>
        <p:spPr bwMode="auto">
          <a:xfrm>
            <a:off x="11328400" y="235827"/>
            <a:ext cx="514898" cy="373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90000"/>
              </a:lnSpc>
            </a:pPr>
            <a:fld id="{846D0F84-820A-EC40-8A18-9955E8336641}" type="slidenum">
              <a:rPr lang="ru-RU" altLang="ru-RU" sz="1600" smtClean="0">
                <a:solidFill>
                  <a:srgbClr val="393939"/>
                </a:solidFill>
                <a:latin typeface="Involve" panose="020B0502020202020204" pitchFamily="34" charset="0"/>
                <a:ea typeface="Inter" panose="020B0502030000000004" pitchFamily="34" charset="0"/>
                <a:cs typeface="Inter" panose="020B0502030000000004" pitchFamily="34" charset="0"/>
              </a:rPr>
              <a:t>18</a:t>
            </a:fld>
            <a:endParaRPr lang="ru-RU" altLang="ru-RU" sz="1600" dirty="0">
              <a:solidFill>
                <a:srgbClr val="393939"/>
              </a:solidFill>
              <a:latin typeface="Involve" panose="020B0502020202020204" pitchFamily="34" charset="0"/>
              <a:ea typeface="Inter" panose="020B0502030000000004" pitchFamily="34" charset="0"/>
              <a:cs typeface="Inter" panose="020B0502030000000004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348702" y="754409"/>
            <a:ext cx="11494596" cy="0"/>
          </a:xfrm>
          <a:prstGeom prst="line">
            <a:avLst/>
          </a:prstGeom>
          <a:ln w="9525">
            <a:solidFill>
              <a:srgbClr val="3939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543508" y="249280"/>
            <a:ext cx="1660201" cy="346708"/>
          </a:xfrm>
          <a:prstGeom prst="rect">
            <a:avLst/>
          </a:prstGeom>
        </p:spPr>
      </p:pic>
      <p:sp>
        <p:nvSpPr>
          <p:cNvPr id="22" name="Текст"/>
          <p:cNvSpPr txBox="1"/>
          <p:nvPr/>
        </p:nvSpPr>
        <p:spPr bwMode="auto">
          <a:xfrm>
            <a:off x="348702" y="306064"/>
            <a:ext cx="8490498" cy="233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defPPr>
              <a:defRPr lang="ru-RU"/>
            </a:defPPr>
            <a:lvl1pPr>
              <a:lnSpc>
                <a:spcPct val="90000"/>
              </a:lnSpc>
              <a:defRPr sz="1600">
                <a:solidFill>
                  <a:srgbClr val="393939"/>
                </a:solidFill>
                <a:latin typeface="Involve" panose="020B05020202020202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  <a:lvl2pPr marL="742950" indent="-285750">
              <a:defRPr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dirty="0"/>
              <a:t>Вывод новых проектов, квартир в день</a:t>
            </a:r>
          </a:p>
        </p:txBody>
      </p:sp>
      <p:sp>
        <p:nvSpPr>
          <p:cNvPr id="17" name="object 18"/>
          <p:cNvSpPr txBox="1"/>
          <p:nvPr/>
        </p:nvSpPr>
        <p:spPr bwMode="auto">
          <a:xfrm>
            <a:off x="9925412" y="3956108"/>
            <a:ext cx="96754" cy="286617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defRPr/>
            </a:pPr>
            <a:r>
              <a:rPr sz="1750" spc="20" dirty="0">
                <a:solidFill>
                  <a:srgbClr val="FFFFFF"/>
                </a:solidFill>
                <a:latin typeface="Verdana" panose="020B0604030504040204"/>
                <a:cs typeface="Verdana" panose="020B0604030504040204"/>
              </a:rPr>
              <a:t>Р</a:t>
            </a:r>
            <a:endParaRPr sz="1750" dirty="0">
              <a:latin typeface="Verdana" panose="020B0604030504040204"/>
              <a:cs typeface="Verdana" panose="020B0604030504040204"/>
            </a:endParaRPr>
          </a:p>
        </p:txBody>
      </p:sp>
      <p:sp>
        <p:nvSpPr>
          <p:cNvPr id="25" name="Прямоугольник: скругленные углы 24"/>
          <p:cNvSpPr/>
          <p:nvPr/>
        </p:nvSpPr>
        <p:spPr bwMode="auto">
          <a:xfrm>
            <a:off x="346683" y="952471"/>
            <a:ext cx="11494595" cy="5639105"/>
          </a:xfrm>
          <a:prstGeom prst="roundRect">
            <a:avLst>
              <a:gd name="adj" fmla="val 31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14" name="Группа 13"/>
          <p:cNvGrpSpPr/>
          <p:nvPr/>
        </p:nvGrpSpPr>
        <p:grpSpPr>
          <a:xfrm>
            <a:off x="1069180" y="1186123"/>
            <a:ext cx="10070233" cy="5285900"/>
            <a:chOff x="1069180" y="1178676"/>
            <a:chExt cx="10070233" cy="5285900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69180" y="1191109"/>
              <a:ext cx="10029600" cy="5273467"/>
            </a:xfrm>
            <a:prstGeom prst="rect">
              <a:avLst/>
            </a:prstGeom>
          </p:spPr>
        </p:pic>
        <p:cxnSp>
          <p:nvCxnSpPr>
            <p:cNvPr id="9" name="Прямая соединительная линия 8"/>
            <p:cNvCxnSpPr/>
            <p:nvPr/>
          </p:nvCxnSpPr>
          <p:spPr>
            <a:xfrm>
              <a:off x="1121796" y="4506972"/>
              <a:ext cx="9936000" cy="0"/>
            </a:xfrm>
            <a:prstGeom prst="line">
              <a:avLst/>
            </a:prstGeom>
            <a:ln w="19050">
              <a:solidFill>
                <a:srgbClr val="7030A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>
              <a:off x="1121796" y="4340283"/>
              <a:ext cx="9936000" cy="0"/>
            </a:xfrm>
            <a:prstGeom prst="line">
              <a:avLst/>
            </a:prstGeom>
            <a:ln w="19050">
              <a:solidFill>
                <a:srgbClr val="00206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Скругленная прямоугольная выноска 10"/>
            <p:cNvSpPr/>
            <p:nvPr/>
          </p:nvSpPr>
          <p:spPr>
            <a:xfrm>
              <a:off x="9008328" y="1578716"/>
              <a:ext cx="2003157" cy="604917"/>
            </a:xfrm>
            <a:prstGeom prst="wedgeRoundRectCallout">
              <a:avLst>
                <a:gd name="adj1" fmla="val 31607"/>
                <a:gd name="adj2" fmla="val 408590"/>
                <a:gd name="adj3" fmla="val 16667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rgbClr val="00206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000" dirty="0">
                  <a:solidFill>
                    <a:srgbClr val="002060"/>
                  </a:solidFill>
                </a:rPr>
                <a:t>Продажи квартир по ДДУ и ДКП </a:t>
              </a:r>
              <a:br>
                <a:rPr lang="ru-RU" sz="1000" dirty="0">
                  <a:solidFill>
                    <a:srgbClr val="002060"/>
                  </a:solidFill>
                </a:rPr>
              </a:br>
              <a:r>
                <a:rPr lang="ru-RU" sz="1000" dirty="0">
                  <a:solidFill>
                    <a:srgbClr val="002060"/>
                  </a:solidFill>
                </a:rPr>
                <a:t>во </a:t>
              </a:r>
              <a:r>
                <a:rPr lang="en-US" sz="1000" dirty="0">
                  <a:solidFill>
                    <a:srgbClr val="002060"/>
                  </a:solidFill>
                </a:rPr>
                <a:t>II</a:t>
              </a:r>
              <a:r>
                <a:rPr lang="ru-RU" sz="1000" dirty="0">
                  <a:solidFill>
                    <a:srgbClr val="002060"/>
                  </a:solidFill>
                </a:rPr>
                <a:t> полугодии 2024 года </a:t>
              </a:r>
              <a:br>
                <a:rPr lang="ru-RU" sz="1000" dirty="0">
                  <a:solidFill>
                    <a:srgbClr val="002060"/>
                  </a:solidFill>
                </a:rPr>
              </a:br>
              <a:r>
                <a:rPr lang="ru-RU" sz="1000">
                  <a:solidFill>
                    <a:srgbClr val="002060"/>
                  </a:solidFill>
                </a:rPr>
                <a:t>(</a:t>
              </a:r>
              <a:r>
                <a:rPr lang="en-US" sz="1000">
                  <a:solidFill>
                    <a:srgbClr val="002060"/>
                  </a:solidFill>
                </a:rPr>
                <a:t>~</a:t>
              </a:r>
              <a:r>
                <a:rPr lang="ru-RU" sz="1000">
                  <a:solidFill>
                    <a:srgbClr val="002060"/>
                  </a:solidFill>
                </a:rPr>
                <a:t>79</a:t>
              </a:r>
              <a:r>
                <a:rPr lang="en-US" sz="1000">
                  <a:solidFill>
                    <a:srgbClr val="002060"/>
                  </a:solidFill>
                </a:rPr>
                <a:t> </a:t>
              </a:r>
              <a:r>
                <a:rPr lang="ru-RU" sz="1000" dirty="0">
                  <a:solidFill>
                    <a:srgbClr val="002060"/>
                  </a:solidFill>
                </a:rPr>
                <a:t>шт./день)</a:t>
              </a:r>
            </a:p>
          </p:txBody>
        </p:sp>
        <p:sp>
          <p:nvSpPr>
            <p:cNvPr id="12" name="Скругленная прямоугольная выноска 11"/>
            <p:cNvSpPr/>
            <p:nvPr/>
          </p:nvSpPr>
          <p:spPr>
            <a:xfrm>
              <a:off x="9454806" y="2323115"/>
              <a:ext cx="1684607" cy="604917"/>
            </a:xfrm>
            <a:prstGeom prst="wedgeRoundRectCallout">
              <a:avLst>
                <a:gd name="adj1" fmla="val 37425"/>
                <a:gd name="adj2" fmla="val 311922"/>
                <a:gd name="adj3" fmla="val 16667"/>
              </a:avLst>
            </a:prstGeom>
            <a:solidFill>
              <a:srgbClr val="CCC1DA"/>
            </a:solidFill>
            <a:ln>
              <a:solidFill>
                <a:srgbClr val="7030A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000" dirty="0">
                  <a:solidFill>
                    <a:srgbClr val="7030A0"/>
                  </a:solidFill>
                </a:rPr>
                <a:t>Продажи квартир по ДДУ </a:t>
              </a:r>
              <a:br>
                <a:rPr lang="ru-RU" sz="1000" dirty="0">
                  <a:solidFill>
                    <a:srgbClr val="7030A0"/>
                  </a:solidFill>
                </a:rPr>
              </a:br>
              <a:r>
                <a:rPr lang="ru-RU" sz="1000" dirty="0">
                  <a:solidFill>
                    <a:srgbClr val="7030A0"/>
                  </a:solidFill>
                </a:rPr>
                <a:t>во </a:t>
              </a:r>
              <a:r>
                <a:rPr lang="en-US" sz="1000" dirty="0">
                  <a:solidFill>
                    <a:srgbClr val="7030A0"/>
                  </a:solidFill>
                </a:rPr>
                <a:t>II</a:t>
              </a:r>
              <a:r>
                <a:rPr lang="ru-RU" sz="1000" dirty="0">
                  <a:solidFill>
                    <a:srgbClr val="7030A0"/>
                  </a:solidFill>
                </a:rPr>
                <a:t> полугодии 2024 года </a:t>
              </a:r>
              <a:br>
                <a:rPr lang="ru-RU" sz="1000" dirty="0">
                  <a:solidFill>
                    <a:srgbClr val="7030A0"/>
                  </a:solidFill>
                </a:rPr>
              </a:br>
              <a:r>
                <a:rPr lang="ru-RU" sz="1000">
                  <a:solidFill>
                    <a:srgbClr val="7030A0"/>
                  </a:solidFill>
                </a:rPr>
                <a:t>(</a:t>
              </a:r>
              <a:r>
                <a:rPr lang="en-US" sz="1000">
                  <a:solidFill>
                    <a:srgbClr val="7030A0"/>
                  </a:solidFill>
                </a:rPr>
                <a:t>~</a:t>
              </a:r>
              <a:r>
                <a:rPr lang="ru-RU" sz="1000">
                  <a:solidFill>
                    <a:srgbClr val="7030A0"/>
                  </a:solidFill>
                </a:rPr>
                <a:t>68</a:t>
              </a:r>
              <a:r>
                <a:rPr lang="en-US" sz="1000">
                  <a:solidFill>
                    <a:srgbClr val="7030A0"/>
                  </a:solidFill>
                </a:rPr>
                <a:t> </a:t>
              </a:r>
              <a:r>
                <a:rPr lang="ru-RU" sz="1000" dirty="0">
                  <a:solidFill>
                    <a:srgbClr val="7030A0"/>
                  </a:solidFill>
                </a:rPr>
                <a:t>шт./день)</a:t>
              </a: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4684204" y="1178676"/>
              <a:ext cx="266720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/>
                <a:t>Свердловская область</a:t>
              </a:r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 noChangeArrowheads="1"/>
          </p:cNvSpPr>
          <p:nvPr/>
        </p:nvSpPr>
        <p:spPr bwMode="auto">
          <a:xfrm>
            <a:off x="11328400" y="235827"/>
            <a:ext cx="514898" cy="373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90000"/>
              </a:lnSpc>
            </a:pPr>
            <a:fld id="{846D0F84-820A-EC40-8A18-9955E8336641}" type="slidenum">
              <a:rPr lang="ru-RU" altLang="ru-RU" sz="1600" smtClean="0">
                <a:solidFill>
                  <a:srgbClr val="393939"/>
                </a:solidFill>
                <a:latin typeface="Involve" panose="020B0502020202020204" pitchFamily="34" charset="0"/>
                <a:ea typeface="Inter" panose="020B0502030000000004" pitchFamily="34" charset="0"/>
                <a:cs typeface="Inter" panose="020B0502030000000004" pitchFamily="34" charset="0"/>
              </a:rPr>
              <a:t>19</a:t>
            </a:fld>
            <a:endParaRPr lang="ru-RU" altLang="ru-RU" sz="1600" dirty="0">
              <a:solidFill>
                <a:srgbClr val="393939"/>
              </a:solidFill>
              <a:latin typeface="Involve" panose="020B0502020202020204" pitchFamily="34" charset="0"/>
              <a:ea typeface="Inter" panose="020B0502030000000004" pitchFamily="34" charset="0"/>
              <a:cs typeface="Inter" panose="020B0502030000000004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348702" y="754409"/>
            <a:ext cx="11494596" cy="0"/>
          </a:xfrm>
          <a:prstGeom prst="line">
            <a:avLst/>
          </a:prstGeom>
          <a:ln w="9525">
            <a:solidFill>
              <a:srgbClr val="3939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543508" y="249280"/>
            <a:ext cx="1660201" cy="346708"/>
          </a:xfrm>
          <a:prstGeom prst="rect">
            <a:avLst/>
          </a:prstGeom>
        </p:spPr>
      </p:pic>
      <p:sp>
        <p:nvSpPr>
          <p:cNvPr id="22" name="Текст"/>
          <p:cNvSpPr txBox="1"/>
          <p:nvPr/>
        </p:nvSpPr>
        <p:spPr bwMode="auto">
          <a:xfrm>
            <a:off x="348702" y="306064"/>
            <a:ext cx="8490498" cy="233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defPPr>
              <a:defRPr lang="ru-RU"/>
            </a:defPPr>
            <a:lvl1pPr>
              <a:lnSpc>
                <a:spcPct val="90000"/>
              </a:lnSpc>
              <a:defRPr sz="1600">
                <a:solidFill>
                  <a:srgbClr val="393939"/>
                </a:solidFill>
                <a:latin typeface="Involve" panose="020B05020202020202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  <a:lvl2pPr marL="742950" indent="-285750">
              <a:defRPr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dirty="0"/>
              <a:t>Средства на счетах </a:t>
            </a:r>
            <a:r>
              <a:rPr lang="ru-RU" dirty="0" err="1"/>
              <a:t>эскроу</a:t>
            </a:r>
            <a:r>
              <a:rPr lang="ru-RU" dirty="0"/>
              <a:t>, млрд руб.</a:t>
            </a:r>
          </a:p>
        </p:txBody>
      </p:sp>
      <p:sp>
        <p:nvSpPr>
          <p:cNvPr id="17" name="object 18"/>
          <p:cNvSpPr txBox="1"/>
          <p:nvPr/>
        </p:nvSpPr>
        <p:spPr bwMode="auto">
          <a:xfrm>
            <a:off x="9925412" y="3956108"/>
            <a:ext cx="96754" cy="286617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defRPr/>
            </a:pPr>
            <a:r>
              <a:rPr sz="1750" spc="20" dirty="0">
                <a:solidFill>
                  <a:srgbClr val="FFFFFF"/>
                </a:solidFill>
                <a:latin typeface="Verdana" panose="020B0604030504040204"/>
                <a:cs typeface="Verdana" panose="020B0604030504040204"/>
              </a:rPr>
              <a:t>Р</a:t>
            </a:r>
            <a:endParaRPr sz="1750" dirty="0">
              <a:latin typeface="Verdana" panose="020B0604030504040204"/>
              <a:cs typeface="Verdana" panose="020B0604030504040204"/>
            </a:endParaRPr>
          </a:p>
        </p:txBody>
      </p:sp>
      <p:sp>
        <p:nvSpPr>
          <p:cNvPr id="25" name="Прямоугольник: скругленные углы 24"/>
          <p:cNvSpPr/>
          <p:nvPr/>
        </p:nvSpPr>
        <p:spPr bwMode="auto">
          <a:xfrm>
            <a:off x="346683" y="952471"/>
            <a:ext cx="11494595" cy="5639105"/>
          </a:xfrm>
          <a:prstGeom prst="roundRect">
            <a:avLst>
              <a:gd name="adj" fmla="val 31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9" name="Рисунок 8"/>
          <p:cNvPicPr/>
          <p:nvPr/>
        </p:nvPicPr>
        <p:blipFill>
          <a:blip r:embed="rId5"/>
          <a:stretch>
            <a:fillRect/>
          </a:stretch>
        </p:blipFill>
        <p:spPr bwMode="auto">
          <a:xfrm>
            <a:off x="809578" y="1133721"/>
            <a:ext cx="10568806" cy="527660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 noChangeArrowheads="1"/>
          </p:cNvSpPr>
          <p:nvPr/>
        </p:nvSpPr>
        <p:spPr bwMode="auto">
          <a:xfrm>
            <a:off x="11328400" y="235827"/>
            <a:ext cx="514898" cy="373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90000"/>
              </a:lnSpc>
            </a:pPr>
            <a:fld id="{846D0F84-820A-EC40-8A18-9955E8336641}" type="slidenum">
              <a:rPr lang="ru-RU" altLang="ru-RU" sz="1600" smtClean="0">
                <a:solidFill>
                  <a:srgbClr val="393939"/>
                </a:solidFill>
                <a:latin typeface="Involve" panose="020B0502020202020204" pitchFamily="34" charset="0"/>
                <a:ea typeface="Inter" panose="020B0502030000000004" pitchFamily="34" charset="0"/>
                <a:cs typeface="Inter" panose="020B0502030000000004" pitchFamily="34" charset="0"/>
              </a:rPr>
              <a:t>2</a:t>
            </a:fld>
            <a:endParaRPr lang="ru-RU" altLang="ru-RU" sz="1600" dirty="0">
              <a:solidFill>
                <a:srgbClr val="393939"/>
              </a:solidFill>
              <a:latin typeface="Involve" panose="020B0502020202020204" pitchFamily="34" charset="0"/>
              <a:ea typeface="Inter" panose="020B0502030000000004" pitchFamily="34" charset="0"/>
              <a:cs typeface="Inter" panose="020B0502030000000004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348702" y="754409"/>
            <a:ext cx="11494596" cy="0"/>
          </a:xfrm>
          <a:prstGeom prst="line">
            <a:avLst/>
          </a:prstGeom>
          <a:ln w="9525">
            <a:solidFill>
              <a:srgbClr val="3939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43508" y="249280"/>
            <a:ext cx="1660201" cy="346708"/>
          </a:xfrm>
          <a:prstGeom prst="rect">
            <a:avLst/>
          </a:prstGeom>
        </p:spPr>
      </p:pic>
      <p:sp>
        <p:nvSpPr>
          <p:cNvPr id="18" name="Прямоугольник: скругленные углы 17"/>
          <p:cNvSpPr/>
          <p:nvPr/>
        </p:nvSpPr>
        <p:spPr bwMode="auto">
          <a:xfrm>
            <a:off x="318615" y="969614"/>
            <a:ext cx="11524683" cy="5652555"/>
          </a:xfrm>
          <a:prstGeom prst="roundRect">
            <a:avLst>
              <a:gd name="adj" fmla="val 31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dirty="0"/>
          </a:p>
        </p:txBody>
      </p:sp>
      <p:pic>
        <p:nvPicPr>
          <p:cNvPr id="19" name="Рисунок 18"/>
          <p:cNvPicPr/>
          <p:nvPr/>
        </p:nvPicPr>
        <p:blipFill>
          <a:blip r:embed="rId4"/>
          <a:stretch>
            <a:fillRect/>
          </a:stretch>
        </p:blipFill>
        <p:spPr bwMode="auto">
          <a:xfrm>
            <a:off x="483547" y="969759"/>
            <a:ext cx="11313208" cy="5648273"/>
          </a:xfrm>
          <a:prstGeom prst="rect">
            <a:avLst/>
          </a:prstGeom>
        </p:spPr>
      </p:pic>
      <p:pic>
        <p:nvPicPr>
          <p:cNvPr id="20" name="Рисунок 19"/>
          <p:cNvPicPr/>
          <p:nvPr/>
        </p:nvPicPr>
        <p:blipFill>
          <a:blip r:embed="rId5"/>
          <a:stretch>
            <a:fillRect/>
          </a:stretch>
        </p:blipFill>
        <p:spPr bwMode="auto">
          <a:xfrm>
            <a:off x="482807" y="969759"/>
            <a:ext cx="11329870" cy="5648273"/>
          </a:xfrm>
          <a:prstGeom prst="rect">
            <a:avLst/>
          </a:prstGeom>
        </p:spPr>
      </p:pic>
      <p:sp>
        <p:nvSpPr>
          <p:cNvPr id="21" name="Текст_Цены_м2"/>
          <p:cNvSpPr txBox="1"/>
          <p:nvPr/>
        </p:nvSpPr>
        <p:spPr bwMode="auto">
          <a:xfrm>
            <a:off x="3768702" y="195264"/>
            <a:ext cx="5400000" cy="454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defPPr>
              <a:defRPr lang="ru-RU"/>
            </a:defPPr>
            <a:lvl1pPr>
              <a:lnSpc>
                <a:spcPct val="90000"/>
              </a:lnSpc>
              <a:defRPr sz="1600">
                <a:solidFill>
                  <a:srgbClr val="393939"/>
                </a:solidFill>
                <a:latin typeface="Involve" panose="020B05020202020202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  <a:lvl2pPr marL="742950" indent="-285750">
              <a:defRPr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dirty="0"/>
              <a:t>в сегодняшних ценах 1 м²</a:t>
            </a:r>
            <a:endParaRPr dirty="0"/>
          </a:p>
        </p:txBody>
      </p:sp>
      <p:sp>
        <p:nvSpPr>
          <p:cNvPr id="22" name="Текст"/>
          <p:cNvSpPr txBox="1"/>
          <p:nvPr/>
        </p:nvSpPr>
        <p:spPr bwMode="auto">
          <a:xfrm>
            <a:off x="348702" y="306064"/>
            <a:ext cx="3420000" cy="233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defPPr>
              <a:defRPr lang="ru-RU"/>
            </a:defPPr>
            <a:lvl1pPr>
              <a:lnSpc>
                <a:spcPct val="90000"/>
              </a:lnSpc>
              <a:defRPr sz="1600">
                <a:solidFill>
                  <a:srgbClr val="393939"/>
                </a:solidFill>
                <a:latin typeface="Involve" panose="020B05020202020202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  <a:lvl2pPr marL="742950" indent="-285750">
              <a:defRPr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dirty="0"/>
              <a:t>ИПОТЕКА, ДАННЫЕ ЦБ, млрд руб.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 noChangeArrowheads="1"/>
          </p:cNvSpPr>
          <p:nvPr/>
        </p:nvSpPr>
        <p:spPr bwMode="auto">
          <a:xfrm>
            <a:off x="11328400" y="235827"/>
            <a:ext cx="514898" cy="373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90000"/>
              </a:lnSpc>
            </a:pPr>
            <a:fld id="{846D0F84-820A-EC40-8A18-9955E8336641}" type="slidenum">
              <a:rPr lang="ru-RU" altLang="ru-RU" sz="1600" smtClean="0">
                <a:solidFill>
                  <a:srgbClr val="393939"/>
                </a:solidFill>
                <a:latin typeface="Involve" panose="020B0502020202020204" pitchFamily="34" charset="0"/>
                <a:ea typeface="Inter" panose="020B0502030000000004" pitchFamily="34" charset="0"/>
                <a:cs typeface="Inter" panose="020B0502030000000004" pitchFamily="34" charset="0"/>
              </a:rPr>
              <a:t>20</a:t>
            </a:fld>
            <a:endParaRPr lang="ru-RU" altLang="ru-RU" sz="1600" dirty="0">
              <a:solidFill>
                <a:srgbClr val="393939"/>
              </a:solidFill>
              <a:latin typeface="Involve" panose="020B0502020202020204" pitchFamily="34" charset="0"/>
              <a:ea typeface="Inter" panose="020B0502030000000004" pitchFamily="34" charset="0"/>
              <a:cs typeface="Inter" panose="020B0502030000000004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348702" y="754409"/>
            <a:ext cx="11494596" cy="0"/>
          </a:xfrm>
          <a:prstGeom prst="line">
            <a:avLst/>
          </a:prstGeom>
          <a:ln w="9525">
            <a:solidFill>
              <a:srgbClr val="3939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543508" y="249280"/>
            <a:ext cx="1660201" cy="346708"/>
          </a:xfrm>
          <a:prstGeom prst="rect">
            <a:avLst/>
          </a:prstGeom>
        </p:spPr>
      </p:pic>
      <p:sp>
        <p:nvSpPr>
          <p:cNvPr id="22" name="Текст"/>
          <p:cNvSpPr txBox="1"/>
          <p:nvPr/>
        </p:nvSpPr>
        <p:spPr bwMode="auto">
          <a:xfrm>
            <a:off x="348702" y="306064"/>
            <a:ext cx="8490498" cy="233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defPPr>
              <a:defRPr lang="ru-RU"/>
            </a:defPPr>
            <a:lvl1pPr>
              <a:lnSpc>
                <a:spcPct val="90000"/>
              </a:lnSpc>
              <a:defRPr sz="1600">
                <a:solidFill>
                  <a:srgbClr val="393939"/>
                </a:solidFill>
                <a:latin typeface="Involve" panose="020B05020202020202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  <a:lvl2pPr marL="742950" indent="-285750">
              <a:defRPr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dirty="0"/>
              <a:t>Проектное финансирование и счета </a:t>
            </a:r>
            <a:r>
              <a:rPr lang="ru-RU" dirty="0" err="1"/>
              <a:t>эскроу</a:t>
            </a:r>
            <a:endParaRPr lang="ru-RU" dirty="0"/>
          </a:p>
        </p:txBody>
      </p:sp>
      <p:sp>
        <p:nvSpPr>
          <p:cNvPr id="17" name="object 18"/>
          <p:cNvSpPr txBox="1"/>
          <p:nvPr/>
        </p:nvSpPr>
        <p:spPr bwMode="auto">
          <a:xfrm>
            <a:off x="9925412" y="3956108"/>
            <a:ext cx="96754" cy="286617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defRPr/>
            </a:pPr>
            <a:r>
              <a:rPr sz="1750" spc="20" dirty="0">
                <a:solidFill>
                  <a:srgbClr val="FFFFFF"/>
                </a:solidFill>
                <a:latin typeface="Verdana" panose="020B0604030504040204"/>
                <a:cs typeface="Verdana" panose="020B0604030504040204"/>
              </a:rPr>
              <a:t>Р</a:t>
            </a:r>
            <a:endParaRPr sz="1750" dirty="0">
              <a:latin typeface="Verdana" panose="020B0604030504040204"/>
              <a:cs typeface="Verdana" panose="020B0604030504040204"/>
            </a:endParaRPr>
          </a:p>
        </p:txBody>
      </p:sp>
      <p:sp>
        <p:nvSpPr>
          <p:cNvPr id="25" name="Прямоугольник: скругленные углы 24"/>
          <p:cNvSpPr/>
          <p:nvPr/>
        </p:nvSpPr>
        <p:spPr bwMode="auto">
          <a:xfrm>
            <a:off x="346683" y="952471"/>
            <a:ext cx="11494595" cy="5639105"/>
          </a:xfrm>
          <a:prstGeom prst="roundRect">
            <a:avLst>
              <a:gd name="adj" fmla="val 31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8" name="Рисунок 7"/>
          <p:cNvPicPr/>
          <p:nvPr/>
        </p:nvPicPr>
        <p:blipFill rotWithShape="1">
          <a:blip r:embed="rId5"/>
          <a:srcRect t="13390"/>
          <a:stretch>
            <a:fillRect/>
          </a:stretch>
        </p:blipFill>
        <p:spPr>
          <a:xfrm>
            <a:off x="703965" y="1789868"/>
            <a:ext cx="10784071" cy="4676956"/>
          </a:xfrm>
          <a:prstGeom prst="rect">
            <a:avLst/>
          </a:prstGeom>
        </p:spPr>
      </p:pic>
      <p:sp>
        <p:nvSpPr>
          <p:cNvPr id="11" name="object 8"/>
          <p:cNvSpPr txBox="1"/>
          <p:nvPr/>
        </p:nvSpPr>
        <p:spPr bwMode="auto">
          <a:xfrm>
            <a:off x="348702" y="1081583"/>
            <a:ext cx="11494596" cy="517958"/>
          </a:xfrm>
          <a:prstGeom prst="rect">
            <a:avLst/>
          </a:prstGeom>
        </p:spPr>
        <p:txBody>
          <a:bodyPr vert="horz" wrap="square" lIns="36000" tIns="11430" rIns="36000" bIns="36000" rtlCol="0" anchor="ctr">
            <a:spAutoFit/>
          </a:bodyPr>
          <a:lstStyle/>
          <a:p>
            <a:pPr marL="12700" algn="ctr">
              <a:lnSpc>
                <a:spcPct val="150000"/>
              </a:lnSpc>
              <a:spcBef>
                <a:spcPts val="90"/>
              </a:spcBef>
              <a:defRPr/>
            </a:pPr>
            <a:r>
              <a:rPr lang="ru-RU" sz="2300" b="1" dirty="0">
                <a:solidFill>
                  <a:srgbClr val="1C1C1C"/>
                </a:solidFill>
                <a:latin typeface="Involve" panose="020B0502020202020204" pitchFamily="34" charset="0"/>
                <a:cs typeface="Verdana" panose="020B0604030504040204"/>
              </a:rPr>
              <a:t>ПОТОКИ СРЕДСТВ НА СЧЕТАХ ЭСКРОУ, помесячно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 noChangeArrowheads="1"/>
          </p:cNvSpPr>
          <p:nvPr/>
        </p:nvSpPr>
        <p:spPr bwMode="auto">
          <a:xfrm>
            <a:off x="11328400" y="235827"/>
            <a:ext cx="514898" cy="373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90000"/>
              </a:lnSpc>
            </a:pPr>
            <a:fld id="{846D0F84-820A-EC40-8A18-9955E8336641}" type="slidenum">
              <a:rPr lang="ru-RU" altLang="ru-RU" sz="1600" smtClean="0">
                <a:solidFill>
                  <a:srgbClr val="393939"/>
                </a:solidFill>
                <a:latin typeface="Involve" panose="020B0502020202020204" pitchFamily="34" charset="0"/>
                <a:ea typeface="Inter" panose="020B0502030000000004" pitchFamily="34" charset="0"/>
                <a:cs typeface="Inter" panose="020B0502030000000004" pitchFamily="34" charset="0"/>
              </a:rPr>
              <a:t>21</a:t>
            </a:fld>
            <a:endParaRPr lang="ru-RU" altLang="ru-RU" sz="1600" dirty="0">
              <a:solidFill>
                <a:srgbClr val="393939"/>
              </a:solidFill>
              <a:latin typeface="Involve" panose="020B0502020202020204" pitchFamily="34" charset="0"/>
              <a:ea typeface="Inter" panose="020B0502030000000004" pitchFamily="34" charset="0"/>
              <a:cs typeface="Inter" panose="020B0502030000000004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348702" y="754409"/>
            <a:ext cx="11494596" cy="0"/>
          </a:xfrm>
          <a:prstGeom prst="line">
            <a:avLst/>
          </a:prstGeom>
          <a:ln w="9525">
            <a:solidFill>
              <a:srgbClr val="3939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543508" y="249280"/>
            <a:ext cx="1660201" cy="346708"/>
          </a:xfrm>
          <a:prstGeom prst="rect">
            <a:avLst/>
          </a:prstGeom>
        </p:spPr>
      </p:pic>
      <p:sp>
        <p:nvSpPr>
          <p:cNvPr id="22" name="Текст"/>
          <p:cNvSpPr txBox="1"/>
          <p:nvPr/>
        </p:nvSpPr>
        <p:spPr bwMode="auto">
          <a:xfrm>
            <a:off x="348702" y="306064"/>
            <a:ext cx="8490498" cy="233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defPPr>
              <a:defRPr lang="ru-RU"/>
            </a:defPPr>
            <a:lvl1pPr>
              <a:lnSpc>
                <a:spcPct val="90000"/>
              </a:lnSpc>
              <a:defRPr sz="1600">
                <a:solidFill>
                  <a:srgbClr val="393939"/>
                </a:solidFill>
                <a:latin typeface="Involve" panose="020B05020202020202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  <a:lvl2pPr marL="742950" indent="-285750">
              <a:defRPr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dirty="0"/>
              <a:t>Проектное финансирование и счета </a:t>
            </a:r>
            <a:r>
              <a:rPr lang="ru-RU" dirty="0" err="1"/>
              <a:t>эскроу</a:t>
            </a:r>
            <a:endParaRPr lang="ru-RU" dirty="0"/>
          </a:p>
        </p:txBody>
      </p:sp>
      <p:sp>
        <p:nvSpPr>
          <p:cNvPr id="17" name="object 18"/>
          <p:cNvSpPr txBox="1"/>
          <p:nvPr/>
        </p:nvSpPr>
        <p:spPr bwMode="auto">
          <a:xfrm>
            <a:off x="9925412" y="3956108"/>
            <a:ext cx="96754" cy="286617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defRPr/>
            </a:pPr>
            <a:r>
              <a:rPr sz="1750" spc="20" dirty="0">
                <a:solidFill>
                  <a:srgbClr val="FFFFFF"/>
                </a:solidFill>
                <a:latin typeface="Verdana" panose="020B0604030504040204"/>
                <a:cs typeface="Verdana" panose="020B0604030504040204"/>
              </a:rPr>
              <a:t>Р</a:t>
            </a:r>
            <a:endParaRPr sz="1750" dirty="0">
              <a:latin typeface="Verdana" panose="020B0604030504040204"/>
              <a:cs typeface="Verdana" panose="020B0604030504040204"/>
            </a:endParaRPr>
          </a:p>
        </p:txBody>
      </p:sp>
      <p:sp>
        <p:nvSpPr>
          <p:cNvPr id="25" name="Прямоугольник: скругленные углы 24"/>
          <p:cNvSpPr/>
          <p:nvPr/>
        </p:nvSpPr>
        <p:spPr bwMode="auto">
          <a:xfrm>
            <a:off x="346683" y="952471"/>
            <a:ext cx="11494595" cy="5639105"/>
          </a:xfrm>
          <a:prstGeom prst="roundRect">
            <a:avLst>
              <a:gd name="adj" fmla="val 31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object 8"/>
          <p:cNvSpPr txBox="1"/>
          <p:nvPr/>
        </p:nvSpPr>
        <p:spPr bwMode="auto">
          <a:xfrm>
            <a:off x="348702" y="1075166"/>
            <a:ext cx="11494596" cy="793034"/>
          </a:xfrm>
          <a:prstGeom prst="rect">
            <a:avLst/>
          </a:prstGeom>
        </p:spPr>
        <p:txBody>
          <a:bodyPr vert="horz" wrap="square" lIns="36000" tIns="11430" rIns="36000" bIns="36000" rtlCol="0" anchor="ctr">
            <a:spAutoFit/>
          </a:bodyPr>
          <a:lstStyle/>
          <a:p>
            <a:pPr marL="12700" algn="ctr">
              <a:lnSpc>
                <a:spcPts val="3000"/>
              </a:lnSpc>
              <a:spcBef>
                <a:spcPts val="90"/>
              </a:spcBef>
              <a:defRPr/>
            </a:pPr>
            <a:r>
              <a:rPr lang="ru-RU" sz="2300" b="1" dirty="0">
                <a:solidFill>
                  <a:srgbClr val="1C1C1C"/>
                </a:solidFill>
                <a:latin typeface="Involve" panose="020B0502020202020204" pitchFamily="34" charset="0"/>
                <a:cs typeface="Verdana" panose="020B0604030504040204"/>
              </a:rPr>
              <a:t>ПОРТФЕЛЬ ПРОЕКТНОГО ФИНАНСИРОВАНИЯ СТРОИТЕЛЬСТВА ЖИЛЬЯ, ДАННЫЕ ЦБ, трлн руб./%</a:t>
            </a:r>
          </a:p>
        </p:txBody>
      </p:sp>
      <p:pic>
        <p:nvPicPr>
          <p:cNvPr id="3" name="Рисунок 2"/>
          <p:cNvPicPr/>
          <p:nvPr/>
        </p:nvPicPr>
        <p:blipFill>
          <a:blip r:embed="rId5"/>
          <a:stretch>
            <a:fillRect/>
          </a:stretch>
        </p:blipFill>
        <p:spPr>
          <a:xfrm>
            <a:off x="673183" y="1859071"/>
            <a:ext cx="10842536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 noChangeArrowheads="1"/>
          </p:cNvSpPr>
          <p:nvPr/>
        </p:nvSpPr>
        <p:spPr bwMode="auto">
          <a:xfrm>
            <a:off x="11328400" y="235827"/>
            <a:ext cx="514898" cy="373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90000"/>
              </a:lnSpc>
            </a:pPr>
            <a:fld id="{846D0F84-820A-EC40-8A18-9955E8336641}" type="slidenum">
              <a:rPr lang="ru-RU" altLang="ru-RU" sz="1600" smtClean="0">
                <a:solidFill>
                  <a:srgbClr val="393939"/>
                </a:solidFill>
                <a:latin typeface="Involve" panose="020B0502020202020204" pitchFamily="34" charset="0"/>
                <a:ea typeface="Inter" panose="020B0502030000000004" pitchFamily="34" charset="0"/>
                <a:cs typeface="Inter" panose="020B0502030000000004" pitchFamily="34" charset="0"/>
              </a:rPr>
              <a:t>22</a:t>
            </a:fld>
            <a:endParaRPr lang="ru-RU" altLang="ru-RU" sz="1600" dirty="0">
              <a:solidFill>
                <a:srgbClr val="393939"/>
              </a:solidFill>
              <a:latin typeface="Involve" panose="020B0502020202020204" pitchFamily="34" charset="0"/>
              <a:ea typeface="Inter" panose="020B0502030000000004" pitchFamily="34" charset="0"/>
              <a:cs typeface="Inter" panose="020B0502030000000004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348702" y="754409"/>
            <a:ext cx="11494596" cy="0"/>
          </a:xfrm>
          <a:prstGeom prst="line">
            <a:avLst/>
          </a:prstGeom>
          <a:ln w="9525">
            <a:solidFill>
              <a:srgbClr val="3939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543508" y="249280"/>
            <a:ext cx="1660201" cy="346708"/>
          </a:xfrm>
          <a:prstGeom prst="rect">
            <a:avLst/>
          </a:prstGeom>
        </p:spPr>
      </p:pic>
      <p:sp>
        <p:nvSpPr>
          <p:cNvPr id="22" name="Текст"/>
          <p:cNvSpPr txBox="1"/>
          <p:nvPr/>
        </p:nvSpPr>
        <p:spPr bwMode="auto">
          <a:xfrm>
            <a:off x="348702" y="306064"/>
            <a:ext cx="8490498" cy="233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defPPr>
              <a:defRPr lang="ru-RU"/>
            </a:defPPr>
            <a:lvl1pPr>
              <a:lnSpc>
                <a:spcPct val="90000"/>
              </a:lnSpc>
              <a:defRPr sz="1600">
                <a:solidFill>
                  <a:srgbClr val="393939"/>
                </a:solidFill>
                <a:latin typeface="Involve" panose="020B05020202020202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  <a:lvl2pPr marL="742950" indent="-285750">
              <a:defRPr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dirty="0"/>
              <a:t>Проектное финансирование и счета </a:t>
            </a:r>
            <a:r>
              <a:rPr lang="ru-RU" dirty="0" err="1"/>
              <a:t>эскроу</a:t>
            </a:r>
            <a:endParaRPr lang="ru-RU" dirty="0"/>
          </a:p>
        </p:txBody>
      </p:sp>
      <p:sp>
        <p:nvSpPr>
          <p:cNvPr id="17" name="object 18"/>
          <p:cNvSpPr txBox="1"/>
          <p:nvPr/>
        </p:nvSpPr>
        <p:spPr bwMode="auto">
          <a:xfrm>
            <a:off x="9925412" y="3956108"/>
            <a:ext cx="96754" cy="286617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defRPr/>
            </a:pPr>
            <a:r>
              <a:rPr sz="1750" spc="20" dirty="0">
                <a:solidFill>
                  <a:srgbClr val="FFFFFF"/>
                </a:solidFill>
                <a:latin typeface="Verdana" panose="020B0604030504040204"/>
                <a:cs typeface="Verdana" panose="020B0604030504040204"/>
              </a:rPr>
              <a:t>Р</a:t>
            </a:r>
            <a:endParaRPr sz="1750" dirty="0">
              <a:latin typeface="Verdana" panose="020B0604030504040204"/>
              <a:cs typeface="Verdana" panose="020B0604030504040204"/>
            </a:endParaRPr>
          </a:p>
        </p:txBody>
      </p:sp>
      <p:sp>
        <p:nvSpPr>
          <p:cNvPr id="25" name="Прямоугольник: скругленные углы 24"/>
          <p:cNvSpPr/>
          <p:nvPr/>
        </p:nvSpPr>
        <p:spPr bwMode="auto">
          <a:xfrm>
            <a:off x="346683" y="952471"/>
            <a:ext cx="11494595" cy="5639105"/>
          </a:xfrm>
          <a:prstGeom prst="roundRect">
            <a:avLst>
              <a:gd name="adj" fmla="val 31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object 8"/>
          <p:cNvSpPr txBox="1"/>
          <p:nvPr/>
        </p:nvSpPr>
        <p:spPr bwMode="auto">
          <a:xfrm>
            <a:off x="348702" y="1097000"/>
            <a:ext cx="11494596" cy="408313"/>
          </a:xfrm>
          <a:prstGeom prst="rect">
            <a:avLst/>
          </a:prstGeom>
        </p:spPr>
        <p:txBody>
          <a:bodyPr vert="horz" wrap="square" lIns="36000" tIns="11430" rIns="36000" bIns="36000" rtlCol="0" anchor="ctr">
            <a:spAutoFit/>
          </a:bodyPr>
          <a:lstStyle/>
          <a:p>
            <a:pPr marL="12700" algn="ctr">
              <a:lnSpc>
                <a:spcPts val="3000"/>
              </a:lnSpc>
              <a:spcBef>
                <a:spcPts val="90"/>
              </a:spcBef>
              <a:defRPr/>
            </a:pPr>
            <a:r>
              <a:rPr lang="ru-RU" sz="2300" b="1" dirty="0">
                <a:solidFill>
                  <a:srgbClr val="1C1C1C"/>
                </a:solidFill>
                <a:latin typeface="Involve" panose="020B0502020202020204" pitchFamily="34" charset="0"/>
                <a:cs typeface="Verdana" panose="020B0604030504040204"/>
              </a:rPr>
              <a:t>Средневзвешенная ставка проектного финансирования</a:t>
            </a:r>
          </a:p>
        </p:txBody>
      </p:sp>
      <p:pic>
        <p:nvPicPr>
          <p:cNvPr id="3" name="Рисунок 2"/>
          <p:cNvPicPr/>
          <p:nvPr/>
        </p:nvPicPr>
        <p:blipFill rotWithShape="1">
          <a:blip r:embed="rId5"/>
          <a:srcRect t="12482"/>
          <a:stretch>
            <a:fillRect/>
          </a:stretch>
        </p:blipFill>
        <p:spPr>
          <a:xfrm>
            <a:off x="1839015" y="1615007"/>
            <a:ext cx="8510400" cy="47772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 noChangeArrowheads="1"/>
          </p:cNvSpPr>
          <p:nvPr/>
        </p:nvSpPr>
        <p:spPr bwMode="auto">
          <a:xfrm>
            <a:off x="11328400" y="235827"/>
            <a:ext cx="514898" cy="373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90000"/>
              </a:lnSpc>
            </a:pPr>
            <a:fld id="{846D0F84-820A-EC40-8A18-9955E8336641}" type="slidenum">
              <a:rPr lang="ru-RU" altLang="ru-RU" sz="1600" smtClean="0">
                <a:solidFill>
                  <a:srgbClr val="393939"/>
                </a:solidFill>
                <a:latin typeface="Involve" panose="020B0502020202020204" pitchFamily="34" charset="0"/>
                <a:ea typeface="Inter" panose="020B0502030000000004" pitchFamily="34" charset="0"/>
                <a:cs typeface="Inter" panose="020B0502030000000004" pitchFamily="34" charset="0"/>
              </a:rPr>
              <a:t>23</a:t>
            </a:fld>
            <a:endParaRPr lang="ru-RU" altLang="ru-RU" sz="1600" dirty="0">
              <a:solidFill>
                <a:srgbClr val="393939"/>
              </a:solidFill>
              <a:latin typeface="Involve" panose="020B0502020202020204" pitchFamily="34" charset="0"/>
              <a:ea typeface="Inter" panose="020B0502030000000004" pitchFamily="34" charset="0"/>
              <a:cs typeface="Inter" panose="020B0502030000000004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348702" y="754409"/>
            <a:ext cx="11494596" cy="0"/>
          </a:xfrm>
          <a:prstGeom prst="line">
            <a:avLst/>
          </a:prstGeom>
          <a:ln w="9525">
            <a:solidFill>
              <a:srgbClr val="3939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543508" y="249280"/>
            <a:ext cx="1660201" cy="346708"/>
          </a:xfrm>
          <a:prstGeom prst="rect">
            <a:avLst/>
          </a:prstGeom>
        </p:spPr>
      </p:pic>
      <p:sp>
        <p:nvSpPr>
          <p:cNvPr id="22" name="Текст"/>
          <p:cNvSpPr txBox="1"/>
          <p:nvPr/>
        </p:nvSpPr>
        <p:spPr bwMode="auto">
          <a:xfrm>
            <a:off x="348702" y="306064"/>
            <a:ext cx="8490498" cy="233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defPPr>
              <a:defRPr lang="ru-RU"/>
            </a:defPPr>
            <a:lvl1pPr>
              <a:lnSpc>
                <a:spcPct val="90000"/>
              </a:lnSpc>
              <a:defRPr sz="1600">
                <a:solidFill>
                  <a:srgbClr val="393939"/>
                </a:solidFill>
                <a:latin typeface="Involve" panose="020B05020202020202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  <a:lvl2pPr marL="742950" indent="-285750">
              <a:defRPr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dirty="0"/>
              <a:t>Проектное финансирование и счета </a:t>
            </a:r>
            <a:r>
              <a:rPr lang="ru-RU" dirty="0" err="1"/>
              <a:t>эскроу</a:t>
            </a:r>
            <a:endParaRPr lang="ru-RU" dirty="0"/>
          </a:p>
        </p:txBody>
      </p:sp>
      <p:sp>
        <p:nvSpPr>
          <p:cNvPr id="17" name="object 18"/>
          <p:cNvSpPr txBox="1"/>
          <p:nvPr/>
        </p:nvSpPr>
        <p:spPr bwMode="auto">
          <a:xfrm>
            <a:off x="9925412" y="3956108"/>
            <a:ext cx="96754" cy="286617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defRPr/>
            </a:pPr>
            <a:r>
              <a:rPr sz="1750" spc="20" dirty="0">
                <a:solidFill>
                  <a:srgbClr val="FFFFFF"/>
                </a:solidFill>
                <a:latin typeface="Verdana" panose="020B0604030504040204"/>
                <a:cs typeface="Verdana" panose="020B0604030504040204"/>
              </a:rPr>
              <a:t>Р</a:t>
            </a:r>
            <a:endParaRPr sz="1750" dirty="0">
              <a:latin typeface="Verdana" panose="020B0604030504040204"/>
              <a:cs typeface="Verdana" panose="020B0604030504040204"/>
            </a:endParaRPr>
          </a:p>
        </p:txBody>
      </p:sp>
      <p:sp>
        <p:nvSpPr>
          <p:cNvPr id="25" name="Прямоугольник: скругленные углы 24"/>
          <p:cNvSpPr/>
          <p:nvPr/>
        </p:nvSpPr>
        <p:spPr bwMode="auto">
          <a:xfrm>
            <a:off x="346683" y="952471"/>
            <a:ext cx="11494595" cy="5639105"/>
          </a:xfrm>
          <a:prstGeom prst="roundRect">
            <a:avLst>
              <a:gd name="adj" fmla="val 31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object 8"/>
          <p:cNvSpPr txBox="1"/>
          <p:nvPr/>
        </p:nvSpPr>
        <p:spPr bwMode="auto">
          <a:xfrm>
            <a:off x="348702" y="1097000"/>
            <a:ext cx="11494596" cy="408313"/>
          </a:xfrm>
          <a:prstGeom prst="rect">
            <a:avLst/>
          </a:prstGeom>
        </p:spPr>
        <p:txBody>
          <a:bodyPr vert="horz" wrap="square" lIns="36000" tIns="11430" rIns="36000" bIns="36000" rtlCol="0" anchor="ctr">
            <a:spAutoFit/>
          </a:bodyPr>
          <a:lstStyle/>
          <a:p>
            <a:pPr marL="12700" algn="ctr">
              <a:lnSpc>
                <a:spcPts val="3000"/>
              </a:lnSpc>
              <a:spcBef>
                <a:spcPts val="90"/>
              </a:spcBef>
              <a:defRPr/>
            </a:pPr>
            <a:r>
              <a:rPr lang="ru-RU" sz="2300" b="1" dirty="0">
                <a:solidFill>
                  <a:srgbClr val="1C1C1C"/>
                </a:solidFill>
                <a:latin typeface="Involve" panose="020B0502020202020204" pitchFamily="34" charset="0"/>
                <a:cs typeface="Verdana" panose="020B0604030504040204"/>
              </a:rPr>
              <a:t>Динамика объема долга со ставкой выше 20%, млрд руб.</a:t>
            </a:r>
          </a:p>
        </p:txBody>
      </p:sp>
      <p:graphicFrame>
        <p:nvGraphicFramePr>
          <p:cNvPr id="10" name="Диаграмма 9"/>
          <p:cNvGraphicFramePr/>
          <p:nvPr/>
        </p:nvGraphicFramePr>
        <p:xfrm>
          <a:off x="1151703" y="1649842"/>
          <a:ext cx="9864000" cy="46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 noChangeArrowheads="1"/>
          </p:cNvSpPr>
          <p:nvPr/>
        </p:nvSpPr>
        <p:spPr bwMode="auto">
          <a:xfrm>
            <a:off x="11328400" y="235827"/>
            <a:ext cx="514898" cy="373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90000"/>
              </a:lnSpc>
            </a:pPr>
            <a:fld id="{846D0F84-820A-EC40-8A18-9955E8336641}" type="slidenum">
              <a:rPr lang="ru-RU" altLang="ru-RU" sz="1600" smtClean="0">
                <a:solidFill>
                  <a:srgbClr val="393939"/>
                </a:solidFill>
                <a:latin typeface="Involve" panose="020B0502020202020204" pitchFamily="34" charset="0"/>
                <a:ea typeface="Inter" panose="020B0502030000000004" pitchFamily="34" charset="0"/>
                <a:cs typeface="Inter" panose="020B0502030000000004" pitchFamily="34" charset="0"/>
              </a:rPr>
              <a:t>24</a:t>
            </a:fld>
            <a:endParaRPr lang="ru-RU" altLang="ru-RU" sz="1600" dirty="0">
              <a:solidFill>
                <a:srgbClr val="393939"/>
              </a:solidFill>
              <a:latin typeface="Involve" panose="020B0502020202020204" pitchFamily="34" charset="0"/>
              <a:ea typeface="Inter" panose="020B0502030000000004" pitchFamily="34" charset="0"/>
              <a:cs typeface="Inter" panose="020B0502030000000004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348702" y="754409"/>
            <a:ext cx="11494596" cy="0"/>
          </a:xfrm>
          <a:prstGeom prst="line">
            <a:avLst/>
          </a:prstGeom>
          <a:ln w="9525">
            <a:solidFill>
              <a:srgbClr val="3939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543508" y="249280"/>
            <a:ext cx="1660201" cy="346708"/>
          </a:xfrm>
          <a:prstGeom prst="rect">
            <a:avLst/>
          </a:prstGeom>
        </p:spPr>
      </p:pic>
      <p:sp>
        <p:nvSpPr>
          <p:cNvPr id="22" name="Текст"/>
          <p:cNvSpPr txBox="1"/>
          <p:nvPr/>
        </p:nvSpPr>
        <p:spPr bwMode="auto">
          <a:xfrm>
            <a:off x="348702" y="306064"/>
            <a:ext cx="8490498" cy="233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defPPr>
              <a:defRPr lang="ru-RU"/>
            </a:defPPr>
            <a:lvl1pPr>
              <a:lnSpc>
                <a:spcPct val="90000"/>
              </a:lnSpc>
              <a:defRPr sz="1600">
                <a:solidFill>
                  <a:srgbClr val="393939"/>
                </a:solidFill>
                <a:latin typeface="Involve" panose="020B05020202020202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  <a:lvl2pPr marL="742950" indent="-285750">
              <a:defRPr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dirty="0"/>
              <a:t>Проектное финансирование и счета </a:t>
            </a:r>
            <a:r>
              <a:rPr lang="ru-RU" dirty="0" err="1"/>
              <a:t>эскроу</a:t>
            </a:r>
            <a:endParaRPr lang="ru-RU" dirty="0"/>
          </a:p>
        </p:txBody>
      </p:sp>
      <p:sp>
        <p:nvSpPr>
          <p:cNvPr id="17" name="object 18"/>
          <p:cNvSpPr txBox="1"/>
          <p:nvPr/>
        </p:nvSpPr>
        <p:spPr bwMode="auto">
          <a:xfrm>
            <a:off x="9925412" y="3956108"/>
            <a:ext cx="96754" cy="286617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defRPr/>
            </a:pPr>
            <a:r>
              <a:rPr sz="1750" spc="20" dirty="0">
                <a:solidFill>
                  <a:srgbClr val="FFFFFF"/>
                </a:solidFill>
                <a:latin typeface="Verdana" panose="020B0604030504040204"/>
                <a:cs typeface="Verdana" panose="020B0604030504040204"/>
              </a:rPr>
              <a:t>Р</a:t>
            </a:r>
            <a:endParaRPr sz="1750" dirty="0">
              <a:latin typeface="Verdana" panose="020B0604030504040204"/>
              <a:cs typeface="Verdana" panose="020B0604030504040204"/>
            </a:endParaRPr>
          </a:p>
        </p:txBody>
      </p:sp>
      <p:sp>
        <p:nvSpPr>
          <p:cNvPr id="25" name="Прямоугольник: скругленные углы 24"/>
          <p:cNvSpPr/>
          <p:nvPr/>
        </p:nvSpPr>
        <p:spPr bwMode="auto">
          <a:xfrm>
            <a:off x="346683" y="952471"/>
            <a:ext cx="11494595" cy="5639105"/>
          </a:xfrm>
          <a:prstGeom prst="roundRect">
            <a:avLst>
              <a:gd name="adj" fmla="val 31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object 8"/>
          <p:cNvSpPr txBox="1"/>
          <p:nvPr/>
        </p:nvSpPr>
        <p:spPr bwMode="auto">
          <a:xfrm>
            <a:off x="348702" y="1167676"/>
            <a:ext cx="11494596" cy="408313"/>
          </a:xfrm>
          <a:prstGeom prst="rect">
            <a:avLst/>
          </a:prstGeom>
        </p:spPr>
        <p:txBody>
          <a:bodyPr vert="horz" wrap="square" lIns="36000" tIns="11430" rIns="36000" bIns="36000" rtlCol="0" anchor="ctr">
            <a:spAutoFit/>
          </a:bodyPr>
          <a:lstStyle/>
          <a:p>
            <a:pPr marL="12700" algn="ctr">
              <a:lnSpc>
                <a:spcPts val="3000"/>
              </a:lnSpc>
              <a:spcBef>
                <a:spcPts val="90"/>
              </a:spcBef>
              <a:defRPr/>
            </a:pPr>
            <a:r>
              <a:rPr lang="ru-RU" sz="2300" b="1" dirty="0">
                <a:solidFill>
                  <a:srgbClr val="1C1C1C"/>
                </a:solidFill>
                <a:latin typeface="Involve" panose="020B0502020202020204" pitchFamily="34" charset="0"/>
                <a:cs typeface="Verdana" panose="020B0604030504040204"/>
              </a:rPr>
              <a:t>ПОСТУПИВШИЕ И ОДОБРЕННЫЕ ЗАЯВКИ ПО ПФ, ед.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1107365" y="1717828"/>
            <a:ext cx="9977271" cy="4731908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 noChangeArrowheads="1"/>
          </p:cNvSpPr>
          <p:nvPr/>
        </p:nvSpPr>
        <p:spPr bwMode="auto">
          <a:xfrm>
            <a:off x="11328400" y="235827"/>
            <a:ext cx="514898" cy="373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90000"/>
              </a:lnSpc>
            </a:pPr>
            <a:fld id="{846D0F84-820A-EC40-8A18-9955E8336641}" type="slidenum">
              <a:rPr lang="ru-RU" altLang="ru-RU" sz="1600" smtClean="0">
                <a:solidFill>
                  <a:srgbClr val="393939"/>
                </a:solidFill>
                <a:latin typeface="Involve" panose="020B0502020202020204" pitchFamily="34" charset="0"/>
                <a:ea typeface="Inter" panose="020B0502030000000004" pitchFamily="34" charset="0"/>
                <a:cs typeface="Inter" panose="020B0502030000000004" pitchFamily="34" charset="0"/>
              </a:rPr>
              <a:t>25</a:t>
            </a:fld>
            <a:endParaRPr lang="ru-RU" altLang="ru-RU" sz="1600" dirty="0">
              <a:solidFill>
                <a:srgbClr val="393939"/>
              </a:solidFill>
              <a:latin typeface="Involve" panose="020B0502020202020204" pitchFamily="34" charset="0"/>
              <a:ea typeface="Inter" panose="020B0502030000000004" pitchFamily="34" charset="0"/>
              <a:cs typeface="Inter" panose="020B0502030000000004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348702" y="754409"/>
            <a:ext cx="11494596" cy="0"/>
          </a:xfrm>
          <a:prstGeom prst="line">
            <a:avLst/>
          </a:prstGeom>
          <a:ln w="9525">
            <a:solidFill>
              <a:srgbClr val="3939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543508" y="249280"/>
            <a:ext cx="1660201" cy="346708"/>
          </a:xfrm>
          <a:prstGeom prst="rect">
            <a:avLst/>
          </a:prstGeom>
        </p:spPr>
      </p:pic>
      <p:sp>
        <p:nvSpPr>
          <p:cNvPr id="22" name="Текст"/>
          <p:cNvSpPr txBox="1"/>
          <p:nvPr/>
        </p:nvSpPr>
        <p:spPr bwMode="auto">
          <a:xfrm>
            <a:off x="348702" y="306064"/>
            <a:ext cx="8490498" cy="233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defPPr>
              <a:defRPr lang="ru-RU"/>
            </a:defPPr>
            <a:lvl1pPr>
              <a:lnSpc>
                <a:spcPct val="90000"/>
              </a:lnSpc>
              <a:defRPr sz="1600">
                <a:solidFill>
                  <a:srgbClr val="393939"/>
                </a:solidFill>
                <a:latin typeface="Involve" panose="020B05020202020202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  <a:lvl2pPr marL="742950" indent="-285750">
              <a:defRPr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dirty="0"/>
              <a:t>ЦЕНЫ НОВОСТРОЕК и ОБЩАЯ ИНФЛЯЦИЯ</a:t>
            </a:r>
          </a:p>
        </p:txBody>
      </p:sp>
      <p:sp>
        <p:nvSpPr>
          <p:cNvPr id="25" name="Прямоугольник: скругленные углы 24"/>
          <p:cNvSpPr/>
          <p:nvPr/>
        </p:nvSpPr>
        <p:spPr bwMode="auto">
          <a:xfrm>
            <a:off x="346683" y="952471"/>
            <a:ext cx="11494595" cy="5639105"/>
          </a:xfrm>
          <a:prstGeom prst="roundRect">
            <a:avLst>
              <a:gd name="adj" fmla="val 31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9" name="Рисунок 8"/>
          <p:cNvPicPr/>
          <p:nvPr/>
        </p:nvPicPr>
        <p:blipFill>
          <a:blip r:embed="rId5"/>
          <a:stretch>
            <a:fillRect/>
          </a:stretch>
        </p:blipFill>
        <p:spPr>
          <a:xfrm>
            <a:off x="709613" y="968375"/>
            <a:ext cx="10772775" cy="5559425"/>
          </a:xfrm>
          <a:prstGeom prst="rect">
            <a:avLst/>
          </a:prstGeom>
        </p:spPr>
      </p:pic>
      <p:pic>
        <p:nvPicPr>
          <p:cNvPr id="8" name="Рисунок 7"/>
          <p:cNvPicPr/>
          <p:nvPr/>
        </p:nvPicPr>
        <p:blipFill>
          <a:blip r:embed="rId6"/>
          <a:stretch>
            <a:fillRect/>
          </a:stretch>
        </p:blipFill>
        <p:spPr>
          <a:xfrm>
            <a:off x="709613" y="968375"/>
            <a:ext cx="10772775" cy="5559425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7"/>
          <a:stretch>
            <a:fillRect/>
          </a:stretch>
        </p:blipFill>
        <p:spPr>
          <a:xfrm>
            <a:off x="709613" y="968375"/>
            <a:ext cx="10772775" cy="5559425"/>
          </a:xfrm>
          <a:prstGeom prst="rect">
            <a:avLst/>
          </a:prstGeom>
        </p:spPr>
      </p:pic>
      <p:pic>
        <p:nvPicPr>
          <p:cNvPr id="4" name="Рисунок 3"/>
          <p:cNvPicPr/>
          <p:nvPr/>
        </p:nvPicPr>
        <p:blipFill>
          <a:blip r:embed="rId8"/>
          <a:stretch>
            <a:fillRect/>
          </a:stretch>
        </p:blipFill>
        <p:spPr>
          <a:xfrm>
            <a:off x="709613" y="968375"/>
            <a:ext cx="10772775" cy="5559425"/>
          </a:xfrm>
          <a:prstGeom prst="rect">
            <a:avLst/>
          </a:prstGeom>
        </p:spPr>
      </p:pic>
      <p:pic>
        <p:nvPicPr>
          <p:cNvPr id="3" name="Рисунок 2"/>
          <p:cNvPicPr/>
          <p:nvPr/>
        </p:nvPicPr>
        <p:blipFill>
          <a:blip r:embed="rId9"/>
          <a:stretch>
            <a:fillRect/>
          </a:stretch>
        </p:blipFill>
        <p:spPr>
          <a:xfrm>
            <a:off x="709613" y="968375"/>
            <a:ext cx="10772775" cy="5559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 noChangeArrowheads="1"/>
          </p:cNvSpPr>
          <p:nvPr/>
        </p:nvSpPr>
        <p:spPr bwMode="auto">
          <a:xfrm>
            <a:off x="11328400" y="235827"/>
            <a:ext cx="514898" cy="373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90000"/>
              </a:lnSpc>
            </a:pPr>
            <a:fld id="{846D0F84-820A-EC40-8A18-9955E8336641}" type="slidenum">
              <a:rPr lang="ru-RU" altLang="ru-RU" sz="1600" smtClean="0">
                <a:solidFill>
                  <a:srgbClr val="393939"/>
                </a:solidFill>
                <a:latin typeface="Involve" panose="020B0502020202020204" pitchFamily="34" charset="0"/>
                <a:ea typeface="Inter" panose="020B0502030000000004" pitchFamily="34" charset="0"/>
                <a:cs typeface="Inter" panose="020B0502030000000004" pitchFamily="34" charset="0"/>
              </a:rPr>
              <a:t>26</a:t>
            </a:fld>
            <a:endParaRPr lang="ru-RU" altLang="ru-RU" sz="1600" dirty="0">
              <a:solidFill>
                <a:srgbClr val="393939"/>
              </a:solidFill>
              <a:latin typeface="Involve" panose="020B0502020202020204" pitchFamily="34" charset="0"/>
              <a:ea typeface="Inter" panose="020B0502030000000004" pitchFamily="34" charset="0"/>
              <a:cs typeface="Inter" panose="020B0502030000000004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348702" y="754409"/>
            <a:ext cx="11494596" cy="0"/>
          </a:xfrm>
          <a:prstGeom prst="line">
            <a:avLst/>
          </a:prstGeom>
          <a:ln w="9525">
            <a:solidFill>
              <a:srgbClr val="3939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68199" y="249280"/>
            <a:ext cx="1660201" cy="346708"/>
          </a:xfrm>
          <a:prstGeom prst="rect">
            <a:avLst/>
          </a:prstGeom>
        </p:spPr>
      </p:pic>
      <p:sp>
        <p:nvSpPr>
          <p:cNvPr id="22" name="Текст"/>
          <p:cNvSpPr txBox="1"/>
          <p:nvPr/>
        </p:nvSpPr>
        <p:spPr bwMode="auto">
          <a:xfrm>
            <a:off x="348701" y="306064"/>
            <a:ext cx="9070115" cy="233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defPPr>
              <a:defRPr lang="ru-RU"/>
            </a:defPPr>
            <a:lvl1pPr>
              <a:lnSpc>
                <a:spcPct val="90000"/>
              </a:lnSpc>
              <a:defRPr sz="1600">
                <a:solidFill>
                  <a:srgbClr val="393939"/>
                </a:solidFill>
                <a:latin typeface="Involve" panose="020B05020202020202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  <a:lvl2pPr marL="742950" indent="-285750">
              <a:defRPr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dirty="0"/>
              <a:t>Наиболее значимые проблемы в деятельности застройщиков жилья в начале 2025 года</a:t>
            </a:r>
          </a:p>
        </p:txBody>
      </p:sp>
      <p:sp>
        <p:nvSpPr>
          <p:cNvPr id="25" name="Прямоугольник: скругленные углы 24"/>
          <p:cNvSpPr/>
          <p:nvPr/>
        </p:nvSpPr>
        <p:spPr bwMode="auto">
          <a:xfrm>
            <a:off x="346683" y="1283693"/>
            <a:ext cx="11494595" cy="4819898"/>
          </a:xfrm>
          <a:prstGeom prst="roundRect">
            <a:avLst>
              <a:gd name="adj" fmla="val 31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1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346710" y="1283970"/>
            <a:ext cx="11486515" cy="4624705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767263" y="2100263"/>
            <a:ext cx="2657475" cy="2657475"/>
          </a:xfrm>
          <a:prstGeom prst="rect">
            <a:avLst/>
          </a:prstGeom>
          <a:solidFill>
            <a:srgbClr val="FF6D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037104" y="2366962"/>
            <a:ext cx="2117791" cy="2124075"/>
          </a:xfrm>
          <a:prstGeom prst="rect">
            <a:avLst/>
          </a:prstGeom>
        </p:spPr>
      </p:pic>
      <p:sp>
        <p:nvSpPr>
          <p:cNvPr id="22" name="Текст"/>
          <p:cNvSpPr txBox="1"/>
          <p:nvPr/>
        </p:nvSpPr>
        <p:spPr bwMode="auto">
          <a:xfrm>
            <a:off x="4292600" y="4961255"/>
            <a:ext cx="3606165" cy="608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defPPr>
              <a:defRPr lang="ru-RU"/>
            </a:defPPr>
            <a:lvl1pPr>
              <a:lnSpc>
                <a:spcPct val="90000"/>
              </a:lnSpc>
              <a:defRPr sz="1600">
                <a:solidFill>
                  <a:srgbClr val="393939"/>
                </a:solidFill>
                <a:latin typeface="Involve" panose="020B05020202020202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  <a:lvl2pPr marL="742950" indent="-285750">
              <a:defRPr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GB" altLang="ru-RU" dirty="0"/>
              <a:t>Telegram-</a:t>
            </a:r>
            <a:r>
              <a:rPr lang="ru-RU" altLang="ru-RU" dirty="0"/>
              <a:t>канал ЕРЗ.РФ НОВОСТИ</a:t>
            </a:r>
            <a:br>
              <a:rPr lang="ru-RU" altLang="ru-RU" dirty="0"/>
            </a:br>
            <a:r>
              <a:rPr lang="ru-RU" altLang="ru-RU" dirty="0"/>
              <a:t>Подписывайтесь!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8"/>
          <p:cNvSpPr txBox="1"/>
          <p:nvPr/>
        </p:nvSpPr>
        <p:spPr>
          <a:xfrm>
            <a:off x="147782" y="0"/>
            <a:ext cx="11215951" cy="8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3200" b="1" dirty="0">
                <a:solidFill>
                  <a:srgbClr val="212121"/>
                </a:solidFill>
                <a:latin typeface="Commissioner"/>
                <a:ea typeface="Commissioner"/>
                <a:cs typeface="Commissioner"/>
                <a:sym typeface="Commissioner"/>
              </a:rPr>
              <a:t>КРИТЕРИИ ВЫБОРА ОБЪЕКТА</a:t>
            </a:r>
            <a:r>
              <a:rPr lang="ru-RU" sz="3200" b="1" dirty="0">
                <a:solidFill>
                  <a:srgbClr val="212121"/>
                </a:solidFill>
                <a:latin typeface="Commissioner"/>
                <a:ea typeface="Commissioner"/>
                <a:cs typeface="Commissioner"/>
                <a:sym typeface="Commissioner"/>
              </a:rPr>
              <a:t> </a:t>
            </a:r>
            <a:r>
              <a:rPr lang="en-US" sz="2135" b="1" dirty="0">
                <a:solidFill>
                  <a:srgbClr val="FF6D44"/>
                </a:solidFill>
                <a:latin typeface="Commissioner"/>
                <a:ea typeface="Commissioner"/>
                <a:cs typeface="Commissioner"/>
                <a:sym typeface="Commissioner"/>
              </a:rPr>
              <a:t>в </a:t>
            </a:r>
            <a:r>
              <a:rPr lang="en-US" sz="2135" b="1" dirty="0" err="1">
                <a:solidFill>
                  <a:srgbClr val="FF6D44"/>
                </a:solidFill>
                <a:latin typeface="Commissioner"/>
                <a:ea typeface="Commissioner"/>
                <a:cs typeface="Commissioner"/>
                <a:sym typeface="Commissioner"/>
              </a:rPr>
              <a:t>категории</a:t>
            </a:r>
            <a:r>
              <a:rPr lang="en-US" sz="2135" b="1" dirty="0">
                <a:solidFill>
                  <a:srgbClr val="FF6D44"/>
                </a:solidFill>
                <a:latin typeface="Commissioner"/>
                <a:ea typeface="Commissioner"/>
                <a:cs typeface="Commissioner"/>
                <a:sym typeface="Commissioner"/>
              </a:rPr>
              <a:t>: </a:t>
            </a:r>
            <a:r>
              <a:rPr lang="en-US" sz="2135" b="1" dirty="0" err="1">
                <a:solidFill>
                  <a:srgbClr val="FF6D44"/>
                </a:solidFill>
                <a:latin typeface="Commissioner"/>
                <a:ea typeface="Commissioner"/>
                <a:cs typeface="Commissioner"/>
                <a:sym typeface="Commissioner"/>
              </a:rPr>
              <a:t>цена</a:t>
            </a:r>
            <a:r>
              <a:rPr lang="en-US" sz="2135" b="1" dirty="0">
                <a:solidFill>
                  <a:srgbClr val="FF6D44"/>
                </a:solidFill>
                <a:latin typeface="Commissioner"/>
                <a:ea typeface="Commissioner"/>
                <a:cs typeface="Commissioner"/>
                <a:sym typeface="Commissioner"/>
              </a:rPr>
              <a:t>, </a:t>
            </a:r>
            <a:r>
              <a:rPr lang="en-US" sz="2135" b="1" dirty="0" err="1">
                <a:solidFill>
                  <a:srgbClr val="FF6D44"/>
                </a:solidFill>
                <a:latin typeface="Commissioner"/>
                <a:ea typeface="Commissioner"/>
                <a:cs typeface="Commissioner"/>
                <a:sym typeface="Commissioner"/>
              </a:rPr>
              <a:t>застройщик</a:t>
            </a:r>
            <a:r>
              <a:rPr lang="en-US" sz="2135" b="1" dirty="0">
                <a:solidFill>
                  <a:srgbClr val="FF6D44"/>
                </a:solidFill>
                <a:latin typeface="Commissioner"/>
                <a:ea typeface="Commissioner"/>
                <a:cs typeface="Commissioner"/>
                <a:sym typeface="Commissioner"/>
              </a:rPr>
              <a:t>, </a:t>
            </a:r>
            <a:r>
              <a:rPr lang="en-US" sz="2135" b="1" dirty="0" err="1">
                <a:solidFill>
                  <a:srgbClr val="FF6D44"/>
                </a:solidFill>
                <a:latin typeface="Commissioner"/>
                <a:ea typeface="Commissioner"/>
                <a:cs typeface="Commissioner"/>
                <a:sym typeface="Commissioner"/>
              </a:rPr>
              <a:t>место</a:t>
            </a:r>
            <a:endParaRPr sz="2135" b="1" dirty="0">
              <a:solidFill>
                <a:srgbClr val="FF6D44"/>
              </a:solidFill>
              <a:latin typeface="Commissioner"/>
              <a:ea typeface="Commissioner"/>
              <a:cs typeface="Commissioner"/>
              <a:sym typeface="Commissioner"/>
            </a:endParaRPr>
          </a:p>
        </p:txBody>
      </p:sp>
      <p:graphicFrame>
        <p:nvGraphicFramePr>
          <p:cNvPr id="96" name="Google Shape;96;p18"/>
          <p:cNvGraphicFramePr/>
          <p:nvPr>
            <p:extLst>
              <p:ext uri="{D42A27DB-BD31-4B8C-83A1-F6EECF244321}">
                <p14:modId xmlns:p14="http://schemas.microsoft.com/office/powerpoint/2010/main" val="1821947396"/>
              </p:ext>
            </p:extLst>
          </p:nvPr>
        </p:nvGraphicFramePr>
        <p:xfrm>
          <a:off x="308187" y="753073"/>
          <a:ext cx="11575627" cy="5850627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4487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966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57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96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99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9398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998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8100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85133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altLang="en-US" sz="1100" b="1" dirty="0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dirty="0" err="1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Категория</a:t>
                      </a:r>
                      <a:r>
                        <a:rPr lang="en-US" sz="1100" b="1" dirty="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 / </a:t>
                      </a:r>
                      <a:r>
                        <a:rPr lang="en-US" sz="1100" b="1" dirty="0" err="1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Оценка</a:t>
                      </a:r>
                      <a:endParaRPr sz="1100" b="1" dirty="0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8000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 err="1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не</a:t>
                      </a:r>
                      <a:r>
                        <a:rPr lang="en-US" sz="1200" b="1" dirty="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 </a:t>
                      </a:r>
                      <a:r>
                        <a:rPr lang="en-US" sz="1200" b="1" dirty="0" err="1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важный</a:t>
                      </a:r>
                      <a:endParaRPr sz="1200" b="1" dirty="0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важный</a:t>
                      </a:r>
                      <a:endParaRPr sz="1200" b="1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особенно </a:t>
                      </a:r>
                      <a:endParaRPr sz="1200" b="1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важный</a:t>
                      </a:r>
                      <a:endParaRPr sz="1200" b="1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 err="1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ср</a:t>
                      </a:r>
                      <a:r>
                        <a:rPr lang="en-US" sz="1200" b="1" dirty="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. </a:t>
                      </a:r>
                      <a:r>
                        <a:rPr lang="en-US" sz="1200" b="1" dirty="0" err="1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балл</a:t>
                      </a:r>
                      <a:endParaRPr sz="1200" b="1" dirty="0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altLang="en-US" sz="1200" b="1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Тюмень </a:t>
                      </a:r>
                      <a:r>
                        <a:rPr lang="en-US" sz="1200" b="1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ср.балл</a:t>
                      </a:r>
                      <a:endParaRPr sz="1200" b="1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Екатеринбург</a:t>
                      </a:r>
                      <a:endParaRPr sz="1200" b="1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ср. балл</a:t>
                      </a:r>
                      <a:endParaRPr sz="1200" b="1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7251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altLang="en-GB" sz="1100" b="1" dirty="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1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dirty="0" err="1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Цена</a:t>
                      </a:r>
                      <a:endParaRPr sz="1100" b="1" dirty="0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8000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2%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41%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57%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1" dirty="0">
                          <a:solidFill>
                            <a:schemeClr val="bg1"/>
                          </a:solidFill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2,12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D4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1" dirty="0">
                          <a:solidFill>
                            <a:srgbClr val="1C1C1C"/>
                          </a:solidFill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2,</a:t>
                      </a:r>
                      <a:r>
                        <a:rPr lang="ru-RU" altLang="en-US" sz="1300" b="1" dirty="0">
                          <a:solidFill>
                            <a:srgbClr val="1C1C1C"/>
                          </a:solidFill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16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D8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 b="1" dirty="0">
                          <a:solidFill>
                            <a:srgbClr val="1C1C1C"/>
                          </a:solidFill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2.12</a:t>
                      </a:r>
                      <a:endParaRPr lang="en-US" sz="1300" b="1" dirty="0">
                        <a:solidFill>
                          <a:srgbClr val="1C1C1C"/>
                        </a:solidFill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D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7251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altLang="en-GB" sz="1100" b="1" dirty="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2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dirty="0" err="1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Репутация</a:t>
                      </a:r>
                      <a:r>
                        <a:rPr lang="en-US" sz="1100" b="1" dirty="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 </a:t>
                      </a:r>
                      <a:r>
                        <a:rPr lang="en-US" sz="1100" b="1" dirty="0" err="1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застройщика</a:t>
                      </a:r>
                      <a:endParaRPr sz="1100" b="1" dirty="0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8000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4%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56%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40%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1" dirty="0">
                          <a:solidFill>
                            <a:schemeClr val="bg1"/>
                          </a:solidFill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1,76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D4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 b="1" dirty="0">
                          <a:solidFill>
                            <a:srgbClr val="1C1C1C"/>
                          </a:solidFill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1,79</a:t>
                      </a:r>
                      <a:endParaRPr lang="en-US" sz="1300" b="1" dirty="0">
                        <a:solidFill>
                          <a:srgbClr val="1C1C1C"/>
                        </a:solidFill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D8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 b="1" dirty="0">
                          <a:solidFill>
                            <a:srgbClr val="1C1C1C"/>
                          </a:solidFill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1,72</a:t>
                      </a:r>
                      <a:endParaRPr lang="en-US" sz="1300" b="1" dirty="0">
                        <a:solidFill>
                          <a:srgbClr val="1C1C1C"/>
                        </a:solidFill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D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7251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altLang="en-GB" sz="1100" b="1" dirty="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3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Местоположение</a:t>
                      </a:r>
                      <a:endParaRPr sz="1100" b="1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8000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0" dirty="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2%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64%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35%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1" dirty="0">
                          <a:solidFill>
                            <a:schemeClr val="bg1"/>
                          </a:solidFill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1,69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D4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1" dirty="0">
                          <a:solidFill>
                            <a:srgbClr val="1C1C1C"/>
                          </a:solidFill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1,6</a:t>
                      </a:r>
                      <a:r>
                        <a:rPr lang="ru-RU" altLang="en-US" sz="1300" b="1" dirty="0">
                          <a:solidFill>
                            <a:srgbClr val="1C1C1C"/>
                          </a:solidFill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1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D8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 b="1" dirty="0">
                          <a:solidFill>
                            <a:srgbClr val="1C1C1C"/>
                          </a:solidFill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1,83</a:t>
                      </a:r>
                      <a:endParaRPr lang="en-US" sz="1300" b="1" dirty="0">
                        <a:solidFill>
                          <a:srgbClr val="1C1C1C"/>
                        </a:solidFill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D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7251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altLang="en-GB" sz="1100" dirty="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4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Доступность ключевых сервисов (магазин, аптека, ПВЗ и т.д.)</a:t>
                      </a:r>
                      <a:endParaRPr sz="1100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8000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dirty="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5%</a:t>
                      </a:r>
                      <a:endParaRPr sz="1300" dirty="0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dirty="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58%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37%</a:t>
                      </a:r>
                      <a:endParaRPr sz="1300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1" dirty="0">
                          <a:solidFill>
                            <a:schemeClr val="bg1"/>
                          </a:solidFill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1,69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D4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1" dirty="0">
                          <a:solidFill>
                            <a:srgbClr val="1C1C1C"/>
                          </a:solidFill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1,6</a:t>
                      </a:r>
                      <a:r>
                        <a:rPr lang="ru-RU" altLang="en-US" sz="1300" b="1" dirty="0">
                          <a:solidFill>
                            <a:srgbClr val="1C1C1C"/>
                          </a:solidFill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D8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 b="1" dirty="0">
                          <a:solidFill>
                            <a:srgbClr val="1C1C1C"/>
                          </a:solidFill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1,66</a:t>
                      </a:r>
                      <a:endParaRPr lang="en-US" sz="1300" b="1" dirty="0">
                        <a:solidFill>
                          <a:srgbClr val="1C1C1C"/>
                        </a:solidFill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D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7251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altLang="en-GB" sz="1100" dirty="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5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dirty="0" err="1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Репутация</a:t>
                      </a:r>
                      <a:r>
                        <a:rPr lang="en-US" sz="1100" dirty="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 УК</a:t>
                      </a:r>
                      <a:endParaRPr sz="1100" dirty="0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8000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6%</a:t>
                      </a:r>
                      <a:endParaRPr sz="1300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60%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dirty="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34%</a:t>
                      </a:r>
                      <a:endParaRPr sz="1300" dirty="0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1" dirty="0">
                          <a:solidFill>
                            <a:schemeClr val="bg1"/>
                          </a:solidFill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1,62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D4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 b="1" i="0" u="none" strike="noStrike" cap="none" dirty="0">
                          <a:solidFill>
                            <a:srgbClr val="1C1C1C"/>
                          </a:solidFill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1,56</a:t>
                      </a:r>
                      <a:endParaRPr sz="1300" b="1" i="0" u="none" strike="noStrike" cap="none" dirty="0">
                        <a:solidFill>
                          <a:srgbClr val="1C1C1C"/>
                        </a:solidFill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D8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 b="1" i="0" u="none" strike="noStrike" cap="none" dirty="0">
                          <a:solidFill>
                            <a:srgbClr val="1C1C1C"/>
                          </a:solidFill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1,58</a:t>
                      </a:r>
                      <a:endParaRPr sz="1300" b="1" i="0" u="none" strike="noStrike" cap="none" dirty="0">
                        <a:solidFill>
                          <a:srgbClr val="1C1C1C"/>
                        </a:solidFill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D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7251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altLang="en-GB" sz="1100" dirty="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6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Отсутствие шума (автотрасса, аэропорт)</a:t>
                      </a:r>
                      <a:endParaRPr sz="1100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8000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9%</a:t>
                      </a:r>
                      <a:endParaRPr sz="1300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57%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dirty="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34%</a:t>
                      </a:r>
                      <a:endParaRPr sz="1300" dirty="0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dirty="0">
                          <a:solidFill>
                            <a:schemeClr val="bg1"/>
                          </a:solidFill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1,59</a:t>
                      </a:r>
                      <a:endParaRPr sz="1300" dirty="0">
                        <a:solidFill>
                          <a:schemeClr val="bg1"/>
                        </a:solidFill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D4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 b="1" dirty="0">
                          <a:solidFill>
                            <a:srgbClr val="1C1C1C"/>
                          </a:solidFill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1,57</a:t>
                      </a:r>
                      <a:endParaRPr lang="en-US" sz="1300" b="1" dirty="0">
                        <a:solidFill>
                          <a:srgbClr val="1C1C1C"/>
                        </a:solidFill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D8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 b="1" i="0" u="none" strike="noStrike" cap="none" dirty="0">
                          <a:solidFill>
                            <a:srgbClr val="1C1C1C"/>
                          </a:solidFill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1,63</a:t>
                      </a:r>
                      <a:endParaRPr sz="1300" b="1" i="0" u="none" strike="noStrike" cap="none" dirty="0">
                        <a:solidFill>
                          <a:srgbClr val="1C1C1C"/>
                        </a:solidFill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D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7251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altLang="en-GB" sz="110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7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Инфраструктура для семей с детьми</a:t>
                      </a:r>
                      <a:endParaRPr sz="1100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8000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17%</a:t>
                      </a:r>
                      <a:endParaRPr sz="1300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50%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33%</a:t>
                      </a:r>
                      <a:endParaRPr sz="1300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dirty="0">
                          <a:solidFill>
                            <a:schemeClr val="bg1"/>
                          </a:solidFill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1,49</a:t>
                      </a:r>
                      <a:endParaRPr sz="1300" dirty="0">
                        <a:solidFill>
                          <a:schemeClr val="bg1"/>
                        </a:solidFill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D4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dirty="0">
                          <a:solidFill>
                            <a:srgbClr val="1C1C1C"/>
                          </a:solidFill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1,5</a:t>
                      </a:r>
                      <a:r>
                        <a:rPr lang="ru-RU" altLang="en-US" sz="1300" dirty="0">
                          <a:solidFill>
                            <a:srgbClr val="1C1C1C"/>
                          </a:solidFill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1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D8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 b="0" i="0" u="none" strike="noStrike" cap="none" dirty="0">
                          <a:solidFill>
                            <a:srgbClr val="1C1C1C"/>
                          </a:solidFill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1,41</a:t>
                      </a:r>
                      <a:endParaRPr lang="en-US" sz="1300" b="0" i="0" u="none" strike="noStrike" cap="none" dirty="0">
                        <a:solidFill>
                          <a:srgbClr val="1C1C1C"/>
                        </a:solidFill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D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7251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altLang="en-GB" sz="1100" dirty="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8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dirty="0" err="1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Экология</a:t>
                      </a:r>
                      <a:r>
                        <a:rPr lang="en-US" sz="1100" dirty="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 </a:t>
                      </a:r>
                      <a:r>
                        <a:rPr lang="en-US" sz="1100" dirty="0" err="1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района</a:t>
                      </a:r>
                      <a:endParaRPr sz="1100" dirty="0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8000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8%</a:t>
                      </a:r>
                      <a:endParaRPr sz="1300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70%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22%</a:t>
                      </a:r>
                      <a:endParaRPr sz="1300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dirty="0">
                          <a:solidFill>
                            <a:schemeClr val="bg1"/>
                          </a:solidFill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1,36</a:t>
                      </a:r>
                      <a:endParaRPr sz="1300" dirty="0">
                        <a:solidFill>
                          <a:schemeClr val="bg1"/>
                        </a:solidFill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D4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dirty="0">
                          <a:solidFill>
                            <a:srgbClr val="1C1C1C"/>
                          </a:solidFill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1,</a:t>
                      </a:r>
                      <a:r>
                        <a:rPr lang="ru-RU" altLang="en-US" sz="1300" dirty="0">
                          <a:solidFill>
                            <a:srgbClr val="1C1C1C"/>
                          </a:solidFill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38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D8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 dirty="0">
                          <a:solidFill>
                            <a:srgbClr val="1C1C1C"/>
                          </a:solidFill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1,32</a:t>
                      </a:r>
                      <a:endParaRPr sz="1300" dirty="0">
                        <a:solidFill>
                          <a:srgbClr val="1C1C1C"/>
                        </a:solidFill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D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7251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altLang="en-GB" sz="1100" dirty="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9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dirty="0" err="1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Инфраструктура</a:t>
                      </a:r>
                      <a:r>
                        <a:rPr lang="en-US" sz="1100" dirty="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 </a:t>
                      </a:r>
                      <a:r>
                        <a:rPr lang="en-US" sz="1100" dirty="0" err="1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для</a:t>
                      </a:r>
                      <a:r>
                        <a:rPr lang="en-US" sz="1100" dirty="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 </a:t>
                      </a:r>
                      <a:r>
                        <a:rPr lang="en-US" sz="1100" dirty="0" err="1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спокойного</a:t>
                      </a:r>
                      <a:r>
                        <a:rPr lang="en-US" sz="1100" dirty="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 </a:t>
                      </a:r>
                      <a:r>
                        <a:rPr lang="en-US" sz="1100" dirty="0" err="1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отдыха</a:t>
                      </a:r>
                      <a:r>
                        <a:rPr lang="en-US" sz="1100" dirty="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 (</a:t>
                      </a:r>
                      <a:r>
                        <a:rPr lang="en-US" sz="1100" dirty="0" err="1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п</a:t>
                      </a:r>
                      <a:r>
                        <a:rPr lang="ru-RU" sz="1100" dirty="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ар</a:t>
                      </a:r>
                      <a:r>
                        <a:rPr lang="en-US" sz="1100" dirty="0" err="1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к</a:t>
                      </a:r>
                      <a:r>
                        <a:rPr lang="en-US" sz="1100" dirty="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, </a:t>
                      </a:r>
                      <a:r>
                        <a:rPr lang="en-US" sz="1100" dirty="0" err="1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пешеходные</a:t>
                      </a:r>
                      <a:r>
                        <a:rPr lang="en-US" sz="1100" dirty="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 </a:t>
                      </a:r>
                      <a:r>
                        <a:rPr lang="en-US" sz="1100" dirty="0" err="1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зоны</a:t>
                      </a:r>
                      <a:r>
                        <a:rPr lang="en-US" sz="1100" dirty="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)</a:t>
                      </a:r>
                      <a:endParaRPr sz="1100" dirty="0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8000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10%</a:t>
                      </a:r>
                      <a:endParaRPr sz="1300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70%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20%</a:t>
                      </a:r>
                      <a:endParaRPr sz="1300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dirty="0">
                          <a:solidFill>
                            <a:schemeClr val="bg1"/>
                          </a:solidFill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1,3</a:t>
                      </a:r>
                      <a:endParaRPr sz="1300" dirty="0">
                        <a:solidFill>
                          <a:schemeClr val="bg1"/>
                        </a:solidFill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D4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 dirty="0">
                          <a:solidFill>
                            <a:srgbClr val="1C1C1C"/>
                          </a:solidFill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1,17</a:t>
                      </a:r>
                      <a:endParaRPr sz="1300" dirty="0">
                        <a:solidFill>
                          <a:srgbClr val="1C1C1C"/>
                        </a:solidFill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D8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 dirty="0">
                          <a:solidFill>
                            <a:srgbClr val="1C1C1C"/>
                          </a:solidFill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1,4</a:t>
                      </a:r>
                      <a:endParaRPr sz="1300" dirty="0">
                        <a:solidFill>
                          <a:srgbClr val="1C1C1C"/>
                        </a:solidFill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D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7251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altLang="en-GB" sz="1100" dirty="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10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dirty="0" err="1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Удобство</a:t>
                      </a:r>
                      <a:r>
                        <a:rPr lang="en-US" sz="1100" dirty="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 </a:t>
                      </a:r>
                      <a:r>
                        <a:rPr lang="en-US" sz="1100" dirty="0" err="1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парковки</a:t>
                      </a:r>
                      <a:r>
                        <a:rPr lang="en-US" sz="1100" dirty="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 </a:t>
                      </a:r>
                      <a:r>
                        <a:rPr lang="en-US" sz="1100" dirty="0" err="1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автомобилей</a:t>
                      </a:r>
                      <a:endParaRPr sz="1100" dirty="0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8000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22%</a:t>
                      </a:r>
                      <a:endParaRPr sz="1300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dirty="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60%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18%</a:t>
                      </a:r>
                      <a:endParaRPr sz="1300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dirty="0">
                          <a:solidFill>
                            <a:schemeClr val="bg1"/>
                          </a:solidFill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1,14</a:t>
                      </a:r>
                      <a:endParaRPr sz="1300" dirty="0">
                        <a:solidFill>
                          <a:schemeClr val="bg1"/>
                        </a:solidFill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D4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dirty="0">
                          <a:solidFill>
                            <a:srgbClr val="1C1C1C"/>
                          </a:solidFill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1,</a:t>
                      </a:r>
                      <a:r>
                        <a:rPr lang="ru-RU" altLang="en-US" sz="1300" dirty="0">
                          <a:solidFill>
                            <a:srgbClr val="1C1C1C"/>
                          </a:solidFill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17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D8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 dirty="0">
                          <a:solidFill>
                            <a:srgbClr val="1C1C1C"/>
                          </a:solidFill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1,22</a:t>
                      </a:r>
                      <a:endParaRPr sz="1300" dirty="0">
                        <a:solidFill>
                          <a:srgbClr val="1C1C1C"/>
                        </a:solidFill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D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6623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altLang="en-GB" sz="1100" dirty="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11</a:t>
                      </a:r>
                    </a:p>
                  </a:txBody>
                  <a:tcPr marL="121900" marR="1219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Инфраструктура для спорта</a:t>
                      </a:r>
                      <a:endParaRPr sz="1100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80000" marR="1219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29%</a:t>
                      </a:r>
                      <a:endParaRPr sz="1300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58%</a:t>
                      </a:r>
                      <a:endParaRPr sz="1300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13%</a:t>
                      </a:r>
                      <a:endParaRPr sz="1300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dirty="0">
                          <a:solidFill>
                            <a:schemeClr val="bg1"/>
                          </a:solidFill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0,97</a:t>
                      </a:r>
                      <a:endParaRPr sz="1300" dirty="0">
                        <a:solidFill>
                          <a:schemeClr val="bg1"/>
                        </a:solidFill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D4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dirty="0">
                          <a:solidFill>
                            <a:srgbClr val="1C1C1C"/>
                          </a:solidFill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0,</a:t>
                      </a:r>
                      <a:r>
                        <a:rPr lang="ru-RU" altLang="en-US" sz="1300" dirty="0">
                          <a:solidFill>
                            <a:srgbClr val="1C1C1C"/>
                          </a:solidFill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89</a:t>
                      </a:r>
                    </a:p>
                  </a:txBody>
                  <a:tcPr marL="121900" marR="1219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D8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 dirty="0">
                          <a:solidFill>
                            <a:srgbClr val="1C1C1C"/>
                          </a:solidFill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0,98</a:t>
                      </a:r>
                    </a:p>
                  </a:txBody>
                  <a:tcPr marL="121900" marR="1219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D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3745188"/>
                  </a:ext>
                </a:extLst>
              </a:tr>
              <a:tr h="286623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altLang="en-GB" sz="110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12</a:t>
                      </a:r>
                    </a:p>
                  </a:txBody>
                  <a:tcPr marL="121900" marR="1219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dirty="0" err="1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Инфраструктура</a:t>
                      </a:r>
                      <a:r>
                        <a:rPr lang="en-US" sz="1100" dirty="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 </a:t>
                      </a:r>
                      <a:r>
                        <a:rPr lang="en-US" sz="1100" dirty="0" err="1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для</a:t>
                      </a:r>
                      <a:r>
                        <a:rPr lang="en-US" sz="1100" dirty="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 </a:t>
                      </a:r>
                      <a:r>
                        <a:rPr lang="en-US" sz="1100" dirty="0" err="1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владельцев</a:t>
                      </a:r>
                      <a:r>
                        <a:rPr lang="en-US" sz="1100" dirty="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 </a:t>
                      </a:r>
                      <a:r>
                        <a:rPr lang="en-US" sz="1100" dirty="0" err="1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собак</a:t>
                      </a:r>
                      <a:endParaRPr sz="1100" dirty="0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80000" marR="1219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36%</a:t>
                      </a:r>
                      <a:endParaRPr sz="1300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52%</a:t>
                      </a:r>
                      <a:endParaRPr sz="1300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12%</a:t>
                      </a:r>
                      <a:endParaRPr sz="1300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dirty="0">
                          <a:solidFill>
                            <a:schemeClr val="bg1"/>
                          </a:solidFill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0,88</a:t>
                      </a:r>
                      <a:endParaRPr sz="1300" dirty="0">
                        <a:solidFill>
                          <a:schemeClr val="bg1"/>
                        </a:solidFill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D4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 dirty="0">
                          <a:solidFill>
                            <a:srgbClr val="1C1C1C"/>
                          </a:solidFill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0,99</a:t>
                      </a:r>
                    </a:p>
                  </a:txBody>
                  <a:tcPr marL="121900" marR="1219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D8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 dirty="0">
                          <a:solidFill>
                            <a:srgbClr val="1C1C1C"/>
                          </a:solidFill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0,81</a:t>
                      </a:r>
                      <a:endParaRPr sz="1300" dirty="0">
                        <a:solidFill>
                          <a:srgbClr val="1C1C1C"/>
                        </a:solidFill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D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1139349"/>
                  </a:ext>
                </a:extLst>
              </a:tr>
              <a:tr h="286623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altLang="en-GB" sz="110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13</a:t>
                      </a:r>
                    </a:p>
                  </a:txBody>
                  <a:tcPr marL="121900" marR="1219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dirty="0" err="1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Мобильное</a:t>
                      </a:r>
                      <a:r>
                        <a:rPr lang="en-US" sz="1100" dirty="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 </a:t>
                      </a:r>
                      <a:r>
                        <a:rPr lang="en-US" sz="1100" dirty="0" err="1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приложение</a:t>
                      </a:r>
                      <a:r>
                        <a:rPr lang="en-US" sz="1100" dirty="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 </a:t>
                      </a:r>
                      <a:r>
                        <a:rPr lang="en-US" sz="1100" dirty="0" err="1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жителя</a:t>
                      </a:r>
                      <a:r>
                        <a:rPr lang="en-US" sz="1100" dirty="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 (</a:t>
                      </a:r>
                      <a:r>
                        <a:rPr lang="en-US" sz="1100" dirty="0" err="1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коммуникация</a:t>
                      </a:r>
                      <a:r>
                        <a:rPr lang="en-US" sz="1100" dirty="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 с УК)</a:t>
                      </a:r>
                      <a:endParaRPr sz="1100" dirty="0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80000" marR="1219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36%</a:t>
                      </a:r>
                      <a:endParaRPr sz="1300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54%</a:t>
                      </a:r>
                      <a:endParaRPr sz="1300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10%</a:t>
                      </a:r>
                      <a:endParaRPr sz="1300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dirty="0">
                          <a:solidFill>
                            <a:schemeClr val="bg1"/>
                          </a:solidFill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0,84</a:t>
                      </a:r>
                      <a:endParaRPr sz="1300" dirty="0">
                        <a:solidFill>
                          <a:schemeClr val="bg1"/>
                        </a:solidFill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D4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 dirty="0">
                          <a:solidFill>
                            <a:srgbClr val="1C1C1C"/>
                          </a:solidFill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0,9</a:t>
                      </a:r>
                      <a:endParaRPr sz="1300" dirty="0">
                        <a:solidFill>
                          <a:srgbClr val="1C1C1C"/>
                        </a:solidFill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D8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 b="0" i="0" u="none" strike="noStrike" cap="none" dirty="0">
                          <a:solidFill>
                            <a:srgbClr val="1C1C1C"/>
                          </a:solidFill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0,92</a:t>
                      </a:r>
                      <a:endParaRPr lang="en-US" sz="1300" b="0" i="0" u="none" strike="noStrike" cap="none" dirty="0">
                        <a:solidFill>
                          <a:srgbClr val="1C1C1C"/>
                        </a:solidFill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D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0804852"/>
                  </a:ext>
                </a:extLst>
              </a:tr>
              <a:tr h="286623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altLang="en-GB" sz="110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14</a:t>
                      </a:r>
                    </a:p>
                  </a:txBody>
                  <a:tcPr marL="121900" marR="1219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dirty="0" err="1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Инфраструктура</a:t>
                      </a:r>
                      <a:r>
                        <a:rPr lang="en-US" sz="1100" dirty="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 </a:t>
                      </a:r>
                      <a:r>
                        <a:rPr lang="en-US" sz="1100" dirty="0" err="1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для</a:t>
                      </a:r>
                      <a:r>
                        <a:rPr lang="en-US" sz="1100" dirty="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 </a:t>
                      </a:r>
                      <a:r>
                        <a:rPr lang="en-US" sz="1100" dirty="0" err="1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маломобильных</a:t>
                      </a:r>
                      <a:r>
                        <a:rPr lang="en-US" sz="1100" dirty="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 </a:t>
                      </a:r>
                      <a:r>
                        <a:rPr lang="en-US" sz="1100" dirty="0" err="1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граждан</a:t>
                      </a:r>
                      <a:endParaRPr sz="1100" dirty="0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80000" marR="1219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40%</a:t>
                      </a:r>
                      <a:endParaRPr sz="1300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50%</a:t>
                      </a:r>
                      <a:endParaRPr sz="1300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dirty="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10%</a:t>
                      </a:r>
                      <a:endParaRPr sz="1300" dirty="0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1" dirty="0">
                          <a:solidFill>
                            <a:schemeClr val="bg1"/>
                          </a:solidFill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0,8</a:t>
                      </a:r>
                    </a:p>
                  </a:txBody>
                  <a:tcPr marL="121900" marR="1219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D4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 b="1" dirty="0">
                          <a:solidFill>
                            <a:srgbClr val="1C1C1C"/>
                          </a:solidFill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0,72</a:t>
                      </a:r>
                      <a:endParaRPr lang="en-US" sz="1300" b="1" dirty="0">
                        <a:solidFill>
                          <a:srgbClr val="1C1C1C"/>
                        </a:solidFill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D8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lang="ru-RU" sz="1300" b="1" dirty="0">
                          <a:solidFill>
                            <a:srgbClr val="1C1C1C"/>
                          </a:solidFill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0,74</a:t>
                      </a:r>
                      <a:endParaRPr lang="en-US" sz="1300" b="1" dirty="0">
                        <a:solidFill>
                          <a:srgbClr val="1C1C1C"/>
                        </a:solidFill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D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2610144"/>
                  </a:ext>
                </a:extLst>
              </a:tr>
              <a:tr h="286623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altLang="en-GB" sz="110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15</a:t>
                      </a:r>
                    </a:p>
                  </a:txBody>
                  <a:tcPr marL="121900" marR="1219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dirty="0" err="1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Инфраструктура</a:t>
                      </a:r>
                      <a:r>
                        <a:rPr lang="en-US" sz="1100" dirty="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 </a:t>
                      </a:r>
                      <a:r>
                        <a:rPr lang="en-US" sz="1100" dirty="0" err="1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для</a:t>
                      </a:r>
                      <a:r>
                        <a:rPr lang="en-US" sz="1100" dirty="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 </a:t>
                      </a:r>
                      <a:r>
                        <a:rPr lang="en-US" sz="1100" dirty="0" err="1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активного</a:t>
                      </a:r>
                      <a:r>
                        <a:rPr lang="en-US" sz="1100" dirty="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 </a:t>
                      </a:r>
                      <a:r>
                        <a:rPr lang="en-US" sz="1100" dirty="0" err="1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отдыха</a:t>
                      </a:r>
                      <a:r>
                        <a:rPr lang="en-US" sz="1100" dirty="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 и </a:t>
                      </a:r>
                      <a:r>
                        <a:rPr lang="en-US" sz="1100" dirty="0" err="1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барбекю</a:t>
                      </a:r>
                      <a:endParaRPr sz="1100" dirty="0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80000" marR="1219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54%</a:t>
                      </a:r>
                      <a:endParaRPr sz="1300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40%</a:t>
                      </a:r>
                      <a:endParaRPr sz="1300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6%</a:t>
                      </a:r>
                      <a:endParaRPr sz="1300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1" dirty="0">
                          <a:solidFill>
                            <a:schemeClr val="bg1"/>
                          </a:solidFill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0,58</a:t>
                      </a:r>
                    </a:p>
                  </a:txBody>
                  <a:tcPr marL="121900" marR="1219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D4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1" dirty="0">
                          <a:solidFill>
                            <a:srgbClr val="1C1C1C"/>
                          </a:solidFill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0,5</a:t>
                      </a:r>
                      <a:r>
                        <a:rPr lang="ru-RU" altLang="en-US" sz="1300" b="1" dirty="0">
                          <a:solidFill>
                            <a:srgbClr val="1C1C1C"/>
                          </a:solidFill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1</a:t>
                      </a:r>
                    </a:p>
                  </a:txBody>
                  <a:tcPr marL="121900" marR="1219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D8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 b="1" dirty="0">
                          <a:solidFill>
                            <a:srgbClr val="1C1C1C"/>
                          </a:solidFill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0,53</a:t>
                      </a:r>
                      <a:endParaRPr lang="en-US" sz="1300" b="1" dirty="0">
                        <a:solidFill>
                          <a:srgbClr val="1C1C1C"/>
                        </a:solidFill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D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6195012"/>
                  </a:ext>
                </a:extLst>
              </a:tr>
              <a:tr h="286623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altLang="en-GB" sz="110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16</a:t>
                      </a:r>
                    </a:p>
                  </a:txBody>
                  <a:tcPr marL="121900" marR="1219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dirty="0" err="1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Рядом</a:t>
                      </a:r>
                      <a:r>
                        <a:rPr lang="en-US" sz="1100" dirty="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 </a:t>
                      </a:r>
                      <a:r>
                        <a:rPr lang="en-US" sz="1100" dirty="0" err="1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водный</a:t>
                      </a:r>
                      <a:r>
                        <a:rPr lang="en-US" sz="1100" dirty="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 </a:t>
                      </a:r>
                      <a:r>
                        <a:rPr lang="en-US" sz="1100" dirty="0" err="1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объект</a:t>
                      </a:r>
                      <a:endParaRPr sz="1100" dirty="0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80000" marR="1219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dirty="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59%</a:t>
                      </a:r>
                      <a:endParaRPr sz="1300" dirty="0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35%</a:t>
                      </a:r>
                      <a:endParaRPr sz="1300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6%</a:t>
                      </a:r>
                      <a:endParaRPr sz="1300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1" dirty="0">
                          <a:solidFill>
                            <a:schemeClr val="bg1"/>
                          </a:solidFill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0,53</a:t>
                      </a:r>
                    </a:p>
                  </a:txBody>
                  <a:tcPr marL="121900" marR="1219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D4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 b="1" dirty="0">
                          <a:solidFill>
                            <a:srgbClr val="1C1C1C"/>
                          </a:solidFill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0,48</a:t>
                      </a:r>
                      <a:endParaRPr lang="en-US" sz="1300" b="1" dirty="0">
                        <a:solidFill>
                          <a:srgbClr val="1C1C1C"/>
                        </a:solidFill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D8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lang="ru-RU" sz="1300" b="1" dirty="0">
                          <a:solidFill>
                            <a:srgbClr val="1C1C1C"/>
                          </a:solidFill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0,54</a:t>
                      </a:r>
                      <a:endParaRPr lang="en-US" sz="1300" b="1" dirty="0">
                        <a:solidFill>
                          <a:srgbClr val="1C1C1C"/>
                        </a:solidFill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D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3660629"/>
                  </a:ext>
                </a:extLst>
              </a:tr>
              <a:tr h="286623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altLang="en-GB" sz="110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17</a:t>
                      </a:r>
                    </a:p>
                  </a:txBody>
                  <a:tcPr marL="121900" marR="1219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dirty="0" err="1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Велосипедная</a:t>
                      </a:r>
                      <a:r>
                        <a:rPr lang="en-US" sz="1100" dirty="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 </a:t>
                      </a:r>
                      <a:r>
                        <a:rPr lang="en-US" sz="1100" dirty="0" err="1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инфраструктура</a:t>
                      </a:r>
                      <a:endParaRPr sz="1100" dirty="0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80000" marR="1219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60%</a:t>
                      </a:r>
                      <a:endParaRPr sz="1300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35%</a:t>
                      </a:r>
                      <a:endParaRPr sz="1300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5%</a:t>
                      </a:r>
                      <a:endParaRPr sz="1300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1" dirty="0">
                          <a:solidFill>
                            <a:schemeClr val="bg1"/>
                          </a:solidFill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0,5</a:t>
                      </a:r>
                    </a:p>
                  </a:txBody>
                  <a:tcPr marL="121900" marR="1219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D4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1" dirty="0">
                          <a:solidFill>
                            <a:srgbClr val="1C1C1C"/>
                          </a:solidFill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0,</a:t>
                      </a:r>
                      <a:r>
                        <a:rPr lang="ru-RU" altLang="en-US" sz="1300" b="1" dirty="0">
                          <a:solidFill>
                            <a:srgbClr val="1C1C1C"/>
                          </a:solidFill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49</a:t>
                      </a:r>
                    </a:p>
                  </a:txBody>
                  <a:tcPr marL="121900" marR="1219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D8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lang="ru-RU" sz="1300" b="1" dirty="0">
                          <a:solidFill>
                            <a:srgbClr val="1C1C1C"/>
                          </a:solidFill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0,58</a:t>
                      </a:r>
                      <a:endParaRPr lang="en-US" sz="1300" b="1" dirty="0">
                        <a:solidFill>
                          <a:srgbClr val="1C1C1C"/>
                        </a:solidFill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D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1640722"/>
                  </a:ext>
                </a:extLst>
              </a:tr>
              <a:tr h="286623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altLang="en-GB" sz="1100" dirty="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18</a:t>
                      </a:r>
                    </a:p>
                  </a:txBody>
                  <a:tcPr marL="121900" marR="1219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dirty="0" err="1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Инфраструктура</a:t>
                      </a:r>
                      <a:r>
                        <a:rPr lang="en-US" sz="1100" dirty="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 </a:t>
                      </a:r>
                      <a:r>
                        <a:rPr lang="en-US" sz="1100" dirty="0" err="1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для</a:t>
                      </a:r>
                      <a:r>
                        <a:rPr lang="en-US" sz="1100" dirty="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 </a:t>
                      </a:r>
                      <a:r>
                        <a:rPr lang="en-US" sz="1100" dirty="0" err="1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электромобиля</a:t>
                      </a:r>
                      <a:endParaRPr sz="1100" dirty="0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80000" marR="1219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71%</a:t>
                      </a:r>
                      <a:endParaRPr sz="1300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dirty="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24%</a:t>
                      </a:r>
                      <a:endParaRPr sz="1300" dirty="0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dirty="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5%</a:t>
                      </a:r>
                      <a:endParaRPr sz="1300" dirty="0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1" dirty="0">
                          <a:solidFill>
                            <a:schemeClr val="bg1"/>
                          </a:solidFill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0,39</a:t>
                      </a:r>
                    </a:p>
                  </a:txBody>
                  <a:tcPr marL="121900" marR="1219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D4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1" dirty="0">
                          <a:solidFill>
                            <a:srgbClr val="1C1C1C"/>
                          </a:solidFill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0,</a:t>
                      </a:r>
                      <a:r>
                        <a:rPr lang="ru-RU" altLang="en-US" sz="1300" b="1" dirty="0">
                          <a:solidFill>
                            <a:srgbClr val="1C1C1C"/>
                          </a:solidFill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36</a:t>
                      </a:r>
                    </a:p>
                  </a:txBody>
                  <a:tcPr marL="121900" marR="1219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D8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 b="1" dirty="0">
                          <a:solidFill>
                            <a:srgbClr val="1C1C1C"/>
                          </a:solidFill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0,48</a:t>
                      </a:r>
                      <a:endParaRPr lang="en-US" sz="1300" b="1" dirty="0">
                        <a:solidFill>
                          <a:srgbClr val="1C1C1C"/>
                        </a:solidFill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D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5980878"/>
                  </a:ext>
                </a:extLst>
              </a:tr>
            </a:tbl>
          </a:graphicData>
        </a:graphic>
      </p:graphicFrame>
      <p:sp>
        <p:nvSpPr>
          <p:cNvPr id="2" name="Заголовок 1"/>
          <p:cNvSpPr txBox="1">
            <a:spLocks noChangeArrowheads="1"/>
          </p:cNvSpPr>
          <p:nvPr/>
        </p:nvSpPr>
        <p:spPr bwMode="auto">
          <a:xfrm>
            <a:off x="11328400" y="235827"/>
            <a:ext cx="514898" cy="373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90000"/>
              </a:lnSpc>
            </a:pPr>
            <a:fld id="{846D0F84-820A-EC40-8A18-9955E8336641}" type="slidenum">
              <a:rPr lang="ru-RU" altLang="ru-RU" sz="1600" smtClean="0">
                <a:solidFill>
                  <a:srgbClr val="393939"/>
                </a:solidFill>
                <a:latin typeface="Involve" panose="020B0502020202020204" pitchFamily="34" charset="0"/>
                <a:ea typeface="Inter" panose="020B0502030000000004" pitchFamily="34" charset="0"/>
                <a:cs typeface="Inter" panose="020B0502030000000004" pitchFamily="34" charset="0"/>
              </a:rPr>
              <a:t>28</a:t>
            </a:fld>
            <a:endParaRPr lang="ru-RU" altLang="ru-RU" sz="1600" dirty="0">
              <a:solidFill>
                <a:srgbClr val="393939"/>
              </a:solidFill>
              <a:latin typeface="Involve" panose="020B0502020202020204" pitchFamily="34" charset="0"/>
              <a:ea typeface="Inter" panose="020B0502030000000004" pitchFamily="34" charset="0"/>
              <a:cs typeface="Inter" panose="020B0502030000000004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0"/>
          <p:cNvSpPr txBox="1"/>
          <p:nvPr/>
        </p:nvSpPr>
        <p:spPr>
          <a:xfrm>
            <a:off x="157018" y="0"/>
            <a:ext cx="11206715" cy="8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3200" b="1" dirty="0">
                <a:solidFill>
                  <a:srgbClr val="212121"/>
                </a:solidFill>
                <a:latin typeface="Commissioner"/>
                <a:ea typeface="Commissioner"/>
                <a:cs typeface="Commissioner"/>
                <a:sym typeface="Commissioner"/>
              </a:rPr>
              <a:t>КРИТЕРИИ ВЫБОРА ОБЪЕКТА</a:t>
            </a:r>
            <a:r>
              <a:rPr lang="ru-RU" sz="3200" b="1" dirty="0">
                <a:solidFill>
                  <a:srgbClr val="212121"/>
                </a:solidFill>
                <a:latin typeface="Commissioner"/>
                <a:ea typeface="Commissioner"/>
                <a:cs typeface="Commissioner"/>
                <a:sym typeface="Commissioner"/>
              </a:rPr>
              <a:t> </a:t>
            </a:r>
            <a:r>
              <a:rPr lang="en-US" sz="2135" b="1" dirty="0">
                <a:solidFill>
                  <a:srgbClr val="FF6D44"/>
                </a:solidFill>
                <a:latin typeface="Commissioner"/>
                <a:ea typeface="Commissioner"/>
                <a:cs typeface="Commissioner"/>
                <a:sym typeface="Commissioner"/>
              </a:rPr>
              <a:t>в </a:t>
            </a:r>
            <a:r>
              <a:rPr lang="en-US" sz="2135" b="1" dirty="0" err="1">
                <a:solidFill>
                  <a:srgbClr val="FF6D44"/>
                </a:solidFill>
                <a:latin typeface="Commissioner"/>
                <a:ea typeface="Commissioner"/>
                <a:cs typeface="Commissioner"/>
                <a:sym typeface="Commissioner"/>
              </a:rPr>
              <a:t>категории</a:t>
            </a:r>
            <a:r>
              <a:rPr lang="en-US" sz="2135" b="1" dirty="0">
                <a:solidFill>
                  <a:srgbClr val="FF6D44"/>
                </a:solidFill>
                <a:latin typeface="Commissioner"/>
                <a:ea typeface="Commissioner"/>
                <a:cs typeface="Commissioner"/>
                <a:sym typeface="Commissioner"/>
              </a:rPr>
              <a:t>: </a:t>
            </a:r>
            <a:r>
              <a:rPr lang="en-US" sz="2135" b="1" dirty="0" err="1">
                <a:solidFill>
                  <a:srgbClr val="FF6D44"/>
                </a:solidFill>
                <a:latin typeface="Commissioner"/>
                <a:ea typeface="Commissioner"/>
                <a:cs typeface="Commissioner"/>
                <a:sym typeface="Commissioner"/>
              </a:rPr>
              <a:t>двор</a:t>
            </a:r>
            <a:r>
              <a:rPr lang="en-US" sz="2135" b="1" dirty="0">
                <a:solidFill>
                  <a:srgbClr val="FF6D44"/>
                </a:solidFill>
                <a:latin typeface="Commissioner"/>
                <a:ea typeface="Commissioner"/>
                <a:cs typeface="Commissioner"/>
                <a:sym typeface="Commissioner"/>
              </a:rPr>
              <a:t>, </a:t>
            </a:r>
            <a:r>
              <a:rPr lang="en-US" sz="2135" b="1" dirty="0" err="1">
                <a:solidFill>
                  <a:srgbClr val="FF6D44"/>
                </a:solidFill>
                <a:latin typeface="Commissioner"/>
                <a:ea typeface="Commissioner"/>
                <a:cs typeface="Commissioner"/>
                <a:sym typeface="Commissioner"/>
              </a:rPr>
              <a:t>дом</a:t>
            </a:r>
            <a:endParaRPr sz="2135" b="1" dirty="0">
              <a:solidFill>
                <a:srgbClr val="FF6D44"/>
              </a:solidFill>
              <a:latin typeface="Commissioner"/>
              <a:ea typeface="Commissioner"/>
              <a:cs typeface="Commissioner"/>
              <a:sym typeface="Commissioner"/>
            </a:endParaRPr>
          </a:p>
        </p:txBody>
      </p:sp>
      <p:graphicFrame>
        <p:nvGraphicFramePr>
          <p:cNvPr id="96" name="Google Shape;96;p18"/>
          <p:cNvGraphicFramePr/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84943711"/>
              </p:ext>
            </p:extLst>
          </p:nvPr>
        </p:nvGraphicFramePr>
        <p:xfrm>
          <a:off x="302683" y="725056"/>
          <a:ext cx="11586634" cy="5851241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4495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00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66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05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1082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948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896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9370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648576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altLang="en-US" sz="1100" b="1" dirty="0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dirty="0" err="1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Категория</a:t>
                      </a:r>
                      <a:r>
                        <a:rPr lang="en-US" sz="1100" b="1" dirty="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 / </a:t>
                      </a:r>
                      <a:r>
                        <a:rPr lang="en-US" sz="1100" b="1" dirty="0" err="1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Оценка</a:t>
                      </a:r>
                      <a:endParaRPr sz="1100" b="1" dirty="0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 err="1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не</a:t>
                      </a:r>
                      <a:r>
                        <a:rPr lang="en-US" sz="1200" b="1" dirty="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 </a:t>
                      </a:r>
                      <a:r>
                        <a:rPr lang="en-US" sz="1200" b="1" dirty="0" err="1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важный</a:t>
                      </a:r>
                      <a:endParaRPr sz="1200" b="1" dirty="0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важный</a:t>
                      </a:r>
                      <a:endParaRPr sz="1200" b="1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особенно </a:t>
                      </a:r>
                      <a:endParaRPr sz="1200" b="1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важный</a:t>
                      </a:r>
                      <a:endParaRPr sz="1200" b="1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ср. балл</a:t>
                      </a:r>
                      <a:endParaRPr sz="1200" b="1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altLang="en-US" sz="1200" b="1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Тюмень</a:t>
                      </a:r>
                      <a:r>
                        <a:rPr lang="en-US" sz="1200" b="1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 ср.балл</a:t>
                      </a:r>
                      <a:endParaRPr sz="1200" b="1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Екатеринбург</a:t>
                      </a:r>
                      <a:endParaRPr sz="1200" b="1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ср. балл</a:t>
                      </a:r>
                      <a:endParaRPr sz="1200" b="1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20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altLang="en-GB" sz="1100" b="1" dirty="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1</a:t>
                      </a:r>
                    </a:p>
                  </a:txBody>
                  <a:tcPr marL="121900" marR="1219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100" b="1" i="0" dirty="0" err="1">
                          <a:solidFill>
                            <a:srgbClr val="000000"/>
                          </a:solidFill>
                          <a:latin typeface="Commissioner"/>
                          <a:ea typeface="Commissioner"/>
                        </a:rPr>
                        <a:t>Качество</a:t>
                      </a:r>
                      <a:r>
                        <a:rPr lang="en-US" altLang="zh-CN" sz="1100" b="1" i="0" dirty="0">
                          <a:solidFill>
                            <a:srgbClr val="000000"/>
                          </a:solidFill>
                          <a:latin typeface="Commissioner"/>
                          <a:ea typeface="Commissioner"/>
                        </a:rPr>
                        <a:t> </a:t>
                      </a:r>
                      <a:r>
                        <a:rPr lang="en-US" altLang="zh-CN" sz="1100" b="1" i="0" dirty="0" err="1">
                          <a:solidFill>
                            <a:srgbClr val="000000"/>
                          </a:solidFill>
                          <a:latin typeface="Commissioner"/>
                          <a:ea typeface="Commissioner"/>
                        </a:rPr>
                        <a:t>лифтов</a:t>
                      </a:r>
                      <a:endParaRPr lang="en-US" altLang="zh-CN" sz="1100" b="1" i="0" dirty="0">
                        <a:solidFill>
                          <a:srgbClr val="000000"/>
                        </a:solidFill>
                        <a:latin typeface="Commissioner"/>
                        <a:ea typeface="Commissioner"/>
                      </a:endParaRPr>
                    </a:p>
                  </a:txBody>
                  <a:tcPr marL="85089" marR="85089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300" b="0" i="0">
                          <a:solidFill>
                            <a:srgbClr val="000000"/>
                          </a:solidFill>
                          <a:latin typeface="Commissioner"/>
                          <a:ea typeface="Commissioner"/>
                        </a:rPr>
                        <a:t>6%</a:t>
                      </a:r>
                    </a:p>
                  </a:txBody>
                  <a:tcPr marL="85089" marR="85089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300" b="0" i="0">
                          <a:solidFill>
                            <a:srgbClr val="000000"/>
                          </a:solidFill>
                          <a:latin typeface="Commissioner"/>
                          <a:ea typeface="Commissioner"/>
                        </a:rPr>
                        <a:t>61%</a:t>
                      </a:r>
                    </a:p>
                  </a:txBody>
                  <a:tcPr marL="85089" marR="85089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300" b="0" i="0">
                          <a:solidFill>
                            <a:srgbClr val="000000"/>
                          </a:solidFill>
                          <a:latin typeface="Commissioner"/>
                          <a:ea typeface="Commissioner"/>
                        </a:rPr>
                        <a:t>33%</a:t>
                      </a:r>
                    </a:p>
                  </a:txBody>
                  <a:tcPr marL="85089" marR="85089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300" b="1" i="0" dirty="0">
                          <a:solidFill>
                            <a:schemeClr val="bg1"/>
                          </a:solidFill>
                          <a:latin typeface="Commissioner"/>
                          <a:ea typeface="Commissioner"/>
                        </a:rPr>
                        <a:t>1,59</a:t>
                      </a:r>
                    </a:p>
                  </a:txBody>
                  <a:tcPr marL="85089" marR="85089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D4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altLang="zh-CN" sz="1300" b="1" i="0" dirty="0">
                          <a:solidFill>
                            <a:srgbClr val="1C1C1C"/>
                          </a:solidFill>
                          <a:latin typeface="Commissioner"/>
                          <a:ea typeface="Commissioner"/>
                        </a:rPr>
                        <a:t>1,6</a:t>
                      </a:r>
                      <a:endParaRPr lang="en-US" altLang="zh-CN" sz="1300" b="1" i="0" dirty="0">
                        <a:solidFill>
                          <a:srgbClr val="1C1C1C"/>
                        </a:solidFill>
                        <a:latin typeface="Commissioner"/>
                        <a:ea typeface="Commissioner"/>
                      </a:endParaRPr>
                    </a:p>
                  </a:txBody>
                  <a:tcPr marL="85089" marR="85089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D8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lang="ru-RU" altLang="zh-CN" sz="1300" b="1" i="0" dirty="0">
                          <a:solidFill>
                            <a:srgbClr val="1C1C1C"/>
                          </a:solidFill>
                          <a:latin typeface="Commissioner"/>
                          <a:ea typeface="Commissioner"/>
                        </a:rPr>
                        <a:t>1,63</a:t>
                      </a:r>
                      <a:endParaRPr lang="en-US" altLang="zh-CN" sz="1300" b="1" i="0" dirty="0">
                        <a:solidFill>
                          <a:srgbClr val="1C1C1C"/>
                        </a:solidFill>
                        <a:latin typeface="Commissioner"/>
                        <a:ea typeface="Commissioner"/>
                      </a:endParaRPr>
                    </a:p>
                  </a:txBody>
                  <a:tcPr marL="85089" marR="85089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D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020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altLang="en-GB" sz="1100" b="1" dirty="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2</a:t>
                      </a:r>
                    </a:p>
                  </a:txBody>
                  <a:tcPr marL="121900" marR="1219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100" b="1" i="0" dirty="0" err="1">
                          <a:solidFill>
                            <a:srgbClr val="000000"/>
                          </a:solidFill>
                          <a:latin typeface="Commissioner"/>
                          <a:ea typeface="Commissioner"/>
                        </a:rPr>
                        <a:t>Безопасность</a:t>
                      </a:r>
                      <a:r>
                        <a:rPr lang="en-US" altLang="zh-CN" sz="1100" b="1" i="0" dirty="0">
                          <a:solidFill>
                            <a:srgbClr val="000000"/>
                          </a:solidFill>
                          <a:latin typeface="Commissioner"/>
                          <a:ea typeface="Commissioner"/>
                        </a:rPr>
                        <a:t> (</a:t>
                      </a:r>
                      <a:r>
                        <a:rPr lang="en-US" altLang="zh-CN" sz="1100" b="1" i="0" dirty="0" err="1">
                          <a:solidFill>
                            <a:srgbClr val="000000"/>
                          </a:solidFill>
                          <a:latin typeface="Commissioner"/>
                          <a:ea typeface="Commissioner"/>
                        </a:rPr>
                        <a:t>видеонаблюдение</a:t>
                      </a:r>
                      <a:r>
                        <a:rPr lang="en-US" altLang="zh-CN" sz="1100" b="1" i="0" dirty="0">
                          <a:solidFill>
                            <a:srgbClr val="000000"/>
                          </a:solidFill>
                          <a:latin typeface="Commissioner"/>
                          <a:ea typeface="Commissioner"/>
                        </a:rPr>
                        <a:t>, </a:t>
                      </a:r>
                      <a:r>
                        <a:rPr lang="en-US" altLang="zh-CN" sz="1100" b="1" i="0" dirty="0" err="1">
                          <a:solidFill>
                            <a:srgbClr val="000000"/>
                          </a:solidFill>
                          <a:latin typeface="Commissioner"/>
                          <a:ea typeface="Commissioner"/>
                        </a:rPr>
                        <a:t>охрана</a:t>
                      </a:r>
                      <a:r>
                        <a:rPr lang="en-US" altLang="zh-CN" sz="1100" b="1" i="0" dirty="0">
                          <a:solidFill>
                            <a:srgbClr val="000000"/>
                          </a:solidFill>
                          <a:latin typeface="Commissioner"/>
                          <a:ea typeface="Commissioner"/>
                        </a:rPr>
                        <a:t>)</a:t>
                      </a:r>
                    </a:p>
                  </a:txBody>
                  <a:tcPr marL="85089" marR="85089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300" b="0" i="0">
                          <a:solidFill>
                            <a:srgbClr val="000000"/>
                          </a:solidFill>
                          <a:latin typeface="Commissioner"/>
                          <a:ea typeface="Commissioner"/>
                        </a:rPr>
                        <a:t>9%</a:t>
                      </a:r>
                    </a:p>
                  </a:txBody>
                  <a:tcPr marL="85089" marR="85089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300" b="0" i="0" dirty="0">
                          <a:solidFill>
                            <a:srgbClr val="000000"/>
                          </a:solidFill>
                          <a:latin typeface="Commissioner"/>
                          <a:ea typeface="Commissioner"/>
                        </a:rPr>
                        <a:t>58%</a:t>
                      </a:r>
                    </a:p>
                  </a:txBody>
                  <a:tcPr marL="85089" marR="85089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300" b="0" i="0">
                          <a:solidFill>
                            <a:srgbClr val="000000"/>
                          </a:solidFill>
                          <a:latin typeface="Commissioner"/>
                          <a:ea typeface="Commissioner"/>
                        </a:rPr>
                        <a:t>33%</a:t>
                      </a:r>
                    </a:p>
                  </a:txBody>
                  <a:tcPr marL="85089" marR="85089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300" b="1" i="0" dirty="0">
                          <a:solidFill>
                            <a:schemeClr val="bg1"/>
                          </a:solidFill>
                          <a:latin typeface="Commissioner"/>
                          <a:ea typeface="Commissioner"/>
                        </a:rPr>
                        <a:t>1,58</a:t>
                      </a:r>
                    </a:p>
                  </a:txBody>
                  <a:tcPr marL="85089" marR="85089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D4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altLang="zh-CN" sz="1300" b="1" i="0" dirty="0">
                          <a:solidFill>
                            <a:srgbClr val="1C1C1C"/>
                          </a:solidFill>
                          <a:latin typeface="Commissioner"/>
                          <a:ea typeface="Commissioner"/>
                        </a:rPr>
                        <a:t>1,67</a:t>
                      </a:r>
                      <a:endParaRPr lang="en-US" altLang="zh-CN" sz="1300" b="1" i="0" dirty="0">
                        <a:solidFill>
                          <a:srgbClr val="1C1C1C"/>
                        </a:solidFill>
                        <a:latin typeface="Commissioner"/>
                        <a:ea typeface="Commissioner"/>
                      </a:endParaRPr>
                    </a:p>
                  </a:txBody>
                  <a:tcPr marL="85089" marR="85089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D8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lang="ru-RU" altLang="zh-CN" sz="1300" b="1" i="0" dirty="0">
                          <a:solidFill>
                            <a:srgbClr val="1C1C1C"/>
                          </a:solidFill>
                          <a:latin typeface="Commissioner"/>
                          <a:ea typeface="Commissioner"/>
                        </a:rPr>
                        <a:t>1,72</a:t>
                      </a:r>
                      <a:endParaRPr lang="en-US" altLang="zh-CN" sz="1300" b="1" i="0" dirty="0">
                        <a:solidFill>
                          <a:srgbClr val="1C1C1C"/>
                        </a:solidFill>
                        <a:latin typeface="Commissioner"/>
                        <a:ea typeface="Commissioner"/>
                      </a:endParaRPr>
                    </a:p>
                  </a:txBody>
                  <a:tcPr marL="85089" marR="85089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D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020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altLang="en-GB" sz="1100" b="1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3</a:t>
                      </a:r>
                    </a:p>
                  </a:txBody>
                  <a:tcPr marL="121900" marR="1219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100" b="1" i="0" dirty="0" err="1">
                          <a:solidFill>
                            <a:srgbClr val="000000"/>
                          </a:solidFill>
                          <a:latin typeface="Commissioner"/>
                          <a:ea typeface="Commissioner"/>
                        </a:rPr>
                        <a:t>Хорошее</a:t>
                      </a:r>
                      <a:r>
                        <a:rPr lang="en-US" altLang="zh-CN" sz="1100" b="1" i="0" dirty="0">
                          <a:solidFill>
                            <a:srgbClr val="000000"/>
                          </a:solidFill>
                          <a:latin typeface="Commissioner"/>
                          <a:ea typeface="Commissioner"/>
                        </a:rPr>
                        <a:t> </a:t>
                      </a:r>
                      <a:r>
                        <a:rPr lang="en-US" altLang="zh-CN" sz="1100" b="1" i="0" dirty="0" err="1">
                          <a:solidFill>
                            <a:srgbClr val="000000"/>
                          </a:solidFill>
                          <a:latin typeface="Commissioner"/>
                          <a:ea typeface="Commissioner"/>
                        </a:rPr>
                        <a:t>освещение</a:t>
                      </a:r>
                      <a:r>
                        <a:rPr lang="en-US" altLang="zh-CN" sz="1100" b="1" i="0" dirty="0">
                          <a:solidFill>
                            <a:srgbClr val="000000"/>
                          </a:solidFill>
                          <a:latin typeface="Commissioner"/>
                          <a:ea typeface="Commissioner"/>
                        </a:rPr>
                        <a:t> </a:t>
                      </a:r>
                      <a:r>
                        <a:rPr lang="en-US" altLang="zh-CN" sz="1100" b="1" i="0" dirty="0" err="1">
                          <a:solidFill>
                            <a:srgbClr val="000000"/>
                          </a:solidFill>
                          <a:latin typeface="Commissioner"/>
                          <a:ea typeface="Commissioner"/>
                        </a:rPr>
                        <a:t>двора</a:t>
                      </a:r>
                      <a:endParaRPr lang="en-US" altLang="zh-CN" sz="1100" b="1" i="0" dirty="0">
                        <a:solidFill>
                          <a:srgbClr val="000000"/>
                        </a:solidFill>
                        <a:latin typeface="Commissioner"/>
                        <a:ea typeface="Commissioner"/>
                      </a:endParaRPr>
                    </a:p>
                  </a:txBody>
                  <a:tcPr marL="85089" marR="85089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300" b="0" i="0" dirty="0">
                          <a:solidFill>
                            <a:srgbClr val="000000"/>
                          </a:solidFill>
                          <a:latin typeface="Commissioner"/>
                          <a:ea typeface="Commissioner"/>
                        </a:rPr>
                        <a:t>5%</a:t>
                      </a:r>
                    </a:p>
                  </a:txBody>
                  <a:tcPr marL="85089" marR="85089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300" b="0" i="0">
                          <a:solidFill>
                            <a:srgbClr val="000000"/>
                          </a:solidFill>
                          <a:latin typeface="Commissioner"/>
                          <a:ea typeface="Commissioner"/>
                        </a:rPr>
                        <a:t>66%</a:t>
                      </a:r>
                    </a:p>
                  </a:txBody>
                  <a:tcPr marL="85089" marR="85089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300" b="0" i="0">
                          <a:solidFill>
                            <a:srgbClr val="000000"/>
                          </a:solidFill>
                          <a:latin typeface="Commissioner"/>
                          <a:ea typeface="Commissioner"/>
                        </a:rPr>
                        <a:t>29%</a:t>
                      </a:r>
                    </a:p>
                  </a:txBody>
                  <a:tcPr marL="85089" marR="85089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300" b="1" i="0" dirty="0">
                          <a:solidFill>
                            <a:schemeClr val="bg1"/>
                          </a:solidFill>
                          <a:latin typeface="Commissioner"/>
                          <a:ea typeface="Commissioner"/>
                        </a:rPr>
                        <a:t>1,53</a:t>
                      </a:r>
                    </a:p>
                  </a:txBody>
                  <a:tcPr marL="85089" marR="85089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D4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altLang="zh-CN" sz="1300" b="1" i="0" dirty="0">
                          <a:solidFill>
                            <a:srgbClr val="1C1C1C"/>
                          </a:solidFill>
                          <a:latin typeface="Commissioner"/>
                          <a:ea typeface="Commissioner"/>
                        </a:rPr>
                        <a:t>1,55</a:t>
                      </a:r>
                      <a:endParaRPr lang="en-US" altLang="zh-CN" sz="1300" b="1" i="0" dirty="0">
                        <a:solidFill>
                          <a:srgbClr val="1C1C1C"/>
                        </a:solidFill>
                        <a:latin typeface="Commissioner"/>
                        <a:ea typeface="Commissioner"/>
                      </a:endParaRPr>
                    </a:p>
                  </a:txBody>
                  <a:tcPr marL="85089" marR="85089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D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altLang="zh-CN" sz="1300" b="1" i="0" dirty="0">
                          <a:solidFill>
                            <a:srgbClr val="1C1C1C"/>
                          </a:solidFill>
                          <a:latin typeface="Commissioner"/>
                          <a:ea typeface="Commissioner"/>
                        </a:rPr>
                        <a:t>1,58</a:t>
                      </a:r>
                      <a:endParaRPr lang="en-US" altLang="zh-CN" sz="1300" b="1" i="0" dirty="0">
                        <a:solidFill>
                          <a:srgbClr val="1C1C1C"/>
                        </a:solidFill>
                        <a:latin typeface="Commissioner"/>
                        <a:ea typeface="Commissioner"/>
                      </a:endParaRPr>
                    </a:p>
                  </a:txBody>
                  <a:tcPr marL="85089" marR="85089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D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020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altLang="en-GB" sz="1100" dirty="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4</a:t>
                      </a:r>
                    </a:p>
                  </a:txBody>
                  <a:tcPr marL="121900" marR="1219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Commissioner"/>
                          <a:ea typeface="Commissioner"/>
                        </a:rPr>
                        <a:t>Озеленение и ландшафтный дизайн двора</a:t>
                      </a:r>
                    </a:p>
                  </a:txBody>
                  <a:tcPr marL="85089" marR="85089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300" b="0" i="0">
                          <a:solidFill>
                            <a:srgbClr val="000000"/>
                          </a:solidFill>
                          <a:latin typeface="Commissioner"/>
                          <a:ea typeface="Commissioner"/>
                        </a:rPr>
                        <a:t>9%</a:t>
                      </a:r>
                    </a:p>
                  </a:txBody>
                  <a:tcPr marL="85089" marR="85089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300" b="0" i="0" dirty="0">
                          <a:solidFill>
                            <a:srgbClr val="000000"/>
                          </a:solidFill>
                          <a:latin typeface="Commissioner"/>
                          <a:ea typeface="Commissioner"/>
                        </a:rPr>
                        <a:t>65%</a:t>
                      </a:r>
                    </a:p>
                  </a:txBody>
                  <a:tcPr marL="85089" marR="85089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300" b="0" i="0" dirty="0">
                          <a:solidFill>
                            <a:srgbClr val="000000"/>
                          </a:solidFill>
                          <a:latin typeface="Commissioner"/>
                          <a:ea typeface="Commissioner"/>
                        </a:rPr>
                        <a:t>26%</a:t>
                      </a:r>
                    </a:p>
                  </a:txBody>
                  <a:tcPr marL="85089" marR="85089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300" b="1" i="0" dirty="0">
                          <a:solidFill>
                            <a:schemeClr val="bg1"/>
                          </a:solidFill>
                          <a:latin typeface="Commissioner"/>
                          <a:ea typeface="Commissioner"/>
                        </a:rPr>
                        <a:t>1,43</a:t>
                      </a:r>
                    </a:p>
                  </a:txBody>
                  <a:tcPr marL="85089" marR="85089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D4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altLang="zh-CN" sz="1300" b="1" i="0" dirty="0">
                          <a:solidFill>
                            <a:srgbClr val="1C1C1C"/>
                          </a:solidFill>
                          <a:latin typeface="Commissioner"/>
                          <a:ea typeface="Commissioner"/>
                        </a:rPr>
                        <a:t>1,46</a:t>
                      </a:r>
                      <a:endParaRPr lang="en-US" altLang="zh-CN" sz="1300" b="1" i="0" dirty="0">
                        <a:solidFill>
                          <a:srgbClr val="1C1C1C"/>
                        </a:solidFill>
                        <a:latin typeface="Commissioner"/>
                        <a:ea typeface="Commissioner"/>
                      </a:endParaRPr>
                    </a:p>
                  </a:txBody>
                  <a:tcPr marL="85089" marR="85089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D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altLang="zh-CN" sz="1300" b="1" i="0" dirty="0">
                          <a:solidFill>
                            <a:srgbClr val="1C1C1C"/>
                          </a:solidFill>
                          <a:latin typeface="Commissioner"/>
                          <a:ea typeface="Commissioner"/>
                        </a:rPr>
                        <a:t>1,43</a:t>
                      </a:r>
                      <a:endParaRPr lang="en-US" altLang="zh-CN" sz="1300" b="1" i="0" dirty="0">
                        <a:solidFill>
                          <a:srgbClr val="1C1C1C"/>
                        </a:solidFill>
                        <a:latin typeface="Commissioner"/>
                        <a:ea typeface="Commissioner"/>
                      </a:endParaRPr>
                    </a:p>
                  </a:txBody>
                  <a:tcPr marL="85089" marR="85089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D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020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altLang="en-GB" sz="1100" dirty="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5</a:t>
                      </a:r>
                    </a:p>
                  </a:txBody>
                  <a:tcPr marL="121900" marR="1219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Commissioner"/>
                          <a:ea typeface="Commissioner"/>
                        </a:rPr>
                        <a:t>Класс энергоэффективности дома</a:t>
                      </a:r>
                    </a:p>
                  </a:txBody>
                  <a:tcPr marL="85089" marR="85089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300" b="0" i="0">
                          <a:solidFill>
                            <a:srgbClr val="000000"/>
                          </a:solidFill>
                          <a:latin typeface="Commissioner"/>
                          <a:ea typeface="Commissioner"/>
                        </a:rPr>
                        <a:t>19%</a:t>
                      </a:r>
                    </a:p>
                  </a:txBody>
                  <a:tcPr marL="85089" marR="85089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300" b="0" i="0">
                          <a:solidFill>
                            <a:srgbClr val="000000"/>
                          </a:solidFill>
                          <a:latin typeface="Commissioner"/>
                          <a:ea typeface="Commissioner"/>
                        </a:rPr>
                        <a:t>63%</a:t>
                      </a:r>
                    </a:p>
                  </a:txBody>
                  <a:tcPr marL="85089" marR="85089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300" b="0" i="0">
                          <a:solidFill>
                            <a:srgbClr val="000000"/>
                          </a:solidFill>
                          <a:latin typeface="Commissioner"/>
                          <a:ea typeface="Commissioner"/>
                        </a:rPr>
                        <a:t>18%</a:t>
                      </a:r>
                    </a:p>
                  </a:txBody>
                  <a:tcPr marL="85089" marR="85089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300" b="1" i="0">
                          <a:solidFill>
                            <a:schemeClr val="bg1"/>
                          </a:solidFill>
                          <a:latin typeface="Commissioner"/>
                          <a:ea typeface="Commissioner"/>
                        </a:rPr>
                        <a:t>1,15</a:t>
                      </a:r>
                    </a:p>
                  </a:txBody>
                  <a:tcPr marL="85089" marR="85089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D4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altLang="zh-CN" sz="1300" b="1" i="0" dirty="0">
                          <a:solidFill>
                            <a:srgbClr val="1C1C1C"/>
                          </a:solidFill>
                          <a:latin typeface="Commissioner"/>
                          <a:ea typeface="Commissioner"/>
                        </a:rPr>
                        <a:t>1,18</a:t>
                      </a:r>
                      <a:endParaRPr lang="en-US" altLang="zh-CN" sz="1300" b="1" i="0" dirty="0">
                        <a:solidFill>
                          <a:srgbClr val="1C1C1C"/>
                        </a:solidFill>
                        <a:latin typeface="Commissioner"/>
                        <a:ea typeface="Commissioner"/>
                      </a:endParaRPr>
                    </a:p>
                  </a:txBody>
                  <a:tcPr marL="85089" marR="85089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D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altLang="zh-CN" sz="1300" b="1" i="0" dirty="0">
                          <a:solidFill>
                            <a:srgbClr val="1C1C1C"/>
                          </a:solidFill>
                          <a:latin typeface="Commissioner"/>
                          <a:ea typeface="Commissioner"/>
                        </a:rPr>
                        <a:t>1,19</a:t>
                      </a:r>
                      <a:endParaRPr lang="en-US" altLang="zh-CN" sz="1300" b="1" i="0" dirty="0">
                        <a:solidFill>
                          <a:srgbClr val="1C1C1C"/>
                        </a:solidFill>
                        <a:latin typeface="Commissioner"/>
                        <a:ea typeface="Commissioner"/>
                      </a:endParaRPr>
                    </a:p>
                  </a:txBody>
                  <a:tcPr marL="85089" marR="85089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D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020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altLang="en-GB" sz="110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6</a:t>
                      </a:r>
                    </a:p>
                  </a:txBody>
                  <a:tcPr marL="121900" marR="1219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Commissioner"/>
                          <a:ea typeface="Commissioner"/>
                        </a:rPr>
                        <a:t>Количество этажей в доме</a:t>
                      </a:r>
                    </a:p>
                  </a:txBody>
                  <a:tcPr marL="85089" marR="85089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300" b="0" i="0">
                          <a:solidFill>
                            <a:srgbClr val="000000"/>
                          </a:solidFill>
                          <a:latin typeface="Commissioner"/>
                          <a:ea typeface="Commissioner"/>
                        </a:rPr>
                        <a:t>30%</a:t>
                      </a:r>
                    </a:p>
                  </a:txBody>
                  <a:tcPr marL="85089" marR="85089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300" b="0" i="0">
                          <a:solidFill>
                            <a:srgbClr val="000000"/>
                          </a:solidFill>
                          <a:latin typeface="Commissioner"/>
                          <a:ea typeface="Commissioner"/>
                        </a:rPr>
                        <a:t>54%</a:t>
                      </a:r>
                    </a:p>
                  </a:txBody>
                  <a:tcPr marL="85089" marR="85089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300" b="0" i="0" dirty="0">
                          <a:solidFill>
                            <a:srgbClr val="000000"/>
                          </a:solidFill>
                          <a:latin typeface="Commissioner"/>
                          <a:ea typeface="Commissioner"/>
                        </a:rPr>
                        <a:t>16%</a:t>
                      </a:r>
                    </a:p>
                  </a:txBody>
                  <a:tcPr marL="85089" marR="85089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300" b="0" i="0" dirty="0">
                          <a:solidFill>
                            <a:schemeClr val="bg1"/>
                          </a:solidFill>
                          <a:latin typeface="Commissioner"/>
                          <a:ea typeface="Commissioner"/>
                        </a:rPr>
                        <a:t>1,01</a:t>
                      </a:r>
                    </a:p>
                  </a:txBody>
                  <a:tcPr marL="85089" marR="85089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D4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altLang="zh-CN" sz="1300" b="1" i="0" dirty="0">
                          <a:solidFill>
                            <a:srgbClr val="1C1C1C"/>
                          </a:solidFill>
                          <a:latin typeface="Commissioner"/>
                          <a:ea typeface="Commissioner"/>
                        </a:rPr>
                        <a:t>0,97</a:t>
                      </a:r>
                    </a:p>
                  </a:txBody>
                  <a:tcPr marL="85089" marR="85089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D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altLang="en-US" sz="1300" b="0" i="0" dirty="0">
                          <a:solidFill>
                            <a:srgbClr val="1C1C1C"/>
                          </a:solidFill>
                          <a:latin typeface="Commissioner"/>
                          <a:ea typeface="Commissioner"/>
                        </a:rPr>
                        <a:t>0,99</a:t>
                      </a:r>
                    </a:p>
                  </a:txBody>
                  <a:tcPr marL="85089" marR="85089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D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020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altLang="en-GB" sz="1100" dirty="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7</a:t>
                      </a:r>
                    </a:p>
                  </a:txBody>
                  <a:tcPr marL="121900" marR="1219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Commissioner"/>
                          <a:ea typeface="Commissioner"/>
                        </a:rPr>
                        <a:t>Количество квартир на этаже</a:t>
                      </a:r>
                    </a:p>
                  </a:txBody>
                  <a:tcPr marL="85089" marR="85089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300" b="0" i="0">
                          <a:solidFill>
                            <a:srgbClr val="000000"/>
                          </a:solidFill>
                          <a:latin typeface="Commissioner"/>
                          <a:ea typeface="Commissioner"/>
                        </a:rPr>
                        <a:t>31%</a:t>
                      </a:r>
                    </a:p>
                  </a:txBody>
                  <a:tcPr marL="85089" marR="85089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300" b="0" i="0">
                          <a:solidFill>
                            <a:srgbClr val="000000"/>
                          </a:solidFill>
                          <a:latin typeface="Commissioner"/>
                          <a:ea typeface="Commissioner"/>
                        </a:rPr>
                        <a:t>54%</a:t>
                      </a:r>
                    </a:p>
                  </a:txBody>
                  <a:tcPr marL="85089" marR="85089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300" b="0" i="0">
                          <a:solidFill>
                            <a:srgbClr val="000000"/>
                          </a:solidFill>
                          <a:latin typeface="Commissioner"/>
                          <a:ea typeface="Commissioner"/>
                        </a:rPr>
                        <a:t>15%</a:t>
                      </a:r>
                    </a:p>
                  </a:txBody>
                  <a:tcPr marL="85089" marR="85089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300" b="0" i="0" dirty="0">
                          <a:solidFill>
                            <a:schemeClr val="bg1"/>
                          </a:solidFill>
                          <a:latin typeface="Commissioner"/>
                          <a:ea typeface="Commissioner"/>
                        </a:rPr>
                        <a:t>1,00</a:t>
                      </a:r>
                    </a:p>
                  </a:txBody>
                  <a:tcPr marL="85089" marR="85089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D4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altLang="zh-CN" sz="1300" b="0" i="0" dirty="0">
                          <a:solidFill>
                            <a:srgbClr val="1C1C1C"/>
                          </a:solidFill>
                          <a:latin typeface="Commissioner"/>
                          <a:ea typeface="Commissioner"/>
                        </a:rPr>
                        <a:t>1,1</a:t>
                      </a:r>
                      <a:endParaRPr lang="en-US" altLang="zh-CN" sz="1300" b="0" i="0" dirty="0">
                        <a:solidFill>
                          <a:srgbClr val="1C1C1C"/>
                        </a:solidFill>
                        <a:latin typeface="Commissioner"/>
                        <a:ea typeface="Commissioner"/>
                      </a:endParaRPr>
                    </a:p>
                  </a:txBody>
                  <a:tcPr marL="85089" marR="85089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D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altLang="zh-CN" sz="1300" b="0" i="0" dirty="0">
                          <a:solidFill>
                            <a:srgbClr val="1C1C1C"/>
                          </a:solidFill>
                          <a:latin typeface="Commissioner"/>
                          <a:ea typeface="Commissioner"/>
                        </a:rPr>
                        <a:t>1,06</a:t>
                      </a:r>
                      <a:endParaRPr lang="en-US" altLang="zh-CN" sz="1300" b="0" i="0" dirty="0">
                        <a:solidFill>
                          <a:srgbClr val="1C1C1C"/>
                        </a:solidFill>
                        <a:latin typeface="Commissioner"/>
                        <a:ea typeface="Commissioner"/>
                      </a:endParaRPr>
                    </a:p>
                  </a:txBody>
                  <a:tcPr marL="85089" marR="85089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D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020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altLang="en-GB" sz="110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8</a:t>
                      </a:r>
                    </a:p>
                  </a:txBody>
                  <a:tcPr marL="121900" marR="1219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Commissioner"/>
                          <a:ea typeface="Commissioner"/>
                        </a:rPr>
                        <a:t>Современные входные группы и подъезды (просторные, освещенные)</a:t>
                      </a:r>
                    </a:p>
                  </a:txBody>
                  <a:tcPr marL="85089" marR="85089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300" b="0" i="0">
                          <a:solidFill>
                            <a:srgbClr val="000000"/>
                          </a:solidFill>
                          <a:latin typeface="Commissioner"/>
                          <a:ea typeface="Commissioner"/>
                        </a:rPr>
                        <a:t>27%</a:t>
                      </a:r>
                    </a:p>
                  </a:txBody>
                  <a:tcPr marL="85089" marR="85089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300" b="0" i="0">
                          <a:solidFill>
                            <a:srgbClr val="000000"/>
                          </a:solidFill>
                          <a:latin typeface="Commissioner"/>
                          <a:ea typeface="Commissioner"/>
                        </a:rPr>
                        <a:t>61%</a:t>
                      </a:r>
                    </a:p>
                  </a:txBody>
                  <a:tcPr marL="85089" marR="85089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300" b="0" i="0">
                          <a:solidFill>
                            <a:srgbClr val="000000"/>
                          </a:solidFill>
                          <a:latin typeface="Commissioner"/>
                          <a:ea typeface="Commissioner"/>
                        </a:rPr>
                        <a:t>12%</a:t>
                      </a:r>
                    </a:p>
                  </a:txBody>
                  <a:tcPr marL="85089" marR="85089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300" b="0" i="0">
                          <a:solidFill>
                            <a:schemeClr val="bg1"/>
                          </a:solidFill>
                          <a:latin typeface="Commissioner"/>
                          <a:ea typeface="Commissioner"/>
                        </a:rPr>
                        <a:t>0,96</a:t>
                      </a:r>
                    </a:p>
                  </a:txBody>
                  <a:tcPr marL="85089" marR="85089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D4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altLang="zh-CN" sz="1300" b="0" i="0" dirty="0">
                          <a:solidFill>
                            <a:srgbClr val="1C1C1C"/>
                          </a:solidFill>
                          <a:latin typeface="Commissioner"/>
                          <a:ea typeface="Commissioner"/>
                        </a:rPr>
                        <a:t>0,98</a:t>
                      </a:r>
                      <a:endParaRPr lang="en-US" altLang="zh-CN" sz="1300" b="0" i="0" dirty="0">
                        <a:solidFill>
                          <a:srgbClr val="1C1C1C"/>
                        </a:solidFill>
                        <a:latin typeface="Commissioner"/>
                        <a:ea typeface="Commissioner"/>
                      </a:endParaRPr>
                    </a:p>
                  </a:txBody>
                  <a:tcPr marL="85089" marR="85089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D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altLang="zh-CN" sz="1300" b="0" i="0" u="none" strike="noStrike" cap="none" dirty="0">
                          <a:solidFill>
                            <a:srgbClr val="1C1C1C"/>
                          </a:solidFill>
                          <a:latin typeface="Commissioner"/>
                          <a:ea typeface="Commissioner"/>
                          <a:cs typeface="Arial" panose="020B0604020202020204"/>
                          <a:sym typeface="Arial" panose="020B0604020202020204"/>
                        </a:rPr>
                        <a:t>1,04</a:t>
                      </a:r>
                      <a:endParaRPr lang="en-US" altLang="zh-CN" sz="1300" b="0" i="0" u="none" strike="noStrike" cap="none" dirty="0">
                        <a:solidFill>
                          <a:srgbClr val="1C1C1C"/>
                        </a:solidFill>
                        <a:latin typeface="Commissioner"/>
                        <a:ea typeface="Commissioner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85089" marR="85089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D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020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altLang="en-GB" sz="1100" dirty="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9</a:t>
                      </a:r>
                    </a:p>
                  </a:txBody>
                  <a:tcPr marL="121900" marR="1219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Commissioner"/>
                          <a:ea typeface="Commissioner"/>
                        </a:rPr>
                        <a:t>Двор без машин</a:t>
                      </a:r>
                    </a:p>
                  </a:txBody>
                  <a:tcPr marL="85089" marR="85089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300" b="0" i="0">
                          <a:solidFill>
                            <a:srgbClr val="000000"/>
                          </a:solidFill>
                          <a:latin typeface="Commissioner"/>
                          <a:ea typeface="Commissioner"/>
                        </a:rPr>
                        <a:t>32%</a:t>
                      </a:r>
                    </a:p>
                  </a:txBody>
                  <a:tcPr marL="85089" marR="85089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300" b="0" i="0">
                          <a:solidFill>
                            <a:srgbClr val="000000"/>
                          </a:solidFill>
                          <a:latin typeface="Commissioner"/>
                          <a:ea typeface="Commissioner"/>
                        </a:rPr>
                        <a:t>56%</a:t>
                      </a:r>
                    </a:p>
                  </a:txBody>
                  <a:tcPr marL="85089" marR="85089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300" b="0" i="0">
                          <a:solidFill>
                            <a:srgbClr val="000000"/>
                          </a:solidFill>
                          <a:latin typeface="Commissioner"/>
                          <a:ea typeface="Commissioner"/>
                        </a:rPr>
                        <a:t>12%</a:t>
                      </a:r>
                    </a:p>
                  </a:txBody>
                  <a:tcPr marL="85089" marR="85089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300" b="1" i="0" dirty="0">
                          <a:solidFill>
                            <a:schemeClr val="bg1"/>
                          </a:solidFill>
                          <a:latin typeface="Commissioner"/>
                          <a:ea typeface="Commissioner"/>
                        </a:rPr>
                        <a:t>0,92</a:t>
                      </a:r>
                    </a:p>
                  </a:txBody>
                  <a:tcPr marL="85089" marR="85089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D4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altLang="zh-CN" sz="1300" b="0" i="0" dirty="0">
                          <a:solidFill>
                            <a:srgbClr val="1C1C1C"/>
                          </a:solidFill>
                          <a:latin typeface="Commissioner"/>
                          <a:ea typeface="Commissioner"/>
                        </a:rPr>
                        <a:t>1,02</a:t>
                      </a:r>
                    </a:p>
                  </a:txBody>
                  <a:tcPr marL="85089" marR="85089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D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altLang="zh-CN" sz="1300" b="1" i="0" u="none" strike="noStrike" cap="none" dirty="0">
                          <a:solidFill>
                            <a:srgbClr val="1C1C1C"/>
                          </a:solidFill>
                          <a:latin typeface="Commissioner"/>
                          <a:ea typeface="Commissioner"/>
                          <a:cs typeface="Arial" panose="020B0604020202020204"/>
                          <a:sym typeface="Arial" panose="020B0604020202020204"/>
                        </a:rPr>
                        <a:t>0,96</a:t>
                      </a:r>
                      <a:endParaRPr lang="en-US" altLang="zh-CN" sz="1300" b="1" i="0" u="none" strike="noStrike" cap="none" dirty="0">
                        <a:solidFill>
                          <a:srgbClr val="1C1C1C"/>
                        </a:solidFill>
                        <a:latin typeface="Commissioner"/>
                        <a:ea typeface="Commissioner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85089" marR="85089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D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0020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altLang="en-GB" sz="1100" dirty="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10</a:t>
                      </a:r>
                    </a:p>
                  </a:txBody>
                  <a:tcPr marL="121900" marR="1219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100" b="0" i="0" dirty="0" err="1">
                          <a:solidFill>
                            <a:srgbClr val="000000"/>
                          </a:solidFill>
                          <a:latin typeface="Commissioner"/>
                          <a:ea typeface="Commissioner"/>
                        </a:rPr>
                        <a:t>Вход</a:t>
                      </a:r>
                      <a:r>
                        <a:rPr lang="en-US" altLang="zh-CN" sz="1100" b="0" i="0" dirty="0">
                          <a:solidFill>
                            <a:srgbClr val="000000"/>
                          </a:solidFill>
                          <a:latin typeface="Commissioner"/>
                          <a:ea typeface="Commissioner"/>
                        </a:rPr>
                        <a:t> в </a:t>
                      </a:r>
                      <a:r>
                        <a:rPr lang="en-US" altLang="zh-CN" sz="1100" b="0" i="0" dirty="0" err="1">
                          <a:solidFill>
                            <a:srgbClr val="000000"/>
                          </a:solidFill>
                          <a:latin typeface="Commissioner"/>
                          <a:ea typeface="Commissioner"/>
                        </a:rPr>
                        <a:t>подъезд</a:t>
                      </a:r>
                      <a:r>
                        <a:rPr lang="en-US" altLang="zh-CN" sz="1100" b="0" i="0" dirty="0">
                          <a:solidFill>
                            <a:srgbClr val="000000"/>
                          </a:solidFill>
                          <a:latin typeface="Commissioner"/>
                          <a:ea typeface="Commissioner"/>
                        </a:rPr>
                        <a:t> </a:t>
                      </a:r>
                      <a:r>
                        <a:rPr lang="en-US" altLang="zh-CN" sz="1100" b="0" i="0" dirty="0" err="1">
                          <a:solidFill>
                            <a:srgbClr val="000000"/>
                          </a:solidFill>
                          <a:latin typeface="Commissioner"/>
                          <a:ea typeface="Commissioner"/>
                        </a:rPr>
                        <a:t>на</a:t>
                      </a:r>
                      <a:r>
                        <a:rPr lang="en-US" altLang="zh-CN" sz="1100" b="0" i="0" dirty="0">
                          <a:solidFill>
                            <a:srgbClr val="000000"/>
                          </a:solidFill>
                          <a:latin typeface="Commissioner"/>
                          <a:ea typeface="Commissioner"/>
                        </a:rPr>
                        <a:t> </a:t>
                      </a:r>
                      <a:r>
                        <a:rPr lang="en-US" altLang="zh-CN" sz="1100" b="0" i="0" dirty="0" err="1">
                          <a:solidFill>
                            <a:srgbClr val="000000"/>
                          </a:solidFill>
                          <a:latin typeface="Commissioner"/>
                          <a:ea typeface="Commissioner"/>
                        </a:rPr>
                        <a:t>уровне</a:t>
                      </a:r>
                      <a:r>
                        <a:rPr lang="en-US" altLang="zh-CN" sz="1100" b="0" i="0" dirty="0">
                          <a:solidFill>
                            <a:srgbClr val="000000"/>
                          </a:solidFill>
                          <a:latin typeface="Commissioner"/>
                          <a:ea typeface="Commissioner"/>
                        </a:rPr>
                        <a:t> </a:t>
                      </a:r>
                      <a:r>
                        <a:rPr lang="en-US" altLang="zh-CN" sz="1100" b="0" i="0" dirty="0" err="1">
                          <a:solidFill>
                            <a:srgbClr val="000000"/>
                          </a:solidFill>
                          <a:latin typeface="Commissioner"/>
                          <a:ea typeface="Commissioner"/>
                        </a:rPr>
                        <a:t>тротуара</a:t>
                      </a:r>
                      <a:endParaRPr lang="en-US" altLang="zh-CN" sz="1100" b="0" i="0" dirty="0">
                        <a:solidFill>
                          <a:srgbClr val="000000"/>
                        </a:solidFill>
                        <a:latin typeface="Commissioner"/>
                        <a:ea typeface="Commissioner"/>
                      </a:endParaRPr>
                    </a:p>
                  </a:txBody>
                  <a:tcPr marL="85089" marR="85089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300" b="0" i="0" dirty="0">
                          <a:solidFill>
                            <a:srgbClr val="000000"/>
                          </a:solidFill>
                          <a:latin typeface="Commissioner"/>
                          <a:ea typeface="Commissioner"/>
                        </a:rPr>
                        <a:t>39%</a:t>
                      </a:r>
                    </a:p>
                  </a:txBody>
                  <a:tcPr marL="85089" marR="85089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300" b="0" i="0" dirty="0">
                          <a:solidFill>
                            <a:srgbClr val="000000"/>
                          </a:solidFill>
                          <a:latin typeface="Commissioner"/>
                          <a:ea typeface="Commissioner"/>
                        </a:rPr>
                        <a:t>50%</a:t>
                      </a:r>
                    </a:p>
                  </a:txBody>
                  <a:tcPr marL="85089" marR="85089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300" b="0" i="0" dirty="0">
                          <a:solidFill>
                            <a:srgbClr val="000000"/>
                          </a:solidFill>
                          <a:latin typeface="Commissioner"/>
                          <a:ea typeface="Commissioner"/>
                        </a:rPr>
                        <a:t>11%</a:t>
                      </a:r>
                    </a:p>
                  </a:txBody>
                  <a:tcPr marL="85089" marR="85089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300" b="1" i="0" dirty="0">
                          <a:solidFill>
                            <a:schemeClr val="bg1"/>
                          </a:solidFill>
                          <a:latin typeface="Commissioner"/>
                          <a:ea typeface="Commissioner"/>
                        </a:rPr>
                        <a:t>0,84</a:t>
                      </a:r>
                    </a:p>
                  </a:txBody>
                  <a:tcPr marL="85089" marR="85089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D4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altLang="zh-CN" sz="1300" b="1" i="0" dirty="0">
                          <a:solidFill>
                            <a:srgbClr val="1C1C1C"/>
                          </a:solidFill>
                          <a:latin typeface="Commissioner"/>
                          <a:ea typeface="Commissioner"/>
                        </a:rPr>
                        <a:t>0,89</a:t>
                      </a:r>
                      <a:endParaRPr lang="en-US" altLang="zh-CN" sz="1300" b="1" i="0" dirty="0">
                        <a:solidFill>
                          <a:srgbClr val="1C1C1C"/>
                        </a:solidFill>
                        <a:latin typeface="Commissioner"/>
                        <a:ea typeface="Commissioner"/>
                      </a:endParaRPr>
                    </a:p>
                  </a:txBody>
                  <a:tcPr marL="85089" marR="85089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D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altLang="zh-CN" sz="1300" b="1" i="0" dirty="0">
                          <a:solidFill>
                            <a:srgbClr val="1C1C1C"/>
                          </a:solidFill>
                          <a:latin typeface="Commissioner"/>
                          <a:ea typeface="Commissioner"/>
                        </a:rPr>
                        <a:t>0,98</a:t>
                      </a:r>
                      <a:endParaRPr lang="en-US" altLang="zh-CN" sz="1300" b="1" i="0" dirty="0">
                        <a:solidFill>
                          <a:srgbClr val="1C1C1C"/>
                        </a:solidFill>
                        <a:latin typeface="Commissioner"/>
                        <a:ea typeface="Commissioner"/>
                      </a:endParaRPr>
                    </a:p>
                  </a:txBody>
                  <a:tcPr marL="85089" marR="85089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D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0020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altLang="en-GB" sz="1100" dirty="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11</a:t>
                      </a:r>
                    </a:p>
                  </a:txBody>
                  <a:tcPr marL="121900" marR="1219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100" b="0" i="0" dirty="0" err="1">
                          <a:solidFill>
                            <a:srgbClr val="000000"/>
                          </a:solidFill>
                          <a:latin typeface="Commissioner"/>
                          <a:ea typeface="Commissioner"/>
                        </a:rPr>
                        <a:t>Наличие</a:t>
                      </a:r>
                      <a:r>
                        <a:rPr lang="en-US" altLang="zh-CN" sz="1100" b="0" i="0" dirty="0">
                          <a:solidFill>
                            <a:srgbClr val="000000"/>
                          </a:solidFill>
                          <a:latin typeface="Commissioner"/>
                          <a:ea typeface="Commissioner"/>
                        </a:rPr>
                        <a:t> </a:t>
                      </a:r>
                      <a:r>
                        <a:rPr lang="en-US" altLang="zh-CN" sz="1100" b="0" i="0" dirty="0" err="1">
                          <a:solidFill>
                            <a:srgbClr val="000000"/>
                          </a:solidFill>
                          <a:latin typeface="Commissioner"/>
                          <a:ea typeface="Commissioner"/>
                        </a:rPr>
                        <a:t>кладовых</a:t>
                      </a:r>
                      <a:r>
                        <a:rPr lang="en-US" altLang="zh-CN" sz="1100" b="0" i="0" dirty="0">
                          <a:solidFill>
                            <a:srgbClr val="000000"/>
                          </a:solidFill>
                          <a:latin typeface="Commissioner"/>
                          <a:ea typeface="Commissioner"/>
                        </a:rPr>
                        <a:t> </a:t>
                      </a:r>
                      <a:r>
                        <a:rPr lang="en-US" altLang="zh-CN" sz="1100" b="0" i="0" dirty="0" err="1">
                          <a:solidFill>
                            <a:srgbClr val="000000"/>
                          </a:solidFill>
                          <a:latin typeface="Commissioner"/>
                          <a:ea typeface="Commissioner"/>
                        </a:rPr>
                        <a:t>на</a:t>
                      </a:r>
                      <a:r>
                        <a:rPr lang="en-US" altLang="zh-CN" sz="1100" b="0" i="0" dirty="0">
                          <a:solidFill>
                            <a:srgbClr val="000000"/>
                          </a:solidFill>
                          <a:latin typeface="Commissioner"/>
                          <a:ea typeface="Commissioner"/>
                        </a:rPr>
                        <a:t> </a:t>
                      </a:r>
                      <a:r>
                        <a:rPr lang="en-US" altLang="zh-CN" sz="1100" b="0" i="0" dirty="0" err="1">
                          <a:solidFill>
                            <a:srgbClr val="000000"/>
                          </a:solidFill>
                          <a:latin typeface="Commissioner"/>
                          <a:ea typeface="Commissioner"/>
                        </a:rPr>
                        <a:t>этаже</a:t>
                      </a:r>
                      <a:r>
                        <a:rPr lang="en-US" altLang="zh-CN" sz="1100" b="0" i="0" dirty="0">
                          <a:solidFill>
                            <a:srgbClr val="000000"/>
                          </a:solidFill>
                          <a:latin typeface="Commissioner"/>
                          <a:ea typeface="Commissioner"/>
                        </a:rPr>
                        <a:t> </a:t>
                      </a:r>
                      <a:r>
                        <a:rPr lang="en-US" altLang="zh-CN" sz="1100" b="0" i="0" dirty="0" err="1">
                          <a:solidFill>
                            <a:srgbClr val="000000"/>
                          </a:solidFill>
                          <a:latin typeface="Commissioner"/>
                          <a:ea typeface="Commissioner"/>
                        </a:rPr>
                        <a:t>или</a:t>
                      </a:r>
                      <a:r>
                        <a:rPr lang="en-US" altLang="zh-CN" sz="1100" b="0" i="0" dirty="0">
                          <a:solidFill>
                            <a:srgbClr val="000000"/>
                          </a:solidFill>
                          <a:latin typeface="Commissioner"/>
                          <a:ea typeface="Commissioner"/>
                        </a:rPr>
                        <a:t> </a:t>
                      </a:r>
                      <a:r>
                        <a:rPr lang="en-US" altLang="zh-CN" sz="1100" b="0" i="0" dirty="0" err="1">
                          <a:solidFill>
                            <a:srgbClr val="000000"/>
                          </a:solidFill>
                          <a:latin typeface="Commissioner"/>
                          <a:ea typeface="Commissioner"/>
                        </a:rPr>
                        <a:t>паркинге</a:t>
                      </a:r>
                      <a:endParaRPr lang="en-US" altLang="zh-CN" sz="1100" b="0" i="0" dirty="0">
                        <a:solidFill>
                          <a:srgbClr val="000000"/>
                        </a:solidFill>
                        <a:latin typeface="Commissioner"/>
                        <a:ea typeface="Commissioner"/>
                      </a:endParaRPr>
                    </a:p>
                  </a:txBody>
                  <a:tcPr marL="85089" marR="85089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300" b="0" i="0">
                          <a:solidFill>
                            <a:srgbClr val="000000"/>
                          </a:solidFill>
                          <a:latin typeface="Commissioner"/>
                          <a:ea typeface="Commissioner"/>
                        </a:rPr>
                        <a:t>36%</a:t>
                      </a:r>
                    </a:p>
                  </a:txBody>
                  <a:tcPr marL="85089" marR="85089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300" b="0" i="0" dirty="0">
                          <a:solidFill>
                            <a:srgbClr val="000000"/>
                          </a:solidFill>
                          <a:latin typeface="Commissioner"/>
                          <a:ea typeface="Commissioner"/>
                        </a:rPr>
                        <a:t>54%</a:t>
                      </a:r>
                    </a:p>
                  </a:txBody>
                  <a:tcPr marL="85089" marR="85089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300" b="0" i="0">
                          <a:solidFill>
                            <a:srgbClr val="000000"/>
                          </a:solidFill>
                          <a:latin typeface="Commissioner"/>
                          <a:ea typeface="Commissioner"/>
                        </a:rPr>
                        <a:t>10%</a:t>
                      </a:r>
                    </a:p>
                  </a:txBody>
                  <a:tcPr marL="85089" marR="85089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300" b="1" i="0" dirty="0">
                          <a:solidFill>
                            <a:schemeClr val="bg1"/>
                          </a:solidFill>
                          <a:latin typeface="Commissioner"/>
                          <a:ea typeface="Commissioner"/>
                        </a:rPr>
                        <a:t>0,83</a:t>
                      </a:r>
                    </a:p>
                  </a:txBody>
                  <a:tcPr marL="85089" marR="85089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D44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 fontAlgn="base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/>
                      </a:pPr>
                      <a:r>
                        <a:rPr lang="ru-RU" sz="1300" b="1" i="0" u="none" strike="noStrike" cap="none" dirty="0">
                          <a:solidFill>
                            <a:srgbClr val="1C1C1C"/>
                          </a:solidFill>
                          <a:latin typeface="Commissioner"/>
                          <a:cs typeface="Arial" panose="020B0604020202020204"/>
                          <a:sym typeface="Arial" panose="020B0604020202020204"/>
                        </a:rPr>
                        <a:t>0,83</a:t>
                      </a:r>
                    </a:p>
                  </a:txBody>
                  <a:tcPr marL="12700" marR="127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D82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 fontAlgn="base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/>
                      </a:pPr>
                      <a:r>
                        <a:rPr lang="ru-RU" altLang="zh-CN" sz="1300" b="1" i="0" u="none" strike="noStrike" cap="none" dirty="0">
                          <a:solidFill>
                            <a:srgbClr val="1C1C1C"/>
                          </a:solidFill>
                          <a:latin typeface="Commissioner"/>
                          <a:ea typeface="Commissioner"/>
                          <a:cs typeface="Arial" panose="020B0604020202020204"/>
                          <a:sym typeface="Arial" panose="020B0604020202020204"/>
                        </a:rPr>
                        <a:t>0,85</a:t>
                      </a:r>
                      <a:endParaRPr lang="en-US" altLang="zh-CN" sz="1300" b="1" i="0" u="none" strike="noStrike" cap="none" dirty="0">
                        <a:solidFill>
                          <a:srgbClr val="1C1C1C"/>
                        </a:solidFill>
                        <a:latin typeface="Commissioner"/>
                        <a:ea typeface="Commissioner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85089" marR="85089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D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5160451"/>
                  </a:ext>
                </a:extLst>
              </a:tr>
              <a:tr h="40020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altLang="en-GB" sz="110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12</a:t>
                      </a:r>
                    </a:p>
                  </a:txBody>
                  <a:tcPr marL="121900" marR="1219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100" b="0" i="0" dirty="0" err="1">
                          <a:solidFill>
                            <a:srgbClr val="000000"/>
                          </a:solidFill>
                          <a:latin typeface="Commissioner"/>
                          <a:ea typeface="Commissioner"/>
                        </a:rPr>
                        <a:t>Особенная</a:t>
                      </a:r>
                      <a:r>
                        <a:rPr lang="en-US" altLang="zh-CN" sz="1100" b="0" i="0" dirty="0">
                          <a:solidFill>
                            <a:srgbClr val="000000"/>
                          </a:solidFill>
                          <a:latin typeface="Commissioner"/>
                          <a:ea typeface="Commissioner"/>
                        </a:rPr>
                        <a:t> </a:t>
                      </a:r>
                      <a:r>
                        <a:rPr lang="en-US" altLang="zh-CN" sz="1100" b="0" i="0" dirty="0" err="1">
                          <a:solidFill>
                            <a:srgbClr val="000000"/>
                          </a:solidFill>
                          <a:latin typeface="Commissioner"/>
                          <a:ea typeface="Commissioner"/>
                        </a:rPr>
                        <a:t>архитектура</a:t>
                      </a:r>
                      <a:r>
                        <a:rPr lang="en-US" altLang="zh-CN" sz="1100" b="0" i="0" dirty="0">
                          <a:solidFill>
                            <a:srgbClr val="000000"/>
                          </a:solidFill>
                          <a:latin typeface="Commissioner"/>
                          <a:ea typeface="Commissioner"/>
                        </a:rPr>
                        <a:t> </a:t>
                      </a:r>
                      <a:r>
                        <a:rPr lang="en-US" altLang="zh-CN" sz="1100" b="0" i="0" dirty="0" err="1">
                          <a:solidFill>
                            <a:srgbClr val="000000"/>
                          </a:solidFill>
                          <a:latin typeface="Commissioner"/>
                          <a:ea typeface="Commissioner"/>
                        </a:rPr>
                        <a:t>и</a:t>
                      </a:r>
                      <a:r>
                        <a:rPr lang="en-US" altLang="zh-CN" sz="1100" b="0" i="0" dirty="0">
                          <a:solidFill>
                            <a:srgbClr val="000000"/>
                          </a:solidFill>
                          <a:latin typeface="Commissioner"/>
                          <a:ea typeface="Commissioner"/>
                        </a:rPr>
                        <a:t> </a:t>
                      </a:r>
                      <a:r>
                        <a:rPr lang="en-US" altLang="zh-CN" sz="1100" b="0" i="0" dirty="0" err="1">
                          <a:solidFill>
                            <a:srgbClr val="000000"/>
                          </a:solidFill>
                          <a:latin typeface="Commissioner"/>
                          <a:ea typeface="Commissioner"/>
                        </a:rPr>
                        <a:t>дизайн</a:t>
                      </a:r>
                      <a:r>
                        <a:rPr lang="en-US" altLang="zh-CN" sz="1100" b="0" i="0" dirty="0">
                          <a:solidFill>
                            <a:srgbClr val="000000"/>
                          </a:solidFill>
                          <a:latin typeface="Commissioner"/>
                          <a:ea typeface="Commissioner"/>
                        </a:rPr>
                        <a:t> ЖК </a:t>
                      </a:r>
                      <a:r>
                        <a:rPr lang="en-US" altLang="zh-CN" sz="1100" b="0" i="0" dirty="0" err="1">
                          <a:solidFill>
                            <a:srgbClr val="000000"/>
                          </a:solidFill>
                          <a:latin typeface="Commissioner"/>
                          <a:ea typeface="Commissioner"/>
                        </a:rPr>
                        <a:t>и</a:t>
                      </a:r>
                      <a:r>
                        <a:rPr lang="en-US" altLang="zh-CN" sz="1100" b="0" i="0" dirty="0">
                          <a:solidFill>
                            <a:srgbClr val="000000"/>
                          </a:solidFill>
                          <a:latin typeface="Commissioner"/>
                          <a:ea typeface="Commissioner"/>
                        </a:rPr>
                        <a:t> </a:t>
                      </a:r>
                      <a:r>
                        <a:rPr lang="en-US" altLang="zh-CN" sz="1100" b="0" i="0" dirty="0" err="1">
                          <a:solidFill>
                            <a:srgbClr val="000000"/>
                          </a:solidFill>
                          <a:latin typeface="Commissioner"/>
                          <a:ea typeface="Commissioner"/>
                        </a:rPr>
                        <a:t>дома</a:t>
                      </a:r>
                      <a:endParaRPr lang="en-US" altLang="zh-CN" sz="1100" b="0" i="0" dirty="0">
                        <a:solidFill>
                          <a:srgbClr val="000000"/>
                        </a:solidFill>
                        <a:latin typeface="Commissioner"/>
                        <a:ea typeface="Commissioner"/>
                      </a:endParaRPr>
                    </a:p>
                  </a:txBody>
                  <a:tcPr marL="85089" marR="85089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300" b="0" i="0" dirty="0">
                          <a:solidFill>
                            <a:srgbClr val="000000"/>
                          </a:solidFill>
                          <a:latin typeface="Commissioner"/>
                          <a:ea typeface="Commissioner"/>
                        </a:rPr>
                        <a:t>51%</a:t>
                      </a:r>
                    </a:p>
                  </a:txBody>
                  <a:tcPr marL="85089" marR="85089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300" b="0" i="0">
                          <a:solidFill>
                            <a:srgbClr val="000000"/>
                          </a:solidFill>
                          <a:latin typeface="Commissioner"/>
                          <a:ea typeface="Commissioner"/>
                        </a:rPr>
                        <a:t>43%</a:t>
                      </a:r>
                    </a:p>
                  </a:txBody>
                  <a:tcPr marL="85089" marR="85089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300" b="0" i="0" dirty="0">
                          <a:solidFill>
                            <a:srgbClr val="000000"/>
                          </a:solidFill>
                          <a:latin typeface="Commissioner"/>
                          <a:ea typeface="Commissioner"/>
                        </a:rPr>
                        <a:t>6%</a:t>
                      </a:r>
                    </a:p>
                  </a:txBody>
                  <a:tcPr marL="85089" marR="85089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300" b="1" i="0" dirty="0">
                          <a:solidFill>
                            <a:schemeClr val="bg1"/>
                          </a:solidFill>
                          <a:latin typeface="Commissioner"/>
                          <a:ea typeface="Commissioner"/>
                        </a:rPr>
                        <a:t>0,60</a:t>
                      </a:r>
                    </a:p>
                  </a:txBody>
                  <a:tcPr marL="85089" marR="85089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D4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altLang="zh-CN" sz="1300" b="1" i="0" dirty="0">
                          <a:solidFill>
                            <a:srgbClr val="1C1C1C"/>
                          </a:solidFill>
                          <a:latin typeface="Commissioner"/>
                          <a:ea typeface="Commissioner"/>
                        </a:rPr>
                        <a:t>0,69</a:t>
                      </a:r>
                      <a:endParaRPr lang="en-US" altLang="zh-CN" sz="1300" b="1" i="0" dirty="0">
                        <a:solidFill>
                          <a:srgbClr val="1C1C1C"/>
                        </a:solidFill>
                        <a:latin typeface="Commissioner"/>
                        <a:ea typeface="Commissioner"/>
                      </a:endParaRPr>
                    </a:p>
                  </a:txBody>
                  <a:tcPr marL="85089" marR="85089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D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altLang="zh-CN" sz="1300" b="1" i="0" dirty="0">
                          <a:solidFill>
                            <a:srgbClr val="1C1C1C"/>
                          </a:solidFill>
                          <a:latin typeface="Commissioner"/>
                          <a:ea typeface="Commissioner"/>
                        </a:rPr>
                        <a:t>0,66</a:t>
                      </a:r>
                      <a:endParaRPr lang="en-US" altLang="zh-CN" sz="1300" b="1" i="0" dirty="0">
                        <a:solidFill>
                          <a:srgbClr val="1C1C1C"/>
                        </a:solidFill>
                        <a:latin typeface="Commissioner"/>
                        <a:ea typeface="Commissioner"/>
                      </a:endParaRPr>
                    </a:p>
                  </a:txBody>
                  <a:tcPr marL="85089" marR="85089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D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3166358"/>
                  </a:ext>
                </a:extLst>
              </a:tr>
              <a:tr h="40020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altLang="en-GB" sz="1100" dirty="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13</a:t>
                      </a:r>
                    </a:p>
                  </a:txBody>
                  <a:tcPr marL="121900" marR="1219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Commissioner"/>
                          <a:ea typeface="Commissioner"/>
                        </a:rPr>
                        <a:t>Наличие искусственного водного объекта</a:t>
                      </a:r>
                    </a:p>
                  </a:txBody>
                  <a:tcPr marL="85089" marR="85089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300" b="0" i="0">
                          <a:solidFill>
                            <a:srgbClr val="000000"/>
                          </a:solidFill>
                          <a:latin typeface="Commissioner"/>
                          <a:ea typeface="Commissioner"/>
                        </a:rPr>
                        <a:t>71%</a:t>
                      </a:r>
                    </a:p>
                  </a:txBody>
                  <a:tcPr marL="85089" marR="85089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300" b="0" i="0">
                          <a:solidFill>
                            <a:srgbClr val="000000"/>
                          </a:solidFill>
                          <a:latin typeface="Commissioner"/>
                          <a:ea typeface="Commissioner"/>
                        </a:rPr>
                        <a:t>24%</a:t>
                      </a:r>
                    </a:p>
                  </a:txBody>
                  <a:tcPr marL="85089" marR="85089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300" b="0" i="0">
                          <a:solidFill>
                            <a:srgbClr val="000000"/>
                          </a:solidFill>
                          <a:latin typeface="Commissioner"/>
                          <a:ea typeface="Commissioner"/>
                        </a:rPr>
                        <a:t>5%</a:t>
                      </a:r>
                    </a:p>
                  </a:txBody>
                  <a:tcPr marL="85089" marR="85089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300" b="1" i="0" dirty="0">
                          <a:solidFill>
                            <a:schemeClr val="bg1"/>
                          </a:solidFill>
                          <a:latin typeface="Commissioner"/>
                          <a:ea typeface="Commissioner"/>
                        </a:rPr>
                        <a:t>0,39</a:t>
                      </a:r>
                    </a:p>
                  </a:txBody>
                  <a:tcPr marL="85089" marR="85089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D4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altLang="zh-CN" sz="1300" b="1" i="0" dirty="0">
                          <a:solidFill>
                            <a:srgbClr val="1C1C1C"/>
                          </a:solidFill>
                          <a:latin typeface="Commissioner"/>
                          <a:ea typeface="Commissioner"/>
                        </a:rPr>
                        <a:t>0,38</a:t>
                      </a:r>
                      <a:endParaRPr lang="en-US" altLang="zh-CN" sz="1300" b="1" i="0" dirty="0">
                        <a:solidFill>
                          <a:srgbClr val="1C1C1C"/>
                        </a:solidFill>
                        <a:latin typeface="Commissioner"/>
                        <a:ea typeface="Commissioner"/>
                      </a:endParaRPr>
                    </a:p>
                  </a:txBody>
                  <a:tcPr marL="85089" marR="85089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D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altLang="zh-CN" sz="1300" b="1" i="0" dirty="0">
                          <a:solidFill>
                            <a:srgbClr val="1C1C1C"/>
                          </a:solidFill>
                          <a:latin typeface="Commissioner"/>
                          <a:ea typeface="Commissioner"/>
                        </a:rPr>
                        <a:t>0,35</a:t>
                      </a:r>
                      <a:endParaRPr lang="en-US" altLang="zh-CN" sz="1300" b="1" i="0" dirty="0">
                        <a:solidFill>
                          <a:srgbClr val="1C1C1C"/>
                        </a:solidFill>
                        <a:latin typeface="Commissioner"/>
                        <a:ea typeface="Commissioner"/>
                      </a:endParaRPr>
                    </a:p>
                  </a:txBody>
                  <a:tcPr marL="85089" marR="85089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D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4753068"/>
                  </a:ext>
                </a:extLst>
              </a:tr>
            </a:tbl>
          </a:graphicData>
        </a:graphic>
      </p:graphicFrame>
      <p:sp>
        <p:nvSpPr>
          <p:cNvPr id="2" name="Заголовок 1"/>
          <p:cNvSpPr txBox="1">
            <a:spLocks noChangeArrowheads="1"/>
          </p:cNvSpPr>
          <p:nvPr/>
        </p:nvSpPr>
        <p:spPr bwMode="auto">
          <a:xfrm>
            <a:off x="11328400" y="235827"/>
            <a:ext cx="514898" cy="373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90000"/>
              </a:lnSpc>
            </a:pPr>
            <a:fld id="{846D0F84-820A-EC40-8A18-9955E8336641}" type="slidenum">
              <a:rPr lang="ru-RU" altLang="ru-RU" sz="1600" smtClean="0">
                <a:solidFill>
                  <a:srgbClr val="393939"/>
                </a:solidFill>
                <a:latin typeface="Involve" panose="020B0502020202020204" pitchFamily="34" charset="0"/>
                <a:ea typeface="Inter" panose="020B0502030000000004" pitchFamily="34" charset="0"/>
                <a:cs typeface="Inter" panose="020B0502030000000004" pitchFamily="34" charset="0"/>
              </a:rPr>
              <a:t>29</a:t>
            </a:fld>
            <a:endParaRPr lang="ru-RU" altLang="ru-RU" sz="1600" dirty="0">
              <a:solidFill>
                <a:srgbClr val="393939"/>
              </a:solidFill>
              <a:latin typeface="Involve" panose="020B0502020202020204" pitchFamily="34" charset="0"/>
              <a:ea typeface="Inter" panose="020B0502030000000004" pitchFamily="34" charset="0"/>
              <a:cs typeface="Inter" panose="020B05020300000000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 noChangeArrowheads="1"/>
          </p:cNvSpPr>
          <p:nvPr/>
        </p:nvSpPr>
        <p:spPr bwMode="auto">
          <a:xfrm>
            <a:off x="11328400" y="235827"/>
            <a:ext cx="514898" cy="373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90000"/>
              </a:lnSpc>
            </a:pPr>
            <a:fld id="{846D0F84-820A-EC40-8A18-9955E8336641}" type="slidenum">
              <a:rPr lang="ru-RU" altLang="ru-RU" sz="1600" smtClean="0">
                <a:solidFill>
                  <a:srgbClr val="393939"/>
                </a:solidFill>
                <a:latin typeface="Involve" panose="020B0502020202020204" pitchFamily="34" charset="0"/>
                <a:ea typeface="Inter" panose="020B0502030000000004" pitchFamily="34" charset="0"/>
                <a:cs typeface="Inter" panose="020B0502030000000004" pitchFamily="34" charset="0"/>
              </a:rPr>
              <a:t>3</a:t>
            </a:fld>
            <a:endParaRPr lang="ru-RU" altLang="ru-RU" sz="1600" dirty="0">
              <a:solidFill>
                <a:srgbClr val="393939"/>
              </a:solidFill>
              <a:latin typeface="Involve" panose="020B0502020202020204" pitchFamily="34" charset="0"/>
              <a:ea typeface="Inter" panose="020B0502030000000004" pitchFamily="34" charset="0"/>
              <a:cs typeface="Inter" panose="020B0502030000000004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348702" y="754409"/>
            <a:ext cx="11494596" cy="0"/>
          </a:xfrm>
          <a:prstGeom prst="line">
            <a:avLst/>
          </a:prstGeom>
          <a:ln w="9525">
            <a:solidFill>
              <a:srgbClr val="3939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43508" y="249280"/>
            <a:ext cx="1660201" cy="346708"/>
          </a:xfrm>
          <a:prstGeom prst="rect">
            <a:avLst/>
          </a:prstGeom>
        </p:spPr>
      </p:pic>
      <p:sp>
        <p:nvSpPr>
          <p:cNvPr id="22" name="Текст"/>
          <p:cNvSpPr txBox="1"/>
          <p:nvPr/>
        </p:nvSpPr>
        <p:spPr bwMode="auto">
          <a:xfrm>
            <a:off x="348702" y="306064"/>
            <a:ext cx="6486207" cy="233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defPPr>
              <a:defRPr lang="ru-RU"/>
            </a:defPPr>
            <a:lvl1pPr>
              <a:lnSpc>
                <a:spcPct val="90000"/>
              </a:lnSpc>
              <a:defRPr sz="1600">
                <a:solidFill>
                  <a:srgbClr val="393939"/>
                </a:solidFill>
                <a:latin typeface="Involve" panose="020B05020202020202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  <a:lvl2pPr marL="742950" indent="-285750">
              <a:defRPr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dirty="0"/>
              <a:t>ИПОТЕКА, соотношение выдач льготных и рыночных кредитов</a:t>
            </a:r>
          </a:p>
        </p:txBody>
      </p:sp>
      <p:grpSp>
        <p:nvGrpSpPr>
          <p:cNvPr id="10" name="Группа 9"/>
          <p:cNvGrpSpPr/>
          <p:nvPr/>
        </p:nvGrpSpPr>
        <p:grpSpPr>
          <a:xfrm>
            <a:off x="348702" y="970809"/>
            <a:ext cx="11495571" cy="5638277"/>
            <a:chOff x="1862549" y="2396462"/>
            <a:chExt cx="16306799" cy="7998058"/>
          </a:xfrm>
        </p:grpSpPr>
        <p:sp>
          <p:nvSpPr>
            <p:cNvPr id="11" name="Прямоугольник: скругленные углы 10"/>
            <p:cNvSpPr/>
            <p:nvPr/>
          </p:nvSpPr>
          <p:spPr bwMode="auto">
            <a:xfrm>
              <a:off x="1862549" y="2396462"/>
              <a:ext cx="16306799" cy="7998058"/>
            </a:xfrm>
            <a:prstGeom prst="roundRect">
              <a:avLst>
                <a:gd name="adj" fmla="val 3141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 dirty="0"/>
            </a:p>
          </p:txBody>
        </p:sp>
        <p:pic>
          <p:nvPicPr>
            <p:cNvPr id="12" name="Рисунок 11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2012950" y="2397125"/>
              <a:ext cx="16006763" cy="799147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2"/>
          <p:cNvSpPr txBox="1"/>
          <p:nvPr/>
        </p:nvSpPr>
        <p:spPr>
          <a:xfrm>
            <a:off x="184728" y="0"/>
            <a:ext cx="11179006" cy="8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3200" b="1" dirty="0">
                <a:solidFill>
                  <a:srgbClr val="212121"/>
                </a:solidFill>
                <a:latin typeface="Commissioner"/>
                <a:ea typeface="Commissioner"/>
                <a:cs typeface="Commissioner"/>
                <a:sym typeface="Commissioner"/>
              </a:rPr>
              <a:t>КРИТЕРИИ ВЫБОРА ОБЪЕКТА</a:t>
            </a:r>
            <a:r>
              <a:rPr lang="ru-RU" sz="3200" b="1" dirty="0">
                <a:solidFill>
                  <a:srgbClr val="212121"/>
                </a:solidFill>
                <a:latin typeface="Commissioner"/>
                <a:ea typeface="Commissioner"/>
                <a:cs typeface="Commissioner"/>
                <a:sym typeface="Commissioner"/>
              </a:rPr>
              <a:t> </a:t>
            </a:r>
            <a:r>
              <a:rPr lang="en-US" sz="2135" b="1" dirty="0">
                <a:solidFill>
                  <a:srgbClr val="FF6D44"/>
                </a:solidFill>
                <a:latin typeface="Commissioner"/>
                <a:ea typeface="Commissioner"/>
                <a:cs typeface="Commissioner"/>
                <a:sym typeface="Commissioner"/>
              </a:rPr>
              <a:t>в </a:t>
            </a:r>
            <a:r>
              <a:rPr lang="en-US" sz="2135" b="1" dirty="0" err="1">
                <a:solidFill>
                  <a:srgbClr val="FF6D44"/>
                </a:solidFill>
                <a:latin typeface="Commissioner"/>
                <a:ea typeface="Commissioner"/>
                <a:cs typeface="Commissioner"/>
                <a:sym typeface="Commissioner"/>
              </a:rPr>
              <a:t>категории</a:t>
            </a:r>
            <a:r>
              <a:rPr lang="en-US" sz="2135" b="1" dirty="0">
                <a:solidFill>
                  <a:srgbClr val="FF6D44"/>
                </a:solidFill>
                <a:latin typeface="Commissioner"/>
                <a:ea typeface="Commissioner"/>
                <a:cs typeface="Commissioner"/>
                <a:sym typeface="Commissioner"/>
              </a:rPr>
              <a:t>: </a:t>
            </a:r>
            <a:r>
              <a:rPr lang="en-US" sz="2135" b="1" dirty="0" err="1">
                <a:solidFill>
                  <a:srgbClr val="FF6D44"/>
                </a:solidFill>
                <a:latin typeface="Commissioner"/>
                <a:ea typeface="Commissioner"/>
                <a:cs typeface="Commissioner"/>
                <a:sym typeface="Commissioner"/>
              </a:rPr>
              <a:t>квартира</a:t>
            </a:r>
            <a:endParaRPr sz="2135" b="1" dirty="0">
              <a:solidFill>
                <a:srgbClr val="FF6D44"/>
              </a:solidFill>
              <a:latin typeface="Commissioner"/>
              <a:ea typeface="Commissioner"/>
              <a:cs typeface="Commissioner"/>
              <a:sym typeface="Commissioner"/>
            </a:endParaRPr>
          </a:p>
        </p:txBody>
      </p:sp>
      <p:graphicFrame>
        <p:nvGraphicFramePr>
          <p:cNvPr id="120" name="Google Shape;120;p22"/>
          <p:cNvGraphicFramePr/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44479697"/>
              </p:ext>
            </p:extLst>
          </p:nvPr>
        </p:nvGraphicFramePr>
        <p:xfrm>
          <a:off x="347557" y="737987"/>
          <a:ext cx="11496886" cy="5801359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419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704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22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22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37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4055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337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4469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4616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 panose="020B0604020202020204"/>
                        <a:buNone/>
                      </a:pPr>
                      <a:endParaRPr lang="en-GB" altLang="en-US" sz="1300" dirty="0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en-US" sz="1100" b="1" dirty="0" err="1">
                          <a:solidFill>
                            <a:schemeClr val="dk1"/>
                          </a:solidFill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Категория</a:t>
                      </a:r>
                      <a:r>
                        <a:rPr lang="en-US" sz="1100" b="1" dirty="0">
                          <a:solidFill>
                            <a:schemeClr val="dk1"/>
                          </a:solidFill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 / </a:t>
                      </a:r>
                      <a:r>
                        <a:rPr lang="en-US" sz="1100" b="1" dirty="0" err="1">
                          <a:solidFill>
                            <a:schemeClr val="dk1"/>
                          </a:solidFill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Оценка</a:t>
                      </a:r>
                      <a:endParaRPr sz="1300" dirty="0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не важный</a:t>
                      </a:r>
                      <a:endParaRPr sz="1100" b="1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dirty="0" err="1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важный</a:t>
                      </a:r>
                      <a:endParaRPr sz="1100" b="1" dirty="0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особенно </a:t>
                      </a:r>
                      <a:endParaRPr sz="1100" b="1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важный</a:t>
                      </a:r>
                      <a:endParaRPr sz="1100" b="1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ср.</a:t>
                      </a:r>
                      <a:r>
                        <a:rPr lang="en-US" sz="1100" b="1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 </a:t>
                      </a:r>
                      <a:r>
                        <a:rPr lang="en-US" sz="1100" b="1">
                          <a:solidFill>
                            <a:srgbClr val="000000"/>
                          </a:solidFill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балл</a:t>
                      </a:r>
                      <a:endParaRPr sz="1100" b="1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b="1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Тюмень</a:t>
                      </a:r>
                      <a:endParaRPr sz="1100" b="1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ср. балл</a:t>
                      </a:r>
                      <a:endParaRPr sz="1100" b="1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b="1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Екатеринбург</a:t>
                      </a:r>
                      <a:endParaRPr sz="1100" b="1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ср. балл</a:t>
                      </a:r>
                      <a:endParaRPr sz="1100" b="1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2233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altLang="en-GB" sz="1100" b="1" dirty="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1</a:t>
                      </a:r>
                    </a:p>
                  </a:txBody>
                  <a:tcPr marL="121900" marR="1219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dirty="0" err="1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Качество</a:t>
                      </a:r>
                      <a:r>
                        <a:rPr lang="en-US" sz="1100" b="1" dirty="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 </a:t>
                      </a:r>
                      <a:r>
                        <a:rPr lang="en-US" sz="1100" b="1" dirty="0" err="1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воды</a:t>
                      </a:r>
                      <a:r>
                        <a:rPr lang="en-US" sz="1100" b="1" dirty="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 </a:t>
                      </a:r>
                      <a:r>
                        <a:rPr lang="en-US" sz="1100" b="1" dirty="0" err="1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в</a:t>
                      </a:r>
                      <a:r>
                        <a:rPr lang="en-US" sz="1100" b="1" dirty="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 </a:t>
                      </a:r>
                      <a:r>
                        <a:rPr lang="en-US" sz="1100" b="1" dirty="0" err="1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квартире</a:t>
                      </a:r>
                      <a:endParaRPr sz="1100" b="1" dirty="0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3%</a:t>
                      </a:r>
                    </a:p>
                  </a:txBody>
                  <a:tcPr marL="121900" marR="1219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48%</a:t>
                      </a:r>
                    </a:p>
                  </a:txBody>
                  <a:tcPr marL="121900" marR="1219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49%</a:t>
                      </a:r>
                    </a:p>
                  </a:txBody>
                  <a:tcPr marL="121900" marR="1219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1" dirty="0">
                          <a:solidFill>
                            <a:schemeClr val="bg1"/>
                          </a:solidFill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1,95</a:t>
                      </a:r>
                    </a:p>
                  </a:txBody>
                  <a:tcPr marL="121900" marR="1219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D4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 b="1" dirty="0">
                          <a:solidFill>
                            <a:srgbClr val="1C1C1C"/>
                          </a:solidFill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2,03</a:t>
                      </a:r>
                      <a:endParaRPr lang="en-US" sz="1300" b="1" dirty="0">
                        <a:solidFill>
                          <a:srgbClr val="1C1C1C"/>
                        </a:solidFill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D8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lang="ru-RU" sz="1300" b="1" dirty="0">
                          <a:solidFill>
                            <a:srgbClr val="1C1C1C"/>
                          </a:solidFill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2,01</a:t>
                      </a:r>
                      <a:endParaRPr lang="en-US" sz="1300" b="1" dirty="0">
                        <a:solidFill>
                          <a:srgbClr val="1C1C1C"/>
                        </a:solidFill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D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2233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altLang="en-GB" sz="1100" b="1" dirty="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2</a:t>
                      </a:r>
                    </a:p>
                  </a:txBody>
                  <a:tcPr marL="121900" marR="1219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dirty="0" err="1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Планировка</a:t>
                      </a:r>
                      <a:r>
                        <a:rPr lang="en-US" sz="1100" b="1" dirty="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 </a:t>
                      </a:r>
                      <a:r>
                        <a:rPr lang="en-US" sz="1100" b="1" dirty="0" err="1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квартиры</a:t>
                      </a:r>
                      <a:endParaRPr sz="1100" b="1" dirty="0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5%</a:t>
                      </a:r>
                    </a:p>
                  </a:txBody>
                  <a:tcPr marL="121900" marR="1219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56%</a:t>
                      </a:r>
                    </a:p>
                  </a:txBody>
                  <a:tcPr marL="121900" marR="1219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39%</a:t>
                      </a:r>
                    </a:p>
                  </a:txBody>
                  <a:tcPr marL="121900" marR="1219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1" dirty="0">
                          <a:solidFill>
                            <a:schemeClr val="bg1"/>
                          </a:solidFill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1,73</a:t>
                      </a:r>
                    </a:p>
                  </a:txBody>
                  <a:tcPr marL="121900" marR="1219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D4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 b="1" dirty="0">
                          <a:solidFill>
                            <a:srgbClr val="1C1C1C"/>
                          </a:solidFill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1,82</a:t>
                      </a:r>
                      <a:endParaRPr lang="en-US" sz="1300" b="1" dirty="0">
                        <a:solidFill>
                          <a:srgbClr val="1C1C1C"/>
                        </a:solidFill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D8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lang="ru-RU" sz="1300" b="1" dirty="0">
                          <a:solidFill>
                            <a:srgbClr val="1C1C1C"/>
                          </a:solidFill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1,82</a:t>
                      </a:r>
                      <a:endParaRPr lang="en-US" sz="1300" b="1" dirty="0">
                        <a:solidFill>
                          <a:srgbClr val="1C1C1C"/>
                        </a:solidFill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D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2233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altLang="en-GB" sz="1100" b="1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3</a:t>
                      </a:r>
                    </a:p>
                  </a:txBody>
                  <a:tcPr marL="121900" marR="1219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Наличие балкона, лоджии, террасы</a:t>
                      </a:r>
                      <a:endParaRPr sz="1100" b="1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6%</a:t>
                      </a:r>
                    </a:p>
                  </a:txBody>
                  <a:tcPr marL="121900" marR="1219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58%</a:t>
                      </a:r>
                    </a:p>
                  </a:txBody>
                  <a:tcPr marL="121900" marR="1219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36%</a:t>
                      </a:r>
                    </a:p>
                  </a:txBody>
                  <a:tcPr marL="121900" marR="1219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1">
                          <a:solidFill>
                            <a:schemeClr val="bg1"/>
                          </a:solidFill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1,66</a:t>
                      </a:r>
                    </a:p>
                  </a:txBody>
                  <a:tcPr marL="121900" marR="1219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D4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 b="1" dirty="0">
                          <a:solidFill>
                            <a:srgbClr val="1C1C1C"/>
                          </a:solidFill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1,59</a:t>
                      </a:r>
                      <a:endParaRPr lang="en-US" sz="1300" b="1" dirty="0">
                        <a:solidFill>
                          <a:srgbClr val="1C1C1C"/>
                        </a:solidFill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D8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 b="1" dirty="0">
                          <a:solidFill>
                            <a:srgbClr val="1C1C1C"/>
                          </a:solidFill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1,71</a:t>
                      </a:r>
                      <a:endParaRPr lang="en-US" sz="1300" b="1" dirty="0">
                        <a:solidFill>
                          <a:srgbClr val="1C1C1C"/>
                        </a:solidFill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D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2233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altLang="en-GB" sz="110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4</a:t>
                      </a:r>
                    </a:p>
                  </a:txBody>
                  <a:tcPr marL="121900" marR="1219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dirty="0" err="1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Наличие</a:t>
                      </a:r>
                      <a:r>
                        <a:rPr lang="en-US" sz="1100" dirty="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 </a:t>
                      </a:r>
                      <a:r>
                        <a:rPr lang="en-US" sz="1100" dirty="0" err="1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индивидуального</a:t>
                      </a:r>
                      <a:r>
                        <a:rPr lang="en-US" sz="1100" dirty="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 </a:t>
                      </a:r>
                      <a:r>
                        <a:rPr lang="en-US" sz="1100" dirty="0" err="1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отопления</a:t>
                      </a:r>
                      <a:r>
                        <a:rPr lang="en-US" sz="1100" dirty="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 </a:t>
                      </a:r>
                      <a:r>
                        <a:rPr lang="en-US" sz="1100" dirty="0" err="1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в</a:t>
                      </a:r>
                      <a:r>
                        <a:rPr lang="en-US" sz="1100" dirty="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 </a:t>
                      </a:r>
                      <a:r>
                        <a:rPr lang="en-US" sz="1100" dirty="0" err="1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квартире</a:t>
                      </a:r>
                      <a:endParaRPr sz="1100" dirty="0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14%</a:t>
                      </a:r>
                      <a:endParaRPr sz="1300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54%</a:t>
                      </a:r>
                      <a:endParaRPr sz="1300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32%</a:t>
                      </a:r>
                      <a:endParaRPr sz="1300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1" dirty="0">
                          <a:solidFill>
                            <a:schemeClr val="bg1"/>
                          </a:solidFill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1,5</a:t>
                      </a:r>
                    </a:p>
                  </a:txBody>
                  <a:tcPr marL="121900" marR="1219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D4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 b="1" i="0" u="none" strike="noStrike" cap="none" dirty="0">
                          <a:solidFill>
                            <a:srgbClr val="1C1C1C"/>
                          </a:solidFill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1,53</a:t>
                      </a:r>
                      <a:endParaRPr sz="1300" b="1" i="0" u="none" strike="noStrike" cap="none" dirty="0">
                        <a:solidFill>
                          <a:srgbClr val="1C1C1C"/>
                        </a:solidFill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D8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 b="1" i="0" u="none" strike="noStrike" cap="none" dirty="0">
                          <a:solidFill>
                            <a:srgbClr val="1C1C1C"/>
                          </a:solidFill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1,59</a:t>
                      </a:r>
                      <a:endParaRPr sz="1300" b="1" i="0" u="none" strike="noStrike" cap="none" dirty="0">
                        <a:solidFill>
                          <a:srgbClr val="1C1C1C"/>
                        </a:solidFill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D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2233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altLang="en-GB" sz="1100" dirty="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5</a:t>
                      </a:r>
                    </a:p>
                  </a:txBody>
                  <a:tcPr marL="121900" marR="1219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Уровень отделки квартиры от застройщика</a:t>
                      </a:r>
                      <a:endParaRPr sz="1100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dirty="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17%</a:t>
                      </a:r>
                      <a:endParaRPr sz="1300" dirty="0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60%</a:t>
                      </a:r>
                      <a:endParaRPr sz="1300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23%</a:t>
                      </a:r>
                      <a:endParaRPr sz="1300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1">
                          <a:solidFill>
                            <a:schemeClr val="bg1"/>
                          </a:solidFill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1,29</a:t>
                      </a:r>
                    </a:p>
                  </a:txBody>
                  <a:tcPr marL="121900" marR="1219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D4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 b="0" dirty="0">
                          <a:solidFill>
                            <a:srgbClr val="1C1C1C"/>
                          </a:solidFill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1,29</a:t>
                      </a:r>
                    </a:p>
                  </a:txBody>
                  <a:tcPr marL="121900" marR="1219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D8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lang="ru-RU" sz="1300" b="0" dirty="0">
                          <a:solidFill>
                            <a:srgbClr val="1C1C1C"/>
                          </a:solidFill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1,22</a:t>
                      </a:r>
                    </a:p>
                  </a:txBody>
                  <a:tcPr marL="121900" marR="1219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D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2233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altLang="en-GB" sz="110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6</a:t>
                      </a:r>
                    </a:p>
                  </a:txBody>
                  <a:tcPr marL="121900" marR="1219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Наличие умных систем защиты от протечек воды и утечек газа</a:t>
                      </a:r>
                      <a:endParaRPr sz="1100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18%</a:t>
                      </a:r>
                      <a:endParaRPr sz="1300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59%</a:t>
                      </a:r>
                      <a:endParaRPr sz="1300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23%</a:t>
                      </a:r>
                      <a:endParaRPr sz="1300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dirty="0">
                          <a:solidFill>
                            <a:schemeClr val="bg1"/>
                          </a:solidFill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1,28</a:t>
                      </a:r>
                      <a:endParaRPr sz="1300" dirty="0">
                        <a:solidFill>
                          <a:schemeClr val="bg1"/>
                        </a:solidFill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D4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 b="1" dirty="0">
                          <a:solidFill>
                            <a:srgbClr val="1C1C1C"/>
                          </a:solidFill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1,49</a:t>
                      </a:r>
                    </a:p>
                  </a:txBody>
                  <a:tcPr marL="121900" marR="1219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D8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 b="1" i="0" u="none" strike="noStrike" cap="none" dirty="0">
                          <a:solidFill>
                            <a:srgbClr val="1C1C1C"/>
                          </a:solidFill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1,37</a:t>
                      </a:r>
                    </a:p>
                  </a:txBody>
                  <a:tcPr marL="121900" marR="1219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D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2233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altLang="en-GB" sz="1100" dirty="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7</a:t>
                      </a:r>
                    </a:p>
                  </a:txBody>
                  <a:tcPr marL="121900" marR="1219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Большая кухня-гостиная</a:t>
                      </a:r>
                      <a:endParaRPr sz="1100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19%</a:t>
                      </a:r>
                      <a:endParaRPr sz="1300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58%</a:t>
                      </a:r>
                      <a:endParaRPr sz="1300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23%</a:t>
                      </a:r>
                      <a:endParaRPr sz="1300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dirty="0">
                          <a:solidFill>
                            <a:schemeClr val="bg1"/>
                          </a:solidFill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1,27</a:t>
                      </a:r>
                      <a:endParaRPr sz="1300" dirty="0">
                        <a:solidFill>
                          <a:schemeClr val="bg1"/>
                        </a:solidFill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D4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 dirty="0">
                          <a:solidFill>
                            <a:srgbClr val="1C1C1C"/>
                          </a:solidFill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1,18</a:t>
                      </a:r>
                      <a:endParaRPr sz="1300" dirty="0">
                        <a:solidFill>
                          <a:srgbClr val="1C1C1C"/>
                        </a:solidFill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D8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lang="ru-RU" sz="1300" dirty="0">
                          <a:solidFill>
                            <a:srgbClr val="1C1C1C"/>
                          </a:solidFill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1,25</a:t>
                      </a:r>
                    </a:p>
                  </a:txBody>
                  <a:tcPr marL="121900" marR="1219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D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2233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altLang="en-GB" sz="110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8</a:t>
                      </a:r>
                    </a:p>
                  </a:txBody>
                  <a:tcPr marL="121900" marR="1219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Красивый вид из окна</a:t>
                      </a:r>
                      <a:endParaRPr sz="1100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16%</a:t>
                      </a:r>
                      <a:endParaRPr sz="1300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dirty="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64%</a:t>
                      </a:r>
                      <a:endParaRPr sz="1300" dirty="0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20%</a:t>
                      </a:r>
                      <a:endParaRPr sz="1300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solidFill>
                            <a:schemeClr val="bg1"/>
                          </a:solidFill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1,24</a:t>
                      </a:r>
                      <a:endParaRPr sz="1300">
                        <a:solidFill>
                          <a:schemeClr val="bg1"/>
                        </a:solidFill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D4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 dirty="0">
                          <a:solidFill>
                            <a:srgbClr val="1C1C1C"/>
                          </a:solidFill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1,23</a:t>
                      </a:r>
                      <a:endParaRPr sz="1300" dirty="0">
                        <a:solidFill>
                          <a:srgbClr val="1C1C1C"/>
                        </a:solidFill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D8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 b="0" i="0" u="none" strike="noStrike" cap="none" dirty="0">
                          <a:solidFill>
                            <a:srgbClr val="1C1C1C"/>
                          </a:solidFill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1,27</a:t>
                      </a:r>
                      <a:endParaRPr lang="en-US" sz="1300" b="0" i="0" u="none" strike="noStrike" cap="none" dirty="0">
                        <a:solidFill>
                          <a:srgbClr val="1C1C1C"/>
                        </a:solidFill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D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2233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altLang="en-GB" sz="110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9</a:t>
                      </a:r>
                    </a:p>
                  </a:txBody>
                  <a:tcPr marL="121900" marR="1219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Наличие гардеробной</a:t>
                      </a:r>
                      <a:endParaRPr sz="1100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31%</a:t>
                      </a:r>
                      <a:endParaRPr sz="1300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54%</a:t>
                      </a:r>
                      <a:endParaRPr sz="1300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15%</a:t>
                      </a:r>
                      <a:endParaRPr sz="1300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dirty="0">
                          <a:solidFill>
                            <a:schemeClr val="bg1"/>
                          </a:solidFill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0,99</a:t>
                      </a:r>
                      <a:endParaRPr sz="1300" dirty="0">
                        <a:solidFill>
                          <a:schemeClr val="bg1"/>
                        </a:solidFill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D4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 b="1" dirty="0">
                          <a:solidFill>
                            <a:srgbClr val="1C1C1C"/>
                          </a:solidFill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0,98</a:t>
                      </a:r>
                    </a:p>
                  </a:txBody>
                  <a:tcPr marL="121900" marR="1219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D8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 dirty="0">
                          <a:solidFill>
                            <a:srgbClr val="1C1C1C"/>
                          </a:solidFill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0,96</a:t>
                      </a:r>
                      <a:endParaRPr sz="1300" dirty="0">
                        <a:solidFill>
                          <a:srgbClr val="1C1C1C"/>
                        </a:solidFill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D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2233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altLang="en-GB" sz="1100" dirty="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10</a:t>
                      </a:r>
                    </a:p>
                  </a:txBody>
                  <a:tcPr marL="121900" marR="1219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dirty="0" err="1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Высокие</a:t>
                      </a:r>
                      <a:r>
                        <a:rPr lang="en-US" sz="1100" dirty="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 </a:t>
                      </a:r>
                      <a:r>
                        <a:rPr lang="en-US" sz="1100" dirty="0" err="1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потолки</a:t>
                      </a:r>
                      <a:endParaRPr sz="1100" dirty="0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dirty="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33%</a:t>
                      </a:r>
                      <a:endParaRPr sz="1300" dirty="0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dirty="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56%</a:t>
                      </a:r>
                      <a:endParaRPr sz="1300" dirty="0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11%</a:t>
                      </a:r>
                      <a:endParaRPr sz="1300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1" dirty="0">
                          <a:solidFill>
                            <a:schemeClr val="bg1"/>
                          </a:solidFill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0,89</a:t>
                      </a:r>
                    </a:p>
                  </a:txBody>
                  <a:tcPr marL="121900" marR="1219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D4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 b="1" dirty="0">
                          <a:solidFill>
                            <a:srgbClr val="1C1C1C"/>
                          </a:solidFill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0,8</a:t>
                      </a:r>
                      <a:endParaRPr lang="en-US" sz="1300" b="1" dirty="0">
                        <a:solidFill>
                          <a:srgbClr val="1C1C1C"/>
                        </a:solidFill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D8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 b="1" dirty="0">
                          <a:solidFill>
                            <a:srgbClr val="1C1C1C"/>
                          </a:solidFill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0,89</a:t>
                      </a:r>
                      <a:endParaRPr lang="en-US" sz="1300" b="1" dirty="0">
                        <a:solidFill>
                          <a:srgbClr val="1C1C1C"/>
                        </a:solidFill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D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2233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altLang="en-GB" sz="1100" dirty="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11</a:t>
                      </a:r>
                    </a:p>
                  </a:txBody>
                  <a:tcPr marL="121900" marR="1219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dirty="0" err="1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Автоматизированная</a:t>
                      </a:r>
                      <a:r>
                        <a:rPr lang="en-US" sz="1100" dirty="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 </a:t>
                      </a:r>
                      <a:r>
                        <a:rPr lang="en-US" sz="1100" dirty="0" err="1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передача</a:t>
                      </a:r>
                      <a:r>
                        <a:rPr lang="en-US" sz="1100" dirty="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 </a:t>
                      </a:r>
                      <a:r>
                        <a:rPr lang="en-US" sz="1100" dirty="0" err="1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показаний</a:t>
                      </a:r>
                      <a:r>
                        <a:rPr lang="en-US" sz="1100" dirty="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 </a:t>
                      </a:r>
                      <a:r>
                        <a:rPr lang="en-US" sz="1100" dirty="0" err="1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счетчиков</a:t>
                      </a:r>
                      <a:endParaRPr sz="1100" dirty="0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43%</a:t>
                      </a:r>
                      <a:endParaRPr sz="1300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47%</a:t>
                      </a:r>
                      <a:endParaRPr sz="1300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10%</a:t>
                      </a:r>
                      <a:endParaRPr sz="1300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1" dirty="0">
                          <a:solidFill>
                            <a:schemeClr val="bg1"/>
                          </a:solidFill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0,77</a:t>
                      </a:r>
                    </a:p>
                  </a:txBody>
                  <a:tcPr marL="121900" marR="1219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D4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altLang="en-US" sz="1300" b="0" dirty="0">
                          <a:solidFill>
                            <a:srgbClr val="1C1C1C"/>
                          </a:solidFill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1,07</a:t>
                      </a:r>
                    </a:p>
                  </a:txBody>
                  <a:tcPr marL="121900" marR="1219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D8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 b="1" dirty="0">
                          <a:solidFill>
                            <a:srgbClr val="1C1C1C"/>
                          </a:solidFill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0,74</a:t>
                      </a:r>
                      <a:endParaRPr lang="en-US" sz="1300" b="1" dirty="0">
                        <a:solidFill>
                          <a:srgbClr val="1C1C1C"/>
                        </a:solidFill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D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4504100"/>
                  </a:ext>
                </a:extLst>
              </a:tr>
              <a:tr h="362233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altLang="en-GB" sz="1100" dirty="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12</a:t>
                      </a:r>
                    </a:p>
                  </a:txBody>
                  <a:tcPr marL="121900" marR="1219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dirty="0" err="1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Панорамные</a:t>
                      </a:r>
                      <a:r>
                        <a:rPr lang="en-US" sz="1100" dirty="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 </a:t>
                      </a:r>
                      <a:r>
                        <a:rPr lang="en-US" sz="1100" dirty="0" err="1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окна</a:t>
                      </a:r>
                      <a:r>
                        <a:rPr lang="en-US" sz="1100" dirty="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 в </a:t>
                      </a:r>
                      <a:r>
                        <a:rPr lang="en-US" sz="1100" dirty="0" err="1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квартире</a:t>
                      </a:r>
                      <a:endParaRPr sz="1100" dirty="0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52%</a:t>
                      </a:r>
                      <a:endParaRPr sz="1300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38%</a:t>
                      </a:r>
                      <a:endParaRPr sz="1300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10%</a:t>
                      </a:r>
                      <a:endParaRPr sz="1300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1" dirty="0">
                          <a:solidFill>
                            <a:schemeClr val="bg1"/>
                          </a:solidFill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0,68</a:t>
                      </a:r>
                    </a:p>
                  </a:txBody>
                  <a:tcPr marL="121900" marR="1219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D4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 b="1" dirty="0">
                          <a:solidFill>
                            <a:srgbClr val="1C1C1C"/>
                          </a:solidFill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0,59</a:t>
                      </a:r>
                      <a:endParaRPr lang="en-US" sz="1300" b="1" dirty="0">
                        <a:solidFill>
                          <a:srgbClr val="1C1C1C"/>
                        </a:solidFill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D8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 b="1" dirty="0">
                          <a:solidFill>
                            <a:srgbClr val="1C1C1C"/>
                          </a:solidFill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0,67</a:t>
                      </a:r>
                      <a:endParaRPr lang="en-US" sz="1300" b="1" dirty="0">
                        <a:solidFill>
                          <a:srgbClr val="1C1C1C"/>
                        </a:solidFill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D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4044344"/>
                  </a:ext>
                </a:extLst>
              </a:tr>
              <a:tr h="54616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altLang="en-GB" sz="1100" dirty="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13</a:t>
                      </a:r>
                    </a:p>
                  </a:txBody>
                  <a:tcPr marL="121900" marR="1219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dirty="0" err="1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Наличие</a:t>
                      </a:r>
                      <a:r>
                        <a:rPr lang="en-US" sz="1100" dirty="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 </a:t>
                      </a:r>
                      <a:r>
                        <a:rPr lang="en-US" sz="1100" dirty="0" err="1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умных</a:t>
                      </a:r>
                      <a:r>
                        <a:rPr lang="en-US" sz="1100" dirty="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 </a:t>
                      </a:r>
                      <a:r>
                        <a:rPr lang="en-US" sz="1100" dirty="0" err="1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систем</a:t>
                      </a:r>
                      <a:r>
                        <a:rPr lang="en-US" sz="1100" dirty="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 </a:t>
                      </a:r>
                      <a:r>
                        <a:rPr lang="en-US" sz="1100" dirty="0" err="1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управления</a:t>
                      </a:r>
                      <a:r>
                        <a:rPr lang="en-US" sz="1100" dirty="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 </a:t>
                      </a:r>
                      <a:r>
                        <a:rPr lang="en-US" sz="1100" dirty="0" err="1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климатом</a:t>
                      </a:r>
                      <a:r>
                        <a:rPr lang="en-US" sz="1100" dirty="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 и (</a:t>
                      </a:r>
                      <a:r>
                        <a:rPr lang="en-US" sz="1100" dirty="0" err="1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или</a:t>
                      </a:r>
                      <a:r>
                        <a:rPr lang="en-US" sz="1100" dirty="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) </a:t>
                      </a:r>
                      <a:r>
                        <a:rPr lang="en-US" sz="1100" dirty="0" err="1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бытовыми</a:t>
                      </a:r>
                      <a:r>
                        <a:rPr lang="en-US" sz="1100" dirty="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 </a:t>
                      </a:r>
                      <a:r>
                        <a:rPr lang="en-US" sz="1100" dirty="0" err="1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приборами</a:t>
                      </a:r>
                      <a:endParaRPr sz="1100" dirty="0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dirty="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52%</a:t>
                      </a:r>
                      <a:endParaRPr sz="1300" dirty="0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39%</a:t>
                      </a:r>
                      <a:endParaRPr sz="1300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dirty="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9%</a:t>
                      </a:r>
                      <a:endParaRPr sz="1300" dirty="0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1" dirty="0">
                          <a:solidFill>
                            <a:schemeClr val="bg1"/>
                          </a:solidFill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0,66</a:t>
                      </a:r>
                    </a:p>
                  </a:txBody>
                  <a:tcPr marL="121900" marR="1219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D4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 b="1" dirty="0">
                          <a:solidFill>
                            <a:srgbClr val="1C1C1C"/>
                          </a:solidFill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0,76</a:t>
                      </a:r>
                      <a:endParaRPr lang="en-US" sz="1300" b="1" dirty="0">
                        <a:solidFill>
                          <a:srgbClr val="1C1C1C"/>
                        </a:solidFill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D8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 b="1" dirty="0">
                          <a:solidFill>
                            <a:srgbClr val="1C1C1C"/>
                          </a:solidFill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0,61</a:t>
                      </a:r>
                      <a:endParaRPr lang="en-US" sz="1300" b="1" dirty="0">
                        <a:solidFill>
                          <a:srgbClr val="1C1C1C"/>
                        </a:solidFill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D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0663942"/>
                  </a:ext>
                </a:extLst>
              </a:tr>
              <a:tr h="362233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altLang="en-GB" sz="1100" dirty="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14</a:t>
                      </a:r>
                    </a:p>
                  </a:txBody>
                  <a:tcPr marL="121900" marR="1219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dirty="0" err="1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Встроенная</a:t>
                      </a:r>
                      <a:r>
                        <a:rPr lang="en-US" sz="1100" dirty="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 </a:t>
                      </a:r>
                      <a:r>
                        <a:rPr lang="en-US" sz="1100" dirty="0" err="1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мебель</a:t>
                      </a:r>
                      <a:r>
                        <a:rPr lang="en-US" sz="1100" dirty="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 </a:t>
                      </a:r>
                      <a:r>
                        <a:rPr lang="en-US" sz="1100" dirty="0" err="1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и</a:t>
                      </a:r>
                      <a:r>
                        <a:rPr lang="en-US" sz="1100" dirty="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 </a:t>
                      </a:r>
                      <a:r>
                        <a:rPr lang="en-US" sz="1100" dirty="0" err="1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техника</a:t>
                      </a:r>
                      <a:r>
                        <a:rPr lang="en-US" sz="1100" dirty="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 </a:t>
                      </a:r>
                      <a:r>
                        <a:rPr lang="en-US" sz="1100" dirty="0" err="1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от</a:t>
                      </a:r>
                      <a:r>
                        <a:rPr lang="en-US" sz="1100" dirty="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 </a:t>
                      </a:r>
                      <a:r>
                        <a:rPr lang="en-US" sz="1100" dirty="0" err="1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застройщика</a:t>
                      </a:r>
                      <a:endParaRPr sz="1100" dirty="0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53%</a:t>
                      </a:r>
                      <a:endParaRPr sz="1300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38%</a:t>
                      </a:r>
                      <a:endParaRPr sz="1300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9%</a:t>
                      </a:r>
                      <a:endParaRPr sz="1300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1" dirty="0">
                          <a:solidFill>
                            <a:schemeClr val="bg1"/>
                          </a:solidFill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0,65</a:t>
                      </a:r>
                    </a:p>
                  </a:txBody>
                  <a:tcPr marL="121900" marR="1219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D4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 b="1" dirty="0">
                          <a:solidFill>
                            <a:srgbClr val="1C1C1C"/>
                          </a:solidFill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0,68</a:t>
                      </a:r>
                      <a:endParaRPr lang="en-US" sz="1300" b="1" dirty="0">
                        <a:solidFill>
                          <a:srgbClr val="1C1C1C"/>
                        </a:solidFill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D8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 b="1" dirty="0">
                          <a:solidFill>
                            <a:srgbClr val="1C1C1C"/>
                          </a:solidFill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0,58</a:t>
                      </a:r>
                      <a:endParaRPr lang="en-US" sz="1300" b="1" dirty="0">
                        <a:solidFill>
                          <a:srgbClr val="1C1C1C"/>
                        </a:solidFill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D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0389424"/>
                  </a:ext>
                </a:extLst>
              </a:tr>
            </a:tbl>
          </a:graphicData>
        </a:graphic>
      </p:graphicFrame>
      <p:sp>
        <p:nvSpPr>
          <p:cNvPr id="2" name="Заголовок 1"/>
          <p:cNvSpPr txBox="1">
            <a:spLocks noChangeArrowheads="1"/>
          </p:cNvSpPr>
          <p:nvPr/>
        </p:nvSpPr>
        <p:spPr bwMode="auto">
          <a:xfrm>
            <a:off x="11328400" y="235827"/>
            <a:ext cx="514898" cy="373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90000"/>
              </a:lnSpc>
            </a:pPr>
            <a:fld id="{846D0F84-820A-EC40-8A18-9955E8336641}" type="slidenum">
              <a:rPr lang="ru-RU" altLang="ru-RU" sz="1600" smtClean="0">
                <a:solidFill>
                  <a:srgbClr val="393939"/>
                </a:solidFill>
                <a:latin typeface="Involve" panose="020B0502020202020204" pitchFamily="34" charset="0"/>
                <a:ea typeface="Inter" panose="020B0502030000000004" pitchFamily="34" charset="0"/>
                <a:cs typeface="Inter" panose="020B0502030000000004" pitchFamily="34" charset="0"/>
              </a:rPr>
              <a:t>30</a:t>
            </a:fld>
            <a:endParaRPr lang="ru-RU" altLang="ru-RU" sz="1600" dirty="0">
              <a:solidFill>
                <a:srgbClr val="393939"/>
              </a:solidFill>
              <a:latin typeface="Involve" panose="020B0502020202020204" pitchFamily="34" charset="0"/>
              <a:ea typeface="Inter" panose="020B0502030000000004" pitchFamily="34" charset="0"/>
              <a:cs typeface="Inter" panose="020B0502030000000004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53;p28"/>
          <p:cNvSpPr txBox="1"/>
          <p:nvPr/>
        </p:nvSpPr>
        <p:spPr>
          <a:xfrm>
            <a:off x="3467947" y="4605021"/>
            <a:ext cx="5256107" cy="691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ru-RU" altLang="en-US" sz="2400" b="1" dirty="0" err="1">
                <a:solidFill>
                  <a:srgbClr val="212121"/>
                </a:solidFill>
                <a:latin typeface="Commissioner"/>
                <a:ea typeface="Commissioner"/>
                <a:cs typeface="Commissioner"/>
                <a:sym typeface="Commissioner"/>
              </a:rPr>
              <a:t>Телеграм</a:t>
            </a:r>
            <a:r>
              <a:rPr lang="ru-RU" altLang="en-US" sz="2400" b="1" dirty="0">
                <a:solidFill>
                  <a:srgbClr val="212121"/>
                </a:solidFill>
                <a:latin typeface="Commissioner"/>
                <a:ea typeface="Commissioner"/>
                <a:cs typeface="Commissioner"/>
                <a:sym typeface="Commissioner"/>
              </a:rPr>
              <a:t>-канал КОРОЛЬ МЕДИА</a:t>
            </a:r>
            <a:endParaRPr lang="en-GB" altLang="en-US" sz="2400" b="1" dirty="0">
              <a:solidFill>
                <a:srgbClr val="212121"/>
              </a:solidFill>
              <a:latin typeface="Commissioner"/>
              <a:ea typeface="Commissioner"/>
              <a:cs typeface="Commissioner"/>
              <a:sym typeface="Commissioner"/>
            </a:endParaRPr>
          </a:p>
        </p:txBody>
      </p:sp>
      <p:pic>
        <p:nvPicPr>
          <p:cNvPr id="2" name="Picture 1" descr="fdb9e7a39c4c3032f79d154076bfe0a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9981" y="2252134"/>
            <a:ext cx="2352887" cy="235288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 noChangeArrowheads="1"/>
          </p:cNvSpPr>
          <p:nvPr/>
        </p:nvSpPr>
        <p:spPr bwMode="auto">
          <a:xfrm>
            <a:off x="11328400" y="235827"/>
            <a:ext cx="514898" cy="373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90000"/>
              </a:lnSpc>
            </a:pPr>
            <a:fld id="{846D0F84-820A-EC40-8A18-9955E8336641}" type="slidenum">
              <a:rPr lang="ru-RU" altLang="ru-RU" sz="1600" smtClean="0">
                <a:solidFill>
                  <a:srgbClr val="393939"/>
                </a:solidFill>
                <a:latin typeface="Involve" panose="020B0502020202020204" pitchFamily="34" charset="0"/>
                <a:ea typeface="Inter" panose="020B0502030000000004" pitchFamily="34" charset="0"/>
                <a:cs typeface="Inter" panose="020B0502030000000004" pitchFamily="34" charset="0"/>
              </a:rPr>
              <a:t>4</a:t>
            </a:fld>
            <a:endParaRPr lang="ru-RU" altLang="ru-RU" sz="1600" dirty="0">
              <a:solidFill>
                <a:srgbClr val="393939"/>
              </a:solidFill>
              <a:latin typeface="Involve" panose="020B0502020202020204" pitchFamily="34" charset="0"/>
              <a:ea typeface="Inter" panose="020B0502030000000004" pitchFamily="34" charset="0"/>
              <a:cs typeface="Inter" panose="020B0502030000000004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348702" y="754409"/>
            <a:ext cx="11494596" cy="0"/>
          </a:xfrm>
          <a:prstGeom prst="line">
            <a:avLst/>
          </a:prstGeom>
          <a:ln w="9525">
            <a:solidFill>
              <a:srgbClr val="3939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543508" y="249280"/>
            <a:ext cx="1660201" cy="346708"/>
          </a:xfrm>
          <a:prstGeom prst="rect">
            <a:avLst/>
          </a:prstGeom>
        </p:spPr>
      </p:pic>
      <p:sp>
        <p:nvSpPr>
          <p:cNvPr id="22" name="Текст"/>
          <p:cNvSpPr txBox="1"/>
          <p:nvPr/>
        </p:nvSpPr>
        <p:spPr bwMode="auto">
          <a:xfrm>
            <a:off x="348702" y="306064"/>
            <a:ext cx="6486207" cy="233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defPPr>
              <a:defRPr lang="ru-RU"/>
            </a:defPPr>
            <a:lvl1pPr>
              <a:lnSpc>
                <a:spcPct val="90000"/>
              </a:lnSpc>
              <a:defRPr sz="1600">
                <a:solidFill>
                  <a:srgbClr val="393939"/>
                </a:solidFill>
                <a:latin typeface="Involve" panose="020B05020202020202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  <a:lvl2pPr marL="742950" indent="-285750">
              <a:defRPr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dirty="0"/>
              <a:t>Ипотека</a:t>
            </a:r>
          </a:p>
        </p:txBody>
      </p:sp>
      <p:sp>
        <p:nvSpPr>
          <p:cNvPr id="14" name="Прямоугольник: скругленные углы 13"/>
          <p:cNvSpPr/>
          <p:nvPr/>
        </p:nvSpPr>
        <p:spPr bwMode="auto">
          <a:xfrm>
            <a:off x="348702" y="969613"/>
            <a:ext cx="11494596" cy="5652555"/>
          </a:xfrm>
          <a:prstGeom prst="roundRect">
            <a:avLst>
              <a:gd name="adj" fmla="val 31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dirty="0"/>
          </a:p>
        </p:txBody>
      </p:sp>
      <p:pic>
        <p:nvPicPr>
          <p:cNvPr id="16" name="Рисунок 15"/>
          <p:cNvPicPr/>
          <p:nvPr/>
        </p:nvPicPr>
        <p:blipFill>
          <a:blip r:embed="rId5"/>
          <a:stretch>
            <a:fillRect/>
          </a:stretch>
        </p:blipFill>
        <p:spPr>
          <a:xfrm>
            <a:off x="715276" y="1500082"/>
            <a:ext cx="10761449" cy="4918504"/>
          </a:xfrm>
          <a:prstGeom prst="rect">
            <a:avLst/>
          </a:prstGeom>
        </p:spPr>
      </p:pic>
      <p:sp>
        <p:nvSpPr>
          <p:cNvPr id="15" name="object 8"/>
          <p:cNvSpPr txBox="1"/>
          <p:nvPr/>
        </p:nvSpPr>
        <p:spPr bwMode="auto">
          <a:xfrm>
            <a:off x="348702" y="980865"/>
            <a:ext cx="11494596" cy="517958"/>
          </a:xfrm>
          <a:prstGeom prst="rect">
            <a:avLst/>
          </a:prstGeom>
        </p:spPr>
        <p:txBody>
          <a:bodyPr vert="horz" wrap="square" lIns="36000" tIns="11430" rIns="36000" bIns="36000" rtlCol="0" anchor="ctr">
            <a:spAutoFit/>
          </a:bodyPr>
          <a:lstStyle/>
          <a:p>
            <a:pPr marL="12700" algn="ctr">
              <a:lnSpc>
                <a:spcPct val="150000"/>
              </a:lnSpc>
              <a:spcBef>
                <a:spcPts val="90"/>
              </a:spcBef>
              <a:defRPr/>
            </a:pPr>
            <a:r>
              <a:rPr lang="ru-RU" sz="2300" b="1" dirty="0">
                <a:solidFill>
                  <a:srgbClr val="1C1C1C"/>
                </a:solidFill>
                <a:latin typeface="Involve" panose="020B0502020202020204" pitchFamily="34" charset="0"/>
                <a:cs typeface="Verdana" panose="020B0604030504040204"/>
              </a:rPr>
              <a:t>Доля ипотеки в ДДУ</a:t>
            </a:r>
            <a:endParaRPr sz="2300" b="1" dirty="0">
              <a:solidFill>
                <a:srgbClr val="1C1C1C"/>
              </a:solidFill>
              <a:latin typeface="Involve" panose="020B0502020202020204" pitchFamily="34" charset="0"/>
              <a:cs typeface="Verdana" panose="020B0604030504040204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 noChangeArrowheads="1"/>
          </p:cNvSpPr>
          <p:nvPr/>
        </p:nvSpPr>
        <p:spPr bwMode="auto">
          <a:xfrm>
            <a:off x="11328400" y="235827"/>
            <a:ext cx="514898" cy="373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90000"/>
              </a:lnSpc>
            </a:pPr>
            <a:fld id="{846D0F84-820A-EC40-8A18-9955E8336641}" type="slidenum">
              <a:rPr lang="ru-RU" altLang="ru-RU" sz="1600" smtClean="0">
                <a:solidFill>
                  <a:srgbClr val="393939"/>
                </a:solidFill>
                <a:latin typeface="Involve" panose="020B0502020202020204" pitchFamily="34" charset="0"/>
                <a:ea typeface="Inter" panose="020B0502030000000004" pitchFamily="34" charset="0"/>
                <a:cs typeface="Inter" panose="020B0502030000000004" pitchFamily="34" charset="0"/>
              </a:rPr>
              <a:t>5</a:t>
            </a:fld>
            <a:endParaRPr lang="ru-RU" altLang="ru-RU" sz="1600" dirty="0">
              <a:solidFill>
                <a:srgbClr val="393939"/>
              </a:solidFill>
              <a:latin typeface="Involve" panose="020B0502020202020204" pitchFamily="34" charset="0"/>
              <a:ea typeface="Inter" panose="020B0502030000000004" pitchFamily="34" charset="0"/>
              <a:cs typeface="Inter" panose="020B0502030000000004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348702" y="754409"/>
            <a:ext cx="11494596" cy="0"/>
          </a:xfrm>
          <a:prstGeom prst="line">
            <a:avLst/>
          </a:prstGeom>
          <a:ln w="9525">
            <a:solidFill>
              <a:srgbClr val="3939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543508" y="249280"/>
            <a:ext cx="1660201" cy="346708"/>
          </a:xfrm>
          <a:prstGeom prst="rect">
            <a:avLst/>
          </a:prstGeom>
        </p:spPr>
      </p:pic>
      <p:sp>
        <p:nvSpPr>
          <p:cNvPr id="22" name="Текст"/>
          <p:cNvSpPr txBox="1"/>
          <p:nvPr/>
        </p:nvSpPr>
        <p:spPr bwMode="auto">
          <a:xfrm>
            <a:off x="348702" y="306064"/>
            <a:ext cx="6486207" cy="233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defPPr>
              <a:defRPr lang="ru-RU"/>
            </a:defPPr>
            <a:lvl1pPr>
              <a:lnSpc>
                <a:spcPct val="90000"/>
              </a:lnSpc>
              <a:defRPr sz="1600">
                <a:solidFill>
                  <a:srgbClr val="393939"/>
                </a:solidFill>
                <a:latin typeface="Involve" panose="020B05020202020202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  <a:lvl2pPr marL="742950" indent="-285750">
              <a:defRPr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dirty="0"/>
              <a:t>Ипотека</a:t>
            </a:r>
          </a:p>
        </p:txBody>
      </p:sp>
      <p:sp>
        <p:nvSpPr>
          <p:cNvPr id="14" name="Прямоугольник: скругленные углы 13"/>
          <p:cNvSpPr/>
          <p:nvPr/>
        </p:nvSpPr>
        <p:spPr bwMode="auto">
          <a:xfrm>
            <a:off x="348702" y="969613"/>
            <a:ext cx="11494596" cy="5652555"/>
          </a:xfrm>
          <a:prstGeom prst="roundRect">
            <a:avLst>
              <a:gd name="adj" fmla="val 31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dirty="0"/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715276" y="1500082"/>
          <a:ext cx="10760400" cy="491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5" name="object 8"/>
          <p:cNvSpPr txBox="1"/>
          <p:nvPr/>
        </p:nvSpPr>
        <p:spPr bwMode="auto">
          <a:xfrm>
            <a:off x="348702" y="980865"/>
            <a:ext cx="11494596" cy="517958"/>
          </a:xfrm>
          <a:prstGeom prst="rect">
            <a:avLst/>
          </a:prstGeom>
        </p:spPr>
        <p:txBody>
          <a:bodyPr vert="horz" wrap="square" lIns="36000" tIns="11430" rIns="36000" bIns="36000" rtlCol="0" anchor="ctr">
            <a:spAutoFit/>
          </a:bodyPr>
          <a:lstStyle/>
          <a:p>
            <a:pPr marL="12700" algn="ctr">
              <a:lnSpc>
                <a:spcPct val="150000"/>
              </a:lnSpc>
              <a:spcBef>
                <a:spcPts val="90"/>
              </a:spcBef>
              <a:defRPr/>
            </a:pPr>
            <a:r>
              <a:rPr lang="ru-RU" sz="2300" b="1" dirty="0">
                <a:solidFill>
                  <a:srgbClr val="1C1C1C"/>
                </a:solidFill>
                <a:latin typeface="Involve" panose="020B0502020202020204" pitchFamily="34" charset="0"/>
                <a:cs typeface="Verdana" panose="020B0604030504040204"/>
              </a:rPr>
              <a:t>Доля сделок без ипотеки от общего числа сделок с недвижимостью</a:t>
            </a:r>
            <a:endParaRPr sz="2300" b="1" dirty="0">
              <a:solidFill>
                <a:srgbClr val="1C1C1C"/>
              </a:solidFill>
              <a:latin typeface="Involve" panose="020B0502020202020204" pitchFamily="34" charset="0"/>
              <a:cs typeface="Verdana" panose="020B0604030504040204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5276" y="1500082"/>
            <a:ext cx="10760373" cy="491989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 noChangeArrowheads="1"/>
          </p:cNvSpPr>
          <p:nvPr/>
        </p:nvSpPr>
        <p:spPr bwMode="auto">
          <a:xfrm>
            <a:off x="11328400" y="235827"/>
            <a:ext cx="514898" cy="373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90000"/>
              </a:lnSpc>
            </a:pPr>
            <a:fld id="{846D0F84-820A-EC40-8A18-9955E8336641}" type="slidenum">
              <a:rPr lang="ru-RU" altLang="ru-RU" sz="1600" smtClean="0">
                <a:solidFill>
                  <a:srgbClr val="393939"/>
                </a:solidFill>
                <a:latin typeface="Involve" panose="020B0502020202020204" pitchFamily="34" charset="0"/>
                <a:ea typeface="Inter" panose="020B0502030000000004" pitchFamily="34" charset="0"/>
                <a:cs typeface="Inter" panose="020B0502030000000004" pitchFamily="34" charset="0"/>
              </a:rPr>
              <a:t>6</a:t>
            </a:fld>
            <a:endParaRPr lang="ru-RU" altLang="ru-RU" sz="1600" dirty="0">
              <a:solidFill>
                <a:srgbClr val="393939"/>
              </a:solidFill>
              <a:latin typeface="Involve" panose="020B0502020202020204" pitchFamily="34" charset="0"/>
              <a:ea typeface="Inter" panose="020B0502030000000004" pitchFamily="34" charset="0"/>
              <a:cs typeface="Inter" panose="020B0502030000000004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348702" y="754409"/>
            <a:ext cx="11494596" cy="0"/>
          </a:xfrm>
          <a:prstGeom prst="line">
            <a:avLst/>
          </a:prstGeom>
          <a:ln w="9525">
            <a:solidFill>
              <a:srgbClr val="3939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543508" y="249280"/>
            <a:ext cx="1660201" cy="346708"/>
          </a:xfrm>
          <a:prstGeom prst="rect">
            <a:avLst/>
          </a:prstGeom>
        </p:spPr>
      </p:pic>
      <p:sp>
        <p:nvSpPr>
          <p:cNvPr id="22" name="Текст"/>
          <p:cNvSpPr txBox="1"/>
          <p:nvPr/>
        </p:nvSpPr>
        <p:spPr bwMode="auto">
          <a:xfrm>
            <a:off x="348702" y="306064"/>
            <a:ext cx="6486207" cy="233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defPPr>
              <a:defRPr lang="ru-RU"/>
            </a:defPPr>
            <a:lvl1pPr>
              <a:lnSpc>
                <a:spcPct val="90000"/>
              </a:lnSpc>
              <a:defRPr sz="1600">
                <a:solidFill>
                  <a:srgbClr val="393939"/>
                </a:solidFill>
                <a:latin typeface="Involve" panose="020B05020202020202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  <a:lvl2pPr marL="742950" indent="-285750">
              <a:defRPr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dirty="0"/>
              <a:t>Ипотека</a:t>
            </a:r>
          </a:p>
        </p:txBody>
      </p:sp>
      <p:sp>
        <p:nvSpPr>
          <p:cNvPr id="14" name="Прямоугольник: скругленные углы 13"/>
          <p:cNvSpPr/>
          <p:nvPr/>
        </p:nvSpPr>
        <p:spPr bwMode="auto">
          <a:xfrm>
            <a:off x="348702" y="969613"/>
            <a:ext cx="11494596" cy="5652555"/>
          </a:xfrm>
          <a:prstGeom prst="roundRect">
            <a:avLst>
              <a:gd name="adj" fmla="val 31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dirty="0"/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715276" y="1500082"/>
          <a:ext cx="10760400" cy="491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5" name="object 8"/>
          <p:cNvSpPr txBox="1"/>
          <p:nvPr/>
        </p:nvSpPr>
        <p:spPr bwMode="auto">
          <a:xfrm>
            <a:off x="348702" y="980865"/>
            <a:ext cx="11494596" cy="517958"/>
          </a:xfrm>
          <a:prstGeom prst="rect">
            <a:avLst/>
          </a:prstGeom>
        </p:spPr>
        <p:txBody>
          <a:bodyPr vert="horz" wrap="square" lIns="36000" tIns="11430" rIns="36000" bIns="36000" rtlCol="0" anchor="ctr">
            <a:spAutoFit/>
          </a:bodyPr>
          <a:lstStyle/>
          <a:p>
            <a:pPr marL="12700" algn="ctr">
              <a:lnSpc>
                <a:spcPct val="150000"/>
              </a:lnSpc>
              <a:spcBef>
                <a:spcPts val="90"/>
              </a:spcBef>
              <a:defRPr/>
            </a:pPr>
            <a:r>
              <a:rPr lang="ru-RU" sz="2300" b="1" dirty="0">
                <a:solidFill>
                  <a:srgbClr val="1C1C1C"/>
                </a:solidFill>
                <a:latin typeface="Involve" panose="020B0502020202020204" pitchFamily="34" charset="0"/>
                <a:cs typeface="Verdana" panose="020B0604030504040204"/>
              </a:rPr>
              <a:t>Доля сделок без ипотеки от общего числа сделок с недвижимостью</a:t>
            </a:r>
            <a:endParaRPr sz="2300" b="1" dirty="0">
              <a:solidFill>
                <a:srgbClr val="1C1C1C"/>
              </a:solidFill>
              <a:latin typeface="Involve" panose="020B0502020202020204" pitchFamily="34" charset="0"/>
              <a:cs typeface="Verdana" panose="020B0604030504040204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5276" y="1500082"/>
            <a:ext cx="10760373" cy="491989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: скругленные углы 16"/>
          <p:cNvSpPr/>
          <p:nvPr/>
        </p:nvSpPr>
        <p:spPr bwMode="auto">
          <a:xfrm>
            <a:off x="348702" y="969613"/>
            <a:ext cx="11494596" cy="5652555"/>
          </a:xfrm>
          <a:prstGeom prst="roundRect">
            <a:avLst>
              <a:gd name="adj" fmla="val 31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6" name="Заголовок 1"/>
          <p:cNvSpPr txBox="1">
            <a:spLocks noChangeArrowheads="1"/>
          </p:cNvSpPr>
          <p:nvPr/>
        </p:nvSpPr>
        <p:spPr bwMode="auto">
          <a:xfrm>
            <a:off x="11328400" y="235827"/>
            <a:ext cx="514898" cy="373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90000"/>
              </a:lnSpc>
            </a:pPr>
            <a:fld id="{846D0F84-820A-EC40-8A18-9955E8336641}" type="slidenum">
              <a:rPr lang="ru-RU" altLang="ru-RU" sz="1600" smtClean="0">
                <a:solidFill>
                  <a:srgbClr val="393939"/>
                </a:solidFill>
                <a:latin typeface="Involve" panose="020B0502020202020204" pitchFamily="34" charset="0"/>
                <a:ea typeface="Inter" panose="020B0502030000000004" pitchFamily="34" charset="0"/>
                <a:cs typeface="Inter" panose="020B0502030000000004" pitchFamily="34" charset="0"/>
              </a:rPr>
              <a:t>7</a:t>
            </a:fld>
            <a:endParaRPr lang="ru-RU" altLang="ru-RU" sz="1600" dirty="0">
              <a:solidFill>
                <a:srgbClr val="393939"/>
              </a:solidFill>
              <a:latin typeface="Involve" panose="020B0502020202020204" pitchFamily="34" charset="0"/>
              <a:ea typeface="Inter" panose="020B0502030000000004" pitchFamily="34" charset="0"/>
              <a:cs typeface="Inter" panose="020B0502030000000004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348702" y="754409"/>
            <a:ext cx="11494596" cy="0"/>
          </a:xfrm>
          <a:prstGeom prst="line">
            <a:avLst/>
          </a:prstGeom>
          <a:ln w="9525">
            <a:solidFill>
              <a:srgbClr val="3939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543508" y="249280"/>
            <a:ext cx="1660201" cy="346708"/>
          </a:xfrm>
          <a:prstGeom prst="rect">
            <a:avLst/>
          </a:prstGeom>
        </p:spPr>
      </p:pic>
      <p:sp>
        <p:nvSpPr>
          <p:cNvPr id="22" name="Текст"/>
          <p:cNvSpPr txBox="1"/>
          <p:nvPr/>
        </p:nvSpPr>
        <p:spPr bwMode="auto">
          <a:xfrm>
            <a:off x="348702" y="306064"/>
            <a:ext cx="6486207" cy="233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defPPr>
              <a:defRPr lang="ru-RU"/>
            </a:defPPr>
            <a:lvl1pPr>
              <a:lnSpc>
                <a:spcPct val="90000"/>
              </a:lnSpc>
              <a:defRPr sz="1600">
                <a:solidFill>
                  <a:srgbClr val="393939"/>
                </a:solidFill>
                <a:latin typeface="Involve" panose="020B05020202020202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  <a:lvl2pPr marL="742950" indent="-285750">
              <a:defRPr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dirty="0"/>
              <a:t>Ипотека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981" y="1682593"/>
            <a:ext cx="9444038" cy="4718427"/>
          </a:xfrm>
          <a:prstGeom prst="rect">
            <a:avLst/>
          </a:prstGeom>
        </p:spPr>
      </p:pic>
      <p:sp>
        <p:nvSpPr>
          <p:cNvPr id="18" name="object 8"/>
          <p:cNvSpPr txBox="1"/>
          <p:nvPr/>
        </p:nvSpPr>
        <p:spPr bwMode="auto">
          <a:xfrm>
            <a:off x="348702" y="1038015"/>
            <a:ext cx="11494596" cy="517958"/>
          </a:xfrm>
          <a:prstGeom prst="rect">
            <a:avLst/>
          </a:prstGeom>
        </p:spPr>
        <p:txBody>
          <a:bodyPr vert="horz" wrap="square" lIns="36000" tIns="11430" rIns="36000" bIns="36000" rtlCol="0" anchor="ctr">
            <a:spAutoFit/>
          </a:bodyPr>
          <a:lstStyle/>
          <a:p>
            <a:pPr marL="12700" algn="ctr">
              <a:lnSpc>
                <a:spcPct val="150000"/>
              </a:lnSpc>
              <a:spcBef>
                <a:spcPts val="90"/>
              </a:spcBef>
              <a:defRPr/>
            </a:pPr>
            <a:r>
              <a:rPr lang="ru-RU" sz="2300" b="1" dirty="0">
                <a:solidFill>
                  <a:srgbClr val="1C1C1C"/>
                </a:solidFill>
                <a:latin typeface="Involve" panose="020B0502020202020204" pitchFamily="34" charset="0"/>
                <a:cs typeface="Verdana" panose="020B0604030504040204"/>
              </a:rPr>
              <a:t>Количество ипотек по ДДУ в IV квартале разных лет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 noChangeArrowheads="1"/>
          </p:cNvSpPr>
          <p:nvPr/>
        </p:nvSpPr>
        <p:spPr bwMode="auto">
          <a:xfrm>
            <a:off x="11328400" y="235827"/>
            <a:ext cx="514898" cy="373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90000"/>
              </a:lnSpc>
            </a:pPr>
            <a:fld id="{846D0F84-820A-EC40-8A18-9955E8336641}" type="slidenum">
              <a:rPr lang="ru-RU" altLang="ru-RU" sz="1600" smtClean="0">
                <a:solidFill>
                  <a:srgbClr val="393939"/>
                </a:solidFill>
                <a:latin typeface="Involve" panose="020B0502020202020204" pitchFamily="34" charset="0"/>
                <a:ea typeface="Inter" panose="020B0502030000000004" pitchFamily="34" charset="0"/>
                <a:cs typeface="Inter" panose="020B0502030000000004" pitchFamily="34" charset="0"/>
              </a:rPr>
              <a:t>8</a:t>
            </a:fld>
            <a:endParaRPr lang="ru-RU" altLang="ru-RU" sz="1600" dirty="0">
              <a:solidFill>
                <a:srgbClr val="393939"/>
              </a:solidFill>
              <a:latin typeface="Involve" panose="020B0502020202020204" pitchFamily="34" charset="0"/>
              <a:ea typeface="Inter" panose="020B0502030000000004" pitchFamily="34" charset="0"/>
              <a:cs typeface="Inter" panose="020B0502030000000004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348702" y="754409"/>
            <a:ext cx="11494596" cy="0"/>
          </a:xfrm>
          <a:prstGeom prst="line">
            <a:avLst/>
          </a:prstGeom>
          <a:ln w="9525">
            <a:solidFill>
              <a:srgbClr val="3939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543508" y="249280"/>
            <a:ext cx="1660201" cy="346708"/>
          </a:xfrm>
          <a:prstGeom prst="rect">
            <a:avLst/>
          </a:prstGeom>
        </p:spPr>
      </p:pic>
      <p:sp>
        <p:nvSpPr>
          <p:cNvPr id="22" name="Текст"/>
          <p:cNvSpPr txBox="1"/>
          <p:nvPr/>
        </p:nvSpPr>
        <p:spPr bwMode="auto">
          <a:xfrm>
            <a:off x="348702" y="306064"/>
            <a:ext cx="6486207" cy="233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defPPr>
              <a:defRPr lang="ru-RU"/>
            </a:defPPr>
            <a:lvl1pPr>
              <a:lnSpc>
                <a:spcPct val="90000"/>
              </a:lnSpc>
              <a:defRPr sz="1600">
                <a:solidFill>
                  <a:srgbClr val="393939"/>
                </a:solidFill>
                <a:latin typeface="Involve" panose="020B05020202020202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  <a:lvl2pPr marL="742950" indent="-285750">
              <a:defRPr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dirty="0"/>
              <a:t>Продажи по ДДУ</a:t>
            </a:r>
          </a:p>
        </p:txBody>
      </p:sp>
      <p:sp>
        <p:nvSpPr>
          <p:cNvPr id="9" name="Прямоугольник: скругленные углы 8"/>
          <p:cNvSpPr/>
          <p:nvPr/>
        </p:nvSpPr>
        <p:spPr bwMode="auto">
          <a:xfrm>
            <a:off x="2909455" y="1052946"/>
            <a:ext cx="8931823" cy="5498987"/>
          </a:xfrm>
          <a:prstGeom prst="roundRect">
            <a:avLst>
              <a:gd name="adj" fmla="val 31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0" name="Рисунок 9"/>
          <p:cNvPicPr/>
          <p:nvPr/>
        </p:nvPicPr>
        <p:blipFill>
          <a:blip r:embed="rId5"/>
          <a:stretch>
            <a:fillRect/>
          </a:stretch>
        </p:blipFill>
        <p:spPr bwMode="auto">
          <a:xfrm>
            <a:off x="2909822" y="1572715"/>
            <a:ext cx="8931456" cy="4459449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348702" y="1052946"/>
            <a:ext cx="2302134" cy="2661193"/>
          </a:xfrm>
          <a:prstGeom prst="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564338" y="2052905"/>
            <a:ext cx="1870861" cy="9979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ru-RU" sz="1600" dirty="0">
                <a:solidFill>
                  <a:srgbClr val="1C1C1C"/>
                </a:solidFill>
                <a:latin typeface="Involve" panose="020B0502020202020204" pitchFamily="34" charset="0"/>
              </a:rPr>
              <a:t>Продажи по ДДУ упали ниже уровня 2022 года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48702" y="1100874"/>
            <a:ext cx="2302134" cy="5398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en-US" sz="2800" b="1" dirty="0">
                <a:solidFill>
                  <a:srgbClr val="1C1C1C"/>
                </a:solidFill>
                <a:latin typeface="Involve SemiBold" panose="020B0502020202020204" pitchFamily="34" charset="0"/>
              </a:rPr>
              <a:t>II </a:t>
            </a:r>
            <a:r>
              <a:rPr lang="ru-RU" sz="2800" b="1" dirty="0" err="1">
                <a:solidFill>
                  <a:srgbClr val="1C1C1C"/>
                </a:solidFill>
                <a:latin typeface="Involve SemiBold" panose="020B0502020202020204" pitchFamily="34" charset="0"/>
              </a:rPr>
              <a:t>пг</a:t>
            </a:r>
            <a:r>
              <a:rPr lang="ru-RU" sz="2800" b="1" dirty="0">
                <a:solidFill>
                  <a:srgbClr val="1C1C1C"/>
                </a:solidFill>
                <a:latin typeface="Involve SemiBold" panose="020B0502020202020204" pitchFamily="34" charset="0"/>
              </a:rPr>
              <a:t>. 2024 г.</a:t>
            </a:r>
          </a:p>
        </p:txBody>
      </p:sp>
      <p:grpSp>
        <p:nvGrpSpPr>
          <p:cNvPr id="15" name="Группа 14"/>
          <p:cNvGrpSpPr/>
          <p:nvPr/>
        </p:nvGrpSpPr>
        <p:grpSpPr>
          <a:xfrm>
            <a:off x="348702" y="3890739"/>
            <a:ext cx="2302134" cy="2661194"/>
            <a:chOff x="4322678" y="1658563"/>
            <a:chExt cx="3706879" cy="4285036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4322678" y="1658564"/>
              <a:ext cx="3706879" cy="4285035"/>
            </a:xfrm>
            <a:prstGeom prst="rect">
              <a:avLst/>
            </a:prstGeom>
            <a:solidFill>
              <a:srgbClr val="FF6D4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9" name="Полилиния 32"/>
            <p:cNvSpPr/>
            <p:nvPr/>
          </p:nvSpPr>
          <p:spPr>
            <a:xfrm>
              <a:off x="4322679" y="1658563"/>
              <a:ext cx="2777874" cy="2173718"/>
            </a:xfrm>
            <a:custGeom>
              <a:avLst/>
              <a:gdLst>
                <a:gd name="connsiteX0" fmla="*/ 0 w 2777874"/>
                <a:gd name="connsiteY0" fmla="*/ 0 h 2173718"/>
                <a:gd name="connsiteX1" fmla="*/ 2698527 w 2777874"/>
                <a:gd name="connsiteY1" fmla="*/ 0 h 2173718"/>
                <a:gd name="connsiteX2" fmla="*/ 2702968 w 2777874"/>
                <a:gd name="connsiteY2" fmla="*/ 12136 h 2173718"/>
                <a:gd name="connsiteX3" fmla="*/ 2777874 w 2777874"/>
                <a:gd name="connsiteY3" fmla="*/ 507591 h 2173718"/>
                <a:gd name="connsiteX4" fmla="*/ 1111747 w 2777874"/>
                <a:gd name="connsiteY4" fmla="*/ 2173718 h 2173718"/>
                <a:gd name="connsiteX5" fmla="*/ 51936 w 2777874"/>
                <a:gd name="connsiteY5" fmla="*/ 1793256 h 2173718"/>
                <a:gd name="connsiteX6" fmla="*/ 0 w 2777874"/>
                <a:gd name="connsiteY6" fmla="*/ 1746054 h 2173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77874" h="2173718">
                  <a:moveTo>
                    <a:pt x="0" y="0"/>
                  </a:moveTo>
                  <a:lnTo>
                    <a:pt x="2698527" y="0"/>
                  </a:lnTo>
                  <a:lnTo>
                    <a:pt x="2702968" y="12136"/>
                  </a:lnTo>
                  <a:cubicBezTo>
                    <a:pt x="2751649" y="168650"/>
                    <a:pt x="2777874" y="335058"/>
                    <a:pt x="2777874" y="507591"/>
                  </a:cubicBezTo>
                  <a:cubicBezTo>
                    <a:pt x="2777874" y="1427768"/>
                    <a:pt x="2031924" y="2173718"/>
                    <a:pt x="1111747" y="2173718"/>
                  </a:cubicBezTo>
                  <a:cubicBezTo>
                    <a:pt x="709170" y="2173718"/>
                    <a:pt x="339941" y="2030939"/>
                    <a:pt x="51936" y="1793256"/>
                  </a:cubicBezTo>
                  <a:lnTo>
                    <a:pt x="0" y="1746054"/>
                  </a:lnTo>
                  <a:close/>
                </a:path>
              </a:pathLst>
            </a:custGeom>
            <a:solidFill>
              <a:srgbClr val="FBFBFB">
                <a:alpha val="11026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564338" y="4837862"/>
            <a:ext cx="1870861" cy="13426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ru-RU" sz="1600" dirty="0">
                <a:solidFill>
                  <a:schemeClr val="bg1"/>
                </a:solidFill>
                <a:latin typeface="Involve" panose="020B0502020202020204" pitchFamily="34" charset="0"/>
              </a:rPr>
              <a:t>Ожидается медленное восстановление активности рынка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48702" y="4019565"/>
            <a:ext cx="2302134" cy="5398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ru-RU" sz="2800" b="1" dirty="0">
                <a:solidFill>
                  <a:schemeClr val="bg1"/>
                </a:solidFill>
                <a:latin typeface="Involve SemiBold" panose="020B0502020202020204" pitchFamily="34" charset="0"/>
              </a:rPr>
              <a:t>2025 г.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 noChangeArrowheads="1"/>
          </p:cNvSpPr>
          <p:nvPr/>
        </p:nvSpPr>
        <p:spPr bwMode="auto">
          <a:xfrm>
            <a:off x="11328400" y="235827"/>
            <a:ext cx="514898" cy="373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90000"/>
              </a:lnSpc>
            </a:pPr>
            <a:fld id="{846D0F84-820A-EC40-8A18-9955E8336641}" type="slidenum">
              <a:rPr lang="ru-RU" altLang="ru-RU" sz="1600" smtClean="0">
                <a:solidFill>
                  <a:srgbClr val="393939"/>
                </a:solidFill>
                <a:latin typeface="Involve" panose="020B0502020202020204" pitchFamily="34" charset="0"/>
                <a:ea typeface="Inter" panose="020B0502030000000004" pitchFamily="34" charset="0"/>
                <a:cs typeface="Inter" panose="020B0502030000000004" pitchFamily="34" charset="0"/>
              </a:rPr>
              <a:t>9</a:t>
            </a:fld>
            <a:endParaRPr lang="ru-RU" altLang="ru-RU" sz="1600" dirty="0">
              <a:solidFill>
                <a:srgbClr val="393939"/>
              </a:solidFill>
              <a:latin typeface="Involve" panose="020B0502020202020204" pitchFamily="34" charset="0"/>
              <a:ea typeface="Inter" panose="020B0502030000000004" pitchFamily="34" charset="0"/>
              <a:cs typeface="Inter" panose="020B0502030000000004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348702" y="754409"/>
            <a:ext cx="11494596" cy="0"/>
          </a:xfrm>
          <a:prstGeom prst="line">
            <a:avLst/>
          </a:prstGeom>
          <a:ln w="9525">
            <a:solidFill>
              <a:srgbClr val="3939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543508" y="249280"/>
            <a:ext cx="1660201" cy="346708"/>
          </a:xfrm>
          <a:prstGeom prst="rect">
            <a:avLst/>
          </a:prstGeom>
        </p:spPr>
      </p:pic>
      <p:sp>
        <p:nvSpPr>
          <p:cNvPr id="22" name="Текст"/>
          <p:cNvSpPr txBox="1"/>
          <p:nvPr/>
        </p:nvSpPr>
        <p:spPr bwMode="auto">
          <a:xfrm>
            <a:off x="348702" y="306064"/>
            <a:ext cx="6486207" cy="233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defPPr>
              <a:defRPr lang="ru-RU"/>
            </a:defPPr>
            <a:lvl1pPr>
              <a:lnSpc>
                <a:spcPct val="90000"/>
              </a:lnSpc>
              <a:defRPr sz="1600">
                <a:solidFill>
                  <a:srgbClr val="393939"/>
                </a:solidFill>
                <a:latin typeface="Involve" panose="020B05020202020202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  <a:lvl2pPr marL="742950" indent="-285750">
              <a:defRPr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dirty="0"/>
              <a:t>Доля нежилых помещений в стройке</a:t>
            </a:r>
          </a:p>
        </p:txBody>
      </p:sp>
      <p:sp>
        <p:nvSpPr>
          <p:cNvPr id="17" name="object 18"/>
          <p:cNvSpPr txBox="1"/>
          <p:nvPr/>
        </p:nvSpPr>
        <p:spPr bwMode="auto">
          <a:xfrm>
            <a:off x="9925412" y="3956108"/>
            <a:ext cx="96754" cy="286617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defRPr/>
            </a:pPr>
            <a:r>
              <a:rPr sz="1750" spc="20" dirty="0">
                <a:solidFill>
                  <a:srgbClr val="FFFFFF"/>
                </a:solidFill>
                <a:latin typeface="Verdana" panose="020B0604030504040204"/>
                <a:cs typeface="Verdana" panose="020B0604030504040204"/>
              </a:rPr>
              <a:t>Р</a:t>
            </a:r>
            <a:endParaRPr sz="1750" dirty="0">
              <a:latin typeface="Verdana" panose="020B0604030504040204"/>
              <a:cs typeface="Verdana" panose="020B0604030504040204"/>
            </a:endParaRPr>
          </a:p>
        </p:txBody>
      </p:sp>
      <p:sp>
        <p:nvSpPr>
          <p:cNvPr id="25" name="Прямоугольник: скругленные углы 24"/>
          <p:cNvSpPr/>
          <p:nvPr/>
        </p:nvSpPr>
        <p:spPr bwMode="auto">
          <a:xfrm>
            <a:off x="346683" y="969614"/>
            <a:ext cx="11494595" cy="5582319"/>
          </a:xfrm>
          <a:prstGeom prst="roundRect">
            <a:avLst>
              <a:gd name="adj" fmla="val 31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" name="object 8"/>
          <p:cNvSpPr txBox="1"/>
          <p:nvPr/>
        </p:nvSpPr>
        <p:spPr bwMode="auto">
          <a:xfrm>
            <a:off x="348702" y="1110158"/>
            <a:ext cx="11494596" cy="517958"/>
          </a:xfrm>
          <a:prstGeom prst="rect">
            <a:avLst/>
          </a:prstGeom>
        </p:spPr>
        <p:txBody>
          <a:bodyPr vert="horz" wrap="square" lIns="36000" tIns="11430" rIns="36000" bIns="36000" rtlCol="0" anchor="ctr">
            <a:spAutoFit/>
          </a:bodyPr>
          <a:lstStyle/>
          <a:p>
            <a:pPr marL="12700" algn="ctr">
              <a:lnSpc>
                <a:spcPct val="150000"/>
              </a:lnSpc>
              <a:spcBef>
                <a:spcPts val="90"/>
              </a:spcBef>
              <a:defRPr/>
            </a:pPr>
            <a:r>
              <a:rPr lang="ru-RU" sz="2300" b="1" dirty="0">
                <a:solidFill>
                  <a:srgbClr val="1C1C1C"/>
                </a:solidFill>
                <a:latin typeface="Involve" panose="020B0502020202020204" pitchFamily="34" charset="0"/>
                <a:cs typeface="Verdana" panose="020B0604030504040204"/>
              </a:rPr>
              <a:t>Доля строящихся нежилых объектов в ЕИСЖС, %</a:t>
            </a: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1338985" y="1799258"/>
          <a:ext cx="9511200" cy="448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38985" y="1799258"/>
            <a:ext cx="9516681" cy="4493141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684*309"/>
  <p:tag name="TABLE_ENDDRAG_RECT" val="21*81*684*30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678*310"/>
  <p:tag name="TABLE_ENDDRAG_RECT" val="22*77*678*310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FFFFFF"/>
    </a:hlink>
    <a:folHlink>
      <a:srgbClr val="800080"/>
    </a:folHlink>
  </a:clrScheme>
  <a:fontScheme name="Office">
    <a:majorFont>
      <a:latin typeface="Calibri"/>
      <a:ea typeface="Arial"/>
      <a:cs typeface="Arial"/>
    </a:majorFont>
    <a:minorFont>
      <a:latin typeface="Calibri"/>
      <a:ea typeface="Arial"/>
      <a:cs typeface="Arial"/>
    </a:minorFont>
  </a:fontScheme>
  <a:fmtScheme name="Office">
    <a:fillStyleLst>
      <a:solidFill>
        <a:schemeClr val="phClr"/>
      </a:solidFill>
      <a:gradFill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</a:effectStyleLst>
    <a:bgFillStyleLst>
      <a:solidFill>
        <a:schemeClr val="phClr"/>
      </a:solidFill>
      <a:gradFill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/>
      </a:gradFill>
      <a:gradFill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1400</Words>
  <Application>Microsoft Office PowerPoint</Application>
  <PresentationFormat>Широкоэкранный</PresentationFormat>
  <Paragraphs>553</Paragraphs>
  <Slides>31</Slides>
  <Notes>28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9" baseType="lpstr">
      <vt:lpstr>Arial</vt:lpstr>
      <vt:lpstr>Calibri</vt:lpstr>
      <vt:lpstr>Calibri Light</vt:lpstr>
      <vt:lpstr>Commissioner</vt:lpstr>
      <vt:lpstr>Involve</vt:lpstr>
      <vt:lpstr>Involve SemiBold</vt:lpstr>
      <vt:lpstr>Verdana</vt:lpstr>
      <vt:lpstr>Тема Office</vt:lpstr>
      <vt:lpstr>Аналитика рынка недвижимости.  Апрель 2025 г.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РОССИЙСКАЯ СТРОИТЕЛЬНАЯ НЕДЕЛЯ 2025</dc:title>
  <dc:creator>Виктория Товарова</dc:creator>
  <cp:lastModifiedBy>Servak</cp:lastModifiedBy>
  <cp:revision>126</cp:revision>
  <dcterms:created xsi:type="dcterms:W3CDTF">2025-02-14T10:11:00Z</dcterms:created>
  <dcterms:modified xsi:type="dcterms:W3CDTF">2025-04-09T06:38:24Z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BCFAB6179D7C447E8683962307C1BD27_13</vt:lpwstr>
  </property>
  <property fmtid="{D5CDD505-2E9C-101B-9397-08002B2CF9AE}" pid="3" name="KSOProductBuildVer">
    <vt:lpwstr>2057-12.2.0.20348</vt:lpwstr>
  </property>
</Properties>
</file>