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  <p:sldId id="258" r:id="rId3"/>
    <p:sldId id="328" r:id="rId4"/>
    <p:sldId id="324" r:id="rId5"/>
    <p:sldId id="325" r:id="rId6"/>
    <p:sldId id="323" r:id="rId7"/>
    <p:sldId id="329" r:id="rId8"/>
    <p:sldId id="327" r:id="rId9"/>
    <p:sldId id="326" r:id="rId10"/>
  </p:sldIdLst>
  <p:sldSz cx="7199313" cy="809942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8C6B"/>
    <a:srgbClr val="2B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3" autoAdjust="0"/>
    <p:restoredTop sz="94658"/>
  </p:normalViewPr>
  <p:slideViewPr>
    <p:cSldViewPr snapToGrid="0">
      <p:cViewPr varScale="1">
        <p:scale>
          <a:sx n="77" d="100"/>
          <a:sy n="77" d="100"/>
        </p:scale>
        <p:origin x="19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325531"/>
            <a:ext cx="6119416" cy="2819800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4254073"/>
            <a:ext cx="5399485" cy="1955486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16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61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431220"/>
            <a:ext cx="1552352" cy="6863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431220"/>
            <a:ext cx="4567064" cy="6863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96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019234"/>
            <a:ext cx="6209407" cy="336913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5420242"/>
            <a:ext cx="6209407" cy="17717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16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156097"/>
            <a:ext cx="3059708" cy="51390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156097"/>
            <a:ext cx="3059708" cy="51390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02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431221"/>
            <a:ext cx="6209407" cy="156551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985485"/>
            <a:ext cx="3045646" cy="973055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958540"/>
            <a:ext cx="3045646" cy="435156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985485"/>
            <a:ext cx="3060646" cy="973055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958540"/>
            <a:ext cx="3060646" cy="435156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5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19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5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539962"/>
            <a:ext cx="2321966" cy="1889866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166169"/>
            <a:ext cx="3644652" cy="5755841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429828"/>
            <a:ext cx="2321966" cy="4501556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72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539962"/>
            <a:ext cx="2321966" cy="1889866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166169"/>
            <a:ext cx="3644652" cy="5755841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429828"/>
            <a:ext cx="2321966" cy="4501556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FA3C6-642E-694D-919E-F22ED768CD6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E5F2-CA30-1E42-9AB6-39CDF34B8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980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431221"/>
            <a:ext cx="6209407" cy="1565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156097"/>
            <a:ext cx="6209407" cy="5139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7506969"/>
            <a:ext cx="1619845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 b="0" i="0">
                <a:solidFill>
                  <a:schemeClr val="tx1">
                    <a:tint val="82000"/>
                  </a:schemeClr>
                </a:solidFill>
                <a:latin typeface="Ayuthaya" pitchFamily="2" charset="-34"/>
              </a:defRPr>
            </a:lvl1pPr>
          </a:lstStyle>
          <a:p>
            <a:fld id="{9CCFA3C6-642E-694D-919E-F22ED768CD6E}" type="datetimeFigureOut">
              <a:rPr lang="ru-RU" smtClean="0"/>
              <a:pPr/>
              <a:t>04.03.2026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7506969"/>
            <a:ext cx="2429768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 b="0" i="0">
                <a:solidFill>
                  <a:schemeClr val="tx1">
                    <a:tint val="82000"/>
                  </a:schemeClr>
                </a:solidFill>
                <a:latin typeface="Ayuthaya" pitchFamily="2" charset="-34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7506969"/>
            <a:ext cx="1619845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 b="0" i="0">
                <a:solidFill>
                  <a:schemeClr val="tx1">
                    <a:tint val="82000"/>
                  </a:schemeClr>
                </a:solidFill>
                <a:latin typeface="Ayuthaya" pitchFamily="2" charset="-34"/>
              </a:defRPr>
            </a:lvl1pPr>
          </a:lstStyle>
          <a:p>
            <a:fld id="{10CEE5F2-CA30-1E42-9AB6-39CDF34B8BA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894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b="0" i="0" kern="1200">
          <a:solidFill>
            <a:schemeClr val="tx1"/>
          </a:solidFill>
          <a:latin typeface="Ayuthaya" pitchFamily="2" charset="-34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b="0" i="0" kern="1200">
          <a:solidFill>
            <a:schemeClr val="tx1"/>
          </a:solidFill>
          <a:latin typeface="Ayuthaya" pitchFamily="2" charset="-34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b="0" i="0" kern="1200">
          <a:solidFill>
            <a:schemeClr val="tx1"/>
          </a:solidFill>
          <a:latin typeface="Ayuthaya" pitchFamily="2" charset="-34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b="0" i="0" kern="1200">
          <a:solidFill>
            <a:schemeClr val="tx1"/>
          </a:solidFill>
          <a:latin typeface="Ayuthaya" pitchFamily="2" charset="-34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b="0" i="0" kern="1200">
          <a:solidFill>
            <a:schemeClr val="tx1"/>
          </a:solidFill>
          <a:latin typeface="Ayuthaya" pitchFamily="2" charset="-34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b="0" i="0" kern="1200">
          <a:solidFill>
            <a:schemeClr val="tx1"/>
          </a:solidFill>
          <a:latin typeface="Ayuthaya" pitchFamily="2" charset="-34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AF37FB9-5DCA-43ED-AF45-5395B2F3C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0"/>
            <a:ext cx="7199313" cy="80994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BB1E6A3-2ED6-4BA5-AE5D-5553544F9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1054" y="0"/>
            <a:ext cx="3508259" cy="102142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0ED24-59A1-528A-A0A2-01F76E074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346" y="2482490"/>
            <a:ext cx="6119416" cy="1567222"/>
          </a:xfrm>
        </p:spPr>
        <p:txBody>
          <a:bodyPr anchor="ctr">
            <a:noAutofit/>
          </a:bodyPr>
          <a:lstStyle/>
          <a:p>
            <a:pPr algn="l" defTabSz="792000">
              <a:lnSpc>
                <a:spcPct val="100000"/>
              </a:lnSpc>
            </a:pPr>
            <a:r>
              <a:rPr lang="ru-RU" sz="3600" b="1" dirty="0">
                <a:solidFill>
                  <a:schemeClr val="bg1"/>
                </a:solidFill>
                <a:effectLst/>
                <a:latin typeface="Manrope" pitchFamily="2" charset="0"/>
                <a:ea typeface="Ayuthaya" pitchFamily="2" charset="-34"/>
                <a:cs typeface="Ayuthaya" pitchFamily="2" charset="-34"/>
              </a:rPr>
              <a:t>ВОЗМОЖНОСТИ ИНВЕСТИРОВАНИЯ В ДОЛГОВЫЕ СПОРЫ ВОКРУГ НОВОСТРОЕК</a:t>
            </a:r>
            <a:endParaRPr lang="ru-RU" sz="3600" b="1" dirty="0">
              <a:solidFill>
                <a:schemeClr val="bg1"/>
              </a:solidFill>
              <a:latin typeface="Ayuthaya" pitchFamily="2" charset="-34"/>
              <a:ea typeface="Ayuthaya" pitchFamily="2" charset="-34"/>
              <a:cs typeface="Ayuthaya" pitchFamily="2" charset="-34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5CF0A9-B6C1-20DA-CB5A-1EE8EED2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1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A0FDEC-520B-4A40-9C88-342C9837A30D}"/>
              </a:ext>
            </a:extLst>
          </p:cNvPr>
          <p:cNvSpPr txBox="1"/>
          <p:nvPr/>
        </p:nvSpPr>
        <p:spPr>
          <a:xfrm>
            <a:off x="4638019" y="361305"/>
            <a:ext cx="478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2B2C2C"/>
                </a:solidFill>
                <a:latin typeface="Manrope" pitchFamily="2" charset="0"/>
              </a:rPr>
              <a:t>06.03.2026 РСН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43B4DB-C5FD-4BFC-A775-626AEF1F3C7A}"/>
              </a:ext>
            </a:extLst>
          </p:cNvPr>
          <p:cNvSpPr txBox="1"/>
          <p:nvPr/>
        </p:nvSpPr>
        <p:spPr>
          <a:xfrm>
            <a:off x="733791" y="5198645"/>
            <a:ext cx="57317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ru-RU" sz="2400" dirty="0">
                <a:solidFill>
                  <a:schemeClr val="bg1"/>
                </a:solidFill>
                <a:latin typeface="Ayuthaya" pitchFamily="2" charset="-34"/>
                <a:ea typeface="Ayuthaya" pitchFamily="2" charset="-34"/>
                <a:cs typeface="Ayuthaya" pitchFamily="2" charset="-34"/>
              </a:rPr>
            </a:br>
            <a:r>
              <a:rPr lang="ru-RU" sz="2400" dirty="0">
                <a:solidFill>
                  <a:schemeClr val="bg1"/>
                </a:solidFill>
                <a:latin typeface="Ayuthaya" pitchFamily="2" charset="-34"/>
                <a:ea typeface="Ayuthaya" pitchFamily="2" charset="-34"/>
                <a:cs typeface="Ayuthaya" pitchFamily="2" charset="-34"/>
              </a:rPr>
              <a:t>Председатель Комитета МТПП по вопросам разрешения долговых споров, СЕО </a:t>
            </a:r>
            <a:r>
              <a:rPr lang="ru-RU" sz="2400" dirty="0" err="1">
                <a:solidFill>
                  <a:schemeClr val="bg1"/>
                </a:solidFill>
                <a:latin typeface="Ayuthaya" pitchFamily="2" charset="-34"/>
                <a:ea typeface="Ayuthaya" pitchFamily="2" charset="-34"/>
                <a:cs typeface="Ayuthaya" pitchFamily="2" charset="-34"/>
              </a:rPr>
              <a:t>ДолгАктив</a:t>
            </a:r>
            <a:r>
              <a:rPr lang="ru-RU" sz="2400" dirty="0">
                <a:solidFill>
                  <a:schemeClr val="bg1"/>
                </a:solidFill>
                <a:latin typeface="Ayuthaya" pitchFamily="2" charset="-34"/>
                <a:ea typeface="Ayuthaya" pitchFamily="2" charset="-34"/>
                <a:cs typeface="Ayuthaya" pitchFamily="2" charset="-34"/>
              </a:rPr>
              <a:t> и Центра развития коллекторства, к</a:t>
            </a:r>
            <a:r>
              <a:rPr lang="ru-RU" sz="2400" dirty="0">
                <a:solidFill>
                  <a:schemeClr val="bg1"/>
                </a:solidFill>
                <a:latin typeface="Manrope" pitchFamily="2" charset="0"/>
                <a:cs typeface="Ayuthaya" pitchFamily="2" charset="-34"/>
              </a:rPr>
              <a:t>андидат юридических наук</a:t>
            </a:r>
            <a:endParaRPr lang="ru-RU" sz="2400" dirty="0">
              <a:latin typeface="Manrope" pitchFamily="2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27DE54D-FE47-48C0-A0B3-C9DAE573A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994" y="265662"/>
            <a:ext cx="2705782" cy="75761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509110E-1F96-489E-8BB4-5994B2213A78}"/>
              </a:ext>
            </a:extLst>
          </p:cNvPr>
          <p:cNvSpPr txBox="1"/>
          <p:nvPr/>
        </p:nvSpPr>
        <p:spPr>
          <a:xfrm>
            <a:off x="749348" y="4767426"/>
            <a:ext cx="5310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Manrope" pitchFamily="2" charset="0"/>
              </a:rPr>
              <a:t>ДМИТРИЙ ЖДАНУХИН</a:t>
            </a:r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7903E889-0F91-4538-9C69-5C3589E3C0BA}"/>
              </a:ext>
            </a:extLst>
          </p:cNvPr>
          <p:cNvSpPr/>
          <p:nvPr/>
        </p:nvSpPr>
        <p:spPr>
          <a:xfrm rot="5400000">
            <a:off x="117328" y="4844850"/>
            <a:ext cx="369332" cy="603989"/>
          </a:xfrm>
          <a:prstGeom prst="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65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5CF0A9-B6C1-20DA-CB5A-1EE8EED2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2</a:t>
            </a:fld>
            <a:endParaRPr 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CDA2F5E-CD69-4041-8AC3-4ABFCD577C8C}"/>
              </a:ext>
            </a:extLst>
          </p:cNvPr>
          <p:cNvSpPr txBox="1">
            <a:spLocks/>
          </p:cNvSpPr>
          <p:nvPr/>
        </p:nvSpPr>
        <p:spPr>
          <a:xfrm>
            <a:off x="539948" y="2264656"/>
            <a:ext cx="6119416" cy="1567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ИНВЕСТИРОВАНИЕ В ДОЛГОВЫЕ СПОРЫ ВОКРУГ НОВОСТРОЕК ТРЕБУЕТ ПОЯВЛЕНИЯ </a:t>
            </a: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ДОЛГОВЫХ БРОКЕРОВ/АГЕНТОВ </a:t>
            </a:r>
            <a:endParaRPr lang="ru-RU" sz="3600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yuthaya" pitchFamily="2" charset="-34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E80BE6-A285-49D5-957C-F94C649311F4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FAE188A-0CFD-41C5-B6F5-5FEF54871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6A26221-2AED-4CD2-96AD-1768C4216CE2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7E53522A-A9CE-4C29-975F-393E6C7506A2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0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12978-4526-9280-DD5F-CE6202AB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3337C14-C29A-C16A-C617-4D44950E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3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A53407-5B04-B5FA-8C16-3D46C43B2028}"/>
              </a:ext>
            </a:extLst>
          </p:cNvPr>
          <p:cNvSpPr txBox="1"/>
          <p:nvPr/>
        </p:nvSpPr>
        <p:spPr>
          <a:xfrm>
            <a:off x="377351" y="2989336"/>
            <a:ext cx="6241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Долговой брокер или Долговой агент актуален, если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кроме юридического используется информационный инструментарий </a:t>
            </a:r>
            <a:r>
              <a:rPr lang="en-US" b="1" dirty="0" err="1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Debitor</a:t>
            </a:r>
            <a:r>
              <a:rPr lang="en-US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 Relations (DR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)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который позволяет формировать различные договоренности для разрешения долговых споров с вовлечением самых разных участников ситуации;</a:t>
            </a: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Долговой брокер опирается на </a:t>
            </a:r>
            <a:r>
              <a:rPr lang="en-US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DR-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карту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отрасли и ситуации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В основе планирования использования </a:t>
            </a:r>
            <a:r>
              <a:rPr lang="en-US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DR 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и других методов Долговым брокером лежит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системный подход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, который используется в различных видах деятельности. </a:t>
            </a: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ctr"/>
            <a:b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</a:br>
            <a:br>
              <a:rPr lang="ru-RU" dirty="0">
                <a:latin typeface="Manrope" pitchFamily="2" charset="0"/>
                <a:ea typeface="Ayuthaya" pitchFamily="2" charset="-34"/>
                <a:cs typeface="Ayuthaya" pitchFamily="2" charset="-34"/>
              </a:rPr>
            </a:b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505769C-CDFE-7B81-1F6E-793AFC1A8CBF}"/>
              </a:ext>
            </a:extLst>
          </p:cNvPr>
          <p:cNvSpPr txBox="1">
            <a:spLocks/>
          </p:cNvSpPr>
          <p:nvPr/>
        </p:nvSpPr>
        <p:spPr>
          <a:xfrm>
            <a:off x="401789" y="836343"/>
            <a:ext cx="6119416" cy="1567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ДОЛГОВОЙ БРОКЕР </a:t>
            </a: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- ЭТО НОВЫЙ ТИП УЧАСТНИКА ПРОЦЕССА РАЗРЕШЕНИЯ ДОЛГОВЫХ СПОРОВ: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BC9781C-59E4-8894-D383-54CF1BA878B1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FD91A7E-AF82-2057-DAB0-BA5A6A321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066DE0F-5F64-8F38-494E-16845B7A394C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9DF803A1-EB56-BB56-7F7D-5D013A75A2A2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71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5CF0A9-B6C1-20DA-CB5A-1EE8EED2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4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F031FA-0F4F-4C57-A78F-7320994F8586}"/>
              </a:ext>
            </a:extLst>
          </p:cNvPr>
          <p:cNvSpPr txBox="1"/>
          <p:nvPr/>
        </p:nvSpPr>
        <p:spPr>
          <a:xfrm>
            <a:off x="553209" y="1838043"/>
            <a:ext cx="62415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1)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 Учитывает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типы участников долговых споров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как прямых (должники и кредиторы), так и косвенных (</a:t>
            </a:r>
            <a:r>
              <a:rPr lang="ru-RU" dirty="0" err="1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гос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 органы, СМИ и т.д.). </a:t>
            </a:r>
          </a:p>
          <a:p>
            <a:pPr algn="just"/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2)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Может иметь различные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уровни детализации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(вплоть до отдельных организаций и лиц, связанных с ним лиц (при этом анализируется могут ли они вообще совершить необходимые действия либо необходимо воздействовать на другие элементы системы, как будут сопротивляться).</a:t>
            </a:r>
          </a:p>
          <a:p>
            <a:pPr algn="just"/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3)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 Позволяет находить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неочевидные варианты, в том числе, «челночного» урегулирования долгового спора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в интересах самых различных участников ситуации.</a:t>
            </a:r>
          </a:p>
          <a:p>
            <a:pPr algn="just"/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ctr"/>
            <a:b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</a:br>
            <a:br>
              <a:rPr lang="ru-RU" dirty="0">
                <a:latin typeface="Manrope" pitchFamily="2" charset="0"/>
                <a:ea typeface="Ayuthaya" pitchFamily="2" charset="-34"/>
                <a:cs typeface="Ayuthaya" pitchFamily="2" charset="-34"/>
              </a:rPr>
            </a:b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CDA2F5E-CD69-4041-8AC3-4ABFCD577C8C}"/>
              </a:ext>
            </a:extLst>
          </p:cNvPr>
          <p:cNvSpPr txBox="1">
            <a:spLocks/>
          </p:cNvSpPr>
          <p:nvPr/>
        </p:nvSpPr>
        <p:spPr>
          <a:xfrm>
            <a:off x="584944" y="270821"/>
            <a:ext cx="6119416" cy="1567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en-US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DEBITOR RELATIONS </a:t>
            </a:r>
            <a:endParaRPr lang="ru-RU" sz="3600" b="1" dirty="0">
              <a:solidFill>
                <a:srgbClr val="B38C6B"/>
              </a:solidFill>
              <a:latin typeface="Manrope" pitchFamily="2" charset="0"/>
              <a:ea typeface="Ayuthaya" pitchFamily="2" charset="-34"/>
              <a:cs typeface="Ayuthaya" pitchFamily="2" charset="-34"/>
            </a:endParaRPr>
          </a:p>
          <a:p>
            <a:pPr defTabSz="792000">
              <a:lnSpc>
                <a:spcPct val="100000"/>
              </a:lnSpc>
            </a:pPr>
            <a:r>
              <a:rPr lang="en-US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(DR) </a:t>
            </a: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КАРТА </a:t>
            </a: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ОТРАСЛИ</a:t>
            </a:r>
            <a:r>
              <a:rPr lang="ru-RU" sz="3600" b="1" dirty="0">
                <a:latin typeface="Manrope" pitchFamily="2" charset="0"/>
                <a:ea typeface="Ayuthaya" pitchFamily="2" charset="-34"/>
                <a:cs typeface="Ayuthaya" pitchFamily="2" charset="-34"/>
              </a:rPr>
              <a:t>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E80BE6-A285-49D5-957C-F94C649311F4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FAE188A-0CFD-41C5-B6F5-5FEF54871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6A26221-2AED-4CD2-96AD-1768C4216CE2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7E53522A-A9CE-4C29-975F-393E6C7506A2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80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336B6-9054-D5C2-D050-19D93EECE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CA9C24A-948D-A017-173E-69B74CA0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8F1F0DC-F4B5-EF06-6A06-39A1ED8527CD}"/>
              </a:ext>
            </a:extLst>
          </p:cNvPr>
          <p:cNvSpPr txBox="1">
            <a:spLocks/>
          </p:cNvSpPr>
          <p:nvPr/>
        </p:nvSpPr>
        <p:spPr>
          <a:xfrm>
            <a:off x="584944" y="270821"/>
            <a:ext cx="6119416" cy="1567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en-US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DR</a:t>
            </a: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-КАРТА </a:t>
            </a:r>
          </a:p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СТРОИТЕЛЬНОЙ ОТРАСЛИ</a:t>
            </a:r>
            <a:r>
              <a:rPr lang="ru-RU" sz="3600" b="1" dirty="0">
                <a:latin typeface="Manrope" pitchFamily="2" charset="0"/>
                <a:ea typeface="Ayuthaya" pitchFamily="2" charset="-34"/>
                <a:cs typeface="Ayuthaya" pitchFamily="2" charset="-34"/>
              </a:rPr>
              <a:t>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1ABDD89-32ED-D546-588E-C9CC3FC49BC0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D30037E-7CBD-CBE6-C1E9-9C6B96F0A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84D6804-757A-9063-937B-5EDFD9875AD0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6173499F-DED9-8D5D-7058-A3EFD1DB4F0A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>
            <a:extLst>
              <a:ext uri="{FF2B5EF4-FFF2-40B4-BE49-F238E27FC236}">
                <a16:creationId xmlns:a16="http://schemas.microsoft.com/office/drawing/2014/main" id="{9EF1DECC-AA70-3ACF-8B43-300075209C36}"/>
              </a:ext>
            </a:extLst>
          </p:cNvPr>
          <p:cNvSpPr/>
          <p:nvPr/>
        </p:nvSpPr>
        <p:spPr>
          <a:xfrm rot="6156399">
            <a:off x="-1804141" y="-394399"/>
            <a:ext cx="4846320" cy="357632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ru-RU" dirty="0"/>
              <a:t>Застройщики</a:t>
            </a:r>
          </a:p>
        </p:txBody>
      </p:sp>
      <p:sp>
        <p:nvSpPr>
          <p:cNvPr id="7" name="Дуга 6">
            <a:extLst>
              <a:ext uri="{FF2B5EF4-FFF2-40B4-BE49-F238E27FC236}">
                <a16:creationId xmlns:a16="http://schemas.microsoft.com/office/drawing/2014/main" id="{B8D944B9-DE3A-F3DC-B9F7-43D1C17C65A4}"/>
              </a:ext>
            </a:extLst>
          </p:cNvPr>
          <p:cNvSpPr/>
          <p:nvPr/>
        </p:nvSpPr>
        <p:spPr>
          <a:xfrm rot="959263">
            <a:off x="-2699500" y="4733226"/>
            <a:ext cx="4917092" cy="3576320"/>
          </a:xfrm>
          <a:prstGeom prst="arc">
            <a:avLst>
              <a:gd name="adj1" fmla="val 16200000"/>
              <a:gd name="adj2" fmla="val 213442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/>
          <a:lstStyle/>
          <a:p>
            <a:pPr algn="ctr"/>
            <a:r>
              <a:rPr lang="ru-RU" dirty="0"/>
              <a:t>Банки</a:t>
            </a:r>
          </a:p>
          <a:p>
            <a:pPr algn="ctr"/>
            <a:r>
              <a:rPr lang="ru-RU" dirty="0"/>
              <a:t>И другие кредиторы</a:t>
            </a:r>
          </a:p>
        </p:txBody>
      </p:sp>
      <p:sp>
        <p:nvSpPr>
          <p:cNvPr id="8" name="Дуга 7">
            <a:extLst>
              <a:ext uri="{FF2B5EF4-FFF2-40B4-BE49-F238E27FC236}">
                <a16:creationId xmlns:a16="http://schemas.microsoft.com/office/drawing/2014/main" id="{45AFE09E-89F9-20B0-1AAC-51C40322967A}"/>
              </a:ext>
            </a:extLst>
          </p:cNvPr>
          <p:cNvSpPr/>
          <p:nvPr/>
        </p:nvSpPr>
        <p:spPr>
          <a:xfrm rot="959263" flipH="1">
            <a:off x="5337131" y="4945363"/>
            <a:ext cx="3089976" cy="3519862"/>
          </a:xfrm>
          <a:prstGeom prst="arc">
            <a:avLst>
              <a:gd name="adj1" fmla="val 17592153"/>
              <a:gd name="adj2" fmla="val 11933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/>
          <a:lstStyle/>
          <a:p>
            <a:pPr algn="ctr"/>
            <a:r>
              <a:rPr lang="ru-RU" dirty="0"/>
              <a:t>Население</a:t>
            </a:r>
          </a:p>
          <a:p>
            <a:pPr algn="ctr"/>
            <a:r>
              <a:rPr lang="ru-RU" dirty="0"/>
              <a:t>Покупатели</a:t>
            </a:r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id="{8D5B41AA-9DDE-AE51-845E-D76A39510C1C}"/>
              </a:ext>
            </a:extLst>
          </p:cNvPr>
          <p:cNvSpPr/>
          <p:nvPr/>
        </p:nvSpPr>
        <p:spPr>
          <a:xfrm rot="17561529" flipH="1">
            <a:off x="5243575" y="727815"/>
            <a:ext cx="3010903" cy="3147518"/>
          </a:xfrm>
          <a:prstGeom prst="arc">
            <a:avLst>
              <a:gd name="adj1" fmla="val 17592153"/>
              <a:gd name="adj2" fmla="val 11933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/>
          <a:lstStyle/>
          <a:p>
            <a:pPr algn="ctr"/>
            <a:r>
              <a:rPr lang="ru-RU" dirty="0"/>
              <a:t>Подрядчики</a:t>
            </a:r>
          </a:p>
        </p:txBody>
      </p:sp>
      <p:sp>
        <p:nvSpPr>
          <p:cNvPr id="13" name="Дуга 12">
            <a:extLst>
              <a:ext uri="{FF2B5EF4-FFF2-40B4-BE49-F238E27FC236}">
                <a16:creationId xmlns:a16="http://schemas.microsoft.com/office/drawing/2014/main" id="{B4516E10-1CAB-8B50-8D3A-B5D7FD5802FB}"/>
              </a:ext>
            </a:extLst>
          </p:cNvPr>
          <p:cNvSpPr/>
          <p:nvPr/>
        </p:nvSpPr>
        <p:spPr>
          <a:xfrm rot="17561529" flipH="1">
            <a:off x="5626972" y="51718"/>
            <a:ext cx="3318555" cy="2868145"/>
          </a:xfrm>
          <a:prstGeom prst="arc">
            <a:avLst>
              <a:gd name="adj1" fmla="val 17592153"/>
              <a:gd name="adj2" fmla="val 11933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/>
          <a:lstStyle/>
          <a:p>
            <a:pPr algn="ctr"/>
            <a:r>
              <a:rPr lang="ru-RU" dirty="0"/>
              <a:t>Субподрядчики</a:t>
            </a:r>
          </a:p>
        </p:txBody>
      </p:sp>
      <p:sp>
        <p:nvSpPr>
          <p:cNvPr id="14" name="Дуга 13">
            <a:extLst>
              <a:ext uri="{FF2B5EF4-FFF2-40B4-BE49-F238E27FC236}">
                <a16:creationId xmlns:a16="http://schemas.microsoft.com/office/drawing/2014/main" id="{76A8838C-4C53-C62C-9B26-F025BD7C4997}"/>
              </a:ext>
            </a:extLst>
          </p:cNvPr>
          <p:cNvSpPr/>
          <p:nvPr/>
        </p:nvSpPr>
        <p:spPr>
          <a:xfrm rot="8462488">
            <a:off x="2510880" y="337523"/>
            <a:ext cx="2044432" cy="3165286"/>
          </a:xfrm>
          <a:prstGeom prst="arc">
            <a:avLst>
              <a:gd name="adj1" fmla="val 14064237"/>
              <a:gd name="adj2" fmla="val 137700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ru-RU" b="1" dirty="0" err="1"/>
              <a:t>Гос</a:t>
            </a:r>
            <a:r>
              <a:rPr lang="ru-RU" b="1" dirty="0"/>
              <a:t> органы</a:t>
            </a:r>
          </a:p>
          <a:p>
            <a:pPr algn="ctr"/>
            <a:r>
              <a:rPr lang="ru-RU" dirty="0"/>
              <a:t>Фонд защиты</a:t>
            </a:r>
          </a:p>
          <a:p>
            <a:pPr algn="ctr"/>
            <a:r>
              <a:rPr lang="ru-RU" dirty="0"/>
              <a:t> дольщиков</a:t>
            </a:r>
          </a:p>
          <a:p>
            <a:pPr algn="ctr"/>
            <a:r>
              <a:rPr lang="ru-RU" dirty="0"/>
              <a:t>Суды</a:t>
            </a:r>
          </a:p>
          <a:p>
            <a:pPr algn="ctr"/>
            <a:r>
              <a:rPr lang="ru-RU" dirty="0"/>
              <a:t>ФССП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EA1A6298-529A-0E2F-B0B6-520F8A21C111}"/>
              </a:ext>
            </a:extLst>
          </p:cNvPr>
          <p:cNvSpPr/>
          <p:nvPr/>
        </p:nvSpPr>
        <p:spPr>
          <a:xfrm>
            <a:off x="676502" y="3746051"/>
            <a:ext cx="1887891" cy="121791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Покупатели долгов</a:t>
            </a:r>
          </a:p>
          <a:p>
            <a:pPr algn="ctr"/>
            <a:r>
              <a:rPr lang="en-US" sz="1600" b="1" dirty="0" err="1"/>
              <a:t>Conomica</a:t>
            </a:r>
            <a:endParaRPr lang="ru-RU" sz="1600" b="1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B48610C-8A2D-5C01-AE11-D6A188D6CD7B}"/>
              </a:ext>
            </a:extLst>
          </p:cNvPr>
          <p:cNvSpPr/>
          <p:nvPr/>
        </p:nvSpPr>
        <p:spPr>
          <a:xfrm>
            <a:off x="2696410" y="3375000"/>
            <a:ext cx="1887891" cy="13163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Площадки по продаже долгов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6153A590-F84B-56AB-AE44-75FFF86898E9}"/>
              </a:ext>
            </a:extLst>
          </p:cNvPr>
          <p:cNvSpPr/>
          <p:nvPr/>
        </p:nvSpPr>
        <p:spPr>
          <a:xfrm>
            <a:off x="3750594" y="4514215"/>
            <a:ext cx="1810297" cy="13163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Долговые брокеры</a:t>
            </a:r>
          </a:p>
          <a:p>
            <a:pPr algn="ctr"/>
            <a:r>
              <a:rPr lang="ru-RU" sz="1600" b="1" dirty="0" err="1"/>
              <a:t>ДолгАктив</a:t>
            </a:r>
            <a:endParaRPr lang="ru-RU" sz="1600" b="1" dirty="0"/>
          </a:p>
        </p:txBody>
      </p:sp>
      <p:grpSp>
        <p:nvGrpSpPr>
          <p:cNvPr id="19" name="Группа 15">
            <a:extLst>
              <a:ext uri="{FF2B5EF4-FFF2-40B4-BE49-F238E27FC236}">
                <a16:creationId xmlns:a16="http://schemas.microsoft.com/office/drawing/2014/main" id="{45063E50-8EE0-74A5-7065-32B23589F2F7}"/>
              </a:ext>
            </a:extLst>
          </p:cNvPr>
          <p:cNvGrpSpPr>
            <a:grpSpLocks/>
          </p:cNvGrpSpPr>
          <p:nvPr/>
        </p:nvGrpSpPr>
        <p:grpSpPr bwMode="auto">
          <a:xfrm>
            <a:off x="2846112" y="4944981"/>
            <a:ext cx="480190" cy="1316330"/>
            <a:chOff x="576263" y="1844675"/>
            <a:chExt cx="576262" cy="1368425"/>
          </a:xfrm>
        </p:grpSpPr>
        <p:sp>
          <p:nvSpPr>
            <p:cNvPr id="20" name="AutoShape 47">
              <a:extLst>
                <a:ext uri="{FF2B5EF4-FFF2-40B4-BE49-F238E27FC236}">
                  <a16:creationId xmlns:a16="http://schemas.microsoft.com/office/drawing/2014/main" id="{7592F600-B86D-4127-DBA0-1F5B0D790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263" y="2420938"/>
              <a:ext cx="576262" cy="792162"/>
            </a:xfrm>
            <a:prstGeom prst="flowChartMerg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1800" kern="0" dirty="0">
                  <a:solidFill>
                    <a:srgbClr val="000000"/>
                  </a:solidFill>
                  <a:latin typeface="+mn-lt"/>
                </a:rPr>
                <a:t>Арб </a:t>
              </a: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1800" kern="0" dirty="0">
                  <a:solidFill>
                    <a:srgbClr val="000000"/>
                  </a:solidFill>
                  <a:latin typeface="+mn-lt"/>
                </a:rPr>
                <a:t>управляющие</a:t>
              </a:r>
            </a:p>
          </p:txBody>
        </p:sp>
        <p:sp>
          <p:nvSpPr>
            <p:cNvPr id="21" name="Oval 48">
              <a:extLst>
                <a:ext uri="{FF2B5EF4-FFF2-40B4-BE49-F238E27FC236}">
                  <a16:creationId xmlns:a16="http://schemas.microsoft.com/office/drawing/2014/main" id="{FB7E2279-0955-DF0E-4BE7-C16EC9A6D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263" y="1844675"/>
              <a:ext cx="576262" cy="5032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endParaRPr lang="ru-RU" altLang="ru-RU" sz="1800" kern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22" name="Овал 21">
            <a:extLst>
              <a:ext uri="{FF2B5EF4-FFF2-40B4-BE49-F238E27FC236}">
                <a16:creationId xmlns:a16="http://schemas.microsoft.com/office/drawing/2014/main" id="{86725680-1F00-654A-54F7-82839F451E9B}"/>
              </a:ext>
            </a:extLst>
          </p:cNvPr>
          <p:cNvSpPr/>
          <p:nvPr/>
        </p:nvSpPr>
        <p:spPr>
          <a:xfrm>
            <a:off x="5888741" y="4171401"/>
            <a:ext cx="1298064" cy="98835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СМИ</a:t>
            </a:r>
          </a:p>
        </p:txBody>
      </p:sp>
    </p:spTree>
    <p:extLst>
      <p:ext uri="{BB962C8B-B14F-4D97-AF65-F5344CB8AC3E}">
        <p14:creationId xmlns:p14="http://schemas.microsoft.com/office/powerpoint/2010/main" val="3101245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5CF0A9-B6C1-20DA-CB5A-1EE8EED2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6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F031FA-0F4F-4C57-A78F-7320994F8586}"/>
              </a:ext>
            </a:extLst>
          </p:cNvPr>
          <p:cNvSpPr txBox="1"/>
          <p:nvPr/>
        </p:nvSpPr>
        <p:spPr>
          <a:xfrm>
            <a:off x="617056" y="1306514"/>
            <a:ext cx="6241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1. Подготовка к конфликту идет заранее (юридическое разделение ответственности компаний и самого Трампа).</a:t>
            </a:r>
          </a:p>
          <a:p>
            <a:pPr algn="just"/>
            <a:endParaRPr lang="ru-RU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2. В конфликте максимально быстро нагнетается паника, часто меняется позиция, создается неопределенность.</a:t>
            </a:r>
          </a:p>
          <a:p>
            <a:pPr algn="just"/>
            <a:endParaRPr lang="ru-RU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3. Появляются лица, которые верят в гений и удачу Трампа, готовые покупать долги его компаний, проводить реструктуризации.</a:t>
            </a:r>
          </a:p>
          <a:p>
            <a:pPr algn="just"/>
            <a:endParaRPr lang="ru-RU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4. Подчеркивается, что с Трампом проблема может быть разрешена, а без него – нет. Используется его PR и имидж. </a:t>
            </a:r>
          </a:p>
          <a:p>
            <a:pPr algn="just"/>
            <a:endParaRPr lang="ru-RU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5. Платят не те, кто обычно.</a:t>
            </a:r>
          </a:p>
          <a:p>
            <a:pPr algn="just"/>
            <a:endParaRPr lang="ru-RU" b="1" dirty="0">
              <a:solidFill>
                <a:srgbClr val="B38C6B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6. Заключаются сделки, а финал никто не помнит. </a:t>
            </a:r>
          </a:p>
          <a:p>
            <a:pPr algn="just"/>
            <a:endParaRPr lang="ru-RU" b="1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7. Получается, казалось бы, обычно невозможное.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CDA2F5E-CD69-4041-8AC3-4ABFCD577C8C}"/>
              </a:ext>
            </a:extLst>
          </p:cNvPr>
          <p:cNvSpPr txBox="1">
            <a:spLocks/>
          </p:cNvSpPr>
          <p:nvPr/>
        </p:nvSpPr>
        <p:spPr>
          <a:xfrm>
            <a:off x="617056" y="382388"/>
            <a:ext cx="6119416" cy="940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«СХЕМА ТРАМПА»: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E80BE6-A285-49D5-957C-F94C649311F4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FAE188A-0CFD-41C5-B6F5-5FEF54871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6A26221-2AED-4CD2-96AD-1768C4216CE2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7E53522A-A9CE-4C29-975F-393E6C7506A2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4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15657-4CE8-C15E-618D-5D2EF589F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105B252-7DBA-1BE4-1BBC-7A3450703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7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A01A18-57E2-E7BC-5B59-8C42F3494B91}"/>
              </a:ext>
            </a:extLst>
          </p:cNvPr>
          <p:cNvSpPr txBox="1"/>
          <p:nvPr/>
        </p:nvSpPr>
        <p:spPr>
          <a:xfrm>
            <a:off x="617056" y="1485892"/>
            <a:ext cx="62415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1. Учет положений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Пленума Верховного Суда РФ №41 от 23.12.2025 г. «Об установлении в процедурах банкротства требований контролирующих должника лиц и аффилированных лиц должника»</a:t>
            </a:r>
          </a:p>
          <a:p>
            <a:pPr algn="just"/>
            <a:endParaRPr lang="ru-RU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2.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Использование потенциала инвесторов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, которые покупают долги на банкротных торгах, но сталкиваются с большой конкуренцией, а также инвесторов вообще. </a:t>
            </a:r>
          </a:p>
          <a:p>
            <a:pPr algn="just"/>
            <a:endParaRPr lang="ru-RU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3.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Проведение публичных мероприятий 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для поиска вариантов урегулирования долговых проблем, в том числе, при посредничестве объединений предпринимателей – МТПП и др.</a:t>
            </a:r>
          </a:p>
          <a:p>
            <a:pPr algn="just"/>
            <a:endParaRPr lang="ru-RU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4.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«Сортировка» долгов 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с выделением тех, кому готовы помочь другие (</a:t>
            </a:r>
            <a:r>
              <a:rPr lang="en-US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#</a:t>
            </a:r>
            <a:r>
              <a:rPr lang="ru-RU" dirty="0" err="1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заплатизадругого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).</a:t>
            </a:r>
          </a:p>
          <a:p>
            <a:pPr algn="just"/>
            <a:endParaRPr lang="ru-RU" dirty="0">
              <a:solidFill>
                <a:srgbClr val="2B2C2C"/>
              </a:solidFill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5. </a:t>
            </a: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Развитие форматов информационного воздействия</a:t>
            </a:r>
            <a:r>
              <a:rPr lang="ru-RU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: антипремии «Малиновая Фемида», рейтингов и т.д.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02D1AB5-5794-262F-F3BC-32A29A75481B}"/>
              </a:ext>
            </a:extLst>
          </p:cNvPr>
          <p:cNvSpPr txBox="1">
            <a:spLocks/>
          </p:cNvSpPr>
          <p:nvPr/>
        </p:nvSpPr>
        <p:spPr>
          <a:xfrm>
            <a:off x="617056" y="382388"/>
            <a:ext cx="6119416" cy="940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АДАПТАЦИЯ «СХЕМЫ ТРАМПА» ДЛЯ РОССИИ: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FDF6629-C15E-5822-EB55-D367747113E5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6311128-B1E3-075B-FBBC-C1AA1EA23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F43D22-D1E7-1F44-3655-3DC55248E5FF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24C50200-0821-E810-E173-E31303964762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296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7360C-7620-7272-B1C2-1BDCB2D56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436BFC8-54A5-9F0F-E033-26452B19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8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CE4D74-1948-8607-4D0C-F164F3048801}"/>
              </a:ext>
            </a:extLst>
          </p:cNvPr>
          <p:cNvSpPr txBox="1"/>
          <p:nvPr/>
        </p:nvSpPr>
        <p:spPr>
          <a:xfrm>
            <a:off x="462841" y="1735555"/>
            <a:ext cx="62415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Организация-должник - Генподрядчик, который столкнулся с претензиями сложного Заказчика, входящего в крупную олигархическую структуру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(сумма долга перед субподрядчиком 4,5 млн рублей);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Организации-должнику предлагается по цессии отдать в счет долга требование к Заказчику при этом демонстрируются риски затруднения бизнеса на базе выведенных в другую организацию активах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(проекты писем контрагентам, пресс-релизов и т.д.);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Manrope" pitchFamily="2" charset="0"/>
              <a:ea typeface="Ayuthaya" pitchFamily="2" charset="-34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После получения требования к Заказчику с ним организуется коммуникация вокруг исключения из Ассоциации строителей России, контекстной рекламы по наименованию организации-должника и пресс-конференции </a:t>
            </a:r>
            <a:r>
              <a:rPr lang="ru-RU" dirty="0">
                <a:latin typeface="Manrope" pitchFamily="2" charset="0"/>
                <a:ea typeface="Ayuthaya" pitchFamily="2" charset="-34"/>
                <a:cs typeface="Arial" panose="020B0604020202020204" pitchFamily="34" charset="0"/>
              </a:rPr>
              <a:t>(в результате поступает предложение о выкупе долга с небольшим дисконтом).</a:t>
            </a: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10BDB60-1DFA-B271-CAE9-F3CEFBA81D6C}"/>
              </a:ext>
            </a:extLst>
          </p:cNvPr>
          <p:cNvSpPr txBox="1">
            <a:spLocks/>
          </p:cNvSpPr>
          <p:nvPr/>
        </p:nvSpPr>
        <p:spPr>
          <a:xfrm>
            <a:off x="462841" y="366172"/>
            <a:ext cx="6119416" cy="940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ПРИМЕР РАЗРЕШЕНИЯ </a:t>
            </a: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ДОЛГОВОГО СПОРА</a:t>
            </a:r>
            <a:r>
              <a:rPr lang="ru-RU" sz="3600" b="1" dirty="0">
                <a:latin typeface="Manrope" pitchFamily="2" charset="0"/>
                <a:ea typeface="Ayuthaya" pitchFamily="2" charset="-34"/>
                <a:cs typeface="Ayuthaya" pitchFamily="2" charset="-34"/>
              </a:rPr>
              <a:t>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7B70345-A3E0-E3AA-C79E-10E7004C21A9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BFA88E9-6FC1-F87A-568F-79F2A0E17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39C23F-C7AE-645A-8299-13BEC45B0ACB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E18C354A-C05E-9AD3-329C-9ECDD9D59205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2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71EF1-4A8D-0908-1AA7-2108A913B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E03E562-632E-E036-856A-112D915FE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76C-A125-9D47-9F1F-E2CC6F66A090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AF20077-D977-FD14-6F8A-43A99E98020D}"/>
              </a:ext>
            </a:extLst>
          </p:cNvPr>
          <p:cNvSpPr txBox="1">
            <a:spLocks/>
          </p:cNvSpPr>
          <p:nvPr/>
        </p:nvSpPr>
        <p:spPr>
          <a:xfrm>
            <a:off x="462841" y="366172"/>
            <a:ext cx="6119416" cy="940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24" b="0" i="0" kern="1200">
                <a:solidFill>
                  <a:schemeClr val="tx1"/>
                </a:solidFill>
                <a:latin typeface="Ayuthaya" pitchFamily="2" charset="-34"/>
                <a:ea typeface="+mj-ea"/>
                <a:cs typeface="+mj-cs"/>
              </a:defRPr>
            </a:lvl1pPr>
          </a:lstStyle>
          <a:p>
            <a:pPr defTabSz="792000">
              <a:lnSpc>
                <a:spcPct val="100000"/>
              </a:lnSpc>
            </a:pPr>
            <a:r>
              <a:rPr lang="ru-RU" sz="3600" b="1" dirty="0">
                <a:solidFill>
                  <a:srgbClr val="2B2C2C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НАШИ </a:t>
            </a:r>
            <a:r>
              <a:rPr lang="ru-RU" sz="3600" b="1" dirty="0">
                <a:solidFill>
                  <a:srgbClr val="B38C6B"/>
                </a:solidFill>
                <a:latin typeface="Manrope" pitchFamily="2" charset="0"/>
                <a:ea typeface="Ayuthaya" pitchFamily="2" charset="-34"/>
                <a:cs typeface="Ayuthaya" pitchFamily="2" charset="-34"/>
              </a:rPr>
              <a:t>КОНТАКТЫ</a:t>
            </a:r>
            <a:r>
              <a:rPr lang="ru-RU" sz="3600" b="1" dirty="0">
                <a:latin typeface="Manrope" pitchFamily="2" charset="0"/>
                <a:ea typeface="Ayuthaya" pitchFamily="2" charset="-34"/>
                <a:cs typeface="Ayuthaya" pitchFamily="2" charset="-34"/>
              </a:rPr>
              <a:t>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8D761AB-B269-FD42-7C2C-F4A3E4433B36}"/>
              </a:ext>
            </a:extLst>
          </p:cNvPr>
          <p:cNvSpPr/>
          <p:nvPr/>
        </p:nvSpPr>
        <p:spPr>
          <a:xfrm>
            <a:off x="0" y="7159083"/>
            <a:ext cx="7199313" cy="940342"/>
          </a:xfrm>
          <a:prstGeom prst="rect">
            <a:avLst/>
          </a:prstGeom>
          <a:solidFill>
            <a:srgbClr val="2B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A2D254-D448-6483-9DAD-9197ABB38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41" y="7377172"/>
            <a:ext cx="1800582" cy="5041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74EF14B-8A82-49D8-6DF7-612A72EE3953}"/>
              </a:ext>
            </a:extLst>
          </p:cNvPr>
          <p:cNvSpPr txBox="1"/>
          <p:nvPr/>
        </p:nvSpPr>
        <p:spPr>
          <a:xfrm>
            <a:off x="4724406" y="7490753"/>
            <a:ext cx="302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Manrope" pitchFamily="2" charset="0"/>
              </a:rPr>
              <a:t>DOLGACTIV.RU</a:t>
            </a:r>
            <a:endParaRPr lang="ru-RU" sz="1200" spc="6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F825DDF2-D438-E3A9-8A2F-7B54B40565D0}"/>
              </a:ext>
            </a:extLst>
          </p:cNvPr>
          <p:cNvSpPr/>
          <p:nvPr/>
        </p:nvSpPr>
        <p:spPr>
          <a:xfrm rot="10800000">
            <a:off x="6362971" y="0"/>
            <a:ext cx="836342" cy="836342"/>
          </a:xfrm>
          <a:prstGeom prst="rtTriangle">
            <a:avLst/>
          </a:prstGeom>
          <a:solidFill>
            <a:srgbClr val="B38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9FD0DB5-C1BF-989C-38EE-8F4589FAA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1672" y="1672686"/>
            <a:ext cx="3844972" cy="451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746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630</Words>
  <Application>Microsoft Office PowerPoint</Application>
  <PresentationFormat>Произвольный</PresentationFormat>
  <Paragraphs>91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Ayuthaya</vt:lpstr>
      <vt:lpstr>Manrope</vt:lpstr>
      <vt:lpstr>Arial</vt:lpstr>
      <vt:lpstr>Тема Office</vt:lpstr>
      <vt:lpstr>ВОЗМОЖНОСТИ ИНВЕСТИРОВАНИЯ В ДОЛГОВЫЕ СПОРЫ ВОКРУГ НОВОСТРОЕК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Юридические методы работы с долгом  с применением  Debit relations.    Урок 12. Судебное производство. Работа с приставами.</dc:title>
  <dc:creator>Sushkov Mikhail</dc:creator>
  <cp:lastModifiedBy>Дмитрий Жданухин</cp:lastModifiedBy>
  <cp:revision>55</cp:revision>
  <dcterms:created xsi:type="dcterms:W3CDTF">2024-08-14T15:29:17Z</dcterms:created>
  <dcterms:modified xsi:type="dcterms:W3CDTF">2026-03-04T18:15:34Z</dcterms:modified>
</cp:coreProperties>
</file>