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5" r:id="rId1"/>
    <p:sldMasterId id="2147483666" r:id="rId2"/>
    <p:sldMasterId id="2147483667" r:id="rId3"/>
  </p:sldMasterIdLst>
  <p:notesMasterIdLst>
    <p:notesMasterId r:id="rId20"/>
  </p:notesMasterIdLst>
  <p:sldIdLst>
    <p:sldId id="277" r:id="rId4"/>
    <p:sldId id="267" r:id="rId5"/>
    <p:sldId id="306" r:id="rId6"/>
    <p:sldId id="270" r:id="rId7"/>
    <p:sldId id="273" r:id="rId8"/>
    <p:sldId id="305" r:id="rId9"/>
    <p:sldId id="284" r:id="rId10"/>
    <p:sldId id="285" r:id="rId11"/>
    <p:sldId id="289" r:id="rId12"/>
    <p:sldId id="291" r:id="rId13"/>
    <p:sldId id="297" r:id="rId14"/>
    <p:sldId id="301" r:id="rId15"/>
    <p:sldId id="300" r:id="rId16"/>
    <p:sldId id="302" r:id="rId17"/>
    <p:sldId id="292" r:id="rId18"/>
    <p:sldId id="304" r:id="rId19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Montserrat Medium" panose="02000505000000020004" pitchFamily="2" charset="0"/>
      <p:regular r:id="rId25"/>
      <p:bold r:id="rId26"/>
      <p:italic r:id="rId27"/>
      <p:boldItalic r:id="rId28"/>
    </p:embeddedFont>
    <p:embeddedFont>
      <p:font typeface="Roboto" panose="02000000000000000000" pitchFamily="2" charset="0"/>
      <p:regular r:id="rId29"/>
      <p:bold r:id="rId30"/>
      <p:italic r:id="rId31"/>
    </p:embeddedFont>
    <p:embeddedFont>
      <p:font typeface="Roboto Black" panose="02000000000000000000" pitchFamily="2" charset="0"/>
      <p:bold r:id="rId32"/>
      <p:italic r:id="rId33"/>
    </p:embeddedFont>
    <p:embeddedFont>
      <p:font typeface="Roboto ExtraBold" panose="02000000000000000000" pitchFamily="2" charset="0"/>
      <p:bold r:id="rId34"/>
      <p:italic r:id="rId35"/>
      <p:boldItalic r:id="rId3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">
          <p15:clr>
            <a:srgbClr val="747775"/>
          </p15:clr>
        </p15:guide>
        <p15:guide id="2" pos="5585">
          <p15:clr>
            <a:srgbClr val="747775"/>
          </p15:clr>
        </p15:guide>
        <p15:guide id="3" pos="209">
          <p15:clr>
            <a:srgbClr val="747775"/>
          </p15:clr>
        </p15:guide>
        <p15:guide id="4" orient="horz" pos="3083">
          <p15:clr>
            <a:srgbClr val="747775"/>
          </p15:clr>
        </p15:guide>
        <p15:guide id="5" orient="horz" pos="671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35EF6"/>
    <a:srgbClr val="F15A22"/>
    <a:srgbClr val="3F209F"/>
    <a:srgbClr val="7F5C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82"/>
    <p:restoredTop sz="94662"/>
  </p:normalViewPr>
  <p:slideViewPr>
    <p:cSldViewPr snapToGrid="0">
      <p:cViewPr varScale="1">
        <p:scale>
          <a:sx n="198" d="100"/>
          <a:sy n="198" d="100"/>
        </p:scale>
        <p:origin x="304" y="184"/>
      </p:cViewPr>
      <p:guideLst>
        <p:guide orient="horz" pos="162"/>
        <p:guide pos="5585"/>
        <p:guide pos="209"/>
        <p:guide orient="horz" pos="3083"/>
        <p:guide orient="horz" pos="67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font" Target="fonts/font6.fntdata"/><Relationship Id="rId39" Type="http://schemas.openxmlformats.org/officeDocument/2006/relationships/theme" Target="theme/theme1.xml"/><Relationship Id="rId21" Type="http://schemas.openxmlformats.org/officeDocument/2006/relationships/font" Target="fonts/font1.fntdata"/><Relationship Id="rId34" Type="http://schemas.openxmlformats.org/officeDocument/2006/relationships/font" Target="fonts/font14.fntdata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font" Target="fonts/font5.fntdata"/><Relationship Id="rId33" Type="http://schemas.openxmlformats.org/officeDocument/2006/relationships/font" Target="fonts/font13.fntdata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font" Target="fonts/font16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11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font" Target="fonts/font15.fntdata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97ac3597e6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g397ac3597e6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395151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94454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25713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414524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912715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083623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97ac3597e6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g397ac3597e6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40962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1_Title Slide">
  <p:cSld name="31_Title Slide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5_Title Slide">
  <p:cSld name="35_Title Slide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6"/>
          <p:cNvSpPr>
            <a:spLocks noGrp="1"/>
          </p:cNvSpPr>
          <p:nvPr>
            <p:ph type="pic" idx="2"/>
          </p:nvPr>
        </p:nvSpPr>
        <p:spPr>
          <a:xfrm>
            <a:off x="4571995" y="120656"/>
            <a:ext cx="4425975" cy="49023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 sz="3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5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 sz="3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56" name="Google Shape;56;p15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5.png"/><Relationship Id="rId4" Type="http://schemas.openxmlformats.org/officeDocument/2006/relationships/image" Target="../media/image9.png"/><Relationship Id="rId9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3.png"/><Relationship Id="rId11" Type="http://schemas.openxmlformats.org/officeDocument/2006/relationships/image" Target="../media/image5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30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31.png"/><Relationship Id="rId7" Type="http://schemas.openxmlformats.org/officeDocument/2006/relationships/image" Target="../media/image3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.jpg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36.jp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jpeg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4.png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46.jpg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52.jpg"/><Relationship Id="rId7" Type="http://schemas.openxmlformats.org/officeDocument/2006/relationships/image" Target="../media/image56.pn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oogle Shape;97;p26" title="Frame 2136138584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7512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26"/>
          <p:cNvSpPr txBox="1"/>
          <p:nvPr/>
        </p:nvSpPr>
        <p:spPr>
          <a:xfrm>
            <a:off x="359617" y="2284141"/>
            <a:ext cx="7104936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Font typeface="Roboto ExtraBold"/>
              <a:buNone/>
            </a:pPr>
            <a: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ШАГ ВПЕР</a:t>
            </a:r>
            <a:r>
              <a:rPr lang="ru-RU" sz="2800" b="0" i="0" u="none" strike="noStrike" cap="none" spc="80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Ё</a:t>
            </a:r>
            <a: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Д ИЛИ ШАГ В ПУСТОТУ: СТОИТ ЛИ ИНВЕСТИРОВАТЬ </a:t>
            </a:r>
            <a:b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В ДЕВ</a:t>
            </a:r>
            <a:r>
              <a:rPr lang="ru-RU" sz="2800" b="0" i="0" u="none" strike="noStrike" cap="none" spc="80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Е</a:t>
            </a:r>
            <a: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ЛОПЕРСКИЙ ПРОДУКТ?</a:t>
            </a:r>
            <a:endParaRPr lang="ru-RU" sz="2800" dirty="0"/>
          </a:p>
        </p:txBody>
      </p:sp>
      <p:pic>
        <p:nvPicPr>
          <p:cNvPr id="12" name="Google Shape;100;p26">
            <a:extLst>
              <a:ext uri="{FF2B5EF4-FFF2-40B4-BE49-F238E27FC236}">
                <a16:creationId xmlns:a16="http://schemas.microsoft.com/office/drawing/2014/main" id="{40A520E0-BBA6-3246-9C97-ADF18A612049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t="738" b="727"/>
          <a:stretch/>
        </p:blipFill>
        <p:spPr>
          <a:xfrm>
            <a:off x="350473" y="367904"/>
            <a:ext cx="1314441" cy="47025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EDFB335E-0C0E-3847-BBD8-8DF86CFE2044}"/>
              </a:ext>
            </a:extLst>
          </p:cNvPr>
          <p:cNvCxnSpPr>
            <a:cxnSpLocks/>
          </p:cNvCxnSpPr>
          <p:nvPr/>
        </p:nvCxnSpPr>
        <p:spPr>
          <a:xfrm>
            <a:off x="1926332" y="352126"/>
            <a:ext cx="1" cy="501807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64A90517-AE4F-204D-9E5B-6CD4121105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0699" y="426876"/>
            <a:ext cx="1124431" cy="377309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9A849537-E043-D84E-938E-5E76AB8FEA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2971" y="419631"/>
            <a:ext cx="1460685" cy="366115"/>
          </a:xfrm>
          <a:prstGeom prst="rect">
            <a:avLst/>
          </a:prstGeom>
        </p:spPr>
      </p:pic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4ED05BF2-5156-3245-B292-D373FEE8B5A6}"/>
              </a:ext>
            </a:extLst>
          </p:cNvPr>
          <p:cNvCxnSpPr>
            <a:cxnSpLocks/>
          </p:cNvCxnSpPr>
          <p:nvPr/>
        </p:nvCxnSpPr>
        <p:spPr>
          <a:xfrm>
            <a:off x="3900930" y="352800"/>
            <a:ext cx="1" cy="501807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796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115;p27">
            <a:extLst>
              <a:ext uri="{FF2B5EF4-FFF2-40B4-BE49-F238E27FC236}">
                <a16:creationId xmlns:a16="http://schemas.microsoft.com/office/drawing/2014/main" id="{48FE0913-815C-B548-A196-855326F56331}"/>
              </a:ext>
            </a:extLst>
          </p:cNvPr>
          <p:cNvSpPr txBox="1"/>
          <p:nvPr/>
        </p:nvSpPr>
        <p:spPr>
          <a:xfrm>
            <a:off x="327772" y="717526"/>
            <a:ext cx="8363084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" i="0" u="none" dirty="0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Возглавляет рейтинг уверенности российских застройщиков </a:t>
            </a:r>
            <a:br>
              <a:rPr lang="ru" i="0" u="none" dirty="0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" i="0" u="none" dirty="0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 сегменте массового жилья (F</a:t>
            </a:r>
            <a:r>
              <a:rPr lang="en-US" i="0" u="none" dirty="0" err="1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orbes</a:t>
            </a:r>
            <a:r>
              <a:rPr lang="en-US" i="0" u="none" dirty="0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, </a:t>
            </a:r>
            <a:r>
              <a:rPr lang="en-US" dirty="0" err="1">
                <a:latin typeface="Montserrat Medium"/>
                <a:ea typeface="Montserrat Medium"/>
                <a:cs typeface="Montserrat Medium"/>
                <a:sym typeface="Montserrat Medium"/>
              </a:rPr>
              <a:t>н</a:t>
            </a:r>
            <a:r>
              <a:rPr lang="ru-RU" dirty="0" err="1">
                <a:latin typeface="Montserrat Medium"/>
                <a:ea typeface="Montserrat Medium"/>
                <a:cs typeface="Montserrat Medium"/>
                <a:sym typeface="Montserrat Medium"/>
              </a:rPr>
              <a:t>оябрь</a:t>
            </a:r>
            <a:r>
              <a:rPr lang="ru-RU" dirty="0">
                <a:latin typeface="Montserrat Medium"/>
                <a:ea typeface="Montserrat Medium"/>
                <a:cs typeface="Montserrat Medium"/>
                <a:sym typeface="Montserrat Medium"/>
              </a:rPr>
              <a:t> 202</a:t>
            </a:r>
            <a:r>
              <a:rPr lang="ru-RU" dirty="0">
                <a:latin typeface="Montserrat Medium"/>
                <a:ea typeface="Montserrat Medium"/>
                <a:cs typeface="Montserrat Medium"/>
                <a:sym typeface="Wingdings" pitchFamily="2" charset="2"/>
              </a:rPr>
              <a:t>5)</a:t>
            </a:r>
            <a:endParaRPr dirty="0"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7" name="Google Shape;115;p27">
            <a:extLst>
              <a:ext uri="{FF2B5EF4-FFF2-40B4-BE49-F238E27FC236}">
                <a16:creationId xmlns:a16="http://schemas.microsoft.com/office/drawing/2014/main" id="{AEA6DB55-54EA-C84C-958F-91B3F9931977}"/>
              </a:ext>
            </a:extLst>
          </p:cNvPr>
          <p:cNvSpPr txBox="1"/>
          <p:nvPr/>
        </p:nvSpPr>
        <p:spPr>
          <a:xfrm>
            <a:off x="680168" y="1432610"/>
            <a:ext cx="2312160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ЛИДИРУЮЩИЕ </a:t>
            </a:r>
            <a:b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ПОЗИЦИИ В ОТ</a:t>
            </a:r>
            <a:r>
              <a:rPr lang="ru" sz="1400" b="0" i="0" u="none" spc="-70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Р</a:t>
            </a:r>
            <a: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АСЛИ</a:t>
            </a:r>
            <a:endParaRPr b="1" dirty="0">
              <a:solidFill>
                <a:srgbClr val="835EF6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8" name="Google Shape;114;p27">
            <a:extLst>
              <a:ext uri="{FF2B5EF4-FFF2-40B4-BE49-F238E27FC236}">
                <a16:creationId xmlns:a16="http://schemas.microsoft.com/office/drawing/2014/main" id="{5A6F7333-6E4B-C345-8D5B-806DF68249BC}"/>
              </a:ext>
            </a:extLst>
          </p:cNvPr>
          <p:cNvSpPr txBox="1"/>
          <p:nvPr/>
        </p:nvSpPr>
        <p:spPr>
          <a:xfrm>
            <a:off x="319305" y="1278722"/>
            <a:ext cx="403657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ln w="15875">
                  <a:solidFill>
                    <a:srgbClr val="835EF6"/>
                  </a:solidFill>
                </a:ln>
                <a:solidFill>
                  <a:schemeClr val="bg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1</a:t>
            </a:r>
            <a:endParaRPr dirty="0">
              <a:ln w="15875">
                <a:solidFill>
                  <a:srgbClr val="835EF6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9" name="Google Shape;115;p27">
            <a:extLst>
              <a:ext uri="{FF2B5EF4-FFF2-40B4-BE49-F238E27FC236}">
                <a16:creationId xmlns:a16="http://schemas.microsoft.com/office/drawing/2014/main" id="{2117242B-BD5D-CF47-9895-D1E4320B6FEB}"/>
              </a:ext>
            </a:extLst>
          </p:cNvPr>
          <p:cNvSpPr txBox="1"/>
          <p:nvPr/>
        </p:nvSpPr>
        <p:spPr>
          <a:xfrm>
            <a:off x="327772" y="2035639"/>
            <a:ext cx="2847621" cy="1708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Топ-5 по объёму текущего строительства в РФ</a:t>
            </a:r>
            <a:r>
              <a:rPr lang="en-US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 </a:t>
            </a: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*</a:t>
            </a:r>
            <a:r>
              <a:rPr lang="en-US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*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«Золото» в рейтинге лучших работодателей журнала </a:t>
            </a:r>
            <a:r>
              <a:rPr lang="en-US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Forbes </a:t>
            </a: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(2025 г.)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№1 среди застройщиков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по достройке проблемных объектов</a:t>
            </a:r>
            <a:r>
              <a:rPr lang="en-US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 *</a:t>
            </a:r>
            <a:endParaRPr sz="1200" dirty="0"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12" name="Google Shape;115;p27">
            <a:extLst>
              <a:ext uri="{FF2B5EF4-FFF2-40B4-BE49-F238E27FC236}">
                <a16:creationId xmlns:a16="http://schemas.microsoft.com/office/drawing/2014/main" id="{4A1E1D17-DE23-F341-8B1F-1347AEDA5B71}"/>
              </a:ext>
            </a:extLst>
          </p:cNvPr>
          <p:cNvSpPr txBox="1"/>
          <p:nvPr/>
        </p:nvSpPr>
        <p:spPr>
          <a:xfrm>
            <a:off x="3292358" y="2035639"/>
            <a:ext cx="2847621" cy="2677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Проектирование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Производство панелей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и ЖБИ («Первый ДСК»)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Генеральный подрядчик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(МСУ-1)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Производство товарного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бетона и МАФ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(Группа Партнер)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Производство листового, архитектурного стекла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и стеклопакетов (ГК </a:t>
            </a:r>
            <a:r>
              <a:rPr lang="ru-RU" sz="1200" dirty="0" err="1">
                <a:latin typeface="Montserrat Medium"/>
                <a:ea typeface="Montserrat Medium"/>
                <a:cs typeface="Montserrat Medium"/>
                <a:sym typeface="Montserrat Medium"/>
              </a:rPr>
              <a:t>Ларта</a:t>
            </a: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)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Агентство недвижимости</a:t>
            </a:r>
            <a:endParaRPr lang="en-US" sz="1200" dirty="0"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15" name="Google Shape;115;p27">
            <a:extLst>
              <a:ext uri="{FF2B5EF4-FFF2-40B4-BE49-F238E27FC236}">
                <a16:creationId xmlns:a16="http://schemas.microsoft.com/office/drawing/2014/main" id="{398C1C0A-6F85-6543-8A97-CBB441C6589C}"/>
              </a:ext>
            </a:extLst>
          </p:cNvPr>
          <p:cNvSpPr txBox="1"/>
          <p:nvPr/>
        </p:nvSpPr>
        <p:spPr>
          <a:xfrm>
            <a:off x="6027292" y="2034011"/>
            <a:ext cx="2631077" cy="1446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Кредитный рейтинг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en-US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AKRA A (RU)</a:t>
            </a: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,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прогноз «стабильный»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Входит в перечень системообразующих организаций российской экономики</a:t>
            </a:r>
            <a:r>
              <a:rPr lang="en-US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 </a:t>
            </a:r>
            <a:endParaRPr lang="ru-RU" sz="1200" dirty="0"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16" name="Google Shape;115;p27">
            <a:extLst>
              <a:ext uri="{FF2B5EF4-FFF2-40B4-BE49-F238E27FC236}">
                <a16:creationId xmlns:a16="http://schemas.microsoft.com/office/drawing/2014/main" id="{3D9E7A2A-71AC-CE47-9741-F31C0351FB2C}"/>
              </a:ext>
            </a:extLst>
          </p:cNvPr>
          <p:cNvSpPr txBox="1"/>
          <p:nvPr/>
        </p:nvSpPr>
        <p:spPr>
          <a:xfrm>
            <a:off x="3704021" y="1432610"/>
            <a:ext cx="2312160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ДЕВЕЛОПЕР</a:t>
            </a:r>
            <a:b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ПОЛНОГО ЦИКЛА</a:t>
            </a:r>
            <a:endParaRPr b="1" dirty="0">
              <a:solidFill>
                <a:srgbClr val="835EF6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17" name="Google Shape;114;p27">
            <a:extLst>
              <a:ext uri="{FF2B5EF4-FFF2-40B4-BE49-F238E27FC236}">
                <a16:creationId xmlns:a16="http://schemas.microsoft.com/office/drawing/2014/main" id="{BA2F88CC-7A0A-B14F-A195-0520FD30FB15}"/>
              </a:ext>
            </a:extLst>
          </p:cNvPr>
          <p:cNvSpPr txBox="1"/>
          <p:nvPr/>
        </p:nvSpPr>
        <p:spPr>
          <a:xfrm>
            <a:off x="3292357" y="1278722"/>
            <a:ext cx="403657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ln w="15875">
                  <a:solidFill>
                    <a:srgbClr val="835EF6"/>
                  </a:solidFill>
                </a:ln>
                <a:solidFill>
                  <a:schemeClr val="bg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2</a:t>
            </a:r>
            <a:endParaRPr dirty="0">
              <a:ln w="15875">
                <a:solidFill>
                  <a:srgbClr val="835EF6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8" name="Google Shape;115;p27">
            <a:extLst>
              <a:ext uri="{FF2B5EF4-FFF2-40B4-BE49-F238E27FC236}">
                <a16:creationId xmlns:a16="http://schemas.microsoft.com/office/drawing/2014/main" id="{50896D34-4EFB-E942-A61E-95D2EA5CB4BB}"/>
              </a:ext>
            </a:extLst>
          </p:cNvPr>
          <p:cNvSpPr txBox="1"/>
          <p:nvPr/>
        </p:nvSpPr>
        <p:spPr>
          <a:xfrm>
            <a:off x="6419780" y="1432610"/>
            <a:ext cx="2631076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УСТОЙЧИВОЕ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" dirty="0">
                <a:solidFill>
                  <a:srgbClr val="835EF6"/>
                </a:solidFill>
                <a:latin typeface="Roboto ExtraBold"/>
                <a:ea typeface="Roboto ExtraBold"/>
                <a:cs typeface="Montserrat Medium"/>
                <a:sym typeface="Roboto ExtraBold"/>
              </a:rPr>
              <a:t>ФИНАНСОВОЕ ПОЛОЖЕНИЕ</a:t>
            </a:r>
            <a:endParaRPr b="1" dirty="0">
              <a:solidFill>
                <a:srgbClr val="835EF6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19" name="Google Shape;114;p27">
            <a:extLst>
              <a:ext uri="{FF2B5EF4-FFF2-40B4-BE49-F238E27FC236}">
                <a16:creationId xmlns:a16="http://schemas.microsoft.com/office/drawing/2014/main" id="{E7935DD9-C67F-4E46-9379-8DBA91AD293D}"/>
              </a:ext>
            </a:extLst>
          </p:cNvPr>
          <p:cNvSpPr txBox="1"/>
          <p:nvPr/>
        </p:nvSpPr>
        <p:spPr>
          <a:xfrm>
            <a:off x="6025050" y="1278722"/>
            <a:ext cx="403657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ln w="15875">
                  <a:solidFill>
                    <a:srgbClr val="835EF6"/>
                  </a:solidFill>
                </a:ln>
                <a:solidFill>
                  <a:schemeClr val="bg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3</a:t>
            </a:r>
            <a:endParaRPr dirty="0">
              <a:ln w="15875">
                <a:solidFill>
                  <a:srgbClr val="835EF6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2" name="Google Shape;115;p27">
            <a:extLst>
              <a:ext uri="{FF2B5EF4-FFF2-40B4-BE49-F238E27FC236}">
                <a16:creationId xmlns:a16="http://schemas.microsoft.com/office/drawing/2014/main" id="{07B9391B-B01F-2C4B-9159-C0F255465F76}"/>
              </a:ext>
            </a:extLst>
          </p:cNvPr>
          <p:cNvSpPr txBox="1"/>
          <p:nvPr/>
        </p:nvSpPr>
        <p:spPr>
          <a:xfrm>
            <a:off x="349114" y="4433127"/>
            <a:ext cx="2847621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en-US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* </a:t>
            </a:r>
            <a:r>
              <a:rPr lang="ru-RU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Рейтинг ЕРЗ</a:t>
            </a:r>
          </a:p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﻿*</a:t>
            </a:r>
            <a:r>
              <a:rPr lang="en-US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*</a:t>
            </a:r>
            <a:r>
              <a:rPr lang="ru-RU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На 1 марта 2026 г. Рейтинг ЕРЗ</a:t>
            </a:r>
            <a:endParaRPr sz="1000" dirty="0">
              <a:solidFill>
                <a:schemeClr val="tx1">
                  <a:lumMod val="50000"/>
                  <a:lumOff val="50000"/>
                </a:schemeClr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0C45490F-ACB7-494E-B4BD-150146FF9F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  <p:sp>
        <p:nvSpPr>
          <p:cNvPr id="20" name="Google Shape;114;p27">
            <a:extLst>
              <a:ext uri="{FF2B5EF4-FFF2-40B4-BE49-F238E27FC236}">
                <a16:creationId xmlns:a16="http://schemas.microsoft.com/office/drawing/2014/main" id="{68241365-7AF5-514B-A3C7-DE1D361E3740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spc="-8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ГРУППА КОМПАНИЙ ФСК</a:t>
            </a:r>
            <a:endParaRPr lang="ru-RU" sz="2200" dirty="0"/>
          </a:p>
        </p:txBody>
      </p:sp>
    </p:spTree>
    <p:extLst>
      <p:ext uri="{BB962C8B-B14F-4D97-AF65-F5344CB8AC3E}">
        <p14:creationId xmlns:p14="http://schemas.microsoft.com/office/powerpoint/2010/main" val="3785536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4;p27">
            <a:extLst>
              <a:ext uri="{FF2B5EF4-FFF2-40B4-BE49-F238E27FC236}">
                <a16:creationId xmlns:a16="http://schemas.microsoft.com/office/drawing/2014/main" id="{5A6F7333-6E4B-C345-8D5B-806DF68249BC}"/>
              </a:ext>
            </a:extLst>
          </p:cNvPr>
          <p:cNvSpPr txBox="1"/>
          <p:nvPr/>
        </p:nvSpPr>
        <p:spPr>
          <a:xfrm>
            <a:off x="332183" y="879156"/>
            <a:ext cx="1098032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solidFill>
                  <a:srgbClr val="7F5CF7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70</a:t>
            </a:r>
            <a:r>
              <a:rPr lang="ru" sz="4400" u="none" dirty="0">
                <a:solidFill>
                  <a:srgbClr val="7F5CF7"/>
                </a:solidFill>
                <a:latin typeface="Roboto" panose="02000000000000000000" pitchFamily="2" charset="0"/>
                <a:ea typeface="Roboto" panose="02000000000000000000" pitchFamily="2" charset="0"/>
                <a:cs typeface="Roboto ExtraBold"/>
                <a:sym typeface="Roboto ExtraBold"/>
              </a:rPr>
              <a:t>+</a:t>
            </a:r>
            <a:endParaRPr dirty="0">
              <a:solidFill>
                <a:srgbClr val="7F5CF7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2" name="Google Shape;115;p27">
            <a:extLst>
              <a:ext uri="{FF2B5EF4-FFF2-40B4-BE49-F238E27FC236}">
                <a16:creationId xmlns:a16="http://schemas.microsoft.com/office/drawing/2014/main" id="{4A1E1D17-DE23-F341-8B1F-1347AEDA5B71}"/>
              </a:ext>
            </a:extLst>
          </p:cNvPr>
          <p:cNvSpPr txBox="1"/>
          <p:nvPr/>
        </p:nvSpPr>
        <p:spPr>
          <a:xfrm>
            <a:off x="332183" y="1527855"/>
            <a:ext cx="3559879" cy="2923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dirty="0">
                <a:latin typeface="Montserrat Medium"/>
                <a:ea typeface="Montserrat Medium"/>
                <a:cs typeface="Montserrat Medium"/>
                <a:sym typeface="Montserrat Medium"/>
              </a:rPr>
              <a:t>включая текущие и перспективные</a:t>
            </a:r>
          </a:p>
        </p:txBody>
      </p:sp>
      <p:sp>
        <p:nvSpPr>
          <p:cNvPr id="16" name="Google Shape;115;p27">
            <a:extLst>
              <a:ext uri="{FF2B5EF4-FFF2-40B4-BE49-F238E27FC236}">
                <a16:creationId xmlns:a16="http://schemas.microsoft.com/office/drawing/2014/main" id="{3D9E7A2A-71AC-CE47-9741-F31C0351FB2C}"/>
              </a:ext>
            </a:extLst>
          </p:cNvPr>
          <p:cNvSpPr txBox="1"/>
          <p:nvPr/>
        </p:nvSpPr>
        <p:spPr>
          <a:xfrm>
            <a:off x="1383568" y="977426"/>
            <a:ext cx="2312160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" sz="16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ДЕВЕЛОПЕРСКИХ</a:t>
            </a:r>
            <a:br>
              <a:rPr lang="ru" sz="16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" sz="16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ПРОЕКТОВ,</a:t>
            </a:r>
            <a:endParaRPr sz="1600" b="1" dirty="0">
              <a:solidFill>
                <a:srgbClr val="835EF6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21" name="Google Shape;114;p27">
            <a:extLst>
              <a:ext uri="{FF2B5EF4-FFF2-40B4-BE49-F238E27FC236}">
                <a16:creationId xmlns:a16="http://schemas.microsoft.com/office/drawing/2014/main" id="{8AFB5EDC-287B-FD42-BD14-EBFB4E8B8DA2}"/>
              </a:ext>
            </a:extLst>
          </p:cNvPr>
          <p:cNvSpPr txBox="1"/>
          <p:nvPr/>
        </p:nvSpPr>
        <p:spPr>
          <a:xfrm>
            <a:off x="332181" y="1920123"/>
            <a:ext cx="1098032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2</a:t>
            </a:r>
            <a:endParaRPr dirty="0">
              <a:solidFill>
                <a:srgbClr val="835EF6"/>
              </a:solidFill>
            </a:endParaRPr>
          </a:p>
        </p:txBody>
      </p:sp>
      <p:sp>
        <p:nvSpPr>
          <p:cNvPr id="23" name="Google Shape;115;p27">
            <a:extLst>
              <a:ext uri="{FF2B5EF4-FFF2-40B4-BE49-F238E27FC236}">
                <a16:creationId xmlns:a16="http://schemas.microsoft.com/office/drawing/2014/main" id="{0BEF77F6-9132-6244-AE2D-F56CE964452C}"/>
              </a:ext>
            </a:extLst>
          </p:cNvPr>
          <p:cNvSpPr txBox="1"/>
          <p:nvPr/>
        </p:nvSpPr>
        <p:spPr>
          <a:xfrm>
            <a:off x="332182" y="2568822"/>
            <a:ext cx="3692580" cy="5078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dirty="0">
                <a:latin typeface="Montserrat Medium"/>
                <a:ea typeface="Montserrat Medium"/>
                <a:cs typeface="Montserrat Medium"/>
                <a:sym typeface="Montserrat Medium"/>
              </a:rPr>
              <a:t>объём текущего строительства жилья на 01.03.2026 *</a:t>
            </a:r>
          </a:p>
        </p:txBody>
      </p:sp>
      <p:sp>
        <p:nvSpPr>
          <p:cNvPr id="24" name="Google Shape;115;p27">
            <a:extLst>
              <a:ext uri="{FF2B5EF4-FFF2-40B4-BE49-F238E27FC236}">
                <a16:creationId xmlns:a16="http://schemas.microsoft.com/office/drawing/2014/main" id="{88CFACB6-D8F0-EC42-884F-B1F75927B77B}"/>
              </a:ext>
            </a:extLst>
          </p:cNvPr>
          <p:cNvSpPr txBox="1"/>
          <p:nvPr/>
        </p:nvSpPr>
        <p:spPr>
          <a:xfrm>
            <a:off x="735444" y="2261738"/>
            <a:ext cx="991820" cy="389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lvl="0">
              <a:buSzPts val="1700"/>
            </a:pPr>
            <a:r>
              <a:rPr lang="ru" sz="1600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МЛН М</a:t>
            </a:r>
            <a:r>
              <a:rPr lang="ru" sz="1600" baseline="30000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2</a:t>
            </a:r>
            <a:br>
              <a:rPr lang="ru" sz="1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endParaRPr b="1" baseline="30000" dirty="0">
              <a:solidFill>
                <a:srgbClr val="835EF6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27" name="Google Shape;114;p27">
            <a:extLst>
              <a:ext uri="{FF2B5EF4-FFF2-40B4-BE49-F238E27FC236}">
                <a16:creationId xmlns:a16="http://schemas.microsoft.com/office/drawing/2014/main" id="{5BB13993-16B9-B048-AFFC-6E4FB453AADD}"/>
              </a:ext>
            </a:extLst>
          </p:cNvPr>
          <p:cNvSpPr txBox="1"/>
          <p:nvPr/>
        </p:nvSpPr>
        <p:spPr>
          <a:xfrm>
            <a:off x="332182" y="3211503"/>
            <a:ext cx="2280389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20</a:t>
            </a:r>
            <a:r>
              <a:rPr lang="ru" sz="4400" b="0" i="0" u="none" spc="-300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 </a:t>
            </a:r>
            <a:r>
              <a:rPr lang="ru" sz="4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000</a:t>
            </a:r>
            <a:r>
              <a:rPr lang="ru" sz="4400" u="none" dirty="0">
                <a:solidFill>
                  <a:srgbClr val="835EF6"/>
                </a:solidFill>
                <a:latin typeface="Roboto" panose="02000000000000000000" pitchFamily="2" charset="0"/>
                <a:ea typeface="Roboto" panose="02000000000000000000" pitchFamily="2" charset="0"/>
                <a:cs typeface="Roboto ExtraBold"/>
                <a:sym typeface="Roboto ExtraBold"/>
              </a:rPr>
              <a:t>+</a:t>
            </a:r>
            <a:r>
              <a:rPr lang="ru" sz="4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 </a:t>
            </a:r>
            <a:endParaRPr dirty="0">
              <a:solidFill>
                <a:srgbClr val="835EF6"/>
              </a:solidFill>
            </a:endParaRPr>
          </a:p>
        </p:txBody>
      </p:sp>
      <p:sp>
        <p:nvSpPr>
          <p:cNvPr id="28" name="Google Shape;115;p27">
            <a:extLst>
              <a:ext uri="{FF2B5EF4-FFF2-40B4-BE49-F238E27FC236}">
                <a16:creationId xmlns:a16="http://schemas.microsoft.com/office/drawing/2014/main" id="{F41DFE18-ED34-DB48-941B-A716A4209FA9}"/>
              </a:ext>
            </a:extLst>
          </p:cNvPr>
          <p:cNvSpPr txBox="1"/>
          <p:nvPr/>
        </p:nvSpPr>
        <p:spPr>
          <a:xfrm>
            <a:off x="332183" y="3860202"/>
            <a:ext cx="3559879" cy="5078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dirty="0">
                <a:latin typeface="Montserrat Medium"/>
                <a:ea typeface="Montserrat Medium"/>
                <a:cs typeface="Montserrat Medium"/>
                <a:sym typeface="Montserrat Medium"/>
              </a:rPr>
              <a:t>сотрудников работают</a:t>
            </a:r>
            <a:br>
              <a:rPr lang="ru-RU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dirty="0">
                <a:latin typeface="Montserrat Medium"/>
                <a:ea typeface="Montserrat Medium"/>
                <a:cs typeface="Montserrat Medium"/>
                <a:sym typeface="Montserrat Medium"/>
              </a:rPr>
              <a:t>в Группе компаний ФСК</a:t>
            </a:r>
          </a:p>
        </p:txBody>
      </p:sp>
      <p:sp>
        <p:nvSpPr>
          <p:cNvPr id="30" name="Google Shape;114;p27">
            <a:extLst>
              <a:ext uri="{FF2B5EF4-FFF2-40B4-BE49-F238E27FC236}">
                <a16:creationId xmlns:a16="http://schemas.microsoft.com/office/drawing/2014/main" id="{E330CB99-3837-0641-8425-4DBFDDAC127A}"/>
              </a:ext>
            </a:extLst>
          </p:cNvPr>
          <p:cNvSpPr txBox="1"/>
          <p:nvPr/>
        </p:nvSpPr>
        <p:spPr>
          <a:xfrm>
            <a:off x="2926831" y="3211503"/>
            <a:ext cx="1098032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20</a:t>
            </a:r>
            <a:r>
              <a:rPr lang="ru" sz="4400" u="none" dirty="0">
                <a:solidFill>
                  <a:srgbClr val="835EF6"/>
                </a:solidFill>
                <a:latin typeface="Roboto" panose="02000000000000000000" pitchFamily="2" charset="0"/>
                <a:ea typeface="Roboto" panose="02000000000000000000" pitchFamily="2" charset="0"/>
                <a:cs typeface="Roboto ExtraBold"/>
                <a:sym typeface="Roboto ExtraBold"/>
              </a:rPr>
              <a:t>+</a:t>
            </a:r>
            <a:endParaRPr dirty="0">
              <a:solidFill>
                <a:srgbClr val="835EF6"/>
              </a:solidFill>
            </a:endParaRPr>
          </a:p>
        </p:txBody>
      </p:sp>
      <p:sp>
        <p:nvSpPr>
          <p:cNvPr id="31" name="Google Shape;115;p27">
            <a:extLst>
              <a:ext uri="{FF2B5EF4-FFF2-40B4-BE49-F238E27FC236}">
                <a16:creationId xmlns:a16="http://schemas.microsoft.com/office/drawing/2014/main" id="{DCAD681D-5839-0C49-A8EB-C9582D59C5BA}"/>
              </a:ext>
            </a:extLst>
          </p:cNvPr>
          <p:cNvSpPr txBox="1"/>
          <p:nvPr/>
        </p:nvSpPr>
        <p:spPr>
          <a:xfrm>
            <a:off x="2926831" y="3860202"/>
            <a:ext cx="2045763" cy="5078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dirty="0">
                <a:latin typeface="Montserrat Medium"/>
                <a:ea typeface="Montserrat Medium"/>
                <a:cs typeface="Montserrat Medium"/>
                <a:sym typeface="Montserrat Medium"/>
              </a:rPr>
              <a:t>стабильного роста бизнеса</a:t>
            </a:r>
          </a:p>
        </p:txBody>
      </p:sp>
      <p:sp>
        <p:nvSpPr>
          <p:cNvPr id="32" name="Google Shape;115;p27">
            <a:extLst>
              <a:ext uri="{FF2B5EF4-FFF2-40B4-BE49-F238E27FC236}">
                <a16:creationId xmlns:a16="http://schemas.microsoft.com/office/drawing/2014/main" id="{43C7D824-166D-5349-B5FB-302ABA248869}"/>
              </a:ext>
            </a:extLst>
          </p:cNvPr>
          <p:cNvSpPr txBox="1"/>
          <p:nvPr/>
        </p:nvSpPr>
        <p:spPr>
          <a:xfrm>
            <a:off x="3917251" y="3309773"/>
            <a:ext cx="497995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" sz="16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 </a:t>
            </a:r>
            <a:br>
              <a:rPr lang="ru" sz="16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" sz="16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ЛЕТ</a:t>
            </a:r>
            <a:endParaRPr sz="1600" b="1" dirty="0">
              <a:solidFill>
                <a:srgbClr val="835EF6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34" name="Google Shape;115;p27">
            <a:extLst>
              <a:ext uri="{FF2B5EF4-FFF2-40B4-BE49-F238E27FC236}">
                <a16:creationId xmlns:a16="http://schemas.microsoft.com/office/drawing/2014/main" id="{ABFACD00-D297-E24B-9ABC-BC6939174BAA}"/>
              </a:ext>
            </a:extLst>
          </p:cNvPr>
          <p:cNvSpPr txBox="1"/>
          <p:nvPr/>
        </p:nvSpPr>
        <p:spPr>
          <a:xfrm>
            <a:off x="349114" y="4659555"/>
            <a:ext cx="2847621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en-US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* </a:t>
            </a:r>
            <a:r>
              <a:rPr lang="ru-RU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Рейтинг ЕРЗ</a:t>
            </a:r>
          </a:p>
        </p:txBody>
      </p:sp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7474A23C-4108-B548-9A17-8D7FE420C45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46" r="2146"/>
          <a:stretch>
            <a:fillRect/>
          </a:stretch>
        </p:blipFill>
        <p:spPr>
          <a:xfrm>
            <a:off x="5164572" y="1002664"/>
            <a:ext cx="3978772" cy="3884828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E2427F9A-6544-BE44-96F3-7DE4CE369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  <p:sp>
        <p:nvSpPr>
          <p:cNvPr id="19" name="Google Shape;114;p27">
            <a:extLst>
              <a:ext uri="{FF2B5EF4-FFF2-40B4-BE49-F238E27FC236}">
                <a16:creationId xmlns:a16="http://schemas.microsoft.com/office/drawing/2014/main" id="{9A0968D7-267C-5C4D-B945-C14C9E7CE35A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spc="-8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НАШ ОПЫТ</a:t>
            </a:r>
            <a:endParaRPr lang="ru-RU" sz="2200" dirty="0"/>
          </a:p>
        </p:txBody>
      </p:sp>
    </p:spTree>
    <p:extLst>
      <p:ext uri="{BB962C8B-B14F-4D97-AF65-F5344CB8AC3E}">
        <p14:creationId xmlns:p14="http://schemas.microsoft.com/office/powerpoint/2010/main" val="2496817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278BDC6-84E0-4847-85C3-812FAC681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734" y="222676"/>
            <a:ext cx="8758532" cy="492082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816A75F-91D7-014B-828E-C29DD7BB0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  <p:sp>
        <p:nvSpPr>
          <p:cNvPr id="6" name="Google Shape;114;p27">
            <a:extLst>
              <a:ext uri="{FF2B5EF4-FFF2-40B4-BE49-F238E27FC236}">
                <a16:creationId xmlns:a16="http://schemas.microsoft.com/office/drawing/2014/main" id="{F0DE3CDB-504D-5642-A085-18ECB5A97931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spc="-8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КАК ВЫБИРАЮТ</a:t>
            </a:r>
            <a:endParaRPr lang="ru-RU" sz="2200" dirty="0"/>
          </a:p>
        </p:txBody>
      </p:sp>
    </p:spTree>
    <p:extLst>
      <p:ext uri="{BB962C8B-B14F-4D97-AF65-F5344CB8AC3E}">
        <p14:creationId xmlns:p14="http://schemas.microsoft.com/office/powerpoint/2010/main" val="1196079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Скругленный прямоугольник 1">
            <a:extLst>
              <a:ext uri="{FF2B5EF4-FFF2-40B4-BE49-F238E27FC236}">
                <a16:creationId xmlns:a16="http://schemas.microsoft.com/office/drawing/2014/main" id="{7DD24718-4773-2942-84F3-D2D58CB34F41}"/>
              </a:ext>
            </a:extLst>
          </p:cNvPr>
          <p:cNvSpPr/>
          <p:nvPr/>
        </p:nvSpPr>
        <p:spPr>
          <a:xfrm>
            <a:off x="361545" y="1111743"/>
            <a:ext cx="4053701" cy="1584985"/>
          </a:xfrm>
          <a:prstGeom prst="roundRect">
            <a:avLst>
              <a:gd name="adj" fmla="val 9524"/>
            </a:avLst>
          </a:prstGeom>
          <a:noFill/>
          <a:ln w="22225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0" name="Google Shape;115;p27">
            <a:extLst>
              <a:ext uri="{FF2B5EF4-FFF2-40B4-BE49-F238E27FC236}">
                <a16:creationId xmlns:a16="http://schemas.microsoft.com/office/drawing/2014/main" id="{F709609B-6376-5443-ADDB-012F35C30ED7}"/>
              </a:ext>
            </a:extLst>
          </p:cNvPr>
          <p:cNvSpPr txBox="1"/>
          <p:nvPr/>
        </p:nvSpPr>
        <p:spPr>
          <a:xfrm>
            <a:off x="608457" y="1322406"/>
            <a:ext cx="3806789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Понимание ожиданий клиента </a:t>
            </a:r>
            <a:b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 атрибутов продукта, </a:t>
            </a:r>
            <a:b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за которые он готов платить</a:t>
            </a:r>
          </a:p>
        </p:txBody>
      </p:sp>
      <p:sp>
        <p:nvSpPr>
          <p:cNvPr id="13" name="Скругленный прямоугольник 12">
            <a:extLst>
              <a:ext uri="{FF2B5EF4-FFF2-40B4-BE49-F238E27FC236}">
                <a16:creationId xmlns:a16="http://schemas.microsoft.com/office/drawing/2014/main" id="{139CFE63-FC25-5645-A2DA-DEAF2B5FF586}"/>
              </a:ext>
            </a:extLst>
          </p:cNvPr>
          <p:cNvSpPr/>
          <p:nvPr/>
        </p:nvSpPr>
        <p:spPr>
          <a:xfrm>
            <a:off x="4728754" y="1111743"/>
            <a:ext cx="4053701" cy="1584985"/>
          </a:xfrm>
          <a:prstGeom prst="roundRect">
            <a:avLst>
              <a:gd name="adj" fmla="val 9524"/>
            </a:avLst>
          </a:prstGeom>
          <a:noFill/>
          <a:ln w="22225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Google Shape;115;p27">
            <a:extLst>
              <a:ext uri="{FF2B5EF4-FFF2-40B4-BE49-F238E27FC236}">
                <a16:creationId xmlns:a16="http://schemas.microsoft.com/office/drawing/2014/main" id="{4F607299-D3A9-584F-B0FE-130CA30FCA13}"/>
              </a:ext>
            </a:extLst>
          </p:cNvPr>
          <p:cNvSpPr txBox="1"/>
          <p:nvPr/>
        </p:nvSpPr>
        <p:spPr>
          <a:xfrm>
            <a:off x="4975666" y="1322406"/>
            <a:ext cx="3806789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Индустриализация через </a:t>
            </a:r>
            <a:b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500" dirty="0" err="1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префаб</a:t>
            </a: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там, где он не убивает, </a:t>
            </a:r>
            <a:b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а усиливает ценность</a:t>
            </a:r>
          </a:p>
        </p:txBody>
      </p:sp>
      <p:sp>
        <p:nvSpPr>
          <p:cNvPr id="15" name="Скругленный прямоугольник 14">
            <a:extLst>
              <a:ext uri="{FF2B5EF4-FFF2-40B4-BE49-F238E27FC236}">
                <a16:creationId xmlns:a16="http://schemas.microsoft.com/office/drawing/2014/main" id="{41AF4300-E6F8-2E41-BC26-82A3686644FF}"/>
              </a:ext>
            </a:extLst>
          </p:cNvPr>
          <p:cNvSpPr/>
          <p:nvPr/>
        </p:nvSpPr>
        <p:spPr>
          <a:xfrm>
            <a:off x="361545" y="3008194"/>
            <a:ext cx="4053701" cy="1584985"/>
          </a:xfrm>
          <a:prstGeom prst="roundRect">
            <a:avLst>
              <a:gd name="adj" fmla="val 9524"/>
            </a:avLst>
          </a:prstGeom>
          <a:noFill/>
          <a:ln w="22225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Google Shape;115;p27">
            <a:extLst>
              <a:ext uri="{FF2B5EF4-FFF2-40B4-BE49-F238E27FC236}">
                <a16:creationId xmlns:a16="http://schemas.microsoft.com/office/drawing/2014/main" id="{86F72FCA-AAE3-874E-B032-78F74EC813F3}"/>
              </a:ext>
            </a:extLst>
          </p:cNvPr>
          <p:cNvSpPr txBox="1"/>
          <p:nvPr/>
        </p:nvSpPr>
        <p:spPr>
          <a:xfrm>
            <a:off x="608457" y="3218857"/>
            <a:ext cx="3806789" cy="538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Дисциплина в работе </a:t>
            </a:r>
            <a:b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 себестоимостью и стандартами</a:t>
            </a:r>
          </a:p>
        </p:txBody>
      </p:sp>
      <p:sp>
        <p:nvSpPr>
          <p:cNvPr id="18" name="Скругленный прямоугольник 17">
            <a:extLst>
              <a:ext uri="{FF2B5EF4-FFF2-40B4-BE49-F238E27FC236}">
                <a16:creationId xmlns:a16="http://schemas.microsoft.com/office/drawing/2014/main" id="{4022A124-DA81-624A-99EF-82893CF23650}"/>
              </a:ext>
            </a:extLst>
          </p:cNvPr>
          <p:cNvSpPr/>
          <p:nvPr/>
        </p:nvSpPr>
        <p:spPr>
          <a:xfrm>
            <a:off x="4728754" y="3008194"/>
            <a:ext cx="4053701" cy="1584985"/>
          </a:xfrm>
          <a:prstGeom prst="roundRect">
            <a:avLst>
              <a:gd name="adj" fmla="val 9524"/>
            </a:avLst>
          </a:prstGeom>
          <a:noFill/>
          <a:ln w="22225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Google Shape;115;p27">
            <a:extLst>
              <a:ext uri="{FF2B5EF4-FFF2-40B4-BE49-F238E27FC236}">
                <a16:creationId xmlns:a16="http://schemas.microsoft.com/office/drawing/2014/main" id="{BF2A5890-320F-7A43-BA53-48676597E0F9}"/>
              </a:ext>
            </a:extLst>
          </p:cNvPr>
          <p:cNvSpPr txBox="1"/>
          <p:nvPr/>
        </p:nvSpPr>
        <p:spPr>
          <a:xfrm>
            <a:off x="4975666" y="3218857"/>
            <a:ext cx="3806789" cy="10002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Высокий уровень </a:t>
            </a:r>
            <a:r>
              <a:rPr lang="ru-RU" sz="1500" dirty="0" err="1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постпродажного</a:t>
            </a: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сервиса, который работает </a:t>
            </a:r>
            <a:b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на долгосрочное качество </a:t>
            </a:r>
            <a:b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5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жизни и репутацию бренда</a:t>
            </a: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E7DDFA37-3947-AB4A-8BE2-94BB369A22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  <p:sp>
        <p:nvSpPr>
          <p:cNvPr id="17" name="Google Shape;114;p27">
            <a:extLst>
              <a:ext uri="{FF2B5EF4-FFF2-40B4-BE49-F238E27FC236}">
                <a16:creationId xmlns:a16="http://schemas.microsoft.com/office/drawing/2014/main" id="{8A2C1701-A6D0-3C44-A4CD-2B9774E3D556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spc="-8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В ЧЁМ СИЛА?</a:t>
            </a:r>
            <a:endParaRPr lang="ru-RU" sz="2200" dirty="0"/>
          </a:p>
        </p:txBody>
      </p:sp>
    </p:spTree>
    <p:extLst>
      <p:ext uri="{BB962C8B-B14F-4D97-AF65-F5344CB8AC3E}">
        <p14:creationId xmlns:p14="http://schemas.microsoft.com/office/powerpoint/2010/main" val="610949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Прямоугольник с двумя скругленными соседними углами 37">
            <a:extLst>
              <a:ext uri="{FF2B5EF4-FFF2-40B4-BE49-F238E27FC236}">
                <a16:creationId xmlns:a16="http://schemas.microsoft.com/office/drawing/2014/main" id="{9BFC7025-3D43-6C48-A0FA-6D263EFF16C9}"/>
              </a:ext>
            </a:extLst>
          </p:cNvPr>
          <p:cNvSpPr/>
          <p:nvPr/>
        </p:nvSpPr>
        <p:spPr>
          <a:xfrm>
            <a:off x="332184" y="3239388"/>
            <a:ext cx="8470104" cy="1915200"/>
          </a:xfrm>
          <a:prstGeom prst="round2SameRect">
            <a:avLst>
              <a:gd name="adj1" fmla="val 8389"/>
              <a:gd name="adj2" fmla="val 0"/>
            </a:avLst>
          </a:prstGeom>
          <a:blipFill dpi="0" rotWithShape="1">
            <a:blip r:embed="rId3">
              <a:alphaModFix amt="65023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Google Shape;114;p27">
            <a:extLst>
              <a:ext uri="{FF2B5EF4-FFF2-40B4-BE49-F238E27FC236}">
                <a16:creationId xmlns:a16="http://schemas.microsoft.com/office/drawing/2014/main" id="{53AB70FC-24A1-F140-9C25-221736C72CCF}"/>
              </a:ext>
            </a:extLst>
          </p:cNvPr>
          <p:cNvSpPr txBox="1"/>
          <p:nvPr/>
        </p:nvSpPr>
        <p:spPr>
          <a:xfrm>
            <a:off x="332184" y="752146"/>
            <a:ext cx="5639991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САМЫЕ ВАЖНЫЕ ВИДИМЫЕ </a:t>
            </a:r>
            <a:r>
              <a:rPr lang="ru-RU" sz="2200" b="0" i="0" u="none" spc="-70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</a:t>
            </a:r>
            <a:r>
              <a:rPr lang="ru-RU" sz="22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ТРИБУТЫ ЖИЛОГО КОМПЛЕКСА:</a:t>
            </a:r>
            <a:endParaRPr lang="ru-RU" sz="2200" dirty="0">
              <a:solidFill>
                <a:srgbClr val="835EF6"/>
              </a:solidFill>
            </a:endParaRPr>
          </a:p>
        </p:txBody>
      </p:sp>
      <p:sp>
        <p:nvSpPr>
          <p:cNvPr id="31" name="Google Shape;115;p27">
            <a:extLst>
              <a:ext uri="{FF2B5EF4-FFF2-40B4-BE49-F238E27FC236}">
                <a16:creationId xmlns:a16="http://schemas.microsoft.com/office/drawing/2014/main" id="{D1AD2975-56DB-9441-A939-43B5766BB114}"/>
              </a:ext>
            </a:extLst>
          </p:cNvPr>
          <p:cNvSpPr txBox="1"/>
          <p:nvPr/>
        </p:nvSpPr>
        <p:spPr>
          <a:xfrm>
            <a:off x="1875336" y="4112059"/>
            <a:ext cx="4121514" cy="5078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Продукт, который ощущается как бизнес, </a:t>
            </a:r>
            <a:br>
              <a:rPr lang="ru-RU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но стоит как комфорт</a:t>
            </a:r>
          </a:p>
        </p:txBody>
      </p:sp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BD26A377-62C1-F24F-BC24-58813355E4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780" y="3465400"/>
            <a:ext cx="1121712" cy="1451962"/>
          </a:xfrm>
          <a:prstGeom prst="rect">
            <a:avLst/>
          </a:prstGeom>
        </p:spPr>
      </p:pic>
      <p:sp>
        <p:nvSpPr>
          <p:cNvPr id="35" name="Google Shape;115;p27">
            <a:extLst>
              <a:ext uri="{FF2B5EF4-FFF2-40B4-BE49-F238E27FC236}">
                <a16:creationId xmlns:a16="http://schemas.microsoft.com/office/drawing/2014/main" id="{D481FDE2-C377-BB4A-8246-EAB6B36D3788}"/>
              </a:ext>
            </a:extLst>
          </p:cNvPr>
          <p:cNvSpPr txBox="1"/>
          <p:nvPr/>
        </p:nvSpPr>
        <p:spPr>
          <a:xfrm>
            <a:off x="1875337" y="3785239"/>
            <a:ext cx="2834297" cy="246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6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«ЗОЛОТОЙ С</a:t>
            </a:r>
            <a:r>
              <a:rPr lang="ru-RU" sz="1600" b="0" i="0" u="none" spc="-70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</a:t>
            </a:r>
            <a:r>
              <a:rPr lang="ru-RU" sz="16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АН</a:t>
            </a:r>
            <a:r>
              <a:rPr lang="ru-RU" sz="1600" b="0" i="0" u="none" spc="80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Д</a:t>
            </a:r>
            <a:r>
              <a:rPr lang="ru-RU" sz="16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АРТ ДСК»</a:t>
            </a:r>
            <a:endParaRPr lang="ru-RU" sz="1600"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2" name="Скругленный прямоугольник 1">
            <a:extLst>
              <a:ext uri="{FF2B5EF4-FFF2-40B4-BE49-F238E27FC236}">
                <a16:creationId xmlns:a16="http://schemas.microsoft.com/office/drawing/2014/main" id="{45958088-2F43-8B46-A77C-84240DD7C0FA}"/>
              </a:ext>
            </a:extLst>
          </p:cNvPr>
          <p:cNvSpPr/>
          <p:nvPr/>
        </p:nvSpPr>
        <p:spPr>
          <a:xfrm>
            <a:off x="332185" y="1618242"/>
            <a:ext cx="2768400" cy="1440000"/>
          </a:xfrm>
          <a:prstGeom prst="roundRect">
            <a:avLst>
              <a:gd name="adj" fmla="val 12567"/>
            </a:avLst>
          </a:prstGeom>
          <a:blipFill dpi="0" rotWithShape="1">
            <a:blip r:embed="rId5">
              <a:alphaModFix amt="77211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Скругленный прямоугольник 18">
            <a:extLst>
              <a:ext uri="{FF2B5EF4-FFF2-40B4-BE49-F238E27FC236}">
                <a16:creationId xmlns:a16="http://schemas.microsoft.com/office/drawing/2014/main" id="{345E34B5-6493-D14D-B289-A881FC56061D}"/>
              </a:ext>
            </a:extLst>
          </p:cNvPr>
          <p:cNvSpPr/>
          <p:nvPr/>
        </p:nvSpPr>
        <p:spPr>
          <a:xfrm>
            <a:off x="3188692" y="1620767"/>
            <a:ext cx="2766616" cy="1440000"/>
          </a:xfrm>
          <a:prstGeom prst="roundRect">
            <a:avLst>
              <a:gd name="adj" fmla="val 12567"/>
            </a:avLst>
          </a:prstGeom>
          <a:blipFill dpi="0" rotWithShape="1">
            <a:blip r:embed="rId5">
              <a:alphaModFix amt="77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Скругленный прямоугольник 20">
            <a:extLst>
              <a:ext uri="{FF2B5EF4-FFF2-40B4-BE49-F238E27FC236}">
                <a16:creationId xmlns:a16="http://schemas.microsoft.com/office/drawing/2014/main" id="{C3903637-F4BD-B440-A9A7-6BF92B666F27}"/>
              </a:ext>
            </a:extLst>
          </p:cNvPr>
          <p:cNvSpPr/>
          <p:nvPr/>
        </p:nvSpPr>
        <p:spPr>
          <a:xfrm>
            <a:off x="6045201" y="1619232"/>
            <a:ext cx="2766616" cy="1440000"/>
          </a:xfrm>
          <a:prstGeom prst="roundRect">
            <a:avLst>
              <a:gd name="adj" fmla="val 12567"/>
            </a:avLst>
          </a:prstGeom>
          <a:blipFill dpi="0" rotWithShape="1">
            <a:blip r:embed="rId5">
              <a:alphaModFix amt="77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Google Shape;115;p27">
            <a:extLst>
              <a:ext uri="{FF2B5EF4-FFF2-40B4-BE49-F238E27FC236}">
                <a16:creationId xmlns:a16="http://schemas.microsoft.com/office/drawing/2014/main" id="{0F316984-0C0B-1044-9B27-906E62C3E1DE}"/>
              </a:ext>
            </a:extLst>
          </p:cNvPr>
          <p:cNvSpPr txBox="1"/>
          <p:nvPr/>
        </p:nvSpPr>
        <p:spPr>
          <a:xfrm>
            <a:off x="1366862" y="2249232"/>
            <a:ext cx="1807319" cy="2923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Благоустройство</a:t>
            </a:r>
          </a:p>
        </p:txBody>
      </p:sp>
      <p:sp>
        <p:nvSpPr>
          <p:cNvPr id="27" name="Google Shape;115;p27">
            <a:extLst>
              <a:ext uri="{FF2B5EF4-FFF2-40B4-BE49-F238E27FC236}">
                <a16:creationId xmlns:a16="http://schemas.microsoft.com/office/drawing/2014/main" id="{A046705E-84F3-2E49-880F-287750AAD2A8}"/>
              </a:ext>
            </a:extLst>
          </p:cNvPr>
          <p:cNvSpPr txBox="1"/>
          <p:nvPr/>
        </p:nvSpPr>
        <p:spPr>
          <a:xfrm>
            <a:off x="4236871" y="2249232"/>
            <a:ext cx="2340832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Отделка</a:t>
            </a:r>
            <a:r>
              <a:rPr lang="ru-RU" sz="16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МОП</a:t>
            </a:r>
          </a:p>
        </p:txBody>
      </p:sp>
      <p:sp>
        <p:nvSpPr>
          <p:cNvPr id="28" name="Google Shape;115;p27">
            <a:extLst>
              <a:ext uri="{FF2B5EF4-FFF2-40B4-BE49-F238E27FC236}">
                <a16:creationId xmlns:a16="http://schemas.microsoft.com/office/drawing/2014/main" id="{094BFD36-3621-434C-89BD-EABA09BA8F0F}"/>
              </a:ext>
            </a:extLst>
          </p:cNvPr>
          <p:cNvSpPr txBox="1"/>
          <p:nvPr/>
        </p:nvSpPr>
        <p:spPr>
          <a:xfrm>
            <a:off x="7099501" y="2249232"/>
            <a:ext cx="2340832" cy="2923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Лифты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6D322A89-C9D0-A148-8E65-75B61109F8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367" y="1907232"/>
            <a:ext cx="860400" cy="860400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30EC1B80-385F-A445-A323-62D09F68E9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1407" y="1907232"/>
            <a:ext cx="860400" cy="860400"/>
          </a:xfrm>
          <a:prstGeom prst="rect">
            <a:avLst/>
          </a:prstGeom>
        </p:spPr>
      </p:pic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D357FB9A-909A-D84B-A966-3A40D082F9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7552" y="1907232"/>
            <a:ext cx="860400" cy="860400"/>
          </a:xfrm>
          <a:prstGeom prst="rect">
            <a:avLst/>
          </a:prstGeom>
        </p:spPr>
      </p:pic>
      <p:sp>
        <p:nvSpPr>
          <p:cNvPr id="40" name="Скругленный прямоугольник 39">
            <a:extLst>
              <a:ext uri="{FF2B5EF4-FFF2-40B4-BE49-F238E27FC236}">
                <a16:creationId xmlns:a16="http://schemas.microsoft.com/office/drawing/2014/main" id="{8CC08052-4460-D349-B2D7-2EF3A88E0758}"/>
              </a:ext>
            </a:extLst>
          </p:cNvPr>
          <p:cNvSpPr/>
          <p:nvPr/>
        </p:nvSpPr>
        <p:spPr>
          <a:xfrm>
            <a:off x="6050138" y="3358319"/>
            <a:ext cx="2651099" cy="1675694"/>
          </a:xfrm>
          <a:prstGeom prst="roundRect">
            <a:avLst>
              <a:gd name="adj" fmla="val 5100"/>
            </a:avLst>
          </a:prstGeom>
          <a:blipFill dpi="0" rotWithShape="1">
            <a:blip r:embed="rId9">
              <a:alphaModFix amt="88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7338C543-D280-684A-9C81-E8202D339AE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  <p:sp>
        <p:nvSpPr>
          <p:cNvPr id="23" name="Google Shape;114;p27">
            <a:extLst>
              <a:ext uri="{FF2B5EF4-FFF2-40B4-BE49-F238E27FC236}">
                <a16:creationId xmlns:a16="http://schemas.microsoft.com/office/drawing/2014/main" id="{43F3A48F-1125-6345-B13C-943D33EE7C31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spc="-8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ВАМ СКАЖЕМ ПО СЕКРЕТУ…</a:t>
            </a:r>
            <a:endParaRPr lang="ru-RU" sz="2200" dirty="0"/>
          </a:p>
        </p:txBody>
      </p:sp>
    </p:spTree>
    <p:extLst>
      <p:ext uri="{BB962C8B-B14F-4D97-AF65-F5344CB8AC3E}">
        <p14:creationId xmlns:p14="http://schemas.microsoft.com/office/powerpoint/2010/main" val="3499204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Скругленный прямоугольник 14">
            <a:extLst>
              <a:ext uri="{FF2B5EF4-FFF2-40B4-BE49-F238E27FC236}">
                <a16:creationId xmlns:a16="http://schemas.microsoft.com/office/drawing/2014/main" id="{768B949B-4880-9D41-989C-93657BBC0D16}"/>
              </a:ext>
            </a:extLst>
          </p:cNvPr>
          <p:cNvSpPr/>
          <p:nvPr/>
        </p:nvSpPr>
        <p:spPr>
          <a:xfrm>
            <a:off x="373354" y="921188"/>
            <a:ext cx="4117988" cy="1786115"/>
          </a:xfrm>
          <a:prstGeom prst="roundRect">
            <a:avLst>
              <a:gd name="adj" fmla="val 9524"/>
            </a:avLst>
          </a:prstGeom>
          <a:blipFill>
            <a:blip r:embed="rId2"/>
            <a:stretch>
              <a:fillRect/>
            </a:stretch>
          </a:blipFill>
          <a:ln w="22225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Скругленный прямоугольник 17">
            <a:extLst>
              <a:ext uri="{FF2B5EF4-FFF2-40B4-BE49-F238E27FC236}">
                <a16:creationId xmlns:a16="http://schemas.microsoft.com/office/drawing/2014/main" id="{BC92763E-AA8F-B64A-B67F-C5405D782626}"/>
              </a:ext>
            </a:extLst>
          </p:cNvPr>
          <p:cNvSpPr/>
          <p:nvPr/>
        </p:nvSpPr>
        <p:spPr>
          <a:xfrm>
            <a:off x="373354" y="2869419"/>
            <a:ext cx="4117988" cy="1786115"/>
          </a:xfrm>
          <a:prstGeom prst="roundRect">
            <a:avLst>
              <a:gd name="adj" fmla="val 9524"/>
            </a:avLst>
          </a:prstGeom>
          <a:blipFill>
            <a:blip r:embed="rId3"/>
            <a:stretch>
              <a:fillRect/>
            </a:stretch>
          </a:blipFill>
          <a:ln w="22225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Скругленный прямоугольник 18">
            <a:extLst>
              <a:ext uri="{FF2B5EF4-FFF2-40B4-BE49-F238E27FC236}">
                <a16:creationId xmlns:a16="http://schemas.microsoft.com/office/drawing/2014/main" id="{911C8D7E-74B7-3341-9FC5-EDC7DA3EB9AD}"/>
              </a:ext>
            </a:extLst>
          </p:cNvPr>
          <p:cNvSpPr/>
          <p:nvPr/>
        </p:nvSpPr>
        <p:spPr>
          <a:xfrm>
            <a:off x="4657033" y="921188"/>
            <a:ext cx="4117988" cy="1786115"/>
          </a:xfrm>
          <a:prstGeom prst="roundRect">
            <a:avLst>
              <a:gd name="adj" fmla="val 9524"/>
            </a:avLst>
          </a:prstGeom>
          <a:blipFill>
            <a:blip r:embed="rId4"/>
            <a:stretch>
              <a:fillRect/>
            </a:stretch>
          </a:blipFill>
          <a:ln w="22225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Скругленный прямоугольник 20">
            <a:extLst>
              <a:ext uri="{FF2B5EF4-FFF2-40B4-BE49-F238E27FC236}">
                <a16:creationId xmlns:a16="http://schemas.microsoft.com/office/drawing/2014/main" id="{297AB3AD-26C7-5545-B8CD-9FD5E5561E5D}"/>
              </a:ext>
            </a:extLst>
          </p:cNvPr>
          <p:cNvSpPr/>
          <p:nvPr/>
        </p:nvSpPr>
        <p:spPr>
          <a:xfrm>
            <a:off x="4657033" y="2869419"/>
            <a:ext cx="4117988" cy="1786115"/>
          </a:xfrm>
          <a:prstGeom prst="roundRect">
            <a:avLst>
              <a:gd name="adj" fmla="val 9524"/>
            </a:avLst>
          </a:prstGeom>
          <a:blipFill>
            <a:blip r:embed="rId5"/>
            <a:stretch>
              <a:fillRect/>
            </a:stretch>
          </a:blipFill>
          <a:ln w="22225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54F985A-5584-404E-ADEE-695EB33DA8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  <p:sp>
        <p:nvSpPr>
          <p:cNvPr id="9" name="Google Shape;114;p27">
            <a:extLst>
              <a:ext uri="{FF2B5EF4-FFF2-40B4-BE49-F238E27FC236}">
                <a16:creationId xmlns:a16="http://schemas.microsoft.com/office/drawing/2014/main" id="{B792ADDC-6499-BD49-9C2C-D23B440EB34B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spc="-8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БИЗНЕС ИЛИ КОМФОРТ?</a:t>
            </a:r>
            <a:endParaRPr lang="ru-RU" sz="2200" dirty="0"/>
          </a:p>
        </p:txBody>
      </p:sp>
    </p:spTree>
    <p:extLst>
      <p:ext uri="{BB962C8B-B14F-4D97-AF65-F5344CB8AC3E}">
        <p14:creationId xmlns:p14="http://schemas.microsoft.com/office/powerpoint/2010/main" val="1832015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14;p27">
            <a:extLst>
              <a:ext uri="{FF2B5EF4-FFF2-40B4-BE49-F238E27FC236}">
                <a16:creationId xmlns:a16="http://schemas.microsoft.com/office/drawing/2014/main" id="{767C03CC-8675-DA4E-A4FB-B03C66541E80}"/>
              </a:ext>
            </a:extLst>
          </p:cNvPr>
          <p:cNvSpPr txBox="1"/>
          <p:nvPr/>
        </p:nvSpPr>
        <p:spPr>
          <a:xfrm>
            <a:off x="332184" y="307696"/>
            <a:ext cx="6561770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spc="-8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</a:t>
            </a: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ТРИБУТЫ БИЗНЕС-КЛАССА В ПРОДУКТЕ КОМФОРТ-ПЛЮС</a:t>
            </a:r>
            <a:endParaRPr lang="ru-RU" sz="2200" dirty="0"/>
          </a:p>
        </p:txBody>
      </p:sp>
      <p:sp>
        <p:nvSpPr>
          <p:cNvPr id="16" name="Google Shape;115;p27">
            <a:extLst>
              <a:ext uri="{FF2B5EF4-FFF2-40B4-BE49-F238E27FC236}">
                <a16:creationId xmlns:a16="http://schemas.microsoft.com/office/drawing/2014/main" id="{638050D6-BBB5-2744-937A-F3037AABE7F8}"/>
              </a:ext>
            </a:extLst>
          </p:cNvPr>
          <p:cNvSpPr txBox="1"/>
          <p:nvPr/>
        </p:nvSpPr>
        <p:spPr>
          <a:xfrm>
            <a:off x="372556" y="1903930"/>
            <a:ext cx="1795292" cy="4462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Умный дом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 умная квартира</a:t>
            </a:r>
          </a:p>
        </p:txBody>
      </p:sp>
      <p:sp>
        <p:nvSpPr>
          <p:cNvPr id="25" name="Google Shape;115;p27">
            <a:extLst>
              <a:ext uri="{FF2B5EF4-FFF2-40B4-BE49-F238E27FC236}">
                <a16:creationId xmlns:a16="http://schemas.microsoft.com/office/drawing/2014/main" id="{505FFC1A-0280-724C-BE8A-7036075B022C}"/>
              </a:ext>
            </a:extLst>
          </p:cNvPr>
          <p:cNvSpPr txBox="1"/>
          <p:nvPr/>
        </p:nvSpPr>
        <p:spPr>
          <a:xfrm>
            <a:off x="2446772" y="1905452"/>
            <a:ext cx="1795292" cy="4462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Высокие потолки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от 3 м</a:t>
            </a:r>
          </a:p>
        </p:txBody>
      </p:sp>
      <p:sp>
        <p:nvSpPr>
          <p:cNvPr id="27" name="Google Shape;115;p27">
            <a:extLst>
              <a:ext uri="{FF2B5EF4-FFF2-40B4-BE49-F238E27FC236}">
                <a16:creationId xmlns:a16="http://schemas.microsoft.com/office/drawing/2014/main" id="{F457602E-F5F9-0344-A53A-40CC36CEEB97}"/>
              </a:ext>
            </a:extLst>
          </p:cNvPr>
          <p:cNvSpPr txBox="1"/>
          <p:nvPr/>
        </p:nvSpPr>
        <p:spPr>
          <a:xfrm>
            <a:off x="4556523" y="1905452"/>
            <a:ext cx="2123368" cy="4462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Большие окна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 красивые виды</a:t>
            </a:r>
          </a:p>
        </p:txBody>
      </p:sp>
      <p:sp>
        <p:nvSpPr>
          <p:cNvPr id="28" name="Google Shape;115;p27">
            <a:extLst>
              <a:ext uri="{FF2B5EF4-FFF2-40B4-BE49-F238E27FC236}">
                <a16:creationId xmlns:a16="http://schemas.microsoft.com/office/drawing/2014/main" id="{E8091ACB-86F2-0147-A16E-700195011F3A}"/>
              </a:ext>
            </a:extLst>
          </p:cNvPr>
          <p:cNvSpPr txBox="1"/>
          <p:nvPr/>
        </p:nvSpPr>
        <p:spPr>
          <a:xfrm>
            <a:off x="6691802" y="1905452"/>
            <a:ext cx="2308356" cy="10002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Просторные кухни-гостиные (от 15 м², минимум 2 окна)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 отделкой </a:t>
            </a:r>
            <a:r>
              <a:rPr lang="ru-RU" sz="1200" dirty="0" err="1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премиаль-ными</a:t>
            </a: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материалами</a:t>
            </a:r>
          </a:p>
        </p:txBody>
      </p:sp>
      <p:sp>
        <p:nvSpPr>
          <p:cNvPr id="47" name="Google Shape;115;p27">
            <a:extLst>
              <a:ext uri="{FF2B5EF4-FFF2-40B4-BE49-F238E27FC236}">
                <a16:creationId xmlns:a16="http://schemas.microsoft.com/office/drawing/2014/main" id="{040BF173-CEF9-024E-BE09-7C000280C194}"/>
              </a:ext>
            </a:extLst>
          </p:cNvPr>
          <p:cNvSpPr txBox="1"/>
          <p:nvPr/>
        </p:nvSpPr>
        <p:spPr>
          <a:xfrm>
            <a:off x="372710" y="3269332"/>
            <a:ext cx="1795292" cy="261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Гостевой санузел</a:t>
            </a:r>
          </a:p>
        </p:txBody>
      </p:sp>
      <p:sp>
        <p:nvSpPr>
          <p:cNvPr id="48" name="Google Shape;115;p27">
            <a:extLst>
              <a:ext uri="{FF2B5EF4-FFF2-40B4-BE49-F238E27FC236}">
                <a16:creationId xmlns:a16="http://schemas.microsoft.com/office/drawing/2014/main" id="{0F98448B-2A46-BC48-AEED-5C74B2CDE26C}"/>
              </a:ext>
            </a:extLst>
          </p:cNvPr>
          <p:cNvSpPr txBox="1"/>
          <p:nvPr/>
        </p:nvSpPr>
        <p:spPr>
          <a:xfrm>
            <a:off x="2439590" y="3269332"/>
            <a:ext cx="1795292" cy="261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Окна в гардеробной</a:t>
            </a:r>
          </a:p>
        </p:txBody>
      </p:sp>
      <p:sp>
        <p:nvSpPr>
          <p:cNvPr id="51" name="Google Shape;115;p27">
            <a:extLst>
              <a:ext uri="{FF2B5EF4-FFF2-40B4-BE49-F238E27FC236}">
                <a16:creationId xmlns:a16="http://schemas.microsoft.com/office/drawing/2014/main" id="{A1BDD862-3B4C-0647-8EE7-C4CF72E4B2C6}"/>
              </a:ext>
            </a:extLst>
          </p:cNvPr>
          <p:cNvSpPr txBox="1"/>
          <p:nvPr/>
        </p:nvSpPr>
        <p:spPr>
          <a:xfrm>
            <a:off x="4573660" y="3269332"/>
            <a:ext cx="1795292" cy="261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Мастер-спальни</a:t>
            </a:r>
          </a:p>
        </p:txBody>
      </p:sp>
      <p:sp>
        <p:nvSpPr>
          <p:cNvPr id="56" name="Google Shape;115;p27">
            <a:extLst>
              <a:ext uri="{FF2B5EF4-FFF2-40B4-BE49-F238E27FC236}">
                <a16:creationId xmlns:a16="http://schemas.microsoft.com/office/drawing/2014/main" id="{1D921E8A-CD5D-7C4B-A7C4-A0E7D6546BA5}"/>
              </a:ext>
            </a:extLst>
          </p:cNvPr>
          <p:cNvSpPr txBox="1"/>
          <p:nvPr/>
        </p:nvSpPr>
        <p:spPr>
          <a:xfrm>
            <a:off x="349070" y="4448565"/>
            <a:ext cx="1795292" cy="261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 err="1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Постирочные</a:t>
            </a:r>
            <a:endParaRPr lang="ru-RU" sz="1200" dirty="0">
              <a:solidFill>
                <a:schemeClr val="tx1"/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57" name="Google Shape;115;p27">
            <a:extLst>
              <a:ext uri="{FF2B5EF4-FFF2-40B4-BE49-F238E27FC236}">
                <a16:creationId xmlns:a16="http://schemas.microsoft.com/office/drawing/2014/main" id="{2F449D7D-7829-2248-9A52-B1804F151177}"/>
              </a:ext>
            </a:extLst>
          </p:cNvPr>
          <p:cNvSpPr txBox="1"/>
          <p:nvPr/>
        </p:nvSpPr>
        <p:spPr>
          <a:xfrm>
            <a:off x="2415949" y="4448565"/>
            <a:ext cx="2515641" cy="4462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Дизайнерские подъезды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 мягкой мебелью</a:t>
            </a:r>
          </a:p>
        </p:txBody>
      </p:sp>
      <p:sp>
        <p:nvSpPr>
          <p:cNvPr id="59" name="Google Shape;114;p27">
            <a:extLst>
              <a:ext uri="{FF2B5EF4-FFF2-40B4-BE49-F238E27FC236}">
                <a16:creationId xmlns:a16="http://schemas.microsoft.com/office/drawing/2014/main" id="{C55C6617-B272-6F47-B326-5B8E1DB8362F}"/>
              </a:ext>
            </a:extLst>
          </p:cNvPr>
          <p:cNvSpPr txBox="1"/>
          <p:nvPr/>
        </p:nvSpPr>
        <p:spPr>
          <a:xfrm>
            <a:off x="7827071" y="3322801"/>
            <a:ext cx="916999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3%</a:t>
            </a:r>
            <a:endParaRPr dirty="0">
              <a:solidFill>
                <a:schemeClr val="tx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61" name="Google Shape;115;p27">
            <a:extLst>
              <a:ext uri="{FF2B5EF4-FFF2-40B4-BE49-F238E27FC236}">
                <a16:creationId xmlns:a16="http://schemas.microsoft.com/office/drawing/2014/main" id="{BBD27532-A6D4-8C46-B833-BF84016DE8CB}"/>
              </a:ext>
            </a:extLst>
          </p:cNvPr>
          <p:cNvSpPr txBox="1"/>
          <p:nvPr/>
        </p:nvSpPr>
        <p:spPr>
          <a:xfrm>
            <a:off x="6696766" y="3643325"/>
            <a:ext cx="1651409" cy="246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6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ТЕ САМЫЕ</a:t>
            </a:r>
            <a:endParaRPr lang="ru-RU" sz="1600"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63" name="Google Shape;115;p27">
            <a:extLst>
              <a:ext uri="{FF2B5EF4-FFF2-40B4-BE49-F238E27FC236}">
                <a16:creationId xmlns:a16="http://schemas.microsoft.com/office/drawing/2014/main" id="{FC81049A-6E5A-E443-B7C7-1F8375E31A0C}"/>
              </a:ext>
            </a:extLst>
          </p:cNvPr>
          <p:cNvSpPr txBox="1"/>
          <p:nvPr/>
        </p:nvSpPr>
        <p:spPr>
          <a:xfrm>
            <a:off x="8570580" y="3646739"/>
            <a:ext cx="360001" cy="246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600" dirty="0">
                <a:solidFill>
                  <a:schemeClr val="tx1"/>
                </a:solidFill>
                <a:latin typeface="Roboto ExtraBold"/>
                <a:ea typeface="Roboto ExtraBold"/>
                <a:cs typeface="Montserrat Medium"/>
                <a:sym typeface="Roboto ExtraBold"/>
              </a:rPr>
              <a:t>,</a:t>
            </a:r>
            <a:endParaRPr lang="ru-RU" sz="1600"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64" name="Google Shape;115;p27">
            <a:extLst>
              <a:ext uri="{FF2B5EF4-FFF2-40B4-BE49-F238E27FC236}">
                <a16:creationId xmlns:a16="http://schemas.microsoft.com/office/drawing/2014/main" id="{CE4C9DE1-509D-434F-86A5-11879EA2C817}"/>
              </a:ext>
            </a:extLst>
          </p:cNvPr>
          <p:cNvSpPr txBox="1"/>
          <p:nvPr/>
        </p:nvSpPr>
        <p:spPr>
          <a:xfrm>
            <a:off x="6693641" y="3917260"/>
            <a:ext cx="2320609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6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КОТОРЫЕ ДАЛИ </a:t>
            </a:r>
            <a:br>
              <a:rPr lang="ru-RU" sz="16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-RU" sz="16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НАМ В СРЕДНЕМ</a:t>
            </a:r>
            <a:endParaRPr lang="ru-RU" sz="1600"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65" name="Google Shape;114;p27">
            <a:extLst>
              <a:ext uri="{FF2B5EF4-FFF2-40B4-BE49-F238E27FC236}">
                <a16:creationId xmlns:a16="http://schemas.microsoft.com/office/drawing/2014/main" id="{D9B5D63D-06DB-CE43-8D0A-FD31A2B05FC2}"/>
              </a:ext>
            </a:extLst>
          </p:cNvPr>
          <p:cNvSpPr txBox="1"/>
          <p:nvPr/>
        </p:nvSpPr>
        <p:spPr>
          <a:xfrm>
            <a:off x="4815283" y="4250244"/>
            <a:ext cx="1683630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spc="-100" dirty="0">
                <a:solidFill>
                  <a:srgbClr val="7F5CF7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1</a:t>
            </a:r>
            <a:r>
              <a:rPr lang="ru" sz="4400" b="0" i="0" u="none" dirty="0">
                <a:solidFill>
                  <a:srgbClr val="7F5CF7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0%</a:t>
            </a:r>
            <a:endParaRPr dirty="0">
              <a:solidFill>
                <a:srgbClr val="7F5CF7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66" name="Google Shape;115;p27">
            <a:extLst>
              <a:ext uri="{FF2B5EF4-FFF2-40B4-BE49-F238E27FC236}">
                <a16:creationId xmlns:a16="http://schemas.microsoft.com/office/drawing/2014/main" id="{0B1E2EBD-47E5-954C-91BB-6A0662B9790C}"/>
              </a:ext>
            </a:extLst>
          </p:cNvPr>
          <p:cNvSpPr txBox="1"/>
          <p:nvPr/>
        </p:nvSpPr>
        <p:spPr>
          <a:xfrm>
            <a:off x="5942788" y="4588798"/>
            <a:ext cx="2953192" cy="246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6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РОСТА В ЦЕНЕ И ПРОДАЖАХ</a:t>
            </a:r>
            <a:endParaRPr lang="ru-RU" sz="1600" b="1" dirty="0">
              <a:solidFill>
                <a:srgbClr val="835EF6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0347217-4387-8A4F-ABD1-58794338A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585" y="1080420"/>
            <a:ext cx="747692" cy="79200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1569A097-CC1A-9C4A-9B9E-F5BE6BFBB0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061" y="1080420"/>
            <a:ext cx="747692" cy="792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83D9085-098A-154E-ACF2-F93875129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7641" y="1080420"/>
            <a:ext cx="747692" cy="79200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3D0C9244-B5B7-E940-B57D-36FBE52E17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1600" y="2452020"/>
            <a:ext cx="747692" cy="792000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3BEAE00E-93F3-9A43-85F9-61693C1232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4800" y="2452020"/>
            <a:ext cx="747692" cy="792000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AE3AE4D0-8A76-EE42-894D-14E638CE31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7657" y="3629793"/>
            <a:ext cx="747692" cy="792000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8AF9B9CF-7758-E647-9684-2936E59C44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7200" y="2452020"/>
            <a:ext cx="747692" cy="792000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51D05E24-8A7A-1541-854E-C8964D073B8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1600" y="1080000"/>
            <a:ext cx="747692" cy="792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6F51E21-3D06-D542-9FEE-8198050C953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51600" y="3628800"/>
            <a:ext cx="747692" cy="792000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191ACCD5-2753-8E49-8280-725AFCB48A5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45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14;p27">
            <a:extLst>
              <a:ext uri="{FF2B5EF4-FFF2-40B4-BE49-F238E27FC236}">
                <a16:creationId xmlns:a16="http://schemas.microsoft.com/office/drawing/2014/main" id="{767C03CC-8675-DA4E-A4FB-B03C66541E80}"/>
              </a:ext>
            </a:extLst>
          </p:cNvPr>
          <p:cNvSpPr txBox="1"/>
          <p:nvPr/>
        </p:nvSpPr>
        <p:spPr>
          <a:xfrm>
            <a:off x="332184" y="307696"/>
            <a:ext cx="6561770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МЫ ГОВОРИМ «БИЗНЕС», ПОД</a:t>
            </a:r>
            <a:r>
              <a:rPr lang="ru-RU" sz="2200" b="0" i="0" u="none" spc="-7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Р</a:t>
            </a: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АЗУМЕВАЕМ…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dirty="0">
                <a:solidFill>
                  <a:srgbClr val="835EF6"/>
                </a:solidFill>
                <a:latin typeface="Roboto ExtraBold"/>
                <a:ea typeface="Roboto ExtraBold"/>
                <a:sym typeface="Roboto ExtraBold"/>
              </a:rPr>
              <a:t>КОНЦЕПЦИЯ </a:t>
            </a:r>
            <a:r>
              <a:rPr lang="ru-RU" sz="2200" b="0" i="0" u="none" dirty="0">
                <a:solidFill>
                  <a:srgbClr val="835EF6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«МЕСТА СИЛЫ» </a:t>
            </a:r>
            <a:endParaRPr lang="ru-RU" sz="2200" dirty="0">
              <a:solidFill>
                <a:srgbClr val="835EF6"/>
              </a:solidFill>
            </a:endParaRPr>
          </a:p>
        </p:txBody>
      </p:sp>
      <p:sp>
        <p:nvSpPr>
          <p:cNvPr id="29" name="Google Shape;115;p27">
            <a:extLst>
              <a:ext uri="{FF2B5EF4-FFF2-40B4-BE49-F238E27FC236}">
                <a16:creationId xmlns:a16="http://schemas.microsoft.com/office/drawing/2014/main" id="{7CE40178-11F2-9E49-B45D-3B16D68918A2}"/>
              </a:ext>
            </a:extLst>
          </p:cNvPr>
          <p:cNvSpPr txBox="1"/>
          <p:nvPr/>
        </p:nvSpPr>
        <p:spPr>
          <a:xfrm>
            <a:off x="745200" y="1236100"/>
            <a:ext cx="2312160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ПРЕМИАЛЬНЫЕ ЛОКАЦИИ</a:t>
            </a:r>
            <a:endParaRPr lang="ru-RU"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30" name="Google Shape;114;p27">
            <a:extLst>
              <a:ext uri="{FF2B5EF4-FFF2-40B4-BE49-F238E27FC236}">
                <a16:creationId xmlns:a16="http://schemas.microsoft.com/office/drawing/2014/main" id="{A1588B4A-96DA-704A-9FA5-CF2D720CBA55}"/>
              </a:ext>
            </a:extLst>
          </p:cNvPr>
          <p:cNvSpPr txBox="1"/>
          <p:nvPr/>
        </p:nvSpPr>
        <p:spPr>
          <a:xfrm>
            <a:off x="332183" y="1082212"/>
            <a:ext cx="403657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ln w="15875">
                  <a:solidFill>
                    <a:srgbClr val="835EF6"/>
                  </a:solidFill>
                </a:ln>
                <a:solidFill>
                  <a:schemeClr val="bg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1</a:t>
            </a:r>
            <a:endParaRPr dirty="0">
              <a:ln w="15875">
                <a:solidFill>
                  <a:srgbClr val="835EF6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2" name="Google Shape;115;p27">
            <a:extLst>
              <a:ext uri="{FF2B5EF4-FFF2-40B4-BE49-F238E27FC236}">
                <a16:creationId xmlns:a16="http://schemas.microsoft.com/office/drawing/2014/main" id="{99D8113E-12D1-524B-A975-F07D48714B7C}"/>
              </a:ext>
            </a:extLst>
          </p:cNvPr>
          <p:cNvSpPr txBox="1"/>
          <p:nvPr/>
        </p:nvSpPr>
        <p:spPr>
          <a:xfrm>
            <a:off x="458019" y="3095851"/>
            <a:ext cx="2630621" cy="1815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Инженерные решения: очистка воздуха,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приточная вентиляция, умягчение воды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Обеспечение психологического комфорта: циркадное освещение, селективные стёкла </a:t>
            </a:r>
            <a:r>
              <a:rPr lang="en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Larta Glass</a:t>
            </a:r>
            <a:endParaRPr lang="en-US" sz="1200" dirty="0"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33" name="Google Shape;115;p27">
            <a:extLst>
              <a:ext uri="{FF2B5EF4-FFF2-40B4-BE49-F238E27FC236}">
                <a16:creationId xmlns:a16="http://schemas.microsoft.com/office/drawing/2014/main" id="{A3A72311-1991-754D-ADB9-E0BD176112D1}"/>
              </a:ext>
            </a:extLst>
          </p:cNvPr>
          <p:cNvSpPr txBox="1"/>
          <p:nvPr/>
        </p:nvSpPr>
        <p:spPr>
          <a:xfrm>
            <a:off x="743846" y="1936671"/>
            <a:ext cx="3837683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ИНФРАСТРУКТУРА И СЦЕНАРИИ ЖИЗНИ, КОТОРЫЕ ПОЗВОЛЯЮТ</a:t>
            </a:r>
            <a:endParaRPr lang="ru-RU"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sp>
        <p:nvSpPr>
          <p:cNvPr id="34" name="Google Shape;114;p27">
            <a:extLst>
              <a:ext uri="{FF2B5EF4-FFF2-40B4-BE49-F238E27FC236}">
                <a16:creationId xmlns:a16="http://schemas.microsoft.com/office/drawing/2014/main" id="{1E6555EE-027D-B642-8832-8156C9E8A72A}"/>
              </a:ext>
            </a:extLst>
          </p:cNvPr>
          <p:cNvSpPr txBox="1"/>
          <p:nvPr/>
        </p:nvSpPr>
        <p:spPr>
          <a:xfrm>
            <a:off x="332183" y="1782783"/>
            <a:ext cx="403657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" sz="4400" b="0" i="0" u="none" dirty="0">
                <a:ln w="15875">
                  <a:solidFill>
                    <a:srgbClr val="835EF6"/>
                  </a:solidFill>
                </a:ln>
                <a:solidFill>
                  <a:schemeClr val="bg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2</a:t>
            </a:r>
            <a:endParaRPr dirty="0">
              <a:ln w="15875">
                <a:solidFill>
                  <a:srgbClr val="835EF6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6" name="Google Shape;115;p27">
            <a:extLst>
              <a:ext uri="{FF2B5EF4-FFF2-40B4-BE49-F238E27FC236}">
                <a16:creationId xmlns:a16="http://schemas.microsoft.com/office/drawing/2014/main" id="{FCD04129-2663-1D46-AFAE-4E2FB803B61A}"/>
              </a:ext>
            </a:extLst>
          </p:cNvPr>
          <p:cNvSpPr txBox="1"/>
          <p:nvPr/>
        </p:nvSpPr>
        <p:spPr>
          <a:xfrm>
            <a:off x="743845" y="2484734"/>
            <a:ext cx="2168275" cy="569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600" b="1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Сохранить </a:t>
            </a:r>
            <a:br>
              <a:rPr lang="ru-RU" sz="1600" b="1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600" b="1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здоровье</a:t>
            </a:r>
          </a:p>
        </p:txBody>
      </p:sp>
      <p:sp>
        <p:nvSpPr>
          <p:cNvPr id="49" name="Google Shape;115;p27">
            <a:extLst>
              <a:ext uri="{FF2B5EF4-FFF2-40B4-BE49-F238E27FC236}">
                <a16:creationId xmlns:a16="http://schemas.microsoft.com/office/drawing/2014/main" id="{89CE3481-297A-9D45-8877-ED2F38153066}"/>
              </a:ext>
            </a:extLst>
          </p:cNvPr>
          <p:cNvSpPr txBox="1"/>
          <p:nvPr/>
        </p:nvSpPr>
        <p:spPr>
          <a:xfrm>
            <a:off x="3105901" y="3095851"/>
            <a:ext cx="2445094" cy="15234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Управление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сценариями лифтов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Просчёт сервисных маршрутов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от парковки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до квартиры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Разведения потоков</a:t>
            </a:r>
            <a:endParaRPr lang="en-US" sz="1200" dirty="0"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50" name="Google Shape;115;p27">
            <a:extLst>
              <a:ext uri="{FF2B5EF4-FFF2-40B4-BE49-F238E27FC236}">
                <a16:creationId xmlns:a16="http://schemas.microsoft.com/office/drawing/2014/main" id="{0C5C0871-6168-2F44-9071-0A6155ADFADD}"/>
              </a:ext>
            </a:extLst>
          </p:cNvPr>
          <p:cNvSpPr txBox="1"/>
          <p:nvPr/>
        </p:nvSpPr>
        <p:spPr>
          <a:xfrm>
            <a:off x="3391727" y="2484734"/>
            <a:ext cx="2168275" cy="569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600" b="1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Сэкономить </a:t>
            </a:r>
            <a:br>
              <a:rPr lang="ru-RU" sz="1600" b="1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600" b="1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время</a:t>
            </a:r>
          </a:p>
        </p:txBody>
      </p:sp>
      <p:sp>
        <p:nvSpPr>
          <p:cNvPr id="52" name="Google Shape;115;p27">
            <a:extLst>
              <a:ext uri="{FF2B5EF4-FFF2-40B4-BE49-F238E27FC236}">
                <a16:creationId xmlns:a16="http://schemas.microsoft.com/office/drawing/2014/main" id="{6696205E-9DE8-F941-8065-237249D98970}"/>
              </a:ext>
            </a:extLst>
          </p:cNvPr>
          <p:cNvSpPr txBox="1"/>
          <p:nvPr/>
        </p:nvSpPr>
        <p:spPr>
          <a:xfrm>
            <a:off x="5398595" y="3095850"/>
            <a:ext cx="3606893" cy="1815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Собственная управляющая компания, которая досконально знает всю начинку объекта, поддерживает </a:t>
            </a:r>
            <a:b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без искажений его концепцию, обеспечивает комфорт проживания наших жителей</a:t>
            </a: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  <a:buFont typeface="Arial" panose="020B0604020202020204" pitchFamily="34" charset="0"/>
              <a:buChar char="•"/>
            </a:pPr>
            <a:r>
              <a:rPr lang="ru-RU" sz="1200" dirty="0">
                <a:latin typeface="Montserrat Medium"/>
                <a:ea typeface="Montserrat Medium"/>
                <a:cs typeface="Montserrat Medium"/>
                <a:sym typeface="Montserrat Medium"/>
              </a:rPr>
              <a:t>Благоустройство — играет ключевую роль в каждом проекте вне зависимости от классности</a:t>
            </a:r>
            <a:endParaRPr lang="en-US" sz="1200" dirty="0"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53" name="Google Shape;115;p27">
            <a:extLst>
              <a:ext uri="{FF2B5EF4-FFF2-40B4-BE49-F238E27FC236}">
                <a16:creationId xmlns:a16="http://schemas.microsoft.com/office/drawing/2014/main" id="{BF62B2E3-B047-774A-BDAF-C25DA5B2597D}"/>
              </a:ext>
            </a:extLst>
          </p:cNvPr>
          <p:cNvSpPr txBox="1"/>
          <p:nvPr/>
        </p:nvSpPr>
        <p:spPr>
          <a:xfrm>
            <a:off x="5684421" y="2484734"/>
            <a:ext cx="2982059" cy="569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600" b="1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Создать дополнительный комфорт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FF386CBF-65B6-CC4C-AB5F-A0E3B6BC5E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568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>
            <a:extLst>
              <a:ext uri="{FF2B5EF4-FFF2-40B4-BE49-F238E27FC236}">
                <a16:creationId xmlns:a16="http://schemas.microsoft.com/office/drawing/2014/main" id="{EA76691F-94BE-AD46-9D6F-375A33AA35FA}"/>
              </a:ext>
            </a:extLst>
          </p:cNvPr>
          <p:cNvSpPr/>
          <p:nvPr/>
        </p:nvSpPr>
        <p:spPr>
          <a:xfrm>
            <a:off x="806824" y="1363803"/>
            <a:ext cx="3083858" cy="411842"/>
          </a:xfrm>
          <a:prstGeom prst="roundRect">
            <a:avLst>
              <a:gd name="adj" fmla="val 50000"/>
            </a:avLst>
          </a:prstGeom>
          <a:solidFill>
            <a:srgbClr val="835EF6">
              <a:alpha val="1807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с одним скругленным углом 4">
            <a:extLst>
              <a:ext uri="{FF2B5EF4-FFF2-40B4-BE49-F238E27FC236}">
                <a16:creationId xmlns:a16="http://schemas.microsoft.com/office/drawing/2014/main" id="{51EFFCD9-02DF-C841-9D21-209E0279622B}"/>
              </a:ext>
            </a:extLst>
          </p:cNvPr>
          <p:cNvSpPr/>
          <p:nvPr/>
        </p:nvSpPr>
        <p:spPr>
          <a:xfrm flipH="1">
            <a:off x="6342784" y="1327943"/>
            <a:ext cx="2801216" cy="3815557"/>
          </a:xfrm>
          <a:prstGeom prst="round1Rect">
            <a:avLst>
              <a:gd name="adj" fmla="val 13467"/>
            </a:avLst>
          </a:prstGeom>
          <a:solidFill>
            <a:srgbClr val="835EF6">
              <a:alpha val="15657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Google Shape;114;p27">
            <a:extLst>
              <a:ext uri="{FF2B5EF4-FFF2-40B4-BE49-F238E27FC236}">
                <a16:creationId xmlns:a16="http://schemas.microsoft.com/office/drawing/2014/main" id="{767C03CC-8675-DA4E-A4FB-B03C66541E80}"/>
              </a:ext>
            </a:extLst>
          </p:cNvPr>
          <p:cNvSpPr txBox="1"/>
          <p:nvPr/>
        </p:nvSpPr>
        <p:spPr>
          <a:xfrm>
            <a:off x="332184" y="307696"/>
            <a:ext cx="6561770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СТ</a:t>
            </a:r>
            <a:r>
              <a:rPr lang="ru-RU" sz="2200" b="0" i="0" u="none" spc="-8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Р</a:t>
            </a:r>
            <a:r>
              <a:rPr lang="ru-RU" sz="2200" b="0" i="0" u="none" spc="-7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</a:t>
            </a: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ТЕГИЯ БЛАГОУСТРОЙСТВА </a:t>
            </a:r>
            <a:b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И ЛАНДШАФТНОГО ДИЗАЙНА</a:t>
            </a:r>
            <a:endParaRPr lang="ru-RU" sz="2200" dirty="0">
              <a:solidFill>
                <a:srgbClr val="835EF6"/>
              </a:solidFill>
            </a:endParaRPr>
          </a:p>
        </p:txBody>
      </p:sp>
      <p:sp>
        <p:nvSpPr>
          <p:cNvPr id="18" name="Google Shape;115;p27">
            <a:extLst>
              <a:ext uri="{FF2B5EF4-FFF2-40B4-BE49-F238E27FC236}">
                <a16:creationId xmlns:a16="http://schemas.microsoft.com/office/drawing/2014/main" id="{9C1C0BDA-71FD-7041-837D-FFA9F440C237}"/>
              </a:ext>
            </a:extLst>
          </p:cNvPr>
          <p:cNvSpPr txBox="1"/>
          <p:nvPr/>
        </p:nvSpPr>
        <p:spPr>
          <a:xfrm>
            <a:off x="332184" y="2090720"/>
            <a:ext cx="2158774" cy="569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600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Парк / природный комплекс &gt;0,4 га</a:t>
            </a:r>
          </a:p>
        </p:txBody>
      </p:sp>
      <p:sp>
        <p:nvSpPr>
          <p:cNvPr id="21" name="Google Shape;115;p27">
            <a:extLst>
              <a:ext uri="{FF2B5EF4-FFF2-40B4-BE49-F238E27FC236}">
                <a16:creationId xmlns:a16="http://schemas.microsoft.com/office/drawing/2014/main" id="{27134C23-5B36-ED42-9F2A-FE1FFB352C13}"/>
              </a:ext>
            </a:extLst>
          </p:cNvPr>
          <p:cNvSpPr txBox="1"/>
          <p:nvPr/>
        </p:nvSpPr>
        <p:spPr>
          <a:xfrm>
            <a:off x="1228700" y="1442813"/>
            <a:ext cx="3152696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6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 5 мин от каждого ЖК</a:t>
            </a:r>
          </a:p>
        </p:txBody>
      </p:sp>
      <p:sp>
        <p:nvSpPr>
          <p:cNvPr id="23" name="Google Shape;115;p27">
            <a:extLst>
              <a:ext uri="{FF2B5EF4-FFF2-40B4-BE49-F238E27FC236}">
                <a16:creationId xmlns:a16="http://schemas.microsoft.com/office/drawing/2014/main" id="{B6449844-1350-384B-9C4B-8B2475519BA8}"/>
              </a:ext>
            </a:extLst>
          </p:cNvPr>
          <p:cNvSpPr txBox="1"/>
          <p:nvPr/>
        </p:nvSpPr>
        <p:spPr>
          <a:xfrm>
            <a:off x="3094821" y="2096091"/>
            <a:ext cx="3275979" cy="569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600" dirty="0">
                <a:solidFill>
                  <a:srgbClr val="835EF6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Водоём с оборудованной набережной</a:t>
            </a:r>
          </a:p>
        </p:txBody>
      </p:sp>
      <p:sp>
        <p:nvSpPr>
          <p:cNvPr id="25" name="Google Shape;115;p27">
            <a:extLst>
              <a:ext uri="{FF2B5EF4-FFF2-40B4-BE49-F238E27FC236}">
                <a16:creationId xmlns:a16="http://schemas.microsoft.com/office/drawing/2014/main" id="{F3DB7070-4633-5449-845C-AD7687BED90C}"/>
              </a:ext>
            </a:extLst>
          </p:cNvPr>
          <p:cNvSpPr txBox="1"/>
          <p:nvPr/>
        </p:nvSpPr>
        <p:spPr>
          <a:xfrm>
            <a:off x="6728387" y="2113281"/>
            <a:ext cx="2156051" cy="19389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8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ЕСТЬ ПРИРОДНЫЙ ЛАНДШАФТ — УСИЛИВАЕМ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endParaRPr lang="ru-RU" sz="1800" b="0" i="0" u="none" dirty="0">
              <a:solidFill>
                <a:schemeClr val="tx1"/>
              </a:solidFill>
              <a:latin typeface="Roboto ExtraBold"/>
              <a:ea typeface="Roboto ExtraBold"/>
              <a:cs typeface="Roboto ExtraBold"/>
              <a:sym typeface="Roboto ExtraBold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8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НЕТ ПРИРОДНОЙ ЭСТЕТИКИ — СОЗДАЁМ</a:t>
            </a:r>
            <a:endParaRPr lang="ru-RU" sz="1800"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D1DD54C-C5BE-5249-BBA4-6F4A214F4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84" y="1103843"/>
            <a:ext cx="772046" cy="852375"/>
          </a:xfrm>
          <a:prstGeom prst="rect">
            <a:avLst/>
          </a:prstGeom>
        </p:spPr>
      </p:pic>
      <p:sp>
        <p:nvSpPr>
          <p:cNvPr id="8" name="Прямоугольник с одним скругленным углом 7">
            <a:extLst>
              <a:ext uri="{FF2B5EF4-FFF2-40B4-BE49-F238E27FC236}">
                <a16:creationId xmlns:a16="http://schemas.microsoft.com/office/drawing/2014/main" id="{C7D5B4FD-A882-ED4C-9137-AC7421F90DE4}"/>
              </a:ext>
            </a:extLst>
          </p:cNvPr>
          <p:cNvSpPr/>
          <p:nvPr/>
        </p:nvSpPr>
        <p:spPr>
          <a:xfrm>
            <a:off x="332184" y="2767713"/>
            <a:ext cx="2375157" cy="2375787"/>
          </a:xfrm>
          <a:prstGeom prst="round1Rect">
            <a:avLst>
              <a:gd name="adj" fmla="val 12893"/>
            </a:avLst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рямоугольник с одним скругленным углом 15">
            <a:extLst>
              <a:ext uri="{FF2B5EF4-FFF2-40B4-BE49-F238E27FC236}">
                <a16:creationId xmlns:a16="http://schemas.microsoft.com/office/drawing/2014/main" id="{BF4E19C5-B6E2-DD46-B2C4-7CF44700909F}"/>
              </a:ext>
            </a:extLst>
          </p:cNvPr>
          <p:cNvSpPr/>
          <p:nvPr/>
        </p:nvSpPr>
        <p:spPr>
          <a:xfrm>
            <a:off x="3094822" y="2767713"/>
            <a:ext cx="2375157" cy="2375787"/>
          </a:xfrm>
          <a:prstGeom prst="round1Rect">
            <a:avLst>
              <a:gd name="adj" fmla="val 12893"/>
            </a:avLst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F05FF15-1B3B-F142-B1A9-66F94076F7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624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14;p27">
            <a:extLst>
              <a:ext uri="{FF2B5EF4-FFF2-40B4-BE49-F238E27FC236}">
                <a16:creationId xmlns:a16="http://schemas.microsoft.com/office/drawing/2014/main" id="{767C03CC-8675-DA4E-A4FB-B03C66541E80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КАКИЕ ВАШИ ДОКАЗ</a:t>
            </a:r>
            <a:r>
              <a:rPr lang="ru-RU" sz="2200" b="0" i="0" u="none" spc="-10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</a:t>
            </a: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ТЕЛЬСТВА?</a:t>
            </a:r>
          </a:p>
        </p:txBody>
      </p:sp>
      <p:sp>
        <p:nvSpPr>
          <p:cNvPr id="14" name="Google Shape;114;p27">
            <a:extLst>
              <a:ext uri="{FF2B5EF4-FFF2-40B4-BE49-F238E27FC236}">
                <a16:creationId xmlns:a16="http://schemas.microsoft.com/office/drawing/2014/main" id="{3F44A567-0696-D44E-BF9F-101E80115203}"/>
              </a:ext>
            </a:extLst>
          </p:cNvPr>
          <p:cNvSpPr txBox="1"/>
          <p:nvPr/>
        </p:nvSpPr>
        <p:spPr>
          <a:xfrm>
            <a:off x="332184" y="708749"/>
            <a:ext cx="656177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1800" dirty="0">
                <a:solidFill>
                  <a:schemeClr val="tx1"/>
                </a:solidFill>
                <a:latin typeface="Roboto ExtraBold"/>
                <a:ea typeface="Roboto ExtraBold"/>
                <a:sym typeface="Roboto ExtraBold"/>
              </a:rPr>
              <a:t>Совершенствуем то, что уже есть</a:t>
            </a:r>
            <a:endParaRPr lang="ru-RU" sz="1800" dirty="0">
              <a:solidFill>
                <a:schemeClr val="tx1"/>
              </a:solidFill>
            </a:endParaRPr>
          </a:p>
        </p:txBody>
      </p:sp>
      <p:sp>
        <p:nvSpPr>
          <p:cNvPr id="16" name="Google Shape;115;p27">
            <a:extLst>
              <a:ext uri="{FF2B5EF4-FFF2-40B4-BE49-F238E27FC236}">
                <a16:creationId xmlns:a16="http://schemas.microsoft.com/office/drawing/2014/main" id="{4A32CC5F-DA5B-A742-9880-9B9F78ADB856}"/>
              </a:ext>
            </a:extLst>
          </p:cNvPr>
          <p:cNvSpPr txBox="1"/>
          <p:nvPr/>
        </p:nvSpPr>
        <p:spPr>
          <a:xfrm>
            <a:off x="332184" y="1934490"/>
            <a:ext cx="2745555" cy="21082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Благоустроили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прилегающий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Химкинский лес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 парк площадью 4 га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 получили «парк размером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 5 футбольных полей»,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где 35 км </a:t>
            </a:r>
            <a:r>
              <a:rPr lang="ru-RU" sz="1200" dirty="0" err="1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веломаршрутов</a:t>
            </a: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,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26 видов спорта в шаговой доступности, набережная канала им. Москвы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 150 метрах. </a:t>
            </a:r>
            <a:endParaRPr lang="ru-RU" sz="1200" dirty="0">
              <a:solidFill>
                <a:srgbClr val="835EF6"/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DCE561F-57EA-8842-9463-7B843DDDAB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880" y="1107957"/>
            <a:ext cx="1529761" cy="63867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2563ED5-E009-8A4C-B79B-8B4149BA3D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0268" y="1615584"/>
            <a:ext cx="2815694" cy="1583358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ACCCE59-F5F7-A846-9799-1453CA79F5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262" y="3233948"/>
            <a:ext cx="3077737" cy="173071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25852395-C9B4-CE4E-9067-0B63DFB333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6786" y="1021849"/>
            <a:ext cx="3265640" cy="2177093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44ABF90-C4D4-7E45-91E7-E25B25ED67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4844" y="3233948"/>
            <a:ext cx="2878655" cy="1919103"/>
          </a:xfrm>
          <a:prstGeom prst="rect">
            <a:avLst/>
          </a:prstGeom>
        </p:spPr>
      </p:pic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3C8BFB20-B3F9-694C-B625-513FABDA2FD4}"/>
              </a:ext>
            </a:extLst>
          </p:cNvPr>
          <p:cNvCxnSpPr/>
          <p:nvPr/>
        </p:nvCxnSpPr>
        <p:spPr>
          <a:xfrm>
            <a:off x="332184" y="1836420"/>
            <a:ext cx="2342436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Google Shape;115;p27">
            <a:extLst>
              <a:ext uri="{FF2B5EF4-FFF2-40B4-BE49-F238E27FC236}">
                <a16:creationId xmlns:a16="http://schemas.microsoft.com/office/drawing/2014/main" id="{152492D4-E598-534E-A633-805CBD8309C6}"/>
              </a:ext>
            </a:extLst>
          </p:cNvPr>
          <p:cNvSpPr txBox="1"/>
          <p:nvPr/>
        </p:nvSpPr>
        <p:spPr>
          <a:xfrm>
            <a:off x="332184" y="4045798"/>
            <a:ext cx="2647236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Рост продаж с 50 квартир </a:t>
            </a:r>
            <a:b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до 120 квартир в месяц </a:t>
            </a:r>
            <a:b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в среднем.</a:t>
            </a:r>
            <a:endParaRPr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8E001FB5-CA22-7241-BBDE-345C23F1EC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373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66EDC97-7E11-C842-A2DF-9C2F943E63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62" y="1073657"/>
            <a:ext cx="1521362" cy="719284"/>
          </a:xfrm>
          <a:prstGeom prst="rect">
            <a:avLst/>
          </a:prstGeom>
        </p:spPr>
      </p:pic>
      <p:sp>
        <p:nvSpPr>
          <p:cNvPr id="15" name="Google Shape;114;p27">
            <a:extLst>
              <a:ext uri="{FF2B5EF4-FFF2-40B4-BE49-F238E27FC236}">
                <a16:creationId xmlns:a16="http://schemas.microsoft.com/office/drawing/2014/main" id="{767C03CC-8675-DA4E-A4FB-B03C66541E80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КАКИЕ ВАШИ ДОКАЗ</a:t>
            </a:r>
            <a:r>
              <a:rPr lang="ru-RU" sz="2200" b="0" i="0" u="none" spc="-10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</a:t>
            </a: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ТЕЛЬСТВА?</a:t>
            </a:r>
          </a:p>
        </p:txBody>
      </p:sp>
      <p:sp>
        <p:nvSpPr>
          <p:cNvPr id="14" name="Google Shape;114;p27">
            <a:extLst>
              <a:ext uri="{FF2B5EF4-FFF2-40B4-BE49-F238E27FC236}">
                <a16:creationId xmlns:a16="http://schemas.microsoft.com/office/drawing/2014/main" id="{3F44A567-0696-D44E-BF9F-101E80115203}"/>
              </a:ext>
            </a:extLst>
          </p:cNvPr>
          <p:cNvSpPr txBox="1"/>
          <p:nvPr/>
        </p:nvSpPr>
        <p:spPr>
          <a:xfrm>
            <a:off x="332184" y="708749"/>
            <a:ext cx="656177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1800" dirty="0">
                <a:solidFill>
                  <a:schemeClr val="tx1"/>
                </a:solidFill>
                <a:latin typeface="Roboto ExtraBold"/>
                <a:ea typeface="Roboto ExtraBold"/>
                <a:sym typeface="Roboto ExtraBold"/>
              </a:rPr>
              <a:t>Совершенствуем то, что уже есть</a:t>
            </a:r>
            <a:endParaRPr lang="ru-RU" sz="1800" dirty="0">
              <a:solidFill>
                <a:schemeClr val="tx1"/>
              </a:solidFill>
            </a:endParaRPr>
          </a:p>
        </p:txBody>
      </p:sp>
      <p:sp>
        <p:nvSpPr>
          <p:cNvPr id="16" name="Google Shape;115;p27">
            <a:extLst>
              <a:ext uri="{FF2B5EF4-FFF2-40B4-BE49-F238E27FC236}">
                <a16:creationId xmlns:a16="http://schemas.microsoft.com/office/drawing/2014/main" id="{4A32CC5F-DA5B-A742-9880-9B9F78ADB856}"/>
              </a:ext>
            </a:extLst>
          </p:cNvPr>
          <p:cNvSpPr txBox="1"/>
          <p:nvPr/>
        </p:nvSpPr>
        <p:spPr>
          <a:xfrm>
            <a:off x="332185" y="1934489"/>
            <a:ext cx="2342436" cy="15542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Лес Южный, 5 га благоустройства.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Бульвар-дендрарий, фруктовые сады, пешие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 беговые маршруты.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Лесной массив практически равен площади нашего ЖК.</a:t>
            </a:r>
            <a:endParaRPr lang="ru-RU" sz="1200" dirty="0">
              <a:solidFill>
                <a:srgbClr val="835EF6"/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3C8BFB20-B3F9-694C-B625-513FABDA2FD4}"/>
              </a:ext>
            </a:extLst>
          </p:cNvPr>
          <p:cNvCxnSpPr>
            <a:cxnSpLocks/>
          </p:cNvCxnSpPr>
          <p:nvPr/>
        </p:nvCxnSpPr>
        <p:spPr>
          <a:xfrm>
            <a:off x="332184" y="1836420"/>
            <a:ext cx="203130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Google Shape;115;p27">
            <a:extLst>
              <a:ext uri="{FF2B5EF4-FFF2-40B4-BE49-F238E27FC236}">
                <a16:creationId xmlns:a16="http://schemas.microsoft.com/office/drawing/2014/main" id="{152492D4-E598-534E-A633-805CBD8309C6}"/>
              </a:ext>
            </a:extLst>
          </p:cNvPr>
          <p:cNvSpPr txBox="1"/>
          <p:nvPr/>
        </p:nvSpPr>
        <p:spPr>
          <a:xfrm>
            <a:off x="332184" y="3511726"/>
            <a:ext cx="2647236" cy="861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Продажи после анонсирования благоустройства </a:t>
            </a:r>
            <a:b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выросли на 30%.</a:t>
            </a:r>
            <a:endParaRPr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72F49CBC-A3ED-BE4A-8C8A-EAE9B1B99F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8825" y="932647"/>
            <a:ext cx="3718714" cy="2091777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15B53F2A-A78F-0341-9D39-D932B76C5E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843" y="3056182"/>
            <a:ext cx="3718052" cy="2091776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3A46781D-4D95-1F4F-87C9-324A9FF4A3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4933" y="1355959"/>
            <a:ext cx="2502697" cy="1668465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CAE6FD2C-2774-7544-BE66-9A0F886381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4239" y="3056182"/>
            <a:ext cx="2435784" cy="162385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129D1AFD-0AA2-824A-A947-0AD37B9462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917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14;p27">
            <a:extLst>
              <a:ext uri="{FF2B5EF4-FFF2-40B4-BE49-F238E27FC236}">
                <a16:creationId xmlns:a16="http://schemas.microsoft.com/office/drawing/2014/main" id="{767C03CC-8675-DA4E-A4FB-B03C66541E80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КАКИЕ ВАШИ ДОКАЗ</a:t>
            </a:r>
            <a:r>
              <a:rPr lang="ru-RU" sz="2200" b="0" i="0" u="none" spc="-10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</a:t>
            </a: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ТЕЛЬСТВА?</a:t>
            </a:r>
          </a:p>
        </p:txBody>
      </p:sp>
      <p:sp>
        <p:nvSpPr>
          <p:cNvPr id="14" name="Google Shape;114;p27">
            <a:extLst>
              <a:ext uri="{FF2B5EF4-FFF2-40B4-BE49-F238E27FC236}">
                <a16:creationId xmlns:a16="http://schemas.microsoft.com/office/drawing/2014/main" id="{3F44A567-0696-D44E-BF9F-101E80115203}"/>
              </a:ext>
            </a:extLst>
          </p:cNvPr>
          <p:cNvSpPr txBox="1"/>
          <p:nvPr/>
        </p:nvSpPr>
        <p:spPr>
          <a:xfrm>
            <a:off x="332184" y="708749"/>
            <a:ext cx="656177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1800" dirty="0">
                <a:solidFill>
                  <a:schemeClr val="tx1"/>
                </a:solidFill>
                <a:latin typeface="Roboto ExtraBold"/>
                <a:ea typeface="Roboto ExtraBold"/>
                <a:sym typeface="Roboto ExtraBold"/>
              </a:rPr>
              <a:t>Совершенствуем то, что уже есть</a:t>
            </a:r>
            <a:endParaRPr lang="ru-RU" sz="1800" dirty="0">
              <a:solidFill>
                <a:schemeClr val="tx1"/>
              </a:solidFill>
            </a:endParaRPr>
          </a:p>
        </p:txBody>
      </p:sp>
      <p:sp>
        <p:nvSpPr>
          <p:cNvPr id="16" name="Google Shape;115;p27">
            <a:extLst>
              <a:ext uri="{FF2B5EF4-FFF2-40B4-BE49-F238E27FC236}">
                <a16:creationId xmlns:a16="http://schemas.microsoft.com/office/drawing/2014/main" id="{4A32CC5F-DA5B-A742-9880-9B9F78ADB856}"/>
              </a:ext>
            </a:extLst>
          </p:cNvPr>
          <p:cNvSpPr txBox="1"/>
          <p:nvPr/>
        </p:nvSpPr>
        <p:spPr>
          <a:xfrm>
            <a:off x="332184" y="1934490"/>
            <a:ext cx="2831640" cy="21082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Повторяем успех.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Собственная благоустроенная набережная </a:t>
            </a:r>
            <a:r>
              <a:rPr lang="ru-RU" sz="1200" dirty="0" err="1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Пуговичинского</a:t>
            </a: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пруда площадью 2,2 га. Авторская концепция от бюро </a:t>
            </a:r>
            <a:r>
              <a:rPr lang="en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Mont Design — </a:t>
            </a: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природные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зоны Дона: прибрежные луга, солнечные луга, гладь реки. Велодорожки, беседки, зоны отдыха, доступные не только жителям ЖК, но и всему району.</a:t>
            </a:r>
            <a:endParaRPr lang="ru-RU" sz="1200" dirty="0">
              <a:solidFill>
                <a:srgbClr val="835EF6"/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3C8BFB20-B3F9-694C-B625-513FABDA2FD4}"/>
              </a:ext>
            </a:extLst>
          </p:cNvPr>
          <p:cNvCxnSpPr>
            <a:cxnSpLocks/>
          </p:cNvCxnSpPr>
          <p:nvPr/>
        </p:nvCxnSpPr>
        <p:spPr>
          <a:xfrm>
            <a:off x="332184" y="1836420"/>
            <a:ext cx="255825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Google Shape;115;p27">
            <a:extLst>
              <a:ext uri="{FF2B5EF4-FFF2-40B4-BE49-F238E27FC236}">
                <a16:creationId xmlns:a16="http://schemas.microsoft.com/office/drawing/2014/main" id="{152492D4-E598-534E-A633-805CBD8309C6}"/>
              </a:ext>
            </a:extLst>
          </p:cNvPr>
          <p:cNvSpPr txBox="1"/>
          <p:nvPr/>
        </p:nvSpPr>
        <p:spPr>
          <a:xfrm>
            <a:off x="331200" y="4047380"/>
            <a:ext cx="2647236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ru-RU" sz="1400" b="0" i="0" u="none" dirty="0">
                <a:solidFill>
                  <a:schemeClr val="tx1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Уже рост продаж.</a:t>
            </a:r>
            <a:endParaRPr b="1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  <a:cs typeface="Montserrat Medium"/>
              <a:sym typeface="Montserrat Medium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7FE948B-EA5F-064C-9C77-9BAF9F7743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328" y="1137600"/>
            <a:ext cx="1262547" cy="5760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BD49468-B20F-D64E-B41E-DB595F6B81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6369" y="3231787"/>
            <a:ext cx="3407631" cy="191645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297C3211-4911-CB4F-BCF1-028BC2C129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4691" y="3231787"/>
            <a:ext cx="2321768" cy="1305762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E898FF10-0449-0349-B666-8EBC1DA32A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1855" y="1946964"/>
            <a:ext cx="2214052" cy="1245404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CFBF19BC-13CF-5540-B7DB-B0CA9D991E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5464" y="1193543"/>
            <a:ext cx="3553467" cy="1998825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55CCA3DD-B8FE-E843-B420-133372C7C8F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230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14;p27">
            <a:extLst>
              <a:ext uri="{FF2B5EF4-FFF2-40B4-BE49-F238E27FC236}">
                <a16:creationId xmlns:a16="http://schemas.microsoft.com/office/drawing/2014/main" id="{767C03CC-8675-DA4E-A4FB-B03C66541E80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КАКИЕ ВАШИ ДОКАЗ</a:t>
            </a:r>
            <a:r>
              <a:rPr lang="ru-RU" sz="2200" b="0" i="0" u="none" spc="-10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А</a:t>
            </a: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ТЕЛЬСТВА?</a:t>
            </a:r>
          </a:p>
        </p:txBody>
      </p:sp>
      <p:sp>
        <p:nvSpPr>
          <p:cNvPr id="14" name="Google Shape;114;p27">
            <a:extLst>
              <a:ext uri="{FF2B5EF4-FFF2-40B4-BE49-F238E27FC236}">
                <a16:creationId xmlns:a16="http://schemas.microsoft.com/office/drawing/2014/main" id="{3F44A567-0696-D44E-BF9F-101E80115203}"/>
              </a:ext>
            </a:extLst>
          </p:cNvPr>
          <p:cNvSpPr txBox="1"/>
          <p:nvPr/>
        </p:nvSpPr>
        <p:spPr>
          <a:xfrm>
            <a:off x="332184" y="708749"/>
            <a:ext cx="656177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1800" dirty="0">
                <a:solidFill>
                  <a:schemeClr val="tx1"/>
                </a:solidFill>
                <a:latin typeface="Roboto ExtraBold"/>
                <a:ea typeface="Roboto ExtraBold"/>
                <a:sym typeface="Roboto ExtraBold"/>
              </a:rPr>
              <a:t>Совершенствуем то, что уже есть</a:t>
            </a:r>
            <a:endParaRPr lang="ru-RU" sz="1800" dirty="0">
              <a:solidFill>
                <a:schemeClr val="tx1"/>
              </a:solidFill>
            </a:endParaRPr>
          </a:p>
        </p:txBody>
      </p:sp>
      <p:sp>
        <p:nvSpPr>
          <p:cNvPr id="16" name="Google Shape;115;p27">
            <a:extLst>
              <a:ext uri="{FF2B5EF4-FFF2-40B4-BE49-F238E27FC236}">
                <a16:creationId xmlns:a16="http://schemas.microsoft.com/office/drawing/2014/main" id="{4A32CC5F-DA5B-A742-9880-9B9F78ADB856}"/>
              </a:ext>
            </a:extLst>
          </p:cNvPr>
          <p:cNvSpPr txBox="1"/>
          <p:nvPr/>
        </p:nvSpPr>
        <p:spPr>
          <a:xfrm>
            <a:off x="332184" y="1934489"/>
            <a:ext cx="2504005" cy="22929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Набережная 4 км,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из них 400 м </a:t>
            </a:r>
            <a:r>
              <a:rPr lang="en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—</a:t>
            </a: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территория самого комплекса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по линии реки.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Набережная интегрированная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в общую концепцию ЖК, которая включает центральный парк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площадью 7 га </a:t>
            </a:r>
            <a:b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120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 прогулочными маршрутами.</a:t>
            </a:r>
            <a:endParaRPr lang="ru-RU" sz="1200" dirty="0">
              <a:solidFill>
                <a:srgbClr val="835EF6"/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3C8BFB20-B3F9-694C-B625-513FABDA2FD4}"/>
              </a:ext>
            </a:extLst>
          </p:cNvPr>
          <p:cNvCxnSpPr>
            <a:cxnSpLocks/>
          </p:cNvCxnSpPr>
          <p:nvPr/>
        </p:nvCxnSpPr>
        <p:spPr>
          <a:xfrm>
            <a:off x="332184" y="1836420"/>
            <a:ext cx="228232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CDA356D-EC17-B74F-A7A1-6A63EA9021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18603"/>
            <a:ext cx="2170792" cy="28303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732729E-882D-D449-9BA5-127C435D4C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4013" y="3356878"/>
            <a:ext cx="2679934" cy="1786622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63C80DA-E9E1-4D40-A76A-3DD5765D1C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1023" y="3356878"/>
            <a:ext cx="2218390" cy="14789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65393E-0654-0D42-BFC9-11F86BF05F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535" y="1191735"/>
            <a:ext cx="3179827" cy="2120438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102A44CA-1D4B-1847-9478-217E02D0AE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1962" y="1557482"/>
            <a:ext cx="2632038" cy="1754691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E564AD9-C7E5-984E-978C-626DBA320E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27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14;p27">
            <a:extLst>
              <a:ext uri="{FF2B5EF4-FFF2-40B4-BE49-F238E27FC236}">
                <a16:creationId xmlns:a16="http://schemas.microsoft.com/office/drawing/2014/main" id="{767C03CC-8675-DA4E-A4FB-B03C66541E80}"/>
              </a:ext>
            </a:extLst>
          </p:cNvPr>
          <p:cNvSpPr txBox="1"/>
          <p:nvPr/>
        </p:nvSpPr>
        <p:spPr>
          <a:xfrm>
            <a:off x="332184" y="307696"/>
            <a:ext cx="65617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00"/>
              <a:buFont typeface="Roboto ExtraBold"/>
              <a:buNone/>
            </a:pP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СОЗДАЁМ С Н</a:t>
            </a:r>
            <a:r>
              <a:rPr lang="ru-RU" sz="2200" b="0" i="0" u="none" spc="-70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У</a:t>
            </a:r>
            <a:r>
              <a:rPr lang="ru-RU" sz="2200" b="0" i="0" u="none" dirty="0">
                <a:solidFill>
                  <a:srgbClr val="000000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ЛЯ</a:t>
            </a:r>
            <a:endParaRPr lang="ru-RU" sz="2200" dirty="0">
              <a:solidFill>
                <a:srgbClr val="835EF6"/>
              </a:solidFill>
            </a:endParaRPr>
          </a:p>
        </p:txBody>
      </p:sp>
      <p:sp>
        <p:nvSpPr>
          <p:cNvPr id="2" name="Прямоугольник с одним скругленным углом 1">
            <a:extLst>
              <a:ext uri="{FF2B5EF4-FFF2-40B4-BE49-F238E27FC236}">
                <a16:creationId xmlns:a16="http://schemas.microsoft.com/office/drawing/2014/main" id="{C2E3CA9A-EBF2-AC41-972B-6D6258F16BD5}"/>
              </a:ext>
            </a:extLst>
          </p:cNvPr>
          <p:cNvSpPr/>
          <p:nvPr/>
        </p:nvSpPr>
        <p:spPr>
          <a:xfrm>
            <a:off x="368092" y="829733"/>
            <a:ext cx="2664000" cy="1332000"/>
          </a:xfrm>
          <a:prstGeom prst="round1Rect">
            <a:avLst>
              <a:gd name="adj" fmla="val 40028"/>
            </a:avLst>
          </a:prstGeom>
          <a:noFill/>
          <a:ln w="12700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CACE6311-F115-1444-A773-797191A43C47}"/>
              </a:ext>
            </a:extLst>
          </p:cNvPr>
          <p:cNvSpPr/>
          <p:nvPr/>
        </p:nvSpPr>
        <p:spPr>
          <a:xfrm>
            <a:off x="368092" y="2160774"/>
            <a:ext cx="2664000" cy="2617318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12700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" name="Google Shape;115;p27">
            <a:extLst>
              <a:ext uri="{FF2B5EF4-FFF2-40B4-BE49-F238E27FC236}">
                <a16:creationId xmlns:a16="http://schemas.microsoft.com/office/drawing/2014/main" id="{C59E0721-43CE-814C-A499-9CEB3EBAE4B5}"/>
              </a:ext>
            </a:extLst>
          </p:cNvPr>
          <p:cNvSpPr txBox="1"/>
          <p:nvPr/>
        </p:nvSpPr>
        <p:spPr>
          <a:xfrm>
            <a:off x="494684" y="1366438"/>
            <a:ext cx="2507305" cy="7463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87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6 га собственного парка с дорожками для пробежек и зонами для спорта, </a:t>
            </a:r>
            <a:br>
              <a:rPr lang="ru-RU" sz="87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87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где 2 га – это территория городского пространства, которую мы создаём полностью за свой счёт.</a:t>
            </a:r>
          </a:p>
        </p:txBody>
      </p:sp>
      <p:sp>
        <p:nvSpPr>
          <p:cNvPr id="38" name="Прямоугольник с одним скругленным углом 37">
            <a:extLst>
              <a:ext uri="{FF2B5EF4-FFF2-40B4-BE49-F238E27FC236}">
                <a16:creationId xmlns:a16="http://schemas.microsoft.com/office/drawing/2014/main" id="{65738F00-91AD-2340-8610-9C9066DADF1B}"/>
              </a:ext>
            </a:extLst>
          </p:cNvPr>
          <p:cNvSpPr/>
          <p:nvPr/>
        </p:nvSpPr>
        <p:spPr>
          <a:xfrm>
            <a:off x="3240000" y="828774"/>
            <a:ext cx="2664000" cy="1332000"/>
          </a:xfrm>
          <a:prstGeom prst="round1Rect">
            <a:avLst>
              <a:gd name="adj" fmla="val 40028"/>
            </a:avLst>
          </a:prstGeom>
          <a:noFill/>
          <a:ln w="12700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9" name="Прямоугольник 38">
            <a:extLst>
              <a:ext uri="{FF2B5EF4-FFF2-40B4-BE49-F238E27FC236}">
                <a16:creationId xmlns:a16="http://schemas.microsoft.com/office/drawing/2014/main" id="{9F97A46D-D5CC-8744-8EE8-0F2DF61A4380}"/>
              </a:ext>
            </a:extLst>
          </p:cNvPr>
          <p:cNvSpPr/>
          <p:nvPr/>
        </p:nvSpPr>
        <p:spPr>
          <a:xfrm>
            <a:off x="3240000" y="2159882"/>
            <a:ext cx="2664000" cy="2617318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12700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1" name="Google Shape;115;p27">
            <a:extLst>
              <a:ext uri="{FF2B5EF4-FFF2-40B4-BE49-F238E27FC236}">
                <a16:creationId xmlns:a16="http://schemas.microsoft.com/office/drawing/2014/main" id="{CE8D1C02-0A93-534D-B021-9E518CFF19DD}"/>
              </a:ext>
            </a:extLst>
          </p:cNvPr>
          <p:cNvSpPr txBox="1"/>
          <p:nvPr/>
        </p:nvSpPr>
        <p:spPr>
          <a:xfrm>
            <a:off x="3366592" y="1366831"/>
            <a:ext cx="2610223" cy="7463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87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Настоящий водопад, который стал цен-тральным элементом благоустройства. Звук падающей воды создаёт особый психологический микроклимат </a:t>
            </a:r>
            <a:br>
              <a:rPr lang="ru-RU" sz="87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</a:br>
            <a:r>
              <a:rPr lang="ru-RU" sz="87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и приглушает шум города.</a:t>
            </a:r>
          </a:p>
        </p:txBody>
      </p:sp>
      <p:sp>
        <p:nvSpPr>
          <p:cNvPr id="42" name="Прямоугольник с одним скругленным углом 41">
            <a:extLst>
              <a:ext uri="{FF2B5EF4-FFF2-40B4-BE49-F238E27FC236}">
                <a16:creationId xmlns:a16="http://schemas.microsoft.com/office/drawing/2014/main" id="{FF02B87E-D5DC-0341-8E06-1A90D6932E49}"/>
              </a:ext>
            </a:extLst>
          </p:cNvPr>
          <p:cNvSpPr/>
          <p:nvPr/>
        </p:nvSpPr>
        <p:spPr>
          <a:xfrm>
            <a:off x="6109772" y="828774"/>
            <a:ext cx="2664000" cy="1332000"/>
          </a:xfrm>
          <a:prstGeom prst="round1Rect">
            <a:avLst>
              <a:gd name="adj" fmla="val 40028"/>
            </a:avLst>
          </a:prstGeom>
          <a:noFill/>
          <a:ln w="12700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3" name="Прямоугольник 42">
            <a:extLst>
              <a:ext uri="{FF2B5EF4-FFF2-40B4-BE49-F238E27FC236}">
                <a16:creationId xmlns:a16="http://schemas.microsoft.com/office/drawing/2014/main" id="{1B71740B-5321-C04D-A1BA-6B603B4C18DF}"/>
              </a:ext>
            </a:extLst>
          </p:cNvPr>
          <p:cNvSpPr/>
          <p:nvPr/>
        </p:nvSpPr>
        <p:spPr>
          <a:xfrm>
            <a:off x="6109772" y="2159882"/>
            <a:ext cx="2664000" cy="2617318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 w="12700">
            <a:solidFill>
              <a:srgbClr val="835E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5" name="Google Shape;115;p27">
            <a:extLst>
              <a:ext uri="{FF2B5EF4-FFF2-40B4-BE49-F238E27FC236}">
                <a16:creationId xmlns:a16="http://schemas.microsoft.com/office/drawing/2014/main" id="{C86CE9FB-C9B6-4C49-B8C3-9E1FC7BC73B0}"/>
              </a:ext>
            </a:extLst>
          </p:cNvPr>
          <p:cNvSpPr txBox="1"/>
          <p:nvPr/>
        </p:nvSpPr>
        <p:spPr>
          <a:xfrm>
            <a:off x="6236364" y="1366438"/>
            <a:ext cx="2364169" cy="2108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R="0" lvl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835EF6"/>
              </a:buClr>
              <a:buSzPts val="1700"/>
            </a:pPr>
            <a:r>
              <a:rPr lang="ru-RU" sz="870" dirty="0">
                <a:solidFill>
                  <a:schemeClr val="tx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Сухой фонтан и водоём во дворе.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C301B70-8D71-A349-980F-9106484A08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101" y="778522"/>
            <a:ext cx="1588217" cy="622052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AD976C5-5A97-664C-B92C-449D373069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3418" y="956943"/>
            <a:ext cx="1611480" cy="359498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490BB2D-6330-5E41-80DE-7290C7DA24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6815" y="718370"/>
            <a:ext cx="1875063" cy="73440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A392937B-A27B-EA40-ACDE-C01A6EF9AB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4407" y="314474"/>
            <a:ext cx="957881" cy="3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4181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oogle Shape;97;p26" title="Frame 2136138584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7512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26"/>
          <p:cNvSpPr txBox="1"/>
          <p:nvPr/>
        </p:nvSpPr>
        <p:spPr>
          <a:xfrm>
            <a:off x="359617" y="2284141"/>
            <a:ext cx="7104936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68575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Font typeface="Roboto ExtraBold"/>
              <a:buNone/>
            </a:pPr>
            <a: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ШАГ ВПЕР</a:t>
            </a:r>
            <a:r>
              <a:rPr lang="ru-RU" sz="2800" b="0" i="0" u="none" strike="noStrike" cap="none" spc="80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Ё</a:t>
            </a:r>
            <a: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Д ИЛИ ШАГ В ПУСТОТУ: СТОИТ ЛИ ИНВЕСТИРОВАТЬ </a:t>
            </a:r>
            <a:b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</a:br>
            <a: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В ДЕВ</a:t>
            </a:r>
            <a:r>
              <a:rPr lang="ru-RU" sz="2800" b="0" i="0" u="none" strike="noStrike" cap="none" spc="80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Е</a:t>
            </a:r>
            <a:r>
              <a:rPr lang="ru-RU" sz="2800" b="0" i="0" u="none" strike="noStrike" cap="none" dirty="0">
                <a:solidFill>
                  <a:srgbClr val="FFFFFF"/>
                </a:solidFill>
                <a:latin typeface="Roboto ExtraBold"/>
                <a:ea typeface="Roboto ExtraBold"/>
                <a:cs typeface="Roboto ExtraBold"/>
                <a:sym typeface="Roboto ExtraBold"/>
              </a:rPr>
              <a:t>ЛОПЕРСКИЙ ПРОДУКТ?</a:t>
            </a:r>
            <a:endParaRPr lang="ru-RU" sz="2800" dirty="0"/>
          </a:p>
        </p:txBody>
      </p:sp>
      <p:pic>
        <p:nvPicPr>
          <p:cNvPr id="12" name="Google Shape;100;p26">
            <a:extLst>
              <a:ext uri="{FF2B5EF4-FFF2-40B4-BE49-F238E27FC236}">
                <a16:creationId xmlns:a16="http://schemas.microsoft.com/office/drawing/2014/main" id="{40A520E0-BBA6-3246-9C97-ADF18A612049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t="738" b="727"/>
          <a:stretch/>
        </p:blipFill>
        <p:spPr>
          <a:xfrm>
            <a:off x="350473" y="367904"/>
            <a:ext cx="1314441" cy="47025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EDFB335E-0C0E-3847-BBD8-8DF86CFE2044}"/>
              </a:ext>
            </a:extLst>
          </p:cNvPr>
          <p:cNvCxnSpPr>
            <a:cxnSpLocks/>
          </p:cNvCxnSpPr>
          <p:nvPr/>
        </p:nvCxnSpPr>
        <p:spPr>
          <a:xfrm>
            <a:off x="1926332" y="352126"/>
            <a:ext cx="1" cy="501807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64A90517-AE4F-204D-9E5B-6CD4121105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0699" y="426876"/>
            <a:ext cx="1124431" cy="377309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9A849537-E043-D84E-938E-5E76AB8FEA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2971" y="419631"/>
            <a:ext cx="1460685" cy="366115"/>
          </a:xfrm>
          <a:prstGeom prst="rect">
            <a:avLst/>
          </a:prstGeom>
        </p:spPr>
      </p:pic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4ED05BF2-5156-3245-B292-D373FEE8B5A6}"/>
              </a:ext>
            </a:extLst>
          </p:cNvPr>
          <p:cNvCxnSpPr>
            <a:cxnSpLocks/>
          </p:cNvCxnSpPr>
          <p:nvPr/>
        </p:nvCxnSpPr>
        <p:spPr>
          <a:xfrm>
            <a:off x="3900930" y="352800"/>
            <a:ext cx="1" cy="501807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6809357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1049</TotalTime>
  <Words>821</Words>
  <Application>Microsoft Macintosh PowerPoint</Application>
  <PresentationFormat>Экран (16:9)</PresentationFormat>
  <Paragraphs>109</Paragraphs>
  <Slides>16</Slides>
  <Notes>7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3</vt:i4>
      </vt:variant>
      <vt:variant>
        <vt:lpstr>Заголовки слайдов</vt:lpstr>
      </vt:variant>
      <vt:variant>
        <vt:i4>16</vt:i4>
      </vt:variant>
    </vt:vector>
  </HeadingPairs>
  <TitlesOfParts>
    <vt:vector size="25" baseType="lpstr">
      <vt:lpstr>Montserrat Medium</vt:lpstr>
      <vt:lpstr>Roboto ExtraBold</vt:lpstr>
      <vt:lpstr>Calibri</vt:lpstr>
      <vt:lpstr>Arial</vt:lpstr>
      <vt:lpstr>Roboto Black</vt:lpstr>
      <vt:lpstr>Roboto</vt:lpstr>
      <vt:lpstr>Simple Light</vt:lpstr>
      <vt:lpstr>1_Тема Office</vt:lpstr>
      <vt:lpstr>2_Тема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cp:lastModifiedBy>Microsoft Office User</cp:lastModifiedBy>
  <cp:revision>70</cp:revision>
  <dcterms:modified xsi:type="dcterms:W3CDTF">2026-06-14T16:06:45Z</dcterms:modified>
</cp:coreProperties>
</file>