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2" r:id="rId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37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67E01-08DB-46F3-93B1-7D9D003F7C2D}" type="datetimeFigureOut">
              <a:rPr lang="ru-RU" smtClean="0"/>
              <a:t>03.03.2026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79E0B-023A-4E32-B10E-5C9732CCAC8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205265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67E01-08DB-46F3-93B1-7D9D003F7C2D}" type="datetimeFigureOut">
              <a:rPr lang="ru-RU" smtClean="0"/>
              <a:t>03.03.2026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79E0B-023A-4E32-B10E-5C9732CCAC8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507552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67E01-08DB-46F3-93B1-7D9D003F7C2D}" type="datetimeFigureOut">
              <a:rPr lang="ru-RU" smtClean="0"/>
              <a:t>03.03.2026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79E0B-023A-4E32-B10E-5C9732CCAC8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369802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67E01-08DB-46F3-93B1-7D9D003F7C2D}" type="datetimeFigureOut">
              <a:rPr lang="ru-RU" smtClean="0"/>
              <a:t>03.03.2026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79E0B-023A-4E32-B10E-5C9732CCAC8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463715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67E01-08DB-46F3-93B1-7D9D003F7C2D}" type="datetimeFigureOut">
              <a:rPr lang="ru-RU" smtClean="0"/>
              <a:t>03.03.2026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79E0B-023A-4E32-B10E-5C9732CCAC8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432279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67E01-08DB-46F3-93B1-7D9D003F7C2D}" type="datetimeFigureOut">
              <a:rPr lang="ru-RU" smtClean="0"/>
              <a:t>03.03.2026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79E0B-023A-4E32-B10E-5C9732CCAC8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714093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67E01-08DB-46F3-93B1-7D9D003F7C2D}" type="datetimeFigureOut">
              <a:rPr lang="ru-RU" smtClean="0"/>
              <a:t>03.03.2026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79E0B-023A-4E32-B10E-5C9732CCAC8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19815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67E01-08DB-46F3-93B1-7D9D003F7C2D}" type="datetimeFigureOut">
              <a:rPr lang="ru-RU" smtClean="0"/>
              <a:t>03.03.2026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79E0B-023A-4E32-B10E-5C9732CCAC8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376114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67E01-08DB-46F3-93B1-7D9D003F7C2D}" type="datetimeFigureOut">
              <a:rPr lang="ru-RU" smtClean="0"/>
              <a:t>03.03.2026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79E0B-023A-4E32-B10E-5C9732CCAC8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190767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67E01-08DB-46F3-93B1-7D9D003F7C2D}" type="datetimeFigureOut">
              <a:rPr lang="ru-RU" smtClean="0"/>
              <a:t>03.03.2026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79E0B-023A-4E32-B10E-5C9732CCAC8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933315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67E01-08DB-46F3-93B1-7D9D003F7C2D}" type="datetimeFigureOut">
              <a:rPr lang="ru-RU" smtClean="0"/>
              <a:t>03.03.2026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79E0B-023A-4E32-B10E-5C9732CCAC8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930693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A67E01-08DB-46F3-93B1-7D9D003F7C2D}" type="datetimeFigureOut">
              <a:rPr lang="ru-RU" smtClean="0"/>
              <a:t>03.03.2026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A79E0B-023A-4E32-B10E-5C9732CCAC8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884106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>
                <a:solidFill>
                  <a:srgbClr val="00B050"/>
                </a:solidFill>
              </a:rPr>
              <a:t>Правовые пробелы в требованиях к отделке квартир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852700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/>
              <a:t>Наименование темы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endParaRPr lang="ru-RU" dirty="0"/>
          </a:p>
          <a:p>
            <a:endParaRPr lang="ru-RU" dirty="0"/>
          </a:p>
          <a:p>
            <a:r>
              <a:rPr lang="ru-RU" dirty="0"/>
              <a:t>ЧТО ТАКОЕ ОТДЕЛКА?</a:t>
            </a:r>
          </a:p>
          <a:p>
            <a:endParaRPr lang="ru-RU" dirty="0"/>
          </a:p>
          <a:p>
            <a:r>
              <a:rPr lang="ru-RU" dirty="0"/>
              <a:t>КВАРТИРА??? ОБЩЕЕ ИМУЩЕСТВО?</a:t>
            </a:r>
          </a:p>
          <a:p>
            <a:pPr marL="0" indent="0" algn="just">
              <a:buNone/>
            </a:pPr>
            <a:r>
              <a:rPr lang="ru-RU" dirty="0"/>
              <a:t>   </a:t>
            </a:r>
            <a:r>
              <a:rPr lang="ru-RU" dirty="0">
                <a:solidFill>
                  <a:srgbClr val="FF0000"/>
                </a:solidFill>
              </a:rPr>
              <a:t>объект долевого строительства</a:t>
            </a:r>
            <a:r>
              <a:rPr lang="ru-RU" dirty="0"/>
              <a:t> - </a:t>
            </a:r>
            <a:r>
              <a:rPr lang="ru-RU" dirty="0">
                <a:solidFill>
                  <a:srgbClr val="00B0F0"/>
                </a:solidFill>
              </a:rPr>
              <a:t>жилое или нежилое помещение, </a:t>
            </a:r>
            <a:r>
              <a:rPr lang="ru-RU" dirty="0" err="1">
                <a:solidFill>
                  <a:srgbClr val="00B0F0"/>
                </a:solidFill>
              </a:rPr>
              <a:t>машино</a:t>
            </a:r>
            <a:r>
              <a:rPr lang="ru-RU" dirty="0">
                <a:solidFill>
                  <a:srgbClr val="00B0F0"/>
                </a:solidFill>
              </a:rPr>
              <a:t>-место, подлежащее передаче участнику долевого строительства после получения разрешения на ввод в эксплуатацию многоквартирного дома и (или) иного объекта недвижимости </a:t>
            </a:r>
            <a:r>
              <a:rPr lang="ru-RU" dirty="0"/>
              <a:t>и входящее в состав указанного многоквартирного дома и (или) иного объекта недвижимости, строящихся (создаваемых) также с привлечением денежных средств участника долевого строительства, индивидуальный жилой дом в границах территории малоэтажного жилого комплекса;</a:t>
            </a:r>
          </a:p>
          <a:p>
            <a:pPr marL="0" indent="0">
              <a:buNone/>
            </a:pPr>
            <a:endParaRPr lang="ru-RU" dirty="0"/>
          </a:p>
        </p:txBody>
      </p:sp>
      <p:sp>
        <p:nvSpPr>
          <p:cNvPr id="4" name="Стрелка вниз 3"/>
          <p:cNvSpPr/>
          <p:nvPr/>
        </p:nvSpPr>
        <p:spPr>
          <a:xfrm>
            <a:off x="5487162" y="1517418"/>
            <a:ext cx="1217676" cy="86963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10399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/>
              <a:t>ФЗ № 214-ФЗ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ч. 1 ст. 7 Застройщик обязан передать участнику долевого строительства объект долевого строительства, качество которого соответствует </a:t>
            </a:r>
          </a:p>
          <a:p>
            <a:pPr>
              <a:buFontTx/>
              <a:buChar char="-"/>
            </a:pPr>
            <a:r>
              <a:rPr lang="ru-RU" dirty="0"/>
              <a:t>требованиям проектной документации,</a:t>
            </a:r>
          </a:p>
          <a:p>
            <a:pPr>
              <a:buFontTx/>
              <a:buChar char="-"/>
            </a:pPr>
            <a:r>
              <a:rPr lang="ru-RU" dirty="0"/>
              <a:t> градостроительных регламентов, </a:t>
            </a:r>
          </a:p>
          <a:p>
            <a:pPr>
              <a:buFontTx/>
              <a:buChar char="-"/>
            </a:pPr>
            <a:r>
              <a:rPr lang="ru-RU" dirty="0">
                <a:solidFill>
                  <a:srgbClr val="00B0F0"/>
                </a:solidFill>
              </a:rPr>
              <a:t>а также иным обязательным требованиям,</a:t>
            </a:r>
          </a:p>
          <a:p>
            <a:pPr>
              <a:buFontTx/>
              <a:buChar char="-"/>
            </a:pPr>
            <a:r>
              <a:rPr lang="ru-RU" dirty="0">
                <a:solidFill>
                  <a:srgbClr val="00B050"/>
                </a:solidFill>
              </a:rPr>
              <a:t>условиям договора</a:t>
            </a:r>
          </a:p>
          <a:p>
            <a:pPr>
              <a:buFontTx/>
              <a:buChar char="-"/>
            </a:pPr>
            <a:endParaRPr lang="ru-RU" dirty="0">
              <a:solidFill>
                <a:srgbClr val="00B0F0"/>
              </a:solidFill>
            </a:endParaRPr>
          </a:p>
          <a:p>
            <a:endParaRPr lang="ru-RU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65740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941977"/>
          </a:xfrm>
        </p:spPr>
        <p:txBody>
          <a:bodyPr>
            <a:normAutofit/>
          </a:bodyPr>
          <a:lstStyle/>
          <a:p>
            <a:pPr algn="ctr"/>
            <a:r>
              <a:rPr lang="ru-RU" b="1" dirty="0"/>
              <a:t>ФЗ № 214-ФЗ </a:t>
            </a:r>
            <a:br>
              <a:rPr lang="ru-RU" b="1" dirty="0"/>
            </a:br>
            <a:r>
              <a:rPr lang="en-US" b="1" dirty="0"/>
              <a:t>vs</a:t>
            </a:r>
            <a:r>
              <a:rPr lang="ru-RU" b="1" dirty="0"/>
              <a:t> </a:t>
            </a:r>
            <a:br>
              <a:rPr lang="ru-RU" b="1" dirty="0"/>
            </a:br>
            <a:r>
              <a:rPr lang="ru-RU" b="1" dirty="0"/>
              <a:t>ФЗ 162-ФЗ и ФЗ № 184-ФЗ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dirty="0">
                <a:solidFill>
                  <a:srgbClr val="FF0000"/>
                </a:solidFill>
              </a:rPr>
              <a:t>стандарт организации </a:t>
            </a:r>
            <a:r>
              <a:rPr lang="ru-RU" dirty="0"/>
              <a:t>– это документ законодательства о стандартизации и техническом регулировании</a:t>
            </a:r>
          </a:p>
          <a:p>
            <a:pPr marL="0" indent="0">
              <a:buNone/>
            </a:pPr>
            <a:endParaRPr lang="ru-RU" dirty="0"/>
          </a:p>
          <a:p>
            <a:pPr marL="0" indent="0" algn="just">
              <a:buNone/>
            </a:pPr>
            <a:r>
              <a:rPr lang="ru-RU" dirty="0"/>
              <a:t>п. 4.7. ст. 4 ФЗ № 214-ФЗ и приказ Минстроя РФ от 19 февраля 2025 г. N 91/</a:t>
            </a:r>
            <a:r>
              <a:rPr lang="ru-RU" dirty="0" err="1"/>
              <a:t>пр</a:t>
            </a:r>
            <a:r>
              <a:rPr lang="ru-RU" dirty="0"/>
              <a:t> в структуре законодательства о стандартизации и технического регулирования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046078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/>
              <a:t>ГОСТ Р 72509-2026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обязательность ГОСТа</a:t>
            </a:r>
          </a:p>
          <a:p>
            <a:r>
              <a:rPr lang="ru-RU" dirty="0"/>
              <a:t>к каким объектам возможно применение ГОСТа</a:t>
            </a:r>
          </a:p>
          <a:p>
            <a:r>
              <a:rPr lang="ru-RU" dirty="0"/>
              <a:t>требуется ли указание ГОСТа в проектной документации</a:t>
            </a:r>
          </a:p>
          <a:p>
            <a:r>
              <a:rPr lang="ru-RU" dirty="0"/>
              <a:t>возможность применения ГОСТа в части</a:t>
            </a:r>
          </a:p>
          <a:p>
            <a:r>
              <a:rPr lang="ru-RU" dirty="0"/>
              <a:t>закрытый перечень требований к качеству отделки</a:t>
            </a:r>
          </a:p>
          <a:p>
            <a:r>
              <a:rPr lang="ru-RU" dirty="0"/>
              <a:t>соотношение с СП 71.13330-2017</a:t>
            </a:r>
          </a:p>
          <a:p>
            <a:r>
              <a:rPr lang="ru-RU" dirty="0"/>
              <a:t>соотношение с отсылочными ГОСТами и СП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997334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/>
              <a:t>СТО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/>
              <a:t>формулировка ч. 4.7. ст. 4 ФЗ № 214-ФЗ от 30.12.2004 года дает право использовать СТО, но не обязывает.</a:t>
            </a:r>
          </a:p>
          <a:p>
            <a:r>
              <a:rPr lang="ru-RU" dirty="0"/>
              <a:t>распространяется ли общее имущество.</a:t>
            </a:r>
          </a:p>
          <a:p>
            <a:pPr marL="0" indent="0">
              <a:buNone/>
            </a:pPr>
            <a:r>
              <a:rPr lang="ru-RU" dirty="0"/>
              <a:t>   Возможно ли к общему имуществу применить ГОСТ Р 72509-2026</a:t>
            </a:r>
          </a:p>
          <a:p>
            <a:r>
              <a:rPr lang="ru-RU" dirty="0"/>
              <a:t>возможно ли в СТО предусмотреть требования к иным видам работ, кроме отделки</a:t>
            </a:r>
          </a:p>
          <a:p>
            <a:r>
              <a:rPr lang="ru-RU" dirty="0"/>
              <a:t>возможно ли использовать приказ Минстроя РФ № 91/</a:t>
            </a:r>
            <a:r>
              <a:rPr lang="ru-RU" dirty="0" err="1"/>
              <a:t>пр</a:t>
            </a:r>
            <a:r>
              <a:rPr lang="ru-RU" dirty="0"/>
              <a:t> от 19.02.2025 года в отрыве от СТО</a:t>
            </a:r>
          </a:p>
          <a:p>
            <a:r>
              <a:rPr lang="ru-RU" dirty="0"/>
              <a:t>возможно ли пройти экспертизу СТО при наличии вступившего в силу ГОСТа Р 72509-2026</a:t>
            </a:r>
          </a:p>
          <a:p>
            <a:endParaRPr lang="ru-RU" dirty="0"/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3416953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142</TotalTime>
  <Words>303</Words>
  <Application>Microsoft Office PowerPoint</Application>
  <PresentationFormat>Широкоэкранный</PresentationFormat>
  <Paragraphs>36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Тема Office</vt:lpstr>
      <vt:lpstr>Правовые пробелы в требованиях к отделке квартир</vt:lpstr>
      <vt:lpstr>Наименование темы</vt:lpstr>
      <vt:lpstr>ФЗ № 214-ФЗ</vt:lpstr>
      <vt:lpstr>ФЗ № 214-ФЗ  vs  ФЗ 162-ФЗ и ФЗ № 184-ФЗ</vt:lpstr>
      <vt:lpstr>ГОСТ Р 72509-2026</vt:lpstr>
      <vt:lpstr>СТО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Правовые пробелы в требованиях к отделке квартир</dc:title>
  <dc:creator>Черепанова Анна Николаевна</dc:creator>
  <cp:lastModifiedBy>Диана Юнусова</cp:lastModifiedBy>
  <cp:revision>6</cp:revision>
  <dcterms:created xsi:type="dcterms:W3CDTF">2026-03-03T11:40:31Z</dcterms:created>
  <dcterms:modified xsi:type="dcterms:W3CDTF">2026-03-03T14:22:36Z</dcterms:modified>
</cp:coreProperties>
</file>