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74" r:id="rId3"/>
    <p:sldId id="270" r:id="rId4"/>
    <p:sldId id="269" r:id="rId5"/>
    <p:sldId id="27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BFBFB"/>
    <a:srgbClr val="1C1C1C"/>
    <a:srgbClr val="393939"/>
    <a:srgbClr val="FF6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 snapToGrid="0">
      <p:cViewPr>
        <p:scale>
          <a:sx n="66" d="100"/>
          <a:sy n="66" d="100"/>
        </p:scale>
        <p:origin x="1421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33554-9428-46AF-8114-F9877CA5C96A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E9199-3489-42F3-A1C0-7B4A6B302B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4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9199-3489-42F3-A1C0-7B4A6B302B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4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9199-3489-42F3-A1C0-7B4A6B302B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E9199-3489-42F3-A1C0-7B4A6B302B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6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2636-A02A-4D5E-A3A5-CE965F2AF0A5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7398-2CA6-42DC-88F0-056FE1EC04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19100" y="1982754"/>
            <a:ext cx="859155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dirty="0">
                <a:solidFill>
                  <a:srgbClr val="FF6D44"/>
                </a:solidFill>
                <a:latin typeface="Involve SemiBold" panose="020B0502020202020204" pitchFamily="34" charset="0"/>
              </a:rPr>
              <a:t>РОССИЙСКАЯ СТРОИТЕЛЬНАЯ НЕДЕЛЯ 2025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099" y="4370355"/>
            <a:ext cx="7489989" cy="8239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2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Каркасно-панельное деревянное домостроение</a:t>
            </a:r>
            <a:endParaRPr lang="ru-RU" sz="32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5207432"/>
            <a:ext cx="5444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Фидаров Вадим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r>
              <a:rPr lang="ru-RU" sz="18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Директор представительства АО «ТАМАК» в Москве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r>
              <a:rPr lang="en-US" sz="1800" dirty="0">
                <a:solidFill>
                  <a:srgbClr val="1C1C1C"/>
                </a:solidFill>
                <a:latin typeface="Involve" panose="020B0502020202020204" pitchFamily="34" charset="0"/>
              </a:rPr>
              <a:t>13.03.2025</a:t>
            </a:r>
            <a:endParaRPr lang="ru-RU" sz="18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96900"/>
            <a:ext cx="4152900" cy="3816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48701" y="240702"/>
            <a:ext cx="11494597" cy="513707"/>
            <a:chOff x="348701" y="240702"/>
            <a:chExt cx="11494597" cy="513707"/>
          </a:xfrm>
        </p:grpSpPr>
        <p:sp>
          <p:nvSpPr>
            <p:cNvPr id="6" name="Заголовок 1"/>
            <p:cNvSpPr txBox="1">
              <a:spLocks noChangeArrowheads="1"/>
            </p:cNvSpPr>
            <p:nvPr/>
          </p:nvSpPr>
          <p:spPr bwMode="auto">
            <a:xfrm>
              <a:off x="348701" y="240702"/>
              <a:ext cx="11133145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4500" b="1" dirty="0">
                  <a:solidFill>
                    <a:prstClr val="white"/>
                  </a:solidFill>
                </a:rPr>
                <a:t>О </a:t>
              </a:r>
              <a:r>
                <a:rPr lang="ru-RU" altLang="ru-RU" sz="4500" b="1" dirty="0" smtClean="0">
                  <a:solidFill>
                    <a:prstClr val="white"/>
                  </a:solidFill>
                </a:rPr>
                <a:t>каркасно-панельной технологии</a:t>
              </a:r>
              <a:endParaRPr lang="ru-RU" altLang="ru-RU" sz="45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Заголовок 1"/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FBFBFB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pPr algn="r">
                  <a:lnSpc>
                    <a:spcPct val="90000"/>
                  </a:lnSpc>
                </a:pPr>
                <a:t>2</a:t>
              </a:fld>
              <a:endParaRPr lang="ru-RU" altLang="ru-RU" sz="1600" dirty="0">
                <a:solidFill>
                  <a:srgbClr val="FBFBFB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FBFB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6" y="6235681"/>
            <a:ext cx="4152888" cy="3816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690" t="23975" r="43115" b="25567"/>
          <a:stretch/>
        </p:blipFill>
        <p:spPr>
          <a:xfrm>
            <a:off x="3968866" y="1155718"/>
            <a:ext cx="3568008" cy="22802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65" y="3664273"/>
            <a:ext cx="3568007" cy="24554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/>
          <a:stretch/>
        </p:blipFill>
        <p:spPr>
          <a:xfrm>
            <a:off x="7690396" y="3664273"/>
            <a:ext cx="4141100" cy="24554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943" b="7875"/>
          <a:stretch/>
        </p:blipFill>
        <p:spPr>
          <a:xfrm>
            <a:off x="348700" y="1148289"/>
            <a:ext cx="3438210" cy="228071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t="47314" r="-213" b="10777"/>
          <a:stretch/>
        </p:blipFill>
        <p:spPr>
          <a:xfrm>
            <a:off x="7690397" y="1154545"/>
            <a:ext cx="4152887" cy="22813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 t="18315" r="17533" b="12955"/>
          <a:stretch/>
        </p:blipFill>
        <p:spPr>
          <a:xfrm>
            <a:off x="348700" y="3664273"/>
            <a:ext cx="3438209" cy="24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2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FD7592F-C4C6-420B-B550-6F99FFBFC06A}"/>
              </a:ext>
            </a:extLst>
          </p:cNvPr>
          <p:cNvGrpSpPr/>
          <p:nvPr/>
        </p:nvGrpSpPr>
        <p:grpSpPr>
          <a:xfrm>
            <a:off x="348702" y="240702"/>
            <a:ext cx="11494596" cy="513707"/>
            <a:chOff x="348702" y="240702"/>
            <a:chExt cx="11494596" cy="51370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08C49569-55A8-4C51-837E-A5D8DD9A1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02" y="240702"/>
              <a:ext cx="811746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altLang="ru-RU" sz="1600" dirty="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Каркасно-панельное домостроение</a:t>
              </a:r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6D2509AF-F438-455A-9E62-6C3FEF4A8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3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146F6DDD-9969-4436-B692-462C09D1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62B26C8-6928-4467-976C-0ED72284D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8" y="6235680"/>
            <a:ext cx="4152900" cy="381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57CF01-2116-43AA-80B5-D405F7192831}"/>
              </a:ext>
            </a:extLst>
          </p:cNvPr>
          <p:cNvSpPr txBox="1"/>
          <p:nvPr/>
        </p:nvSpPr>
        <p:spPr>
          <a:xfrm>
            <a:off x="348702" y="1342644"/>
            <a:ext cx="407541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6000" b="1" dirty="0" smtClean="0">
                <a:solidFill>
                  <a:srgbClr val="FF6D44"/>
                </a:solidFill>
                <a:latin typeface="Involve SemiBold" panose="020B0502020202020204" pitchFamily="34" charset="0"/>
              </a:rPr>
              <a:t>Узкие места</a:t>
            </a:r>
            <a:endParaRPr lang="ru-RU" sz="6000" b="1" dirty="0">
              <a:solidFill>
                <a:srgbClr val="FF6D44"/>
              </a:solidFill>
              <a:latin typeface="Involve SemiBold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1572A5-99DF-4E66-96E2-8B6BE9FBF975}"/>
              </a:ext>
            </a:extLst>
          </p:cNvPr>
          <p:cNvSpPr txBox="1"/>
          <p:nvPr/>
        </p:nvSpPr>
        <p:spPr>
          <a:xfrm>
            <a:off x="6381946" y="1144401"/>
            <a:ext cx="5461352" cy="4701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Tx/>
              <a:buAutoNum type="arabicPeriod"/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Предубеждения: недолговечный, непрочный, можно проломить стену, не «моя крепость».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Tx/>
              <a:buAutoNum type="arabicPeriod"/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Стыки 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панелей.</a:t>
            </a: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 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Нужен квалифицированный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персонал.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Tx/>
              <a:buAutoNum type="arabicPeriod"/>
            </a:pP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Монтируется с помощью автокрана.</a:t>
            </a:r>
            <a:endParaRPr lang="en-US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Tx/>
              <a:buAutoNum type="arabicPeriod"/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Низкая </a:t>
            </a:r>
            <a:r>
              <a:rPr lang="ru-RU" sz="1600" dirty="0">
                <a:solidFill>
                  <a:srgbClr val="1C1C1C"/>
                </a:solidFill>
                <a:latin typeface="Involve" panose="020B0502020202020204" pitchFamily="34" charset="0"/>
              </a:rPr>
              <a:t>тепловая инерция – быстрее остывают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зимой, чем «каменные».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Сложность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возведения в ограниченном пространстве, проезда в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СНТ.</a:t>
            </a:r>
            <a:endParaRPr lang="ru-RU" sz="1600" dirty="0" smtClean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Ударный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шум в перекрытиях МКД, незначительная «зыбкость» при сильных динамических нагрузках. </a:t>
            </a: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Нужна конструкторская документация, в </a:t>
            </a:r>
            <a:r>
              <a:rPr lang="ru-RU" sz="1600" dirty="0" err="1" smtClean="0">
                <a:solidFill>
                  <a:srgbClr val="1C1C1C"/>
                </a:solidFill>
                <a:latin typeface="Involve" panose="020B0502020202020204" pitchFamily="34" charset="0"/>
              </a:rPr>
              <a:t>т.ч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. для ЧПУ,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производства,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монтажа; схем загрузки авто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.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Огнестойкость ниже, чем у «каменных домов».</a:t>
            </a:r>
            <a:endParaRPr lang="ru-RU" sz="1600" dirty="0" smtClean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64E40764-01D5-48EE-BDB2-72990FCEB55D}"/>
              </a:ext>
            </a:extLst>
          </p:cNvPr>
          <p:cNvCxnSpPr>
            <a:cxnSpLocks/>
          </p:cNvCxnSpPr>
          <p:nvPr/>
        </p:nvCxnSpPr>
        <p:spPr>
          <a:xfrm>
            <a:off x="6081860" y="1022281"/>
            <a:ext cx="7072" cy="4954313"/>
          </a:xfrm>
          <a:prstGeom prst="line">
            <a:avLst/>
          </a:prstGeom>
          <a:ln w="19050">
            <a:solidFill>
              <a:srgbClr val="FF6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29D024-2C21-46F2-8B58-998460DB22B9}"/>
              </a:ext>
            </a:extLst>
          </p:cNvPr>
          <p:cNvSpPr txBox="1"/>
          <p:nvPr/>
        </p:nvSpPr>
        <p:spPr>
          <a:xfrm>
            <a:off x="348702" y="2550658"/>
            <a:ext cx="5110498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0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все решаемо,</a:t>
            </a:r>
          </a:p>
          <a:p>
            <a:pPr>
              <a:lnSpc>
                <a:spcPct val="130000"/>
              </a:lnSpc>
            </a:pPr>
            <a:r>
              <a:rPr lang="ru-RU" sz="30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почти всё…</a:t>
            </a:r>
          </a:p>
        </p:txBody>
      </p:sp>
    </p:spTree>
    <p:extLst>
      <p:ext uri="{BB962C8B-B14F-4D97-AF65-F5344CB8AC3E}">
        <p14:creationId xmlns:p14="http://schemas.microsoft.com/office/powerpoint/2010/main" val="422135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48702" y="240702"/>
            <a:ext cx="11494596" cy="646942"/>
            <a:chOff x="348702" y="240702"/>
            <a:chExt cx="11494596" cy="646942"/>
          </a:xfrm>
        </p:grpSpPr>
        <p:sp>
          <p:nvSpPr>
            <p:cNvPr id="5" name="Заголовок 1"/>
            <p:cNvSpPr txBox="1">
              <a:spLocks noChangeArrowheads="1"/>
            </p:cNvSpPr>
            <p:nvPr/>
          </p:nvSpPr>
          <p:spPr bwMode="auto">
            <a:xfrm>
              <a:off x="348702" y="514030"/>
              <a:ext cx="8100354" cy="37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ru-RU" sz="4000" b="1" dirty="0">
                  <a:solidFill>
                    <a:srgbClr val="FF6D44"/>
                  </a:solidFill>
                  <a:cs typeface="+mn-cs"/>
                </a:rPr>
                <a:t>Сильные</a:t>
              </a:r>
              <a:r>
                <a:rPr lang="ru-RU" sz="4000" dirty="0">
                  <a:solidFill>
                    <a:srgbClr val="FBFBFB"/>
                  </a:solidFill>
                  <a:latin typeface="Involve SemiBold" panose="020B0502020202020204" pitchFamily="34" charset="0"/>
                </a:rPr>
                <a:t> </a:t>
              </a:r>
              <a:r>
                <a:rPr lang="ru-RU" sz="4000" b="1" dirty="0">
                  <a:solidFill>
                    <a:srgbClr val="FF6D44"/>
                  </a:solidFill>
                  <a:cs typeface="+mn-cs"/>
                </a:rPr>
                <a:t>стороны технологии</a:t>
              </a:r>
            </a:p>
            <a:p>
              <a:pPr eaLnBrk="1" hangingPunct="1">
                <a:lnSpc>
                  <a:spcPct val="90000"/>
                </a:lnSpc>
              </a:pPr>
              <a:endParaRPr lang="ru-RU" altLang="ru-RU" sz="40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sp>
          <p:nvSpPr>
            <p:cNvPr id="6" name="Заголовок 1"/>
            <p:cNvSpPr txBox="1">
              <a:spLocks noChangeArrowheads="1"/>
            </p:cNvSpPr>
            <p:nvPr/>
          </p:nvSpPr>
          <p:spPr bwMode="auto">
            <a:xfrm>
              <a:off x="11328400" y="240702"/>
              <a:ext cx="514898" cy="37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90000"/>
                </a:lnSpc>
              </a:pPr>
              <a:fld id="{846D0F84-820A-EC40-8A18-9955E8336641}" type="slidenum">
                <a:rPr lang="ru-RU" altLang="ru-RU" sz="1600" smtClean="0">
                  <a:solidFill>
                    <a:srgbClr val="393939"/>
                  </a:solidFill>
                  <a:latin typeface="Involve" panose="020B0502020202020204" pitchFamily="34" charset="0"/>
                  <a:ea typeface="Inter" panose="020B0502030000000004" pitchFamily="34" charset="0"/>
                  <a:cs typeface="Inter" panose="020B0502030000000004" pitchFamily="34" charset="0"/>
                </a:rPr>
                <a:t>4</a:t>
              </a:fld>
              <a:endParaRPr lang="ru-RU" altLang="ru-RU" sz="1600" dirty="0">
                <a:solidFill>
                  <a:srgbClr val="393939"/>
                </a:solidFill>
                <a:latin typeface="Involve" panose="020B0502020202020204" pitchFamily="34" charset="0"/>
                <a:ea typeface="Inter" panose="020B0502030000000004" pitchFamily="34" charset="0"/>
                <a:cs typeface="Inter" panose="020B0502030000000004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48702" y="754409"/>
              <a:ext cx="11494596" cy="0"/>
            </a:xfrm>
            <a:prstGeom prst="line">
              <a:avLst/>
            </a:prstGeom>
            <a:ln w="9525">
              <a:solidFill>
                <a:srgbClr val="39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98" y="6235680"/>
            <a:ext cx="4152900" cy="3816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59705" y="5183269"/>
            <a:ext cx="6922809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40000"/>
              </a:lnSpc>
              <a:defRPr sz="240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500" dirty="0"/>
              <a:t>Низкая тепловая инерция – </a:t>
            </a:r>
            <a:r>
              <a:rPr lang="ru-RU" sz="1500" dirty="0" smtClean="0"/>
              <a:t>быстро остывают летом, быстро нагреваются </a:t>
            </a:r>
            <a:r>
              <a:rPr lang="ru-RU" sz="1500" dirty="0" smtClean="0"/>
              <a:t>зимой.</a:t>
            </a:r>
            <a:endParaRPr lang="ru-RU" sz="15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4801" y="5206813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0532" y="805287"/>
            <a:ext cx="6233344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Круглогодичный монтаж</a:t>
            </a:r>
            <a:r>
              <a:rPr lang="ru-RU" sz="1500" dirty="0">
                <a:solidFill>
                  <a:srgbClr val="1C1C1C"/>
                </a:solidFill>
                <a:latin typeface="Involve" panose="020B0502020202020204" pitchFamily="34" charset="0"/>
              </a:rPr>
              <a:t>.</a:t>
            </a:r>
            <a:endParaRPr lang="ru-RU" sz="15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804" y="809098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7848" y="2718395"/>
            <a:ext cx="6742392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Высокая заводская готовность – фасады, инсталляции и т.д.</a:t>
            </a:r>
            <a:endParaRPr lang="ru-RU" sz="15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4802" y="2766472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0530" y="4613424"/>
            <a:ext cx="6735672" cy="5274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155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sz="1500" dirty="0"/>
              <a:t>Если панели шириной до 2,4м – </a:t>
            </a:r>
            <a:r>
              <a:rPr lang="ru-RU" sz="1500" dirty="0" smtClean="0"/>
              <a:t>высота до 12м, </a:t>
            </a:r>
            <a:r>
              <a:rPr lang="ru-RU" sz="1500" dirty="0"/>
              <a:t>проезд в СНТ, доставка любым транспортом.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4802" y="4643771"/>
            <a:ext cx="347331" cy="3464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56" y="887644"/>
            <a:ext cx="3394242" cy="4904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70530" y="2298003"/>
            <a:ext cx="6922809" cy="2504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40000"/>
              </a:lnSpc>
              <a:defRPr sz="240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500" dirty="0" smtClean="0">
                <a:solidFill>
                  <a:schemeClr val="tx1"/>
                </a:solidFill>
              </a:rPr>
              <a:t>Герметичность</a:t>
            </a:r>
            <a:r>
              <a:rPr lang="ru-RU" sz="1500" dirty="0" smtClean="0">
                <a:solidFill>
                  <a:schemeClr val="tx1"/>
                </a:solidFill>
              </a:rPr>
              <a:t>. Энергоэффективность. Санитарная безопасность</a:t>
            </a:r>
            <a:r>
              <a:rPr lang="ru-RU" sz="1500" dirty="0" smtClean="0">
                <a:solidFill>
                  <a:schemeClr val="tx1"/>
                </a:solidFill>
              </a:rPr>
              <a:t>. 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4802" y="4190765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0532" y="3219635"/>
            <a:ext cx="623334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155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sz="1500" dirty="0"/>
              <a:t>Высокое качество - производственный конвейер, </a:t>
            </a:r>
            <a:r>
              <a:rPr lang="ru-RU" sz="1500" dirty="0" smtClean="0"/>
              <a:t>ЧПУ</a:t>
            </a:r>
            <a:r>
              <a:rPr lang="ru-RU" sz="1500" dirty="0"/>
              <a:t>.</a:t>
            </a:r>
            <a:endParaRPr lang="ru-RU" sz="1500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684801" y="3215593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532" y="1200828"/>
            <a:ext cx="6922808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Быстрый монтаж: 3-7 </a:t>
            </a:r>
            <a:r>
              <a:rPr lang="ru-RU" sz="1500" dirty="0">
                <a:solidFill>
                  <a:srgbClr val="1C1C1C"/>
                </a:solidFill>
                <a:latin typeface="Involve" panose="020B0502020202020204" pitchFamily="34" charset="0"/>
              </a:rPr>
              <a:t>дней </a:t>
            </a: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«теплый» </a:t>
            </a:r>
            <a:r>
              <a:rPr lang="ru-RU" sz="1500" dirty="0">
                <a:solidFill>
                  <a:srgbClr val="1C1C1C"/>
                </a:solidFill>
                <a:latin typeface="Involve" panose="020B0502020202020204" pitchFamily="34" charset="0"/>
              </a:rPr>
              <a:t>контур. </a:t>
            </a: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 </a:t>
            </a: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Идеальна </a:t>
            </a: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для массовой застройки в сжатые сроки</a:t>
            </a: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. Быстрая оборачиваемость </a:t>
            </a:r>
            <a:r>
              <a:rPr lang="ru-RU" sz="1500" dirty="0" err="1" smtClean="0">
                <a:solidFill>
                  <a:srgbClr val="1C1C1C"/>
                </a:solidFill>
                <a:latin typeface="Involve" panose="020B0502020202020204" pitchFamily="34" charset="0"/>
              </a:rPr>
              <a:t>ден.средств</a:t>
            </a: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. </a:t>
            </a:r>
            <a:endParaRPr lang="ru-RU" sz="15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4804" y="1246769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70530" y="6196090"/>
            <a:ext cx="6922809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40000"/>
              </a:lnSpc>
              <a:defRPr sz="240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sz="1500" dirty="0" smtClean="0"/>
              <a:t>С обшивкой ЦСП - можно </a:t>
            </a:r>
            <a:r>
              <a:rPr lang="ru-RU" sz="1500" dirty="0" smtClean="0"/>
              <a:t>вешать грузы до 200кг на 1 </a:t>
            </a:r>
            <a:r>
              <a:rPr lang="ru-RU" sz="1500" dirty="0" smtClean="0"/>
              <a:t>точку. </a:t>
            </a:r>
            <a:endParaRPr lang="ru-RU" sz="15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84802" y="6212290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0530" y="3613280"/>
            <a:ext cx="6922809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155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sz="1500" dirty="0" smtClean="0"/>
              <a:t>Огнестойкость </a:t>
            </a:r>
            <a:r>
              <a:rPr lang="ru-RU" sz="1500" dirty="0" smtClean="0"/>
              <a:t>выше, чему у деревянных</a:t>
            </a:r>
            <a:r>
              <a:rPr lang="en-US" sz="1500" dirty="0" smtClean="0"/>
              <a:t> (III-IV</a:t>
            </a:r>
            <a:r>
              <a:rPr lang="ru-RU" sz="1500" dirty="0" smtClean="0"/>
              <a:t>, С0-С2). </a:t>
            </a:r>
            <a:r>
              <a:rPr lang="ru-RU" sz="1500" dirty="0"/>
              <a:t>Расстояние между домами – до </a:t>
            </a:r>
            <a:r>
              <a:rPr lang="ru-RU" sz="1500" dirty="0" smtClean="0"/>
              <a:t>6м. </a:t>
            </a:r>
            <a:r>
              <a:rPr lang="ru-RU" sz="1500" dirty="0"/>
              <a:t>Сейсмика 6-9 баллов. </a:t>
            </a:r>
            <a:r>
              <a:rPr lang="ru-RU" sz="1500" dirty="0" smtClean="0"/>
              <a:t>Высота до 9 этажей.</a:t>
            </a:r>
            <a:endParaRPr lang="ru-RU" sz="15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84802" y="3681555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70530" y="5783321"/>
            <a:ext cx="6922809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defRPr sz="1550">
                <a:solidFill>
                  <a:srgbClr val="1C1C1C"/>
                </a:solidFill>
                <a:latin typeface="Involve" panose="020B0502020202020204" pitchFamily="34" charset="0"/>
              </a:defRPr>
            </a:lvl1pPr>
          </a:lstStyle>
          <a:p>
            <a:r>
              <a:rPr lang="ru-RU" sz="1500" dirty="0" smtClean="0"/>
              <a:t>Можно </a:t>
            </a:r>
            <a:r>
              <a:rPr lang="ru-RU" sz="1500" dirty="0"/>
              <a:t>разобрать и смонтировать в </a:t>
            </a:r>
            <a:r>
              <a:rPr lang="ru-RU" sz="1500" dirty="0" smtClean="0"/>
              <a:t>другом месте</a:t>
            </a:r>
            <a:r>
              <a:rPr lang="ru-RU" sz="1500" dirty="0"/>
              <a:t>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84804" y="5760282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531" y="1863565"/>
            <a:ext cx="5723781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Быстрое обучение монтажников. Есть </a:t>
            </a:r>
            <a:r>
              <a:rPr lang="ru-RU" sz="1500" dirty="0">
                <a:solidFill>
                  <a:srgbClr val="1C1C1C"/>
                </a:solidFill>
                <a:latin typeface="Involve" panose="020B0502020202020204" pitchFamily="34" charset="0"/>
              </a:rPr>
              <a:t>КД для </a:t>
            </a: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сборки.</a:t>
            </a:r>
            <a:endParaRPr lang="ru-RU" sz="15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0530" y="4214357"/>
            <a:ext cx="6096000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Легкий вес. Меньше нагрузка на фундамент и грунт. </a:t>
            </a:r>
            <a:endParaRPr lang="ru-RU" sz="15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4802" y="2302991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4802" y="1863565"/>
            <a:ext cx="347331" cy="347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C397E44-E72A-4AF1-B4FC-961EED56F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064E7EFD-C39D-4EED-8C78-2C7BE7DF51A7}"/>
              </a:ext>
            </a:extLst>
          </p:cNvPr>
          <p:cNvSpPr txBox="1">
            <a:spLocks/>
          </p:cNvSpPr>
          <p:nvPr/>
        </p:nvSpPr>
        <p:spPr>
          <a:xfrm>
            <a:off x="5209308" y="883822"/>
            <a:ext cx="6539799" cy="1704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Involve SemiBold" panose="020B0502020202020204" pitchFamily="34" charset="0"/>
              </a:rPr>
              <a:t>Фидаров Вадим, </a:t>
            </a:r>
            <a:endParaRPr lang="ru-RU" sz="5400" dirty="0">
              <a:solidFill>
                <a:schemeClr val="bg1"/>
              </a:solidFill>
              <a:latin typeface="Involve SemiBold" panose="020B0502020202020204" pitchFamily="34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Involve SemiBold" panose="020B0502020202020204" pitchFamily="34" charset="0"/>
              </a:rPr>
              <a:t>Директор представительства АО «ТАМАК»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Involve SemiBold" panose="020B0502020202020204" pitchFamily="34" charset="0"/>
              </a:rPr>
              <a:t>в Москве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Involve SemiBold" panose="020B0502020202020204" pitchFamily="34" charset="0"/>
              </a:rPr>
              <a:t>21 год в компании</a:t>
            </a:r>
            <a:endParaRPr lang="ru-RU" sz="3600" dirty="0">
              <a:solidFill>
                <a:schemeClr val="bg1"/>
              </a:solidFill>
              <a:latin typeface="Involve SemiBold" panose="020B050202020202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47D2A45B-3CF7-4F3C-B2D6-78FA9048873F}"/>
              </a:ext>
            </a:extLst>
          </p:cNvPr>
          <p:cNvSpPr txBox="1">
            <a:spLocks/>
          </p:cNvSpPr>
          <p:nvPr/>
        </p:nvSpPr>
        <p:spPr>
          <a:xfrm>
            <a:off x="348701" y="4333875"/>
            <a:ext cx="5299623" cy="4618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6D44"/>
                </a:solidFill>
                <a:latin typeface="Involve SemiBold" panose="020B0502020202020204" pitchFamily="34" charset="0"/>
              </a:rPr>
              <a:t>КОНТАКТНАЯ ИНФОРМАЦИЯ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1D98A9F0-CE6F-46CE-8B25-DB0CA1999365}"/>
              </a:ext>
            </a:extLst>
          </p:cNvPr>
          <p:cNvSpPr/>
          <p:nvPr/>
        </p:nvSpPr>
        <p:spPr>
          <a:xfrm>
            <a:off x="348702" y="5007947"/>
            <a:ext cx="2680826" cy="1585825"/>
          </a:xfrm>
          <a:prstGeom prst="roundRect">
            <a:avLst>
              <a:gd name="adj" fmla="val 8418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Involve SemiBold" panose="020B050202020202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4C53C43-E2FE-47EF-AA70-6EEF7189771D}"/>
              </a:ext>
            </a:extLst>
          </p:cNvPr>
          <p:cNvSpPr txBox="1">
            <a:spLocks/>
          </p:cNvSpPr>
          <p:nvPr/>
        </p:nvSpPr>
        <p:spPr>
          <a:xfrm>
            <a:off x="441985" y="5226935"/>
            <a:ext cx="2032758" cy="125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Телефон: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1C1C1C"/>
                </a:solidFill>
                <a:latin typeface="Involve" panose="020B0502020202020204" pitchFamily="34" charset="0"/>
              </a:rPr>
              <a:t>+7 </a:t>
            </a: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(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915</a:t>
            </a: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) </a:t>
            </a:r>
            <a:r>
              <a:rPr lang="ru-RU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677-22-03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ru-RU" sz="1100" dirty="0">
                <a:solidFill>
                  <a:srgbClr val="1C1C1C"/>
                </a:solidFill>
                <a:latin typeface="Involve" panose="020B0502020202020204" pitchFamily="34" charset="0"/>
              </a:rPr>
              <a:t>Почта:</a:t>
            </a:r>
            <a:endParaRPr lang="en-US" sz="1100" dirty="0">
              <a:solidFill>
                <a:srgbClr val="1C1C1C"/>
              </a:solidFill>
              <a:latin typeface="Involve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1C1C1C"/>
                </a:solidFill>
                <a:latin typeface="Involve" panose="020B0502020202020204" pitchFamily="34" charset="0"/>
              </a:rPr>
              <a:t>fidarov@tamak.ru</a:t>
            </a:r>
            <a:endParaRPr lang="ru-RU" sz="1600" dirty="0">
              <a:solidFill>
                <a:srgbClr val="1C1C1C"/>
              </a:solidFill>
              <a:latin typeface="Involve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701" y="716300"/>
            <a:ext cx="2957535" cy="31106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15" y="738744"/>
            <a:ext cx="1257498" cy="17294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9363" y="3173238"/>
            <a:ext cx="3505944" cy="3505944"/>
          </a:xfrm>
          <a:custGeom>
            <a:avLst/>
            <a:gdLst>
              <a:gd name="connsiteX0" fmla="*/ 442345 w 3505944"/>
              <a:gd name="connsiteY0" fmla="*/ 0 h 3505944"/>
              <a:gd name="connsiteX1" fmla="*/ 3063599 w 3505944"/>
              <a:gd name="connsiteY1" fmla="*/ 0 h 3505944"/>
              <a:gd name="connsiteX2" fmla="*/ 3505944 w 3505944"/>
              <a:gd name="connsiteY2" fmla="*/ 442345 h 3505944"/>
              <a:gd name="connsiteX3" fmla="*/ 3505944 w 3505944"/>
              <a:gd name="connsiteY3" fmla="*/ 3063599 h 3505944"/>
              <a:gd name="connsiteX4" fmla="*/ 3063599 w 3505944"/>
              <a:gd name="connsiteY4" fmla="*/ 3505944 h 3505944"/>
              <a:gd name="connsiteX5" fmla="*/ 442345 w 3505944"/>
              <a:gd name="connsiteY5" fmla="*/ 3505944 h 3505944"/>
              <a:gd name="connsiteX6" fmla="*/ 0 w 3505944"/>
              <a:gd name="connsiteY6" fmla="*/ 3063599 h 3505944"/>
              <a:gd name="connsiteX7" fmla="*/ 0 w 3505944"/>
              <a:gd name="connsiteY7" fmla="*/ 442345 h 3505944"/>
              <a:gd name="connsiteX8" fmla="*/ 442345 w 3505944"/>
              <a:gd name="connsiteY8" fmla="*/ 0 h 350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5944" h="3505944">
                <a:moveTo>
                  <a:pt x="442345" y="0"/>
                </a:moveTo>
                <a:lnTo>
                  <a:pt x="3063599" y="0"/>
                </a:lnTo>
                <a:cubicBezTo>
                  <a:pt x="3307899" y="0"/>
                  <a:pt x="3505944" y="198045"/>
                  <a:pt x="3505944" y="442345"/>
                </a:cubicBezTo>
                <a:lnTo>
                  <a:pt x="3505944" y="3063599"/>
                </a:lnTo>
                <a:cubicBezTo>
                  <a:pt x="3505944" y="3307899"/>
                  <a:pt x="3307899" y="3505944"/>
                  <a:pt x="3063599" y="3505944"/>
                </a:cubicBezTo>
                <a:lnTo>
                  <a:pt x="442345" y="3505944"/>
                </a:lnTo>
                <a:cubicBezTo>
                  <a:pt x="198045" y="3505944"/>
                  <a:pt x="0" y="3307899"/>
                  <a:pt x="0" y="3063599"/>
                </a:cubicBezTo>
                <a:lnTo>
                  <a:pt x="0" y="442345"/>
                </a:lnTo>
                <a:cubicBezTo>
                  <a:pt x="0" y="198045"/>
                  <a:pt x="198045" y="0"/>
                  <a:pt x="44234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5428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306</Words>
  <Application>Microsoft Office PowerPoint</Application>
  <PresentationFormat>Широкоэкранный</PresentationFormat>
  <Paragraphs>46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Inter</vt:lpstr>
      <vt:lpstr>Involve</vt:lpstr>
      <vt:lpstr>Involve SemiBold</vt:lpstr>
      <vt:lpstr>Тема Office</vt:lpstr>
      <vt:lpstr>РОССИЙСКАЯ СТРОИТЕЛЬНАЯ НЕДЕЛЯ 2025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СТРОИТЕЛЬНАЯ НЕДЕЛЯ 2025</dc:title>
  <dc:creator>Виктория Товарова</dc:creator>
  <cp:lastModifiedBy>Фидаров Вадим Валерьевич</cp:lastModifiedBy>
  <cp:revision>65</cp:revision>
  <dcterms:created xsi:type="dcterms:W3CDTF">2025-02-14T10:11:00Z</dcterms:created>
  <dcterms:modified xsi:type="dcterms:W3CDTF">2025-03-05T14:52:24Z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8083B9D07BC2451EB603A61C9D12F238_13</vt:lpwstr>
  </property>
  <property fmtid="{D5CDD505-2E9C-101B-9397-08002B2CF9AE}" pid="3" name="KSOProductBuildVer">
    <vt:lpwstr>1049-12.2.0.20323</vt:lpwstr>
  </property>
</Properties>
</file>