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6" r:id="rId2"/>
    <p:sldId id="257" r:id="rId3"/>
    <p:sldId id="261" r:id="rId4"/>
    <p:sldId id="256" r:id="rId5"/>
    <p:sldId id="271" r:id="rId6"/>
    <p:sldId id="277" r:id="rId7"/>
    <p:sldId id="264" r:id="rId8"/>
    <p:sldId id="267" r:id="rId9"/>
    <p:sldId id="266" r:id="rId10"/>
    <p:sldId id="278" r:id="rId11"/>
    <p:sldId id="274" r:id="rId12"/>
  </p:sldIdLst>
  <p:sldSz cx="13004800" cy="7315200"/>
  <p:notesSz cx="6858000" cy="9144000"/>
  <p:embeddedFontLst>
    <p:embeddedFont>
      <p:font typeface="Circe" panose="020B0604020202020204" charset="0"/>
      <p:regular r:id="rId15"/>
      <p:bold r:id="rId16"/>
      <p:italic r:id="rId17"/>
      <p:boldItalic r:id="rId18"/>
    </p:embeddedFont>
    <p:embeddedFont>
      <p:font typeface="Clear Sans Regular Bold" panose="020B0604020202020204" charset="0"/>
      <p:regular r:id="rId19"/>
    </p:embeddedFont>
    <p:embeddedFont>
      <p:font typeface="Druk Wide Cyr" charset="-52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pos="496" userDrawn="1">
          <p15:clr>
            <a:srgbClr val="A4A3A4"/>
          </p15:clr>
        </p15:guide>
        <p15:guide id="4" orient="horz" pos="4512" userDrawn="1">
          <p15:clr>
            <a:srgbClr val="A4A3A4"/>
          </p15:clr>
        </p15:guide>
        <p15:guide id="5" pos="1552" userDrawn="1">
          <p15:clr>
            <a:srgbClr val="A4A3A4"/>
          </p15:clr>
        </p15:guide>
        <p15:guide id="6" orient="horz" pos="4368" userDrawn="1">
          <p15:clr>
            <a:srgbClr val="A4A3A4"/>
          </p15:clr>
        </p15:guide>
        <p15:guide id="7" pos="304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10" orient="horz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BA"/>
    <a:srgbClr val="F0F2F7"/>
    <a:srgbClr val="B5CDE1"/>
    <a:srgbClr val="0074B9"/>
    <a:srgbClr val="56A6D6"/>
    <a:srgbClr val="558D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5794" autoAdjust="0"/>
  </p:normalViewPr>
  <p:slideViewPr>
    <p:cSldViewPr>
      <p:cViewPr varScale="1">
        <p:scale>
          <a:sx n="108" d="100"/>
          <a:sy n="108" d="100"/>
        </p:scale>
        <p:origin x="509" y="96"/>
      </p:cViewPr>
      <p:guideLst>
        <p:guide orient="horz" pos="1296"/>
        <p:guide pos="496"/>
        <p:guide orient="horz" pos="4512"/>
        <p:guide pos="1552"/>
        <p:guide orient="horz" pos="4368"/>
        <p:guide pos="304"/>
        <p:guide orient="horz" pos="144"/>
        <p:guide orient="horz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FE3E853-24DB-70EE-0886-1DD8745E45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BA787B-EA7F-5FC2-CE99-7E6B93D381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141F8-A183-9D46-B531-0B5FEB35AF76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3F21B2-F91A-7AF1-F111-76C970E793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F0AA18-AED9-9964-4E9E-07AEBFA12E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01AB1-1051-C743-86A5-C04661F87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1767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79020-7F63-2C4D-A460-1DC07F76E3E8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1F574-7399-3F48-83BE-AC6E96A6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592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23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23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00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66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FE6D-9E3B-DE4A-81F7-B206E6D6B759}" type="datetime1">
              <a:rPr lang="ru-RU" smtClean="0"/>
              <a:t>12.03.2025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3D2-89CB-A042-A481-15A125AACF18}" type="datetime1">
              <a:rPr lang="ru-RU" smtClean="0"/>
              <a:t>12.03.2025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8A62C-97C1-F240-8A59-5173F85ACBB0}" type="datetime1">
              <a:rPr lang="ru-RU" smtClean="0"/>
              <a:t>12.03.2025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29F6-A30D-E140-B36D-297B2FEA9510}" type="datetime1">
              <a:rPr lang="ru-RU" smtClean="0"/>
              <a:t>12.03.2025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7789-4B25-E44F-A43E-A80AA534BA69}" type="datetime1">
              <a:rPr lang="ru-RU" smtClean="0"/>
              <a:t>12.03.2025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9C63-8724-7049-A1D8-94E5E2C5DEFE}" type="datetime1">
              <a:rPr lang="ru-RU" smtClean="0"/>
              <a:t>12.03.2025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CC2F-5655-DD4F-B010-6AECE64528B1}" type="datetime1">
              <a:rPr lang="ru-RU" smtClean="0"/>
              <a:t>12.03.2025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A759-EF21-184A-BDB7-D7916DD749FF}" type="datetime1">
              <a:rPr lang="ru-RU" smtClean="0"/>
              <a:t>12.03.2025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E50B-2EE3-E144-B42B-AE9C7A5C53C3}" type="datetime1">
              <a:rPr lang="ru-RU" smtClean="0"/>
              <a:t>12.03.2025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8686-29F4-4948-9A55-D0C44863F03C}" type="datetime1">
              <a:rPr lang="ru-RU" smtClean="0"/>
              <a:t>12.03.2025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8407-FC12-8A45-BC6D-78A22A93B354}" type="datetime1">
              <a:rPr lang="ru-RU" smtClean="0"/>
              <a:t>12.03.2025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FB6AA-1616-8D4A-AF14-038557903758}" type="datetime1">
              <a:rPr lang="ru-RU" smtClean="0"/>
              <a:t>12.03.2025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702" y="0"/>
            <a:ext cx="5027534" cy="7315200"/>
          </a:xfrm>
          <a:prstGeom prst="rect">
            <a:avLst/>
          </a:prstGeom>
          <a:solidFill>
            <a:srgbClr val="F0F2F7"/>
          </a:solidFill>
        </p:spPr>
        <p:txBody>
          <a:bodyPr/>
          <a:lstStyle/>
          <a:p>
            <a:endParaRPr lang="ru-RU"/>
          </a:p>
        </p:txBody>
      </p:sp>
      <p:pic>
        <p:nvPicPr>
          <p:cNvPr id="9" name="Рисунок 8" descr="Изображение выглядит как небо, на открытом воздухе, строительство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6932B763-21D4-91FF-97A5-2066AD8C6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8" t="1285" r="-170" b="215"/>
          <a:stretch/>
        </p:blipFill>
        <p:spPr>
          <a:xfrm>
            <a:off x="6194698" y="-1"/>
            <a:ext cx="7814214" cy="7379853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F3B84A52-9586-8601-C969-0450BD8D60D2}"/>
              </a:ext>
            </a:extLst>
          </p:cNvPr>
          <p:cNvSpPr/>
          <p:nvPr/>
        </p:nvSpPr>
        <p:spPr>
          <a:xfrm>
            <a:off x="-61090" y="-4482"/>
            <a:ext cx="6248400" cy="7384335"/>
          </a:xfrm>
          <a:prstGeom prst="rect">
            <a:avLst/>
          </a:prstGeom>
          <a:solidFill>
            <a:srgbClr val="0174B9"/>
          </a:solidFill>
        </p:spPr>
        <p:txBody>
          <a:bodyPr/>
          <a:lstStyle/>
          <a:p>
            <a:endParaRPr lang="ru-RU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26DCE7E-CFCF-0491-413F-9D138C68A686}"/>
              </a:ext>
            </a:extLst>
          </p:cNvPr>
          <p:cNvSpPr txBox="1"/>
          <p:nvPr/>
        </p:nvSpPr>
        <p:spPr>
          <a:xfrm>
            <a:off x="177800" y="2514600"/>
            <a:ext cx="6248400" cy="1319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«Успешный проект. Объединяем технологии, заказчика и подрядчика»</a:t>
            </a:r>
            <a:endParaRPr lang="en-US" sz="2000" dirty="0">
              <a:solidFill>
                <a:schemeClr val="bg1"/>
              </a:solidFill>
              <a:latin typeface="Druk Wide Cyr" pitchFamily="50" charset="-52"/>
            </a:endParaRPr>
          </a:p>
        </p:txBody>
      </p:sp>
      <p:pic>
        <p:nvPicPr>
          <p:cNvPr id="11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702" y="0"/>
            <a:ext cx="5027534" cy="7315200"/>
          </a:xfrm>
          <a:prstGeom prst="rect">
            <a:avLst/>
          </a:prstGeom>
          <a:solidFill>
            <a:srgbClr val="0174B9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42AAC59-6538-5244-2E27-AF9B0BB47078}"/>
              </a:ext>
            </a:extLst>
          </p:cNvPr>
          <p:cNvSpPr txBox="1"/>
          <p:nvPr/>
        </p:nvSpPr>
        <p:spPr>
          <a:xfrm>
            <a:off x="1007918" y="3701590"/>
            <a:ext cx="3861716" cy="290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2000" dirty="0">
                <a:solidFill>
                  <a:schemeClr val="bg1"/>
                </a:solidFill>
                <a:latin typeface="Druk Wide Cyr" charset="-52"/>
              </a:rPr>
              <a:t>ЗАКЛЮЧЕНИЕ</a:t>
            </a:r>
            <a:endParaRPr lang="en-US" sz="2000" dirty="0">
              <a:solidFill>
                <a:schemeClr val="bg1"/>
              </a:solidFill>
              <a:latin typeface="Druk Wide Cyr" charset="-52"/>
            </a:endParaRPr>
          </a:p>
        </p:txBody>
      </p:sp>
      <p:pic>
        <p:nvPicPr>
          <p:cNvPr id="4" name="Google Shape;9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598A1A-FA61-D630-93F3-C5B8487AA535}"/>
              </a:ext>
            </a:extLst>
          </p:cNvPr>
          <p:cNvSpPr/>
          <p:nvPr/>
        </p:nvSpPr>
        <p:spPr>
          <a:xfrm>
            <a:off x="5179917" y="3622402"/>
            <a:ext cx="7584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4BA"/>
                </a:solidFill>
                <a:latin typeface="Druk Wide Cyr" charset="-52"/>
                <a:ea typeface="Tahoma" panose="020B0604030504040204" pitchFamily="34" charset="0"/>
                <a:cs typeface="Circe" panose="020B0604020202020204" charset="0"/>
              </a:rPr>
              <a:t>СТРОИМ ВМЕСТЕ НА СТАЛЬНОМ КАРКАСЕ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ED94D-6BD7-D048-7210-48608ED09C61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F845B03-509C-498B-8A38-845508801DD4}"/>
              </a:ext>
            </a:extLst>
          </p:cNvPr>
          <p:cNvCxnSpPr/>
          <p:nvPr/>
        </p:nvCxnSpPr>
        <p:spPr>
          <a:xfrm flipV="1">
            <a:off x="4973832" y="457200"/>
            <a:ext cx="8030968" cy="17517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67887E4-370D-40D6-A6A5-E77CCA7984D6}"/>
              </a:ext>
            </a:extLst>
          </p:cNvPr>
          <p:cNvCxnSpPr/>
          <p:nvPr/>
        </p:nvCxnSpPr>
        <p:spPr>
          <a:xfrm>
            <a:off x="4588720" y="6705600"/>
            <a:ext cx="8416080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76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807200" y="2608521"/>
            <a:ext cx="426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  <a:sym typeface="Helvetica Neue"/>
              </a:rPr>
              <a:t>progsteel.ru</a:t>
            </a:r>
          </a:p>
          <a:p>
            <a:pPr lvl="0"/>
            <a:endParaRPr lang="ru-RU" sz="2000" dirty="0">
              <a:solidFill>
                <a:schemeClr val="bg1"/>
              </a:solidFill>
              <a:latin typeface="Circe" panose="020B0604020202020204" charset="0"/>
              <a:ea typeface="Tahoma" panose="020B0604030504040204" pitchFamily="34" charset="0"/>
              <a:cs typeface="Circe" panose="020B0604020202020204" charset="0"/>
              <a:sym typeface="Helvetica Neue"/>
            </a:endParaRPr>
          </a:p>
          <a:p>
            <a:pPr lvl="0"/>
            <a:r>
              <a:rPr lang="ru-RU" sz="2000" dirty="0">
                <a:solidFill>
                  <a:schemeClr val="bg1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  <a:sym typeface="Helvetica Neue"/>
              </a:rPr>
              <a:t>info@progsteel.ru</a:t>
            </a:r>
            <a:endParaRPr lang="en-US" sz="2000" dirty="0">
              <a:solidFill>
                <a:schemeClr val="bg1"/>
              </a:solidFill>
              <a:latin typeface="Circe" panose="020B0604020202020204" charset="0"/>
              <a:ea typeface="Tahoma" panose="020B0604030504040204" pitchFamily="34" charset="0"/>
              <a:cs typeface="Circe" panose="020B0604020202020204" charset="0"/>
              <a:sym typeface="Helvetica Neue"/>
            </a:endParaRPr>
          </a:p>
          <a:p>
            <a:pPr lvl="0"/>
            <a:endParaRPr lang="en-US" sz="2000" dirty="0">
              <a:solidFill>
                <a:schemeClr val="bg1"/>
              </a:solidFill>
              <a:latin typeface="Circe" panose="020B0604020202020204" charset="0"/>
              <a:ea typeface="Tahoma" panose="020B0604030504040204" pitchFamily="34" charset="0"/>
              <a:cs typeface="Circe" panose="020B0604020202020204" charset="0"/>
              <a:sym typeface="Helvetica Neue"/>
            </a:endParaRPr>
          </a:p>
          <a:p>
            <a:pPr lvl="0"/>
            <a:r>
              <a:rPr lang="ru-RU" sz="2000" dirty="0">
                <a:solidFill>
                  <a:schemeClr val="bg1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  <a:sym typeface="Helvetica Neue"/>
              </a:rPr>
              <a:t>+7 (499) 370 72 32</a:t>
            </a:r>
            <a:endParaRPr lang="en-US" sz="2000" dirty="0">
              <a:solidFill>
                <a:schemeClr val="bg1"/>
              </a:solidFill>
              <a:latin typeface="Circe" panose="020B0604020202020204" charset="0"/>
              <a:ea typeface="Tahoma" panose="020B0604030504040204" pitchFamily="34" charset="0"/>
              <a:cs typeface="Circe" panose="020B0604020202020204" charset="0"/>
              <a:sym typeface="Helvetica Neue"/>
            </a:endParaRPr>
          </a:p>
          <a:p>
            <a:pPr lvl="0"/>
            <a:endParaRPr lang="en-US" sz="2000" dirty="0">
              <a:solidFill>
                <a:schemeClr val="bg1"/>
              </a:solidFill>
              <a:latin typeface="Circe" panose="020B0604020202020204" charset="0"/>
              <a:ea typeface="Tahoma" panose="020B0604030504040204" pitchFamily="34" charset="0"/>
              <a:cs typeface="Circe" panose="020B0604020202020204" charset="0"/>
              <a:sym typeface="Helvetica Neue"/>
            </a:endParaRPr>
          </a:p>
          <a:p>
            <a:pPr lvl="0"/>
            <a:r>
              <a:rPr lang="ru-RU" sz="2000" dirty="0">
                <a:solidFill>
                  <a:schemeClr val="bg1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  <a:sym typeface="Helvetica Neue"/>
              </a:rPr>
              <a:t>125124, г. Москва,</a:t>
            </a:r>
            <a:br>
              <a:rPr lang="ru-RU" sz="2000" dirty="0">
                <a:solidFill>
                  <a:schemeClr val="bg1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  <a:sym typeface="Helvetica Neue"/>
              </a:rPr>
              <a:t>3‑я ул. Ямского поля д. 2, </a:t>
            </a:r>
            <a:br>
              <a:rPr lang="ru-RU" sz="2000" dirty="0">
                <a:solidFill>
                  <a:schemeClr val="bg1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  <a:sym typeface="Helvetica Neue"/>
              </a:rPr>
              <a:t>корпус 26, офис 218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978400" y="381000"/>
            <a:ext cx="0" cy="6685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">
            <a:extLst>
              <a:ext uri="{FF2B5EF4-FFF2-40B4-BE49-F238E27FC236}">
                <a16:creationId xmlns:a16="http://schemas.microsoft.com/office/drawing/2014/main" id="{305ED94D-6BD7-D048-7210-48608ED09C61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pic>
        <p:nvPicPr>
          <p:cNvPr id="14" name="Google Shape;9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64" b="46942"/>
          <a:stretch/>
        </p:blipFill>
        <p:spPr>
          <a:xfrm>
            <a:off x="5977544" y="3675321"/>
            <a:ext cx="689707" cy="7621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53057" r="8516" b="-799"/>
          <a:stretch/>
        </p:blipFill>
        <p:spPr>
          <a:xfrm>
            <a:off x="5928540" y="3065721"/>
            <a:ext cx="685800" cy="685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t="53057" r="47473" b="-799"/>
          <a:stretch/>
        </p:blipFill>
        <p:spPr>
          <a:xfrm>
            <a:off x="5928540" y="2438400"/>
            <a:ext cx="685800" cy="6858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4" t="3375" r="15436" b="54187"/>
          <a:stretch/>
        </p:blipFill>
        <p:spPr>
          <a:xfrm>
            <a:off x="5928540" y="4427101"/>
            <a:ext cx="685799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84C0AB-9224-426E-B850-A9BB170BB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400" y="3065721"/>
            <a:ext cx="1600200" cy="1600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8420F5-5DBF-49E4-AEFA-6AE997D044D1}"/>
              </a:ext>
            </a:extLst>
          </p:cNvPr>
          <p:cNvSpPr txBox="1"/>
          <p:nvPr/>
        </p:nvSpPr>
        <p:spPr>
          <a:xfrm>
            <a:off x="1473200" y="3513330"/>
            <a:ext cx="2214871" cy="43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73"/>
              </a:lnSpc>
            </a:pPr>
            <a:r>
              <a:rPr lang="en-US" sz="2000" dirty="0">
                <a:solidFill>
                  <a:srgbClr val="FEFEFE"/>
                </a:solidFill>
                <a:latin typeface="Druk Wide Cyr" pitchFamily="50" charset="-52"/>
              </a:rPr>
              <a:t>КОНТАКТЫ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9000" contrast="36000"/>
                    </a14:imgEffect>
                  </a14:imgLayer>
                </a14:imgProps>
              </a:ext>
            </a:extLst>
          </a:blip>
          <a:srcRect t="7525" b="7525"/>
          <a:stretch/>
        </p:blipFill>
        <p:spPr>
          <a:xfrm>
            <a:off x="-20006" y="-22972"/>
            <a:ext cx="13029886" cy="73293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0006" y="-14112"/>
            <a:ext cx="13024806" cy="7329312"/>
          </a:xfrm>
          <a:prstGeom prst="rect">
            <a:avLst/>
          </a:prstGeom>
          <a:solidFill>
            <a:srgbClr val="0074BA">
              <a:alpha val="6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41A2E8AD-D4EA-EE57-FEFD-91F73E192394}"/>
              </a:ext>
            </a:extLst>
          </p:cNvPr>
          <p:cNvSpPr txBox="1"/>
          <p:nvPr/>
        </p:nvSpPr>
        <p:spPr>
          <a:xfrm>
            <a:off x="11324629" y="6705600"/>
            <a:ext cx="1426171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bg1"/>
                </a:solidFill>
                <a:latin typeface="Clear Sans Regular Bold"/>
              </a:rPr>
              <a:t>PROGSTEEL.RU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312762" y="2310589"/>
            <a:ext cx="10379275" cy="3146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3892" lvl="1" indent="-326946" algn="l">
              <a:lnSpc>
                <a:spcPts val="4240"/>
              </a:lnSpc>
              <a:buFont typeface="Arial"/>
              <a:buChar char="•"/>
            </a:pPr>
            <a:r>
              <a:rPr lang="ru-RU" sz="2000" spc="215" dirty="0">
                <a:solidFill>
                  <a:srgbClr val="FFFFFF"/>
                </a:solidFill>
                <a:latin typeface="Druk Wide Cyr" charset="-52"/>
                <a:ea typeface="Glacial Indifference"/>
                <a:cs typeface="Glacial Indifference"/>
                <a:sym typeface="Glacial Indifference"/>
              </a:rPr>
              <a:t>О КОМПАНИИ</a:t>
            </a:r>
            <a:endParaRPr lang="en-US" sz="2000" spc="215" dirty="0">
              <a:solidFill>
                <a:srgbClr val="FFFFFF"/>
              </a:solidFill>
              <a:latin typeface="Druk Wide Cyr" charset="-52"/>
              <a:ea typeface="Glacial Indifference"/>
              <a:cs typeface="Glacial Indifference"/>
              <a:sym typeface="Glacial Indifference"/>
            </a:endParaRPr>
          </a:p>
          <a:p>
            <a:pPr marL="653892" lvl="1" indent="-326946" algn="l">
              <a:lnSpc>
                <a:spcPts val="4240"/>
              </a:lnSpc>
              <a:buFont typeface="Arial"/>
              <a:buChar char="•"/>
            </a:pPr>
            <a:r>
              <a:rPr lang="ru-RU" sz="2000" spc="215" dirty="0">
                <a:solidFill>
                  <a:srgbClr val="FFFFFF"/>
                </a:solidFill>
                <a:latin typeface="Druk Wide Cyr" charset="-52"/>
                <a:ea typeface="Glacial Indifference"/>
                <a:cs typeface="Glacial Indifference"/>
                <a:sym typeface="Glacial Indifference"/>
              </a:rPr>
              <a:t>СПЕЦИФИКА ВЗАИМОДЕЙСТВИЯ</a:t>
            </a:r>
          </a:p>
          <a:p>
            <a:pPr marL="326946" lvl="1" algn="l">
              <a:lnSpc>
                <a:spcPts val="4240"/>
              </a:lnSpc>
            </a:pPr>
            <a:r>
              <a:rPr lang="ru-RU" sz="2000" spc="215" dirty="0">
                <a:solidFill>
                  <a:srgbClr val="FFFFFF"/>
                </a:solidFill>
                <a:latin typeface="Druk Wide Cyr" charset="-52"/>
                <a:ea typeface="Glacial Indifference"/>
                <a:cs typeface="Glacial Indifference"/>
                <a:sym typeface="Glacial Indifference"/>
              </a:rPr>
              <a:t>  ЗАКАЗЧИКА И ПОДРЯДЧИКА </a:t>
            </a:r>
            <a:endParaRPr lang="en-US" sz="2000" spc="215" dirty="0">
              <a:solidFill>
                <a:srgbClr val="FFFFFF"/>
              </a:solidFill>
              <a:latin typeface="Druk Wide Cyr" charset="-52"/>
              <a:ea typeface="Glacial Indifference"/>
              <a:cs typeface="Glacial Indifference"/>
              <a:sym typeface="Glacial Indifference"/>
            </a:endParaRPr>
          </a:p>
          <a:p>
            <a:pPr marL="653892" lvl="1" indent="-326946" algn="l">
              <a:lnSpc>
                <a:spcPts val="4240"/>
              </a:lnSpc>
              <a:buFont typeface="Arial"/>
              <a:buChar char="•"/>
            </a:pPr>
            <a:r>
              <a:rPr lang="ru-RU" sz="2000" spc="215" dirty="0">
                <a:solidFill>
                  <a:srgbClr val="FFFFFF"/>
                </a:solidFill>
                <a:latin typeface="Druk Wide Cyr" charset="-52"/>
                <a:ea typeface="Glacial Indifference"/>
                <a:cs typeface="Glacial Indifference"/>
                <a:sym typeface="Glacial Indifference"/>
              </a:rPr>
              <a:t>УПРАВЛЕНИЕ РИСКАМИ</a:t>
            </a:r>
            <a:endParaRPr lang="en-US" sz="2000" spc="215" dirty="0">
              <a:solidFill>
                <a:srgbClr val="FFFFFF"/>
              </a:solidFill>
              <a:latin typeface="Druk Wide Cyr" charset="-52"/>
              <a:ea typeface="Glacial Indifference"/>
              <a:cs typeface="Glacial Indifference"/>
              <a:sym typeface="Glacial Indifference"/>
            </a:endParaRPr>
          </a:p>
          <a:p>
            <a:pPr marL="653892" lvl="1" indent="-326946">
              <a:lnSpc>
                <a:spcPts val="4240"/>
              </a:lnSpc>
              <a:buFont typeface="Arial"/>
              <a:buChar char="•"/>
            </a:pPr>
            <a:r>
              <a:rPr lang="ru-RU" sz="2000" spc="215" dirty="0">
                <a:solidFill>
                  <a:srgbClr val="FFFFFF"/>
                </a:solidFill>
                <a:latin typeface="Druk Wide Cyr" charset="-52"/>
                <a:ea typeface="Glacial Indifference"/>
                <a:cs typeface="Glacial Indifference"/>
                <a:sym typeface="Glacial Indifference"/>
              </a:rPr>
              <a:t>СЕВЕРСТАЛЬ, КАК </a:t>
            </a:r>
            <a:r>
              <a:rPr lang="ru-RU" sz="2000" spc="215" dirty="0">
                <a:solidFill>
                  <a:srgbClr val="FFFFFF"/>
                </a:solidFill>
                <a:latin typeface="Druk Wide Cyr" charset="-52"/>
                <a:sym typeface="Glacial Indifference"/>
              </a:rPr>
              <a:t>КООРДИНАТОР </a:t>
            </a:r>
          </a:p>
          <a:p>
            <a:pPr marL="653892" lvl="1" indent="-326946">
              <a:lnSpc>
                <a:spcPts val="4240"/>
              </a:lnSpc>
              <a:buFont typeface="Arial"/>
              <a:buChar char="•"/>
            </a:pPr>
            <a:r>
              <a:rPr lang="ru-RU" sz="2000" spc="215" dirty="0">
                <a:solidFill>
                  <a:srgbClr val="FFFFFF"/>
                </a:solidFill>
                <a:latin typeface="Druk Wide Cyr" charset="-52"/>
                <a:ea typeface="Glacial Indifference"/>
                <a:cs typeface="Glacial Indifference"/>
                <a:sym typeface="Glacial Indifference"/>
              </a:rPr>
              <a:t>РЕАЛЬНЫЙ ОПЫТ</a:t>
            </a:r>
          </a:p>
        </p:txBody>
      </p:sp>
      <p:pic>
        <p:nvPicPr>
          <p:cNvPr id="8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">
            <a:extLst>
              <a:ext uri="{FF2B5EF4-FFF2-40B4-BE49-F238E27FC236}">
                <a16:creationId xmlns:a16="http://schemas.microsoft.com/office/drawing/2014/main" id="{A03ECCE0-F888-459E-99D8-59D26E5029A7}"/>
              </a:ext>
            </a:extLst>
          </p:cNvPr>
          <p:cNvSpPr/>
          <p:nvPr/>
        </p:nvSpPr>
        <p:spPr>
          <a:xfrm>
            <a:off x="-53702" y="0"/>
            <a:ext cx="5027534" cy="7315200"/>
          </a:xfrm>
          <a:prstGeom prst="rect">
            <a:avLst/>
          </a:prstGeom>
          <a:solidFill>
            <a:srgbClr val="0174B9"/>
          </a:solidFill>
        </p:spPr>
        <p:txBody>
          <a:bodyPr/>
          <a:lstStyle/>
          <a:p>
            <a:endParaRPr lang="ru-RU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689DD5B1-2D6F-4F2D-BBC3-2BEFD66B23BD}"/>
              </a:ext>
            </a:extLst>
          </p:cNvPr>
          <p:cNvSpPr txBox="1"/>
          <p:nvPr/>
        </p:nvSpPr>
        <p:spPr>
          <a:xfrm>
            <a:off x="80238" y="3944688"/>
            <a:ext cx="464904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Расположение объекта: г</a:t>
            </a:r>
            <a:r>
              <a:rPr lang="en-US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. </a:t>
            </a: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Москва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Металлоемкость: 1</a:t>
            </a:r>
            <a:r>
              <a:rPr lang="en-US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2</a:t>
            </a: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 </a:t>
            </a:r>
            <a:r>
              <a:rPr lang="ru-RU" sz="1500" dirty="0" err="1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тыс</a:t>
            </a: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 тонн</a:t>
            </a:r>
            <a:endParaRPr lang="en-US" sz="1500" dirty="0">
              <a:solidFill>
                <a:schemeClr val="bg1"/>
              </a:solidFill>
              <a:latin typeface="Druk Wide Cyr" charset="-52"/>
              <a:cs typeface="Circe" panose="020B060402020202020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78A2FBC-EBA1-4260-B0E7-7086AF4AA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2059" r="2435" b="694"/>
          <a:stretch/>
        </p:blipFill>
        <p:spPr>
          <a:xfrm>
            <a:off x="4902200" y="474717"/>
            <a:ext cx="8102600" cy="623088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0B25F527-106F-4FD9-91FE-CB1C27952012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9C0FBC5E-DD51-4B8E-B60B-3FB2FB7C273C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0F25BF8-32F4-49DF-9802-66FEC2622D7B}"/>
              </a:ext>
            </a:extLst>
          </p:cNvPr>
          <p:cNvCxnSpPr/>
          <p:nvPr/>
        </p:nvCxnSpPr>
        <p:spPr>
          <a:xfrm>
            <a:off x="4973832" y="474717"/>
            <a:ext cx="8234168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26DAE4A-AC55-4097-9FCC-4D64A8B4F4B5}"/>
              </a:ext>
            </a:extLst>
          </p:cNvPr>
          <p:cNvCxnSpPr/>
          <p:nvPr/>
        </p:nvCxnSpPr>
        <p:spPr>
          <a:xfrm>
            <a:off x="4588720" y="6705600"/>
            <a:ext cx="8416080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675C82C8-ABB7-422F-BB29-8FB225D1DC07}"/>
              </a:ext>
            </a:extLst>
          </p:cNvPr>
          <p:cNvSpPr txBox="1"/>
          <p:nvPr/>
        </p:nvSpPr>
        <p:spPr>
          <a:xfrm>
            <a:off x="-871105" y="1578376"/>
            <a:ext cx="6662340" cy="559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9"/>
              </a:lnSpc>
            </a:pPr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О КОМПАНИИ:</a:t>
            </a:r>
            <a:endParaRPr lang="en-US" sz="2000" dirty="0">
              <a:solidFill>
                <a:schemeClr val="bg1"/>
              </a:solidFill>
              <a:latin typeface="Druk Wide Cyr" pitchFamily="50" charset="-52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CA1F3D1-B9FF-4539-9BEB-DF4D7A956753}"/>
              </a:ext>
            </a:extLst>
          </p:cNvPr>
          <p:cNvSpPr txBox="1"/>
          <p:nvPr/>
        </p:nvSpPr>
        <p:spPr>
          <a:xfrm>
            <a:off x="899270" y="3443734"/>
            <a:ext cx="3689450" cy="290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1600" dirty="0">
                <a:solidFill>
                  <a:schemeClr val="bg1"/>
                </a:solidFill>
                <a:latin typeface="Druk Wide Cyr" charset="-52"/>
              </a:rPr>
              <a:t>«ОФИСНЫЙ ЦЕНТР»</a:t>
            </a:r>
            <a:endParaRPr lang="en-US" sz="1600" dirty="0">
              <a:solidFill>
                <a:schemeClr val="bg1"/>
              </a:solidFill>
              <a:latin typeface="Druk Wide Cyr" charset="-52"/>
            </a:endParaRPr>
          </a:p>
        </p:txBody>
      </p:sp>
      <p:pic>
        <p:nvPicPr>
          <p:cNvPr id="15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440A00-EE91-4C93-A523-590E9EABD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saturation sat="134000"/>
                    </a14:imgEffect>
                    <a14:imgEffect>
                      <a14:brightnessContrast bright="-6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3" t="-1" r="242" b="404"/>
          <a:stretch/>
        </p:blipFill>
        <p:spPr>
          <a:xfrm>
            <a:off x="4973832" y="474716"/>
            <a:ext cx="8027556" cy="623088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53702" y="0"/>
            <a:ext cx="5027534" cy="7315200"/>
          </a:xfrm>
          <a:prstGeom prst="rect">
            <a:avLst/>
          </a:prstGeom>
          <a:solidFill>
            <a:srgbClr val="F0F2F7"/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6440B705-15D6-4EE3-96C2-1055B8A7B2CB}"/>
              </a:ext>
            </a:extLst>
          </p:cNvPr>
          <p:cNvSpPr/>
          <p:nvPr/>
        </p:nvSpPr>
        <p:spPr>
          <a:xfrm>
            <a:off x="-53702" y="0"/>
            <a:ext cx="5027534" cy="7315200"/>
          </a:xfrm>
          <a:prstGeom prst="rect">
            <a:avLst/>
          </a:prstGeom>
          <a:solidFill>
            <a:srgbClr val="0174B9"/>
          </a:solidFill>
        </p:spPr>
        <p:txBody>
          <a:bodyPr/>
          <a:lstStyle/>
          <a:p>
            <a:endParaRPr lang="ru-RU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55DE6BB-1C94-4760-AE8A-FC9FF3BA071D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9EEFCB6C-CFE2-4FF3-B1F9-E5A3BC3D5E75}"/>
              </a:ext>
            </a:extLst>
          </p:cNvPr>
          <p:cNvSpPr txBox="1"/>
          <p:nvPr/>
        </p:nvSpPr>
        <p:spPr>
          <a:xfrm>
            <a:off x="-871105" y="1578376"/>
            <a:ext cx="6662340" cy="559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9"/>
              </a:lnSpc>
            </a:pPr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О КОМПАНИИ:</a:t>
            </a:r>
            <a:endParaRPr lang="en-US" sz="2000" dirty="0">
              <a:solidFill>
                <a:schemeClr val="bg1"/>
              </a:solidFill>
              <a:latin typeface="Druk Wide Cyr" pitchFamily="50" charset="-52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6FD8C1D1-A577-4D64-8FE0-8B359AD60482}"/>
              </a:ext>
            </a:extLst>
          </p:cNvPr>
          <p:cNvSpPr txBox="1"/>
          <p:nvPr/>
        </p:nvSpPr>
        <p:spPr>
          <a:xfrm>
            <a:off x="231917" y="3443734"/>
            <a:ext cx="4478466" cy="28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600" dirty="0">
                <a:solidFill>
                  <a:schemeClr val="bg1"/>
                </a:solidFill>
                <a:latin typeface="Druk Wide Cyr" charset="-52"/>
              </a:rPr>
              <a:t>«СК ОЛИМПИЙСИЙ» ГАЛЕРЕЯ</a:t>
            </a:r>
            <a:endParaRPr lang="en-US" sz="1600" dirty="0">
              <a:solidFill>
                <a:schemeClr val="bg1"/>
              </a:solidFill>
              <a:latin typeface="Druk Wide Cyr" charset="-52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CAE626FC-1120-42C7-B20F-34F5410259F1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BCA8354-40E0-47F8-B90C-55D296657150}"/>
              </a:ext>
            </a:extLst>
          </p:cNvPr>
          <p:cNvCxnSpPr/>
          <p:nvPr/>
        </p:nvCxnSpPr>
        <p:spPr>
          <a:xfrm>
            <a:off x="4973832" y="474717"/>
            <a:ext cx="8234168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E232F7A-B9D4-40BE-A710-293C5EE20586}"/>
              </a:ext>
            </a:extLst>
          </p:cNvPr>
          <p:cNvCxnSpPr/>
          <p:nvPr/>
        </p:nvCxnSpPr>
        <p:spPr>
          <a:xfrm>
            <a:off x="4588720" y="6705600"/>
            <a:ext cx="8636797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">
            <a:extLst>
              <a:ext uri="{FF2B5EF4-FFF2-40B4-BE49-F238E27FC236}">
                <a16:creationId xmlns:a16="http://schemas.microsoft.com/office/drawing/2014/main" id="{689DD5B1-2D6F-4F2D-BBC3-2BEFD66B23BD}"/>
              </a:ext>
            </a:extLst>
          </p:cNvPr>
          <p:cNvSpPr txBox="1"/>
          <p:nvPr/>
        </p:nvSpPr>
        <p:spPr>
          <a:xfrm>
            <a:off x="80238" y="3944688"/>
            <a:ext cx="464904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Расположение объекта: г</a:t>
            </a:r>
            <a:r>
              <a:rPr lang="en-US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. </a:t>
            </a: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Москва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Металлоемкость: 1 </a:t>
            </a:r>
            <a:r>
              <a:rPr lang="ru-RU" sz="1500" dirty="0" err="1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тыс</a:t>
            </a: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 тонн</a:t>
            </a:r>
            <a:endParaRPr lang="en-US" sz="1500" dirty="0">
              <a:solidFill>
                <a:schemeClr val="bg1"/>
              </a:solidFill>
              <a:latin typeface="Druk Wide Cyr" charset="-52"/>
              <a:cs typeface="Circe" panose="020B0604020202020204" charset="0"/>
            </a:endParaRPr>
          </a:p>
        </p:txBody>
      </p:sp>
      <p:pic>
        <p:nvPicPr>
          <p:cNvPr id="16" name="Google Shape;9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626F4-FF12-4C62-B6D2-18DC2FB2B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126" b="1"/>
          <a:stretch/>
        </p:blipFill>
        <p:spPr>
          <a:xfrm>
            <a:off x="4973831" y="482602"/>
            <a:ext cx="4934487" cy="62229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ADB9A4-1866-495A-BBC2-DEA64D518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/>
          <a:stretch/>
        </p:blipFill>
        <p:spPr>
          <a:xfrm>
            <a:off x="10001366" y="474716"/>
            <a:ext cx="3003434" cy="6230884"/>
          </a:xfrm>
          <a:prstGeom prst="rect">
            <a:avLst/>
          </a:prstGeom>
        </p:spPr>
      </p:pic>
      <p:sp>
        <p:nvSpPr>
          <p:cNvPr id="48" name="TextBox 5">
            <a:extLst>
              <a:ext uri="{FF2B5EF4-FFF2-40B4-BE49-F238E27FC236}">
                <a16:creationId xmlns:a16="http://schemas.microsoft.com/office/drawing/2014/main" id="{305ED94D-6BD7-D048-7210-48608ED09C61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AC2D799A-F10C-46AA-99E4-EBD671791806}"/>
              </a:ext>
            </a:extLst>
          </p:cNvPr>
          <p:cNvSpPr/>
          <p:nvPr/>
        </p:nvSpPr>
        <p:spPr>
          <a:xfrm>
            <a:off x="-53702" y="0"/>
            <a:ext cx="5027534" cy="7315200"/>
          </a:xfrm>
          <a:prstGeom prst="rect">
            <a:avLst/>
          </a:prstGeom>
          <a:solidFill>
            <a:srgbClr val="0174B9"/>
          </a:solidFill>
        </p:spPr>
        <p:txBody>
          <a:bodyPr/>
          <a:lstStyle/>
          <a:p>
            <a:endParaRPr lang="ru-RU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3B918D77-21E5-4244-BC1D-513A38E0D0BD}"/>
              </a:ext>
            </a:extLst>
          </p:cNvPr>
          <p:cNvSpPr txBox="1"/>
          <p:nvPr/>
        </p:nvSpPr>
        <p:spPr>
          <a:xfrm>
            <a:off x="-871105" y="1578376"/>
            <a:ext cx="6662340" cy="559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9"/>
              </a:lnSpc>
            </a:pPr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О КОМПАНИИ:</a:t>
            </a:r>
            <a:endParaRPr lang="en-US" sz="2000" dirty="0">
              <a:solidFill>
                <a:schemeClr val="bg1"/>
              </a:solidFill>
              <a:latin typeface="Druk Wide Cyr" pitchFamily="50" charset="-52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F2C55B7-9139-4B25-A1AB-AB047B126846}"/>
              </a:ext>
            </a:extLst>
          </p:cNvPr>
          <p:cNvSpPr txBox="1"/>
          <p:nvPr/>
        </p:nvSpPr>
        <p:spPr>
          <a:xfrm>
            <a:off x="442960" y="3331372"/>
            <a:ext cx="4263935" cy="600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600" dirty="0">
                <a:solidFill>
                  <a:schemeClr val="bg1"/>
                </a:solidFill>
                <a:latin typeface="Druk Wide Cyr" charset="-52"/>
              </a:rPr>
              <a:t>«КОМПЛЕКС ГАЗООЧИСТКИ НА АГЛОФАБРИКЕ»</a:t>
            </a:r>
            <a:endParaRPr lang="en-US" sz="1600" dirty="0">
              <a:solidFill>
                <a:schemeClr val="bg1"/>
              </a:solidFill>
              <a:latin typeface="Druk Wide Cyr" charset="-52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964FB58-E962-4062-826F-ACFB6F112D05}"/>
              </a:ext>
            </a:extLst>
          </p:cNvPr>
          <p:cNvCxnSpPr/>
          <p:nvPr/>
        </p:nvCxnSpPr>
        <p:spPr>
          <a:xfrm>
            <a:off x="4973832" y="474717"/>
            <a:ext cx="8234168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634B7A3-D078-4BE9-A879-2F501767A5AF}"/>
              </a:ext>
            </a:extLst>
          </p:cNvPr>
          <p:cNvCxnSpPr/>
          <p:nvPr/>
        </p:nvCxnSpPr>
        <p:spPr>
          <a:xfrm>
            <a:off x="4588720" y="6705600"/>
            <a:ext cx="8636797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689DD5B1-2D6F-4F2D-BBC3-2BEFD66B23BD}"/>
              </a:ext>
            </a:extLst>
          </p:cNvPr>
          <p:cNvSpPr txBox="1"/>
          <p:nvPr/>
        </p:nvSpPr>
        <p:spPr>
          <a:xfrm>
            <a:off x="247157" y="3979892"/>
            <a:ext cx="442581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Расположение объекта: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г. Новокузнецк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Металлоемкость: 2,4 </a:t>
            </a:r>
            <a:r>
              <a:rPr lang="ru-RU" sz="1500" dirty="0" err="1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тыс</a:t>
            </a: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 тонн</a:t>
            </a:r>
            <a:endParaRPr lang="en-US" sz="1500" dirty="0">
              <a:solidFill>
                <a:schemeClr val="bg1"/>
              </a:solidFill>
              <a:latin typeface="Druk Wide Cyr" charset="-52"/>
              <a:cs typeface="Circe" panose="020B0604020202020204" charset="0"/>
            </a:endParaRPr>
          </a:p>
        </p:txBody>
      </p:sp>
      <p:pic>
        <p:nvPicPr>
          <p:cNvPr id="14" name="Google Shape;9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A4BC5F-31B5-47D3-AA44-9653CDE3FE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6000"/>
                    </a14:imgEffect>
                    <a14:imgEffect>
                      <a14:colorTemperature colorTemp="5666"/>
                    </a14:imgEffect>
                    <a14:imgEffect>
                      <a14:saturation sat="78000"/>
                    </a14:imgEffect>
                    <a14:imgEffect>
                      <a14:brightnessContrast bright="5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7"/>
          <a:stretch/>
        </p:blipFill>
        <p:spPr>
          <a:xfrm>
            <a:off x="10001366" y="474715"/>
            <a:ext cx="3003434" cy="62308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9000" contrast="36000"/>
                    </a14:imgEffect>
                  </a14:imgLayer>
                </a14:imgProps>
              </a:ext>
            </a:extLst>
          </a:blip>
          <a:srcRect t="7525" b="7525"/>
          <a:stretch/>
        </p:blipFill>
        <p:spPr>
          <a:xfrm>
            <a:off x="-27509" y="1149"/>
            <a:ext cx="13029886" cy="7329311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-42867" y="-7056"/>
            <a:ext cx="13024806" cy="7329312"/>
          </a:xfrm>
          <a:prstGeom prst="rect">
            <a:avLst/>
          </a:prstGeom>
          <a:solidFill>
            <a:srgbClr val="0074BA">
              <a:alpha val="6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3A6BD014-A87D-4593-ACA4-3D384C342225}"/>
              </a:ext>
            </a:extLst>
          </p:cNvPr>
          <p:cNvSpPr txBox="1"/>
          <p:nvPr/>
        </p:nvSpPr>
        <p:spPr>
          <a:xfrm>
            <a:off x="5219141" y="2507522"/>
            <a:ext cx="7520020" cy="191890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9EB7FF0E-0413-4BD7-97D7-E1D211BF4EA5}"/>
              </a:ext>
            </a:extLst>
          </p:cNvPr>
          <p:cNvSpPr txBox="1"/>
          <p:nvPr/>
        </p:nvSpPr>
        <p:spPr>
          <a:xfrm>
            <a:off x="5219141" y="5474324"/>
            <a:ext cx="7520020" cy="191890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05ED94D-6BD7-D048-7210-48608ED09C61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153A9C87-E877-4C1D-88DB-E7AF30E8B10A}"/>
              </a:ext>
            </a:extLst>
          </p:cNvPr>
          <p:cNvSpPr txBox="1"/>
          <p:nvPr/>
        </p:nvSpPr>
        <p:spPr>
          <a:xfrm>
            <a:off x="-871105" y="3164954"/>
            <a:ext cx="666234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СПЕЦИФИКА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ВЗАИМОДЕЙСТВИЯ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ЗАКАЗЧИКА И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ПОДРЯДЧИКА :</a:t>
            </a:r>
            <a:endParaRPr lang="en-US" sz="2000" dirty="0">
              <a:solidFill>
                <a:schemeClr val="bg1"/>
              </a:solidFill>
              <a:latin typeface="Druk Wide Cyr" pitchFamily="50" charset="-52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527DBBD-FB6D-462C-ABDF-27A6F83A3496}"/>
              </a:ext>
            </a:extLst>
          </p:cNvPr>
          <p:cNvCxnSpPr/>
          <p:nvPr/>
        </p:nvCxnSpPr>
        <p:spPr>
          <a:xfrm>
            <a:off x="5057915" y="474717"/>
            <a:ext cx="8234168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5">
            <a:extLst>
              <a:ext uri="{FF2B5EF4-FFF2-40B4-BE49-F238E27FC236}">
                <a16:creationId xmlns:a16="http://schemas.microsoft.com/office/drawing/2014/main" id="{D2E7DEEE-DBE4-8923-F24E-FF4F1A50A1D8}"/>
              </a:ext>
            </a:extLst>
          </p:cNvPr>
          <p:cNvSpPr txBox="1"/>
          <p:nvPr/>
        </p:nvSpPr>
        <p:spPr>
          <a:xfrm>
            <a:off x="6816808" y="1244898"/>
            <a:ext cx="7700768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43" indent="-28574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Юридические аспекты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2757E59B-9906-4A7D-3D18-2A5E89CBC82E}"/>
              </a:ext>
            </a:extLst>
          </p:cNvPr>
          <p:cNvSpPr txBox="1"/>
          <p:nvPr/>
        </p:nvSpPr>
        <p:spPr>
          <a:xfrm>
            <a:off x="6834372" y="4404130"/>
            <a:ext cx="7700768" cy="28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43" indent="-285743">
              <a:lnSpc>
                <a:spcPts val="252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Производственные вопросы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8ADEAB76-ED98-23E5-4F00-3DEF89F84773}"/>
              </a:ext>
            </a:extLst>
          </p:cNvPr>
          <p:cNvSpPr txBox="1"/>
          <p:nvPr/>
        </p:nvSpPr>
        <p:spPr>
          <a:xfrm>
            <a:off x="6847988" y="5732076"/>
            <a:ext cx="5687828" cy="600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43" indent="-285743">
              <a:lnSpc>
                <a:spcPts val="252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Своевременная поставка 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16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металлоконструкций .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012D68D4-D223-2A61-CBE4-C5317720A200}"/>
              </a:ext>
            </a:extLst>
          </p:cNvPr>
          <p:cNvSpPr txBox="1"/>
          <p:nvPr/>
        </p:nvSpPr>
        <p:spPr>
          <a:xfrm>
            <a:off x="6834372" y="2829850"/>
            <a:ext cx="7700768" cy="28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43" indent="-285743">
              <a:lnSpc>
                <a:spcPts val="252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Оптимизация </a:t>
            </a:r>
            <a:r>
              <a:rPr lang="ru-RU" sz="16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технических</a:t>
            </a:r>
            <a:r>
              <a:rPr lang="ru-RU" sz="1500" dirty="0">
                <a:solidFill>
                  <a:schemeClr val="bg1"/>
                </a:solidFill>
                <a:latin typeface="Druk Wide Cyr" charset="-52"/>
                <a:cs typeface="Circe" panose="020B0604020202020204" charset="0"/>
              </a:rPr>
              <a:t> решений   </a:t>
            </a:r>
            <a:endParaRPr lang="en-US" sz="1500" dirty="0">
              <a:solidFill>
                <a:schemeClr val="bg1"/>
              </a:solidFill>
              <a:latin typeface="Druk Wide Cyr" charset="-52"/>
              <a:cs typeface="Circe" panose="020B0604020202020204" charset="0"/>
            </a:endParaRPr>
          </a:p>
        </p:txBody>
      </p:sp>
      <p:pic>
        <p:nvPicPr>
          <p:cNvPr id="31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24" b="50578"/>
          <a:stretch/>
        </p:blipFill>
        <p:spPr>
          <a:xfrm>
            <a:off x="4988009" y="644377"/>
            <a:ext cx="1819191" cy="141302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1" r="6142" b="50578"/>
          <a:stretch/>
        </p:blipFill>
        <p:spPr>
          <a:xfrm>
            <a:off x="5159717" y="2185523"/>
            <a:ext cx="1371600" cy="141302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5" t="48642" r="4051" b="719"/>
          <a:stretch/>
        </p:blipFill>
        <p:spPr>
          <a:xfrm>
            <a:off x="5250455" y="3672160"/>
            <a:ext cx="1294298" cy="14478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t="48642" r="51521" b="719"/>
          <a:stretch/>
        </p:blipFill>
        <p:spPr>
          <a:xfrm>
            <a:off x="5265659" y="5308579"/>
            <a:ext cx="1447800" cy="1447800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4978400" y="381000"/>
            <a:ext cx="0" cy="6685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58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5">
            <a:extLst>
              <a:ext uri="{FF2B5EF4-FFF2-40B4-BE49-F238E27FC236}">
                <a16:creationId xmlns:a16="http://schemas.microsoft.com/office/drawing/2014/main" id="{305ED94D-6BD7-D048-7210-48608ED09C61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E004FF90-A2E1-464B-A3A4-48ED78015548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DF1CB770-F54E-48B3-847C-27D2799F10B3}"/>
              </a:ext>
            </a:extLst>
          </p:cNvPr>
          <p:cNvSpPr/>
          <p:nvPr/>
        </p:nvSpPr>
        <p:spPr>
          <a:xfrm>
            <a:off x="30381" y="0"/>
            <a:ext cx="5027534" cy="7315200"/>
          </a:xfrm>
          <a:prstGeom prst="rect">
            <a:avLst/>
          </a:prstGeom>
          <a:solidFill>
            <a:srgbClr val="0174B9"/>
          </a:solidFill>
        </p:spPr>
        <p:txBody>
          <a:bodyPr/>
          <a:lstStyle/>
          <a:p>
            <a:endParaRPr lang="ru-RU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D7ECEA55-2F3F-4056-B571-CBA52200639F}"/>
              </a:ext>
            </a:extLst>
          </p:cNvPr>
          <p:cNvSpPr txBox="1"/>
          <p:nvPr/>
        </p:nvSpPr>
        <p:spPr>
          <a:xfrm>
            <a:off x="-787022" y="3460823"/>
            <a:ext cx="66623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УПРАВЛЕНИЕ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Druk Wide Cyr" pitchFamily="50" charset="-52"/>
              </a:rPr>
              <a:t>РИСКАМИ</a:t>
            </a:r>
            <a:endParaRPr lang="en-US" sz="2000" dirty="0">
              <a:solidFill>
                <a:schemeClr val="bg1"/>
              </a:solidFill>
              <a:latin typeface="Druk Wide Cyr" pitchFamily="50" charset="-52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7F2DC24-36F1-49C4-A773-F2CF9E1C934D}"/>
              </a:ext>
            </a:extLst>
          </p:cNvPr>
          <p:cNvCxnSpPr/>
          <p:nvPr/>
        </p:nvCxnSpPr>
        <p:spPr>
          <a:xfrm>
            <a:off x="5057915" y="474717"/>
            <a:ext cx="7946885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D7EFA61-19CE-41F8-A16A-35C8635E1F85}"/>
              </a:ext>
            </a:extLst>
          </p:cNvPr>
          <p:cNvCxnSpPr/>
          <p:nvPr/>
        </p:nvCxnSpPr>
        <p:spPr>
          <a:xfrm>
            <a:off x="4672803" y="6705600"/>
            <a:ext cx="8331997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7880877" y="566784"/>
            <a:ext cx="20425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4BA"/>
                </a:solidFill>
                <a:latin typeface="Druk Wide Cyr" charset="-52"/>
                <a:ea typeface="Tahoma" panose="020B0604030504040204" pitchFamily="34" charset="0"/>
                <a:cs typeface="Circe" panose="020B0604020202020204" charset="0"/>
              </a:rPr>
              <a:t>Работа с рисками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00CDBD7-47C3-51C7-DBBE-EA52C875E393}"/>
              </a:ext>
            </a:extLst>
          </p:cNvPr>
          <p:cNvSpPr/>
          <p:nvPr/>
        </p:nvSpPr>
        <p:spPr>
          <a:xfrm>
            <a:off x="10402358" y="667423"/>
            <a:ext cx="2349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4BA"/>
                </a:solidFill>
                <a:latin typeface="Druk Wide Cyr" charset="-52"/>
                <a:ea typeface="Tahoma" panose="020B0604030504040204" pitchFamily="34" charset="0"/>
                <a:cs typeface="Circe" panose="020B0604020202020204" charset="0"/>
              </a:rPr>
              <a:t>План действий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3598A1A-FA61-D630-93F3-C5B8487AA535}"/>
              </a:ext>
            </a:extLst>
          </p:cNvPr>
          <p:cNvSpPr/>
          <p:nvPr/>
        </p:nvSpPr>
        <p:spPr>
          <a:xfrm>
            <a:off x="5164128" y="566775"/>
            <a:ext cx="2441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4BA"/>
                </a:solidFill>
                <a:latin typeface="Druk Wide Cyr" charset="-52"/>
                <a:ea typeface="Tahoma" panose="020B0604030504040204" pitchFamily="34" charset="0"/>
                <a:cs typeface="Circe" panose="020B0604020202020204" charset="0"/>
              </a:rPr>
              <a:t>Обнаруженные риски 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C3D312D-E0FC-D3ED-099C-7E77A1E73B47}"/>
              </a:ext>
            </a:extLst>
          </p:cNvPr>
          <p:cNvCxnSpPr>
            <a:cxnSpLocks/>
          </p:cNvCxnSpPr>
          <p:nvPr/>
        </p:nvCxnSpPr>
        <p:spPr>
          <a:xfrm>
            <a:off x="7831910" y="474717"/>
            <a:ext cx="0" cy="6230883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C3D312D-E0FC-D3ED-099C-7E77A1E73B47}"/>
              </a:ext>
            </a:extLst>
          </p:cNvPr>
          <p:cNvCxnSpPr>
            <a:cxnSpLocks/>
          </p:cNvCxnSpPr>
          <p:nvPr/>
        </p:nvCxnSpPr>
        <p:spPr>
          <a:xfrm>
            <a:off x="10136132" y="474717"/>
            <a:ext cx="0" cy="6230883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7F2DC24-36F1-49C4-A773-F2CF9E1C934D}"/>
              </a:ext>
            </a:extLst>
          </p:cNvPr>
          <p:cNvCxnSpPr/>
          <p:nvPr/>
        </p:nvCxnSpPr>
        <p:spPr>
          <a:xfrm>
            <a:off x="5075432" y="1219200"/>
            <a:ext cx="7929368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225928E-CF15-D315-70A0-A7F653E2D002}"/>
              </a:ext>
            </a:extLst>
          </p:cNvPr>
          <p:cNvSpPr/>
          <p:nvPr/>
        </p:nvSpPr>
        <p:spPr>
          <a:xfrm>
            <a:off x="8034079" y="1636095"/>
            <a:ext cx="19067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Снижение риска 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2F1158F-BF4D-B613-2775-9F34E8649138}"/>
              </a:ext>
            </a:extLst>
          </p:cNvPr>
          <p:cNvSpPr/>
          <p:nvPr/>
        </p:nvSpPr>
        <p:spPr>
          <a:xfrm>
            <a:off x="5057914" y="1301649"/>
            <a:ext cx="2773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Риски длительного согласования договора и/или подписание на невыгодных условиях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EC10542-F478-0511-AE03-F5B45FAE169B}"/>
              </a:ext>
            </a:extLst>
          </p:cNvPr>
          <p:cNvSpPr/>
          <p:nvPr/>
        </p:nvSpPr>
        <p:spPr>
          <a:xfrm>
            <a:off x="9415483" y="1513469"/>
            <a:ext cx="4245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Заранее согласованная 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форма договора 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67F2DC24-36F1-49C4-A773-F2CF9E1C934D}"/>
              </a:ext>
            </a:extLst>
          </p:cNvPr>
          <p:cNvCxnSpPr/>
          <p:nvPr/>
        </p:nvCxnSpPr>
        <p:spPr>
          <a:xfrm>
            <a:off x="5066673" y="2514600"/>
            <a:ext cx="7946885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0D77A53-C5A3-9027-EE10-DD3DD3F230A8}"/>
              </a:ext>
            </a:extLst>
          </p:cNvPr>
          <p:cNvSpPr/>
          <p:nvPr/>
        </p:nvSpPr>
        <p:spPr>
          <a:xfrm>
            <a:off x="5057915" y="2723269"/>
            <a:ext cx="2763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 Риск необоснованного </a:t>
            </a:r>
          </a:p>
          <a:p>
            <a:pPr algn="ctr">
              <a:spcBef>
                <a:spcPct val="0"/>
              </a:spcBef>
            </a:pPr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увеличения количества трудозатрат</a:t>
            </a:r>
            <a:endParaRPr lang="en-US" sz="1600" b="1" dirty="0">
              <a:solidFill>
                <a:srgbClr val="0074BA"/>
              </a:solidFill>
              <a:latin typeface="Circe" panose="020B0604020202020204" charset="0"/>
              <a:cs typeface="Circe" panose="020B060402020202020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C26CC1C-A072-E312-F959-C3F36FB3DEC1}"/>
              </a:ext>
            </a:extLst>
          </p:cNvPr>
          <p:cNvSpPr/>
          <p:nvPr/>
        </p:nvSpPr>
        <p:spPr>
          <a:xfrm>
            <a:off x="9320777" y="2676826"/>
            <a:ext cx="4512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Поиск эффективных 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решений на этапе 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проектирования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8011FB4-2390-F69A-BAE7-E431060F5C85}"/>
              </a:ext>
            </a:extLst>
          </p:cNvPr>
          <p:cNvSpPr/>
          <p:nvPr/>
        </p:nvSpPr>
        <p:spPr>
          <a:xfrm>
            <a:off x="7821077" y="2850961"/>
            <a:ext cx="2315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Снижение уровня риска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Компенсация риска</a:t>
            </a: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67F2DC24-36F1-49C4-A773-F2CF9E1C934D}"/>
              </a:ext>
            </a:extLst>
          </p:cNvPr>
          <p:cNvCxnSpPr/>
          <p:nvPr/>
        </p:nvCxnSpPr>
        <p:spPr>
          <a:xfrm>
            <a:off x="5075432" y="3886200"/>
            <a:ext cx="7929368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450E21A-9C05-E72D-73C1-89DEC34E4FF1}"/>
              </a:ext>
            </a:extLst>
          </p:cNvPr>
          <p:cNvSpPr/>
          <p:nvPr/>
        </p:nvSpPr>
        <p:spPr>
          <a:xfrm>
            <a:off x="7821077" y="4279612"/>
            <a:ext cx="2315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Снижение уровня риска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Компенсация риска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2F71A8A-069E-9D10-FD2B-0DC6BAD702B4}"/>
              </a:ext>
            </a:extLst>
          </p:cNvPr>
          <p:cNvSpPr/>
          <p:nvPr/>
        </p:nvSpPr>
        <p:spPr>
          <a:xfrm>
            <a:off x="5057915" y="4279612"/>
            <a:ext cx="27739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Риск срыва сроков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 и выхода за рамки бюджета</a:t>
            </a:r>
            <a:endParaRPr lang="ru-RU" sz="1600" b="1" dirty="0">
              <a:solidFill>
                <a:srgbClr val="0074BA"/>
              </a:solidFill>
              <a:latin typeface="Circe" panose="020B0604020202020204" charset="0"/>
              <a:ea typeface="Tahoma" panose="020B0604030504040204" pitchFamily="34" charset="0"/>
              <a:cs typeface="Circe" panose="020B060402020202020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D1D096D-D343-6235-4035-BCAF6B0257F0}"/>
              </a:ext>
            </a:extLst>
          </p:cNvPr>
          <p:cNvSpPr/>
          <p:nvPr/>
        </p:nvSpPr>
        <p:spPr>
          <a:xfrm>
            <a:off x="9368958" y="4123051"/>
            <a:ext cx="4384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Готовые решения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 для реализации 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производственной программы 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67F2DC24-36F1-49C4-A773-F2CF9E1C934D}"/>
              </a:ext>
            </a:extLst>
          </p:cNvPr>
          <p:cNvCxnSpPr/>
          <p:nvPr/>
        </p:nvCxnSpPr>
        <p:spPr>
          <a:xfrm>
            <a:off x="4970129" y="5293054"/>
            <a:ext cx="8034671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20B9FB0-8682-4B71-0BAF-6904644CBA24}"/>
              </a:ext>
            </a:extLst>
          </p:cNvPr>
          <p:cNvSpPr/>
          <p:nvPr/>
        </p:nvSpPr>
        <p:spPr>
          <a:xfrm>
            <a:off x="5057915" y="5444531"/>
            <a:ext cx="2763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Риск несвоевременной поставки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 и/или не комплектной 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поставки МК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64C088B-8F74-E172-AE1A-7412E89ACB9A}"/>
              </a:ext>
            </a:extLst>
          </p:cNvPr>
          <p:cNvSpPr/>
          <p:nvPr/>
        </p:nvSpPr>
        <p:spPr>
          <a:xfrm>
            <a:off x="8027195" y="5757446"/>
            <a:ext cx="19067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Снижение риска 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AD145E4-2DB7-37AE-00AC-7E394934D2B2}"/>
              </a:ext>
            </a:extLst>
          </p:cNvPr>
          <p:cNvSpPr/>
          <p:nvPr/>
        </p:nvSpPr>
        <p:spPr>
          <a:xfrm>
            <a:off x="9371912" y="5506900"/>
            <a:ext cx="4384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Заблаговременное 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согласование графика </a:t>
            </a:r>
          </a:p>
          <a:p>
            <a:pPr algn="ctr"/>
            <a:r>
              <a:rPr lang="ru-RU" sz="1600" b="1" dirty="0">
                <a:solidFill>
                  <a:srgbClr val="0074BA"/>
                </a:solidFill>
                <a:latin typeface="Circe" panose="020B0604020202020204" charset="0"/>
                <a:ea typeface="Tahoma" panose="020B0604030504040204" pitchFamily="34" charset="0"/>
                <a:cs typeface="Circe" panose="020B0604020202020204" charset="0"/>
              </a:rPr>
              <a:t>поставки МК </a:t>
            </a:r>
          </a:p>
        </p:txBody>
      </p:sp>
      <p:pic>
        <p:nvPicPr>
          <p:cNvPr id="48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>
            <a:extLst>
              <a:ext uri="{FF2B5EF4-FFF2-40B4-BE49-F238E27FC236}">
                <a16:creationId xmlns:a16="http://schemas.microsoft.com/office/drawing/2014/main" id="{998463D9-F0FB-4488-9943-50F503BCCE34}"/>
              </a:ext>
            </a:extLst>
          </p:cNvPr>
          <p:cNvSpPr/>
          <p:nvPr/>
        </p:nvSpPr>
        <p:spPr>
          <a:xfrm>
            <a:off x="30381" y="0"/>
            <a:ext cx="5027534" cy="7315200"/>
          </a:xfrm>
          <a:prstGeom prst="rect">
            <a:avLst/>
          </a:prstGeom>
          <a:solidFill>
            <a:srgbClr val="0174B9"/>
          </a:solidFill>
        </p:spPr>
        <p:txBody>
          <a:bodyPr/>
          <a:lstStyle/>
          <a:p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138238" y="4406436"/>
            <a:ext cx="2924547" cy="936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C42AAC59-6538-5244-2E27-AF9B0BB47078}"/>
              </a:ext>
            </a:extLst>
          </p:cNvPr>
          <p:cNvSpPr txBox="1"/>
          <p:nvPr/>
        </p:nvSpPr>
        <p:spPr>
          <a:xfrm>
            <a:off x="177800" y="3465653"/>
            <a:ext cx="4796031" cy="610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000" dirty="0">
                <a:solidFill>
                  <a:schemeClr val="bg1"/>
                </a:solidFill>
                <a:latin typeface="Druk Wide Cyr" charset="-52"/>
              </a:rPr>
              <a:t>СЕВЕРСТАЛЬ-КООРДИНАТОР ПРОЕКТА</a:t>
            </a:r>
            <a:endParaRPr lang="en-US" sz="2000" dirty="0">
              <a:solidFill>
                <a:schemeClr val="bg1"/>
              </a:solidFill>
              <a:latin typeface="Druk Wide Cyr" charset="-52"/>
            </a:endParaRP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305ED94D-6BD7-D048-7210-48608ED09C61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pic>
        <p:nvPicPr>
          <p:cNvPr id="33" name="Google Shape;9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7F2DC24-36F1-49C4-A773-F2CF9E1C934D}"/>
              </a:ext>
            </a:extLst>
          </p:cNvPr>
          <p:cNvCxnSpPr/>
          <p:nvPr/>
        </p:nvCxnSpPr>
        <p:spPr>
          <a:xfrm flipV="1">
            <a:off x="4973832" y="457200"/>
            <a:ext cx="8030968" cy="17517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ED7EFA61-19CE-41F8-A16A-35C8635E1F85}"/>
              </a:ext>
            </a:extLst>
          </p:cNvPr>
          <p:cNvCxnSpPr/>
          <p:nvPr/>
        </p:nvCxnSpPr>
        <p:spPr>
          <a:xfrm>
            <a:off x="4588720" y="6705600"/>
            <a:ext cx="8416080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45" y="4545257"/>
            <a:ext cx="2590800" cy="6583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4" y="4406436"/>
            <a:ext cx="2933347" cy="936018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6677249" y="2352278"/>
            <a:ext cx="1571068" cy="1850234"/>
          </a:xfrm>
          <a:prstGeom prst="straightConnector1">
            <a:avLst/>
          </a:prstGeom>
          <a:ln>
            <a:solidFill>
              <a:srgbClr val="0074BA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9496648" y="2352279"/>
            <a:ext cx="1600199" cy="1850233"/>
          </a:xfrm>
          <a:prstGeom prst="straightConnector1">
            <a:avLst/>
          </a:prstGeom>
          <a:ln>
            <a:solidFill>
              <a:srgbClr val="0074BA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7468614" y="1221509"/>
            <a:ext cx="2924547" cy="936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8178800" y="4800600"/>
            <a:ext cx="1579884" cy="0"/>
          </a:xfrm>
          <a:prstGeom prst="straightConnector1">
            <a:avLst/>
          </a:prstGeom>
          <a:ln>
            <a:solidFill>
              <a:srgbClr val="0074BA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84" y="1284097"/>
            <a:ext cx="2706563" cy="843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846FB8-B89B-4241-8095-CA41DD25E5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742" y="2386050"/>
            <a:ext cx="2400779" cy="21592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5">
            <a:extLst>
              <a:ext uri="{FF2B5EF4-FFF2-40B4-BE49-F238E27FC236}">
                <a16:creationId xmlns:a16="http://schemas.microsoft.com/office/drawing/2014/main" id="{305ED94D-6BD7-D048-7210-48608ED09C61}"/>
              </a:ext>
            </a:extLst>
          </p:cNvPr>
          <p:cNvSpPr txBox="1"/>
          <p:nvPr/>
        </p:nvSpPr>
        <p:spPr>
          <a:xfrm>
            <a:off x="11379200" y="6705600"/>
            <a:ext cx="1426171" cy="2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lear Sans Regular Bold"/>
              </a:rPr>
              <a:t>PROGSTEEL.RU</a:t>
            </a:r>
          </a:p>
        </p:txBody>
      </p:sp>
      <p:sp>
        <p:nvSpPr>
          <p:cNvPr id="31" name="AutoShape 2"/>
          <p:cNvSpPr/>
          <p:nvPr/>
        </p:nvSpPr>
        <p:spPr>
          <a:xfrm>
            <a:off x="-53702" y="0"/>
            <a:ext cx="5027534" cy="7315200"/>
          </a:xfrm>
          <a:prstGeom prst="rect">
            <a:avLst/>
          </a:prstGeom>
          <a:solidFill>
            <a:srgbClr val="0174B9"/>
          </a:solidFill>
        </p:spPr>
        <p:txBody>
          <a:bodyPr/>
          <a:lstStyle/>
          <a:p>
            <a:endParaRPr lang="ru-RU"/>
          </a:p>
        </p:txBody>
      </p:sp>
      <p:sp>
        <p:nvSpPr>
          <p:cNvPr id="32" name="TextBox 7"/>
          <p:cNvSpPr txBox="1"/>
          <p:nvPr/>
        </p:nvSpPr>
        <p:spPr>
          <a:xfrm>
            <a:off x="5393018" y="1578746"/>
            <a:ext cx="2988716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6773" lvl="1" indent="-153387" algn="ctr">
              <a:lnSpc>
                <a:spcPts val="2571"/>
              </a:lnSpc>
              <a:buFont typeface="Arial"/>
              <a:buChar char="•"/>
            </a:pPr>
            <a:r>
              <a:rPr lang="ru-RU" sz="14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Готовый, выверенный договор с сбалансированными позициями заказчика и подрядчика</a:t>
            </a:r>
            <a:endParaRPr lang="en-US" sz="1400" b="1" dirty="0">
              <a:solidFill>
                <a:srgbClr val="0074BA"/>
              </a:solidFill>
              <a:latin typeface="Circe" panose="020B0604020202020204" charset="0"/>
              <a:cs typeface="Circe" panose="020B0604020202020204" charset="0"/>
            </a:endParaRPr>
          </a:p>
          <a:p>
            <a:pPr marL="306773" lvl="1" indent="-153387" algn="ctr">
              <a:lnSpc>
                <a:spcPts val="2571"/>
              </a:lnSpc>
              <a:buFont typeface="Arial"/>
              <a:buChar char="•"/>
            </a:pPr>
            <a:r>
              <a:rPr lang="ru-RU" sz="14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Необходимое авансирование и умеренные штрафные санкции </a:t>
            </a:r>
            <a:endParaRPr lang="en-US" sz="1400" b="1" dirty="0">
              <a:solidFill>
                <a:srgbClr val="0074BA"/>
              </a:solidFill>
              <a:latin typeface="Circe" panose="020B0604020202020204" charset="0"/>
              <a:cs typeface="Circe" panose="020B0604020202020204" charset="0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9341095" y="5156933"/>
            <a:ext cx="2941910" cy="297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6773" lvl="1" indent="-153387" algn="ctr">
              <a:lnSpc>
                <a:spcPts val="2571"/>
              </a:lnSpc>
              <a:buFont typeface="Arial"/>
              <a:buChar char="•"/>
            </a:pPr>
            <a:r>
              <a:rPr lang="ru-RU" sz="14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Выверенный  график  поставки</a:t>
            </a:r>
            <a:endParaRPr lang="en-US" sz="1400" b="1" dirty="0">
              <a:solidFill>
                <a:srgbClr val="0074BA"/>
              </a:solidFill>
              <a:latin typeface="Circe" panose="020B0604020202020204" charset="0"/>
              <a:cs typeface="Circe" panose="020B0604020202020204" charset="0"/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5192465" y="5155530"/>
            <a:ext cx="3499032" cy="630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lnSpc>
                <a:spcPts val="2571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   Заранее представлены на согласование</a:t>
            </a:r>
          </a:p>
          <a:p>
            <a:pPr algn="ctr">
              <a:lnSpc>
                <a:spcPts val="2571"/>
              </a:lnSpc>
            </a:pPr>
            <a:r>
              <a:rPr lang="ru-RU" sz="14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методы монтажа</a:t>
            </a:r>
            <a:endParaRPr lang="en-US" sz="1400" b="1" dirty="0">
              <a:solidFill>
                <a:srgbClr val="0074BA"/>
              </a:solidFill>
              <a:latin typeface="Circe" panose="020B0604020202020204" charset="0"/>
              <a:cs typeface="Circe" panose="020B0604020202020204" charset="0"/>
            </a:endParaRPr>
          </a:p>
        </p:txBody>
      </p:sp>
      <p:sp>
        <p:nvSpPr>
          <p:cNvPr id="35" name="TextBox 10"/>
          <p:cNvSpPr txBox="1"/>
          <p:nvPr/>
        </p:nvSpPr>
        <p:spPr>
          <a:xfrm>
            <a:off x="9140110" y="1522169"/>
            <a:ext cx="3458288" cy="1964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6773" lvl="1" indent="-153387" algn="ctr">
              <a:lnSpc>
                <a:spcPts val="2571"/>
              </a:lnSpc>
              <a:buFont typeface="Arial"/>
              <a:buChar char="•"/>
            </a:pPr>
            <a:r>
              <a:rPr lang="ru-RU" sz="1400" b="1" dirty="0" err="1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Замоделированная</a:t>
            </a:r>
            <a:r>
              <a:rPr lang="ru-RU" sz="14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 самостоятельная работа металлического каркаса (отсутствие гибких упоров, </a:t>
            </a:r>
            <a:r>
              <a:rPr lang="ru-RU" sz="1400" b="1" dirty="0" err="1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статболтов</a:t>
            </a:r>
            <a:r>
              <a:rPr lang="ru-RU" sz="14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 )        </a:t>
            </a:r>
            <a:endParaRPr lang="en-US" sz="1400" b="1" dirty="0">
              <a:solidFill>
                <a:srgbClr val="0074BA"/>
              </a:solidFill>
              <a:latin typeface="Circe" panose="020B0604020202020204" charset="0"/>
              <a:cs typeface="Circe" panose="020B0604020202020204" charset="0"/>
            </a:endParaRPr>
          </a:p>
          <a:p>
            <a:pPr marL="306773" lvl="1" indent="-153387" algn="ctr">
              <a:lnSpc>
                <a:spcPts val="2571"/>
              </a:lnSpc>
              <a:buFont typeface="Arial"/>
              <a:buChar char="•"/>
            </a:pPr>
            <a:r>
              <a:rPr lang="ru-RU" sz="1400" b="1" dirty="0">
                <a:solidFill>
                  <a:srgbClr val="0074BA"/>
                </a:solidFill>
                <a:latin typeface="Circe" panose="020B0604020202020204" charset="0"/>
                <a:cs typeface="Circe" panose="020B0604020202020204" charset="0"/>
              </a:rPr>
              <a:t>Отдельная работа МК, без учета монолитных ядер жесткости </a:t>
            </a:r>
            <a:endParaRPr lang="en-US" sz="1400" b="1" dirty="0">
              <a:solidFill>
                <a:srgbClr val="0074BA"/>
              </a:solidFill>
              <a:latin typeface="Circe" panose="020B0604020202020204" charset="0"/>
              <a:cs typeface="Circe" panose="020B0604020202020204" charset="0"/>
            </a:endParaRPr>
          </a:p>
          <a:p>
            <a:pPr algn="ctr">
              <a:lnSpc>
                <a:spcPts val="2571"/>
              </a:lnSpc>
            </a:pPr>
            <a:endParaRPr lang="en-US" sz="1400" b="1" dirty="0">
              <a:solidFill>
                <a:srgbClr val="0074BA"/>
              </a:solidFill>
              <a:latin typeface="Circe" panose="020B0604020202020204" charset="0"/>
              <a:cs typeface="Circe" panose="020B0604020202020204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C42AAC59-6538-5244-2E27-AF9B0BB47078}"/>
              </a:ext>
            </a:extLst>
          </p:cNvPr>
          <p:cNvSpPr txBox="1"/>
          <p:nvPr/>
        </p:nvSpPr>
        <p:spPr>
          <a:xfrm>
            <a:off x="529207" y="3704540"/>
            <a:ext cx="3861716" cy="290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2000" dirty="0">
                <a:solidFill>
                  <a:schemeClr val="bg1"/>
                </a:solidFill>
                <a:latin typeface="Druk Wide Cyr" charset="-52"/>
              </a:rPr>
              <a:t>РЕАЛЬНЫЙ ОПЫТ</a:t>
            </a:r>
            <a:endParaRPr lang="en-US" sz="2000" dirty="0">
              <a:solidFill>
                <a:schemeClr val="bg1"/>
              </a:solidFill>
              <a:latin typeface="Druk Wide Cyr" charset="-52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0E95DB76-E348-F488-1C79-6DB2F0BD25EC}"/>
              </a:ext>
            </a:extLst>
          </p:cNvPr>
          <p:cNvSpPr txBox="1"/>
          <p:nvPr/>
        </p:nvSpPr>
        <p:spPr>
          <a:xfrm>
            <a:off x="5435166" y="781493"/>
            <a:ext cx="3126475" cy="27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1400" dirty="0">
                <a:solidFill>
                  <a:srgbClr val="0074BA"/>
                </a:solidFill>
                <a:latin typeface="Druk Wide Cyr" charset="-52"/>
                <a:cs typeface="Circe" panose="020B0604020202020204" charset="0"/>
              </a:rPr>
              <a:t>Юридические вопросы 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3044D7B9-9E67-A5A3-FB7F-DBC09B6A6D37}"/>
              </a:ext>
            </a:extLst>
          </p:cNvPr>
          <p:cNvSpPr txBox="1"/>
          <p:nvPr/>
        </p:nvSpPr>
        <p:spPr>
          <a:xfrm>
            <a:off x="9517299" y="3718944"/>
            <a:ext cx="2703910" cy="595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400" dirty="0">
                <a:solidFill>
                  <a:srgbClr val="0074BA"/>
                </a:solidFill>
                <a:latin typeface="Druk Wide Cyr" charset="-52"/>
                <a:cs typeface="Circe" panose="020B0604020202020204" charset="0"/>
              </a:rPr>
              <a:t>Поставка металлоконструкций</a:t>
            </a: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2DC1D476-A3AE-343A-4287-E6CEDF268B3B}"/>
              </a:ext>
            </a:extLst>
          </p:cNvPr>
          <p:cNvSpPr txBox="1"/>
          <p:nvPr/>
        </p:nvSpPr>
        <p:spPr>
          <a:xfrm>
            <a:off x="9324094" y="781493"/>
            <a:ext cx="2975913" cy="595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1400" dirty="0">
                <a:solidFill>
                  <a:srgbClr val="0074BA"/>
                </a:solidFill>
                <a:latin typeface="Druk Wide Cyr" charset="-52"/>
                <a:cs typeface="Circe" panose="020B0604020202020204" charset="0"/>
              </a:rPr>
              <a:t>Технические решения</a:t>
            </a:r>
            <a:endParaRPr lang="en-US" sz="1400" dirty="0">
              <a:solidFill>
                <a:srgbClr val="0074BA"/>
              </a:solidFill>
              <a:latin typeface="Druk Wide Cyr" charset="-52"/>
              <a:cs typeface="Circe" panose="020B0604020202020204" charset="0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ru-RU" sz="1400" dirty="0">
              <a:solidFill>
                <a:srgbClr val="0074BA"/>
              </a:solidFill>
              <a:latin typeface="Druk Wide Cyr" charset="-52"/>
              <a:cs typeface="Circe" panose="020B0604020202020204" charset="0"/>
            </a:endParaRP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7818AA53-A41A-4659-C079-B3B26E4E19F1}"/>
              </a:ext>
            </a:extLst>
          </p:cNvPr>
          <p:cNvSpPr txBox="1"/>
          <p:nvPr/>
        </p:nvSpPr>
        <p:spPr>
          <a:xfrm>
            <a:off x="5142471" y="3740666"/>
            <a:ext cx="3599020" cy="595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1400" dirty="0">
                <a:solidFill>
                  <a:srgbClr val="0074BA"/>
                </a:solidFill>
                <a:latin typeface="Druk Wide Cyr" charset="-52"/>
                <a:cs typeface="Circe" panose="020B0604020202020204" charset="0"/>
              </a:rPr>
              <a:t>Производственные вопросы 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675898" y="3657600"/>
            <a:ext cx="8328902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940800" y="474717"/>
            <a:ext cx="0" cy="6230883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4770632" y="1366438"/>
            <a:ext cx="8234168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821432" y="4419600"/>
            <a:ext cx="8183368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oogle Shape;9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800" y="544286"/>
            <a:ext cx="2102819" cy="674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Прямая соединительная линия 53"/>
          <p:cNvCxnSpPr/>
          <p:nvPr/>
        </p:nvCxnSpPr>
        <p:spPr>
          <a:xfrm>
            <a:off x="4978400" y="381000"/>
            <a:ext cx="0" cy="6685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67F2DC24-36F1-49C4-A773-F2CF9E1C934D}"/>
              </a:ext>
            </a:extLst>
          </p:cNvPr>
          <p:cNvCxnSpPr/>
          <p:nvPr/>
        </p:nvCxnSpPr>
        <p:spPr>
          <a:xfrm>
            <a:off x="4973832" y="474717"/>
            <a:ext cx="8030968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ED7EFA61-19CE-41F8-A16A-35C8635E1F85}"/>
              </a:ext>
            </a:extLst>
          </p:cNvPr>
          <p:cNvCxnSpPr/>
          <p:nvPr/>
        </p:nvCxnSpPr>
        <p:spPr>
          <a:xfrm>
            <a:off x="4672803" y="6705600"/>
            <a:ext cx="8331997" cy="0"/>
          </a:xfrm>
          <a:prstGeom prst="line">
            <a:avLst/>
          </a:prstGeom>
          <a:ln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13312</TotalTime>
  <Words>329</Words>
  <Application>Microsoft Office PowerPoint</Application>
  <PresentationFormat>Произвольный</PresentationFormat>
  <Paragraphs>95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Druk Wide Cyr</vt:lpstr>
      <vt:lpstr>Calibri</vt:lpstr>
      <vt:lpstr>Circe</vt:lpstr>
      <vt:lpstr>Clear Sans Regular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Трансграничная канатно-подвесная дорога через реку Амур, между городами Благовещенск и Хэйхэ (Китай), с пассажирским</dc:title>
  <dc:creator>Пользователь</dc:creator>
  <cp:lastModifiedBy>Александр Анисимов</cp:lastModifiedBy>
  <cp:revision>148</cp:revision>
  <cp:lastPrinted>2023-06-14T08:49:35Z</cp:lastPrinted>
  <dcterms:created xsi:type="dcterms:W3CDTF">2006-08-16T00:00:00Z</dcterms:created>
  <dcterms:modified xsi:type="dcterms:W3CDTF">2025-03-12T18:02:37Z</dcterms:modified>
  <dc:identifier>DAFlKGn_fq8</dc:identifier>
</cp:coreProperties>
</file>