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6.jpg" ContentType="image/jpeg"/>
  <Override PartName="/ppt/media/image7.jpg" ContentType="image/jpeg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9" r:id="rId4"/>
    <p:sldId id="264" r:id="rId5"/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FBFBFB"/>
    <a:srgbClr val="1C1C1C"/>
    <a:srgbClr val="393939"/>
    <a:srgbClr val="FF6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1A584-1742-429C-99DD-259AA5BA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4F57C4-5587-4326-B0C4-521913222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1D3D36-CA78-4C5B-824D-88D100D6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6938F-961F-416B-B2D1-23F95B4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32B3-A980-4183-8B17-6797A3B8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6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327A2-1DAD-412D-8327-C9814F83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D469C2-88C8-4D1F-87D0-F15C60E8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A3F6D2-EF86-408D-A578-7FAFE44B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4223C-7965-46F9-99B2-59407396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4E971-D508-49AB-95F9-E5F0CF73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6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47D046-DC5F-443F-B922-98F3F48F6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9FEC2A-3B10-4314-B4C4-B555719B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6545D4-0F98-457F-B6DA-BEC27F50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E55593-46FD-4B49-8D1C-D4313279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F317D-D21C-47DB-94B7-E4D8175B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A30EE-472C-4671-965D-81866D75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BE564-F108-4200-872B-91376E182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7664-7029-440C-9DF6-8D6E5AB5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114A77-65E9-429F-99E3-0CDBDD79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A50C9-916D-40FC-937D-2DB388C0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4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D975B-9508-41AC-B80A-2E3A03D3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D1823-0A9F-4F96-8397-164A6A472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CD25B-1F0D-4FFB-AA5B-6C3A433F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D9C3F-BEF4-4CA0-AAA7-1B598920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33699-76DD-43C1-A311-78F890B2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DBE47-E360-4965-879E-74BD9A25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1B579-1877-475C-A9CE-0AFA9C604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8CFF4-FA38-43F4-8BD1-45EB21290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0D9021-B027-492B-BB1F-83AD6F91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C2F335-0720-47A7-8625-E2570F3E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74B2EC-4748-4528-A16B-0048D25F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1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896B7-0E74-41AE-AFD3-33CA85A4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082B1-5724-4AB1-A44A-AB5DD92DF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163249-58E5-4982-A152-3A3312185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DF91E3-B67E-46E8-BB2C-86646DA74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81E882-299C-4E2A-B04C-59353E6DE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9C781E-5620-4619-A269-AD5944D0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431DC1-7D95-4BEB-96FC-6BEB437E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5D81B0-4021-4238-A1D0-2AD31BBA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6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23546-02E3-4098-92E5-155ED898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DB3EF9-8D48-4224-BAEF-EDB2BC90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E019C2-BA02-4E5C-A1C4-48E42EC4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32438-047F-4996-B0D0-CDB136E8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4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AD28DA-CC62-48E8-9A0F-F3B47859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AE0FA1-5CAE-4D48-AEDB-54213FB0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C3922-9F73-4026-8D37-24107445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8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6F36-BAD4-4D32-AF78-3FECBBB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03E0D-FE5E-43D3-BE68-8ACD7CB1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C09B6-7549-42D5-8A81-DFB4EA879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1AD76-A683-48AC-A87F-B7A0CF18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0AA5EF-C775-458C-BCCF-8E59CF85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5F9FC-0964-4EBD-A314-06BDAFCF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9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A53A5-7491-45E0-858E-6D667773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33FB66-2F51-4F7E-A1FE-D3BBCAB2E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442EC-59F4-4F4E-A243-7BA6AE400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9CF6CC-DD6F-4135-9687-23DC07C1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2535F-0AB8-4E25-9E14-2404CA25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20CC84-F891-4EC9-A22A-32EA819B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951F1-1667-4DE6-A6D7-C3CD3B05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05E90-B166-4FE4-B8FF-B53ED1A7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E7C5C-9435-43D8-86DC-10AD8D33A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44ADC-1066-4F12-92FC-BD4BB96B1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3FC04F-4DC3-47CE-ACDC-E555B453E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9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jpg"/><Relationship Id="rId4" Type="http://schemas.openxmlformats.org/officeDocument/2006/relationships/video" Target="../media/media2.mp4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BC8D38-24DA-4F72-BDAC-1FABDFCD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30C364-BED0-4CFF-8C61-C33B29CFC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1982754"/>
            <a:ext cx="859155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РОССИЙСКАЯ СТРОИТЕЛЬНАЯ НЕДЕЛЯ 2025</a:t>
            </a:r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B6A97A3-EB28-41A4-832F-15ED9DCB6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595779"/>
            <a:ext cx="8089900" cy="598487"/>
          </a:xfrm>
        </p:spPr>
        <p:txBody>
          <a:bodyPr>
            <a:normAutofit fontScale="92500"/>
          </a:bodyPr>
          <a:lstStyle/>
          <a:p>
            <a:pPr algn="l"/>
            <a:r>
              <a:rPr lang="ru-RU" sz="3200" dirty="0">
                <a:solidFill>
                  <a:srgbClr val="1C1C1C"/>
                </a:solidFill>
                <a:latin typeface="Involve" panose="020B0502020202020204" pitchFamily="34" charset="0"/>
              </a:rPr>
              <a:t>3</a:t>
            </a:r>
            <a:r>
              <a:rPr lang="en-US" sz="3200" dirty="0">
                <a:solidFill>
                  <a:srgbClr val="1C1C1C"/>
                </a:solidFill>
                <a:latin typeface="Involve" panose="020B0502020202020204" pitchFamily="34" charset="0"/>
              </a:rPr>
              <a:t>D</a:t>
            </a:r>
            <a:r>
              <a:rPr lang="ru-RU" sz="3200" dirty="0">
                <a:solidFill>
                  <a:srgbClr val="1C1C1C"/>
                </a:solidFill>
                <a:latin typeface="Involve" panose="020B0502020202020204" pitchFamily="34" charset="0"/>
              </a:rPr>
              <a:t>-ПЕЧАТЬ В МАЛОЭТАЖНОМ СТРОИТЕЛЬСТВЕ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D25F-0123-401F-BB82-717D68CDE1AA}"/>
              </a:ext>
            </a:extLst>
          </p:cNvPr>
          <p:cNvSpPr txBox="1"/>
          <p:nvPr/>
        </p:nvSpPr>
        <p:spPr>
          <a:xfrm>
            <a:off x="419100" y="5207432"/>
            <a:ext cx="5346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Белоусов Денис, комм</a:t>
            </a:r>
            <a:r>
              <a:rPr lang="ru-RU" dirty="0">
                <a:solidFill>
                  <a:srgbClr val="1C1C1C"/>
                </a:solidFill>
                <a:latin typeface="Involve" panose="020B0502020202020204" pitchFamily="34" charset="0"/>
              </a:rPr>
              <a:t>ерческий</a:t>
            </a:r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 </a:t>
            </a:r>
            <a:r>
              <a:rPr lang="ru-RU" dirty="0">
                <a:solidFill>
                  <a:srgbClr val="1C1C1C"/>
                </a:solidFill>
                <a:latin typeface="Involve" panose="020B0502020202020204" pitchFamily="34" charset="0"/>
              </a:rPr>
              <a:t>д</a:t>
            </a:r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ир</a:t>
            </a:r>
            <a:r>
              <a:rPr lang="ru-RU" dirty="0">
                <a:solidFill>
                  <a:srgbClr val="1C1C1C"/>
                </a:solidFill>
                <a:latin typeface="Involve" panose="020B0502020202020204" pitchFamily="34" charset="0"/>
              </a:rPr>
              <a:t>ектор</a:t>
            </a:r>
            <a:r>
              <a:rPr lang="ru-RU" sz="1800" dirty="0">
                <a:solidFill>
                  <a:srgbClr val="1C1C1C"/>
                </a:solidFill>
                <a:latin typeface="Involve" panose="020B0502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1C1C1C"/>
                </a:solidFill>
                <a:latin typeface="Involve" panose="020B0502020202020204" pitchFamily="34" charset="0"/>
              </a:rPr>
              <a:t>Smart Build Service</a:t>
            </a:r>
            <a:endParaRPr lang="ru-RU" sz="1800" b="1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r>
              <a:rPr lang="ru-RU" dirty="0">
                <a:solidFill>
                  <a:srgbClr val="1C1C1C"/>
                </a:solidFill>
                <a:latin typeface="Involve" panose="020B0502020202020204" pitchFamily="34" charset="0"/>
              </a:rPr>
              <a:t>13.03.2025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A115B-AD1F-4CE0-846A-CF1CFFF77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96900"/>
            <a:ext cx="4152900" cy="3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1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6E206-161E-0E65-86EF-05B5483D2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52314512-54C7-3CD4-4F67-D195757B1902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36" name="Заголовок 1">
              <a:extLst>
                <a:ext uri="{FF2B5EF4-FFF2-40B4-BE49-F238E27FC236}">
                  <a16:creationId xmlns:a16="http://schemas.microsoft.com/office/drawing/2014/main" id="{F2411084-B9E0-7377-10E4-B816DC636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ru-RU" altLang="ru-RU" sz="2400" b="1" dirty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О технологии</a:t>
              </a:r>
            </a:p>
          </p:txBody>
        </p:sp>
        <p:sp>
          <p:nvSpPr>
            <p:cNvPr id="37" name="Заголовок 1">
              <a:extLst>
                <a:ext uri="{FF2B5EF4-FFF2-40B4-BE49-F238E27FC236}">
                  <a16:creationId xmlns:a16="http://schemas.microsoft.com/office/drawing/2014/main" id="{E6318547-8439-3D7C-A8E6-F1FDA1BFE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2</a:t>
              </a:fld>
              <a:endParaRPr lang="ru-RU" altLang="ru-RU" sz="1600" dirty="0">
                <a:solidFill>
                  <a:srgbClr val="FBFBFB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5808C3D-9B85-B80B-BA31-B3797F5F268F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877E1C-EA0A-AA63-978B-5260E28AF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0" y="856401"/>
            <a:ext cx="3794486" cy="284586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F39D1C-CC08-1E2A-B416-7AEF699E0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76" y="856401"/>
            <a:ext cx="2137824" cy="285043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3D печать (1)">
            <a:hlinkClick r:id="" action="ppaction://media"/>
            <a:extLst>
              <a:ext uri="{FF2B5EF4-FFF2-40B4-BE49-F238E27FC236}">
                <a16:creationId xmlns:a16="http://schemas.microsoft.com/office/drawing/2014/main" id="{123D02F9-9284-1D4C-8AA4-9217C53C9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11792" y="856401"/>
            <a:ext cx="3115844" cy="553927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64CC4-8DB8-6846-F4C2-742FC63E4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0" y="3696091"/>
            <a:ext cx="3794485" cy="284586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746FE7-9BED-7636-FE53-31A461A669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34" y="856401"/>
            <a:ext cx="2137821" cy="285042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F6540A-6A06-0317-C6B4-249CC6FB30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75" y="3696090"/>
            <a:ext cx="2134397" cy="284586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3D печать (13)">
            <a:hlinkClick r:id="" action="ppaction://media"/>
            <a:extLst>
              <a:ext uri="{FF2B5EF4-FFF2-40B4-BE49-F238E27FC236}">
                <a16:creationId xmlns:a16="http://schemas.microsoft.com/office/drawing/2014/main" id="{B6C33CFC-100D-5E3D-8EAC-5269F22348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b="23626"/>
          <a:stretch/>
        </p:blipFill>
        <p:spPr>
          <a:xfrm>
            <a:off x="6492073" y="3696087"/>
            <a:ext cx="2101381" cy="285319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791DC5-422B-6DB4-B366-5703BF41FD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60" y="6489082"/>
            <a:ext cx="4152887" cy="3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659676-7F4B-4AE3-BFF8-A30706BDA703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2431C8B8-E64A-4645-8F4C-CB4DAFBC6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ru-RU" altLang="ru-RU" sz="2400" b="1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Слабые места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C431BF61-6AAB-4713-A5DF-0DAEA519B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3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FC22FEB-5350-43C5-BD84-FBC9D26ED13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14F8C7-B310-4B27-96CE-D4A05ABEFFF0}"/>
              </a:ext>
            </a:extLst>
          </p:cNvPr>
          <p:cNvSpPr txBox="1"/>
          <p:nvPr/>
        </p:nvSpPr>
        <p:spPr>
          <a:xfrm>
            <a:off x="1525371" y="1415399"/>
            <a:ext cx="9650629" cy="46903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Высокая </a:t>
            </a:r>
            <a:r>
              <a:rPr lang="ru-RU" sz="2400" b="1" dirty="0">
                <a:solidFill>
                  <a:srgbClr val="1C1C1C"/>
                </a:solidFill>
                <a:latin typeface="Involve" panose="020B0502020202020204" pitchFamily="34" charset="0"/>
              </a:rPr>
              <a:t>степень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 </a:t>
            </a:r>
            <a:r>
              <a:rPr lang="ru-RU" sz="2400" b="1" dirty="0">
                <a:solidFill>
                  <a:srgbClr val="1C1C1C"/>
                </a:solidFill>
                <a:latin typeface="Involve" panose="020B0502020202020204" pitchFamily="34" charset="0"/>
              </a:rPr>
              <a:t>зависимости от качества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 используемой печатной </a:t>
            </a:r>
            <a:r>
              <a:rPr lang="ru-RU" sz="2400" b="1" dirty="0">
                <a:solidFill>
                  <a:srgbClr val="1C1C1C"/>
                </a:solidFill>
                <a:latin typeface="Involve" panose="020B0502020202020204" pitchFamily="34" charset="0"/>
              </a:rPr>
              <a:t>смеси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7742E0F-15ED-44DB-89EF-D733FC55DBE3}"/>
              </a:ext>
            </a:extLst>
          </p:cNvPr>
          <p:cNvSpPr/>
          <p:nvPr/>
        </p:nvSpPr>
        <p:spPr>
          <a:xfrm>
            <a:off x="874482" y="1520952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1C1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CFA567-7584-45FE-9402-6DB73C64E9C4}"/>
              </a:ext>
            </a:extLst>
          </p:cNvPr>
          <p:cNvSpPr txBox="1"/>
          <p:nvPr/>
        </p:nvSpPr>
        <p:spPr>
          <a:xfrm>
            <a:off x="1526243" y="2214218"/>
            <a:ext cx="9847155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Вероятность получения некачественного результата, </a:t>
            </a:r>
            <a:r>
              <a:rPr lang="ru-RU" sz="2400" b="1" dirty="0">
                <a:solidFill>
                  <a:srgbClr val="1C1C1C"/>
                </a:solidFill>
                <a:latin typeface="Involve" panose="020B0502020202020204" pitchFamily="34" charset="0"/>
              </a:rPr>
              <a:t>требующего отделки,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 из-за ошибок во время печати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FABD624-47FE-4A18-916E-E362C2771591}"/>
              </a:ext>
            </a:extLst>
          </p:cNvPr>
          <p:cNvSpPr/>
          <p:nvPr/>
        </p:nvSpPr>
        <p:spPr>
          <a:xfrm>
            <a:off x="875790" y="2391083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1C1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FB63BD-972C-44C1-B712-4F1C765CB11F}"/>
              </a:ext>
            </a:extLst>
          </p:cNvPr>
          <p:cNvSpPr txBox="1"/>
          <p:nvPr/>
        </p:nvSpPr>
        <p:spPr>
          <a:xfrm>
            <a:off x="1524935" y="3153683"/>
            <a:ext cx="9511365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Необходимость </a:t>
            </a:r>
            <a:r>
              <a:rPr lang="ru-RU" sz="2400" b="1" dirty="0">
                <a:solidFill>
                  <a:srgbClr val="1C1C1C"/>
                </a:solidFill>
                <a:latin typeface="Involve" panose="020B0502020202020204" pitchFamily="34" charset="0"/>
              </a:rPr>
              <a:t>использования тяжелой техники 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для перемещения и сборки оборудования (манипулятор с бортом от 6 метров) или  автокрана с полу-прицепом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F979B7C-3ADB-4FEB-B23F-D7C759A05A50}"/>
              </a:ext>
            </a:extLst>
          </p:cNvPr>
          <p:cNvSpPr/>
          <p:nvPr/>
        </p:nvSpPr>
        <p:spPr>
          <a:xfrm>
            <a:off x="874482" y="3515214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1C1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4F23B4-BC91-4E06-8A63-251CC8D3CCAF}"/>
              </a:ext>
            </a:extLst>
          </p:cNvPr>
          <p:cNvSpPr txBox="1"/>
          <p:nvPr/>
        </p:nvSpPr>
        <p:spPr>
          <a:xfrm>
            <a:off x="1525807" y="4513281"/>
            <a:ext cx="9954993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3</a:t>
            </a:r>
            <a:r>
              <a:rPr lang="en-US" sz="2400" dirty="0">
                <a:solidFill>
                  <a:srgbClr val="1C1C1C"/>
                </a:solidFill>
                <a:latin typeface="Involve" panose="020B0502020202020204" pitchFamily="34" charset="0"/>
              </a:rPr>
              <a:t>D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-печать - достаточно </a:t>
            </a:r>
            <a:r>
              <a:rPr lang="ru-RU" sz="2400" b="1" dirty="0">
                <a:solidFill>
                  <a:srgbClr val="1C1C1C"/>
                </a:solidFill>
                <a:latin typeface="Involve" panose="020B0502020202020204" pitchFamily="34" charset="0"/>
              </a:rPr>
              <a:t>молодая отрасль, 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требующая большого ресурса для продвижения и развития технологии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6098B13-6A3F-4A90-A744-4F1E44C798EF}"/>
              </a:ext>
            </a:extLst>
          </p:cNvPr>
          <p:cNvSpPr/>
          <p:nvPr/>
        </p:nvSpPr>
        <p:spPr>
          <a:xfrm>
            <a:off x="875790" y="4690145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1C1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36957D-0AFC-4F1A-B81A-E1D6B6571062}"/>
              </a:ext>
            </a:extLst>
          </p:cNvPr>
          <p:cNvSpPr txBox="1"/>
          <p:nvPr/>
        </p:nvSpPr>
        <p:spPr>
          <a:xfrm>
            <a:off x="1525807" y="5454724"/>
            <a:ext cx="9332693" cy="46903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Отсутствие проработанных ГОСТов и СП для аддитивного строительства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160D712-880B-449B-BE3E-BF659683E360}"/>
              </a:ext>
            </a:extLst>
          </p:cNvPr>
          <p:cNvSpPr/>
          <p:nvPr/>
        </p:nvSpPr>
        <p:spPr>
          <a:xfrm>
            <a:off x="875790" y="5560277"/>
            <a:ext cx="347331" cy="34733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9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23870C5-6AD1-D67B-5EF3-8CE13FEB8E8D}"/>
              </a:ext>
            </a:extLst>
          </p:cNvPr>
          <p:cNvGrpSpPr/>
          <p:nvPr/>
        </p:nvGrpSpPr>
        <p:grpSpPr>
          <a:xfrm>
            <a:off x="4242560" y="1099256"/>
            <a:ext cx="3706879" cy="2266265"/>
            <a:chOff x="4322678" y="1658563"/>
            <a:chExt cx="3706879" cy="428503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92F349B-F41F-F2D7-2170-7AB36C925647}"/>
                </a:ext>
              </a:extLst>
            </p:cNvPr>
            <p:cNvSpPr/>
            <p:nvPr/>
          </p:nvSpPr>
          <p:spPr>
            <a:xfrm>
              <a:off x="4322678" y="1658564"/>
              <a:ext cx="3706879" cy="4285035"/>
            </a:xfrm>
            <a:prstGeom prst="rect">
              <a:avLst/>
            </a:prstGeom>
            <a:solidFill>
              <a:srgbClr val="FF6D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24A11E6C-9764-B5F0-DAEF-6D4FE7A4A982}"/>
                </a:ext>
              </a:extLst>
            </p:cNvPr>
            <p:cNvSpPr/>
            <p:nvPr/>
          </p:nvSpPr>
          <p:spPr>
            <a:xfrm>
              <a:off x="4322679" y="1658563"/>
              <a:ext cx="2777874" cy="2173718"/>
            </a:xfrm>
            <a:custGeom>
              <a:avLst/>
              <a:gdLst>
                <a:gd name="connsiteX0" fmla="*/ 0 w 2777874"/>
                <a:gd name="connsiteY0" fmla="*/ 0 h 2173718"/>
                <a:gd name="connsiteX1" fmla="*/ 2698527 w 2777874"/>
                <a:gd name="connsiteY1" fmla="*/ 0 h 2173718"/>
                <a:gd name="connsiteX2" fmla="*/ 2702968 w 2777874"/>
                <a:gd name="connsiteY2" fmla="*/ 12136 h 2173718"/>
                <a:gd name="connsiteX3" fmla="*/ 2777874 w 2777874"/>
                <a:gd name="connsiteY3" fmla="*/ 507591 h 2173718"/>
                <a:gd name="connsiteX4" fmla="*/ 1111747 w 2777874"/>
                <a:gd name="connsiteY4" fmla="*/ 2173718 h 2173718"/>
                <a:gd name="connsiteX5" fmla="*/ 51936 w 2777874"/>
                <a:gd name="connsiteY5" fmla="*/ 1793256 h 2173718"/>
                <a:gd name="connsiteX6" fmla="*/ 0 w 2777874"/>
                <a:gd name="connsiteY6" fmla="*/ 1746054 h 2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7874" h="2173718">
                  <a:moveTo>
                    <a:pt x="0" y="0"/>
                  </a:moveTo>
                  <a:lnTo>
                    <a:pt x="2698527" y="0"/>
                  </a:lnTo>
                  <a:lnTo>
                    <a:pt x="2702968" y="12136"/>
                  </a:lnTo>
                  <a:cubicBezTo>
                    <a:pt x="2751649" y="168650"/>
                    <a:pt x="2777874" y="335058"/>
                    <a:pt x="2777874" y="507591"/>
                  </a:cubicBezTo>
                  <a:cubicBezTo>
                    <a:pt x="2777874" y="1427768"/>
                    <a:pt x="2031924" y="2173718"/>
                    <a:pt x="1111747" y="2173718"/>
                  </a:cubicBezTo>
                  <a:cubicBezTo>
                    <a:pt x="709170" y="2173718"/>
                    <a:pt x="339941" y="2030939"/>
                    <a:pt x="51936" y="1793256"/>
                  </a:cubicBezTo>
                  <a:lnTo>
                    <a:pt x="0" y="1746054"/>
                  </a:lnTo>
                  <a:close/>
                </a:path>
              </a:pathLst>
            </a:custGeom>
            <a:solidFill>
              <a:srgbClr val="FBFBFB">
                <a:alpha val="110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CE73D2-BBA5-EBC5-CCBC-4C33AEDFEA94}"/>
              </a:ext>
            </a:extLst>
          </p:cNvPr>
          <p:cNvSpPr/>
          <p:nvPr/>
        </p:nvSpPr>
        <p:spPr>
          <a:xfrm>
            <a:off x="348701" y="1099257"/>
            <a:ext cx="3706880" cy="2266264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AE0C96-1582-3E9B-7547-340615FE24E7}"/>
              </a:ext>
            </a:extLst>
          </p:cNvPr>
          <p:cNvSpPr txBox="1"/>
          <p:nvPr/>
        </p:nvSpPr>
        <p:spPr>
          <a:xfrm>
            <a:off x="617045" y="1965021"/>
            <a:ext cx="3012447" cy="1324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/>
                <a:sym typeface="Montserrat"/>
              </a:rPr>
              <a:t>100 м. кв.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ontserrat"/>
                <a:sym typeface="Montserrat"/>
              </a:rPr>
              <a:t>Высота 3 метра</a:t>
            </a:r>
          </a:p>
          <a:p>
            <a:pPr algn="ctr">
              <a:buClr>
                <a:srgbClr val="000000"/>
              </a:buClr>
            </a:pPr>
            <a:r>
              <a:rPr lang="ru-RU" sz="1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75 часов печати</a:t>
            </a:r>
            <a:endParaRPr lang="ru" sz="14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Clr>
                <a:srgbClr val="000000"/>
              </a:buClr>
            </a:pPr>
            <a:r>
              <a:rPr lang="ru" sz="1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30 тонн смеси</a:t>
            </a:r>
          </a:p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schemeClr val="bg1"/>
                </a:solidFill>
                <a:latin typeface="Montserrat"/>
                <a:sym typeface="Montserrat Medium"/>
              </a:rPr>
              <a:t>39 </a:t>
            </a:r>
            <a:r>
              <a:rPr lang="ru-RU" sz="1400" b="1" dirty="0" err="1">
                <a:solidFill>
                  <a:schemeClr val="bg1"/>
                </a:solidFill>
                <a:latin typeface="Montserrat"/>
                <a:sym typeface="Montserrat Medium"/>
              </a:rPr>
              <a:t>м3</a:t>
            </a:r>
            <a:r>
              <a:rPr lang="ru-RU" sz="1400" b="1" dirty="0">
                <a:solidFill>
                  <a:schemeClr val="bg1"/>
                </a:solidFill>
                <a:latin typeface="Montserrat"/>
                <a:sym typeface="Montserrat Medium"/>
              </a:rPr>
              <a:t> пенобетона</a:t>
            </a:r>
            <a:endParaRPr lang="ru-RU" sz="1400" b="1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endParaRPr lang="ru-RU" sz="14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A8094-C75A-6140-546C-7DDFEF984D77}"/>
              </a:ext>
            </a:extLst>
          </p:cNvPr>
          <p:cNvSpPr txBox="1"/>
          <p:nvPr/>
        </p:nvSpPr>
        <p:spPr>
          <a:xfrm>
            <a:off x="615799" y="1184411"/>
            <a:ext cx="319942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C000"/>
                </a:solidFill>
                <a:latin typeface="Involve SemiBold" panose="020B0502020202020204" pitchFamily="34" charset="0"/>
              </a:rPr>
              <a:t>Высокая скорость строительства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B5224-CDAC-67DD-403C-E709EFAA7D7B}"/>
              </a:ext>
            </a:extLst>
          </p:cNvPr>
          <p:cNvSpPr txBox="1"/>
          <p:nvPr/>
        </p:nvSpPr>
        <p:spPr>
          <a:xfrm>
            <a:off x="4382658" y="1994714"/>
            <a:ext cx="3433964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Печатает один дом бригада численностью от 2-х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человек. В текущих условиях это решает вопрос проблематики нехватки миграционной рабочей силы.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AAB4A-473A-E6BB-3FD4-52FA4D54CC8C}"/>
              </a:ext>
            </a:extLst>
          </p:cNvPr>
          <p:cNvSpPr txBox="1"/>
          <p:nvPr/>
        </p:nvSpPr>
        <p:spPr>
          <a:xfrm>
            <a:off x="4509658" y="1184412"/>
            <a:ext cx="301244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latin typeface="Involve SemiBold" panose="020B0502020202020204" pitchFamily="34" charset="0"/>
              </a:rPr>
              <a:t>Сокращение затрат на оплату труда до 30%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52B0A6-6B0A-4C35-7DE4-2C14C498513E}"/>
              </a:ext>
            </a:extLst>
          </p:cNvPr>
          <p:cNvSpPr/>
          <p:nvPr/>
        </p:nvSpPr>
        <p:spPr>
          <a:xfrm>
            <a:off x="8136421" y="1099257"/>
            <a:ext cx="3706878" cy="2266264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BF209F-1499-B7D0-85A8-78B5321671D5}"/>
              </a:ext>
            </a:extLst>
          </p:cNvPr>
          <p:cNvSpPr txBox="1"/>
          <p:nvPr/>
        </p:nvSpPr>
        <p:spPr>
          <a:xfrm>
            <a:off x="8340018" y="1968738"/>
            <a:ext cx="328048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Все коммуникации можно закладывать в стены в процессе печати, а в дальнейшем сэкономить на </a:t>
            </a:r>
            <a:r>
              <a:rPr lang="ru-RU" sz="14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штроблении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 стен и на их отделке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C4F2D8-6B9D-2F65-C453-A8B9312E6787}"/>
              </a:ext>
            </a:extLst>
          </p:cNvPr>
          <p:cNvSpPr txBox="1"/>
          <p:nvPr/>
        </p:nvSpPr>
        <p:spPr>
          <a:xfrm>
            <a:off x="8403518" y="1184411"/>
            <a:ext cx="301244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C000"/>
                </a:solidFill>
                <a:latin typeface="Involve SemiBold" panose="020B0502020202020204" pitchFamily="34" charset="0"/>
              </a:rPr>
              <a:t>Снижение расходов при возведении стен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DD2059A-7136-408A-90DE-CB638ABDE9F3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22" name="Заголовок 1">
              <a:extLst>
                <a:ext uri="{FF2B5EF4-FFF2-40B4-BE49-F238E27FC236}">
                  <a16:creationId xmlns:a16="http://schemas.microsoft.com/office/drawing/2014/main" id="{808C85C9-A2E4-428E-8CA7-F37AFDE6C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2400" b="1" dirty="0">
                  <a:solidFill>
                    <a:schemeClr val="bg1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Плюсы технологии</a:t>
              </a:r>
            </a:p>
          </p:txBody>
        </p:sp>
        <p:sp>
          <p:nvSpPr>
            <p:cNvPr id="23" name="Заголовок 1">
              <a:extLst>
                <a:ext uri="{FF2B5EF4-FFF2-40B4-BE49-F238E27FC236}">
                  <a16:creationId xmlns:a16="http://schemas.microsoft.com/office/drawing/2014/main" id="{D4923C0C-D386-46E0-9732-C878D8E04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FBFBFB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4</a:t>
              </a:fld>
              <a:endParaRPr lang="ru-RU" altLang="ru-RU" sz="1600" dirty="0">
                <a:solidFill>
                  <a:srgbClr val="FBFBFB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EB3D2FF5-EF69-4AB9-8E61-D9B5E28B5583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FBFB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779455A-8041-48EF-9172-1DF7251E8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6" y="6235681"/>
            <a:ext cx="4152888" cy="38161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0A7E515-494A-D15A-FF0E-8178A7440E42}"/>
              </a:ext>
            </a:extLst>
          </p:cNvPr>
          <p:cNvGrpSpPr/>
          <p:nvPr/>
        </p:nvGrpSpPr>
        <p:grpSpPr>
          <a:xfrm>
            <a:off x="348701" y="3519868"/>
            <a:ext cx="3706879" cy="2266265"/>
            <a:chOff x="4322678" y="1658563"/>
            <a:chExt cx="3706879" cy="4285036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D9628895-2A17-EF01-2BA0-CB6EF089C7C6}"/>
                </a:ext>
              </a:extLst>
            </p:cNvPr>
            <p:cNvSpPr/>
            <p:nvPr/>
          </p:nvSpPr>
          <p:spPr>
            <a:xfrm>
              <a:off x="4322678" y="1658564"/>
              <a:ext cx="3706879" cy="4285035"/>
            </a:xfrm>
            <a:prstGeom prst="rect">
              <a:avLst/>
            </a:prstGeom>
            <a:solidFill>
              <a:srgbClr val="FF6D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олилиния 32">
              <a:extLst>
                <a:ext uri="{FF2B5EF4-FFF2-40B4-BE49-F238E27FC236}">
                  <a16:creationId xmlns:a16="http://schemas.microsoft.com/office/drawing/2014/main" id="{C258B974-61EF-F40B-7C9B-AABA84628D8E}"/>
                </a:ext>
              </a:extLst>
            </p:cNvPr>
            <p:cNvSpPr/>
            <p:nvPr/>
          </p:nvSpPr>
          <p:spPr>
            <a:xfrm>
              <a:off x="4322679" y="1658563"/>
              <a:ext cx="2777874" cy="2173718"/>
            </a:xfrm>
            <a:custGeom>
              <a:avLst/>
              <a:gdLst>
                <a:gd name="connsiteX0" fmla="*/ 0 w 2777874"/>
                <a:gd name="connsiteY0" fmla="*/ 0 h 2173718"/>
                <a:gd name="connsiteX1" fmla="*/ 2698527 w 2777874"/>
                <a:gd name="connsiteY1" fmla="*/ 0 h 2173718"/>
                <a:gd name="connsiteX2" fmla="*/ 2702968 w 2777874"/>
                <a:gd name="connsiteY2" fmla="*/ 12136 h 2173718"/>
                <a:gd name="connsiteX3" fmla="*/ 2777874 w 2777874"/>
                <a:gd name="connsiteY3" fmla="*/ 507591 h 2173718"/>
                <a:gd name="connsiteX4" fmla="*/ 1111747 w 2777874"/>
                <a:gd name="connsiteY4" fmla="*/ 2173718 h 2173718"/>
                <a:gd name="connsiteX5" fmla="*/ 51936 w 2777874"/>
                <a:gd name="connsiteY5" fmla="*/ 1793256 h 2173718"/>
                <a:gd name="connsiteX6" fmla="*/ 0 w 2777874"/>
                <a:gd name="connsiteY6" fmla="*/ 1746054 h 2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7874" h="2173718">
                  <a:moveTo>
                    <a:pt x="0" y="0"/>
                  </a:moveTo>
                  <a:lnTo>
                    <a:pt x="2698527" y="0"/>
                  </a:lnTo>
                  <a:lnTo>
                    <a:pt x="2702968" y="12136"/>
                  </a:lnTo>
                  <a:cubicBezTo>
                    <a:pt x="2751649" y="168650"/>
                    <a:pt x="2777874" y="335058"/>
                    <a:pt x="2777874" y="507591"/>
                  </a:cubicBezTo>
                  <a:cubicBezTo>
                    <a:pt x="2777874" y="1427768"/>
                    <a:pt x="2031924" y="2173718"/>
                    <a:pt x="1111747" y="2173718"/>
                  </a:cubicBezTo>
                  <a:cubicBezTo>
                    <a:pt x="709170" y="2173718"/>
                    <a:pt x="339941" y="2030939"/>
                    <a:pt x="51936" y="1793256"/>
                  </a:cubicBezTo>
                  <a:lnTo>
                    <a:pt x="0" y="1746054"/>
                  </a:lnTo>
                  <a:close/>
                </a:path>
              </a:pathLst>
            </a:custGeom>
            <a:solidFill>
              <a:srgbClr val="FBFBFB">
                <a:alpha val="110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BCCD3B-BDFA-8B17-95EB-FF2B64DF3348}"/>
              </a:ext>
            </a:extLst>
          </p:cNvPr>
          <p:cNvSpPr txBox="1"/>
          <p:nvPr/>
        </p:nvSpPr>
        <p:spPr>
          <a:xfrm>
            <a:off x="469900" y="4356460"/>
            <a:ext cx="34290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Создание сложных замысловатых конструкций и форм, возведение которых традиционными методами было бы очень трудозатратным или дорогостоящим.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BD4C2-9AD3-FC00-DCF3-30F310C20867}"/>
              </a:ext>
            </a:extLst>
          </p:cNvPr>
          <p:cNvSpPr txBox="1"/>
          <p:nvPr/>
        </p:nvSpPr>
        <p:spPr>
          <a:xfrm>
            <a:off x="155902" y="3579624"/>
            <a:ext cx="408084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latin typeface="Involve SemiBold" panose="020B0502020202020204" pitchFamily="34" charset="0"/>
              </a:rPr>
              <a:t>Разнообразие архитектурных форм и решений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49D26E6-D701-C9EA-9BD3-95DA4EA36651}"/>
              </a:ext>
            </a:extLst>
          </p:cNvPr>
          <p:cNvGrpSpPr/>
          <p:nvPr/>
        </p:nvGrpSpPr>
        <p:grpSpPr>
          <a:xfrm>
            <a:off x="8136421" y="3519868"/>
            <a:ext cx="3706879" cy="2266265"/>
            <a:chOff x="4322678" y="1658563"/>
            <a:chExt cx="3706879" cy="428503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D05066C-9846-8E2E-E64C-B7F0CA4BAC04}"/>
                </a:ext>
              </a:extLst>
            </p:cNvPr>
            <p:cNvSpPr/>
            <p:nvPr/>
          </p:nvSpPr>
          <p:spPr>
            <a:xfrm>
              <a:off x="4322678" y="1658564"/>
              <a:ext cx="3706879" cy="4285035"/>
            </a:xfrm>
            <a:prstGeom prst="rect">
              <a:avLst/>
            </a:prstGeom>
            <a:solidFill>
              <a:srgbClr val="FF6D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олилиния 32">
              <a:extLst>
                <a:ext uri="{FF2B5EF4-FFF2-40B4-BE49-F238E27FC236}">
                  <a16:creationId xmlns:a16="http://schemas.microsoft.com/office/drawing/2014/main" id="{08DD0CF9-28CA-9B34-C38E-B274E1624D61}"/>
                </a:ext>
              </a:extLst>
            </p:cNvPr>
            <p:cNvSpPr/>
            <p:nvPr/>
          </p:nvSpPr>
          <p:spPr>
            <a:xfrm>
              <a:off x="4322679" y="1658563"/>
              <a:ext cx="2777874" cy="2173718"/>
            </a:xfrm>
            <a:custGeom>
              <a:avLst/>
              <a:gdLst>
                <a:gd name="connsiteX0" fmla="*/ 0 w 2777874"/>
                <a:gd name="connsiteY0" fmla="*/ 0 h 2173718"/>
                <a:gd name="connsiteX1" fmla="*/ 2698527 w 2777874"/>
                <a:gd name="connsiteY1" fmla="*/ 0 h 2173718"/>
                <a:gd name="connsiteX2" fmla="*/ 2702968 w 2777874"/>
                <a:gd name="connsiteY2" fmla="*/ 12136 h 2173718"/>
                <a:gd name="connsiteX3" fmla="*/ 2777874 w 2777874"/>
                <a:gd name="connsiteY3" fmla="*/ 507591 h 2173718"/>
                <a:gd name="connsiteX4" fmla="*/ 1111747 w 2777874"/>
                <a:gd name="connsiteY4" fmla="*/ 2173718 h 2173718"/>
                <a:gd name="connsiteX5" fmla="*/ 51936 w 2777874"/>
                <a:gd name="connsiteY5" fmla="*/ 1793256 h 2173718"/>
                <a:gd name="connsiteX6" fmla="*/ 0 w 2777874"/>
                <a:gd name="connsiteY6" fmla="*/ 1746054 h 217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7874" h="2173718">
                  <a:moveTo>
                    <a:pt x="0" y="0"/>
                  </a:moveTo>
                  <a:lnTo>
                    <a:pt x="2698527" y="0"/>
                  </a:lnTo>
                  <a:lnTo>
                    <a:pt x="2702968" y="12136"/>
                  </a:lnTo>
                  <a:cubicBezTo>
                    <a:pt x="2751649" y="168650"/>
                    <a:pt x="2777874" y="335058"/>
                    <a:pt x="2777874" y="507591"/>
                  </a:cubicBezTo>
                  <a:cubicBezTo>
                    <a:pt x="2777874" y="1427768"/>
                    <a:pt x="2031924" y="2173718"/>
                    <a:pt x="1111747" y="2173718"/>
                  </a:cubicBezTo>
                  <a:cubicBezTo>
                    <a:pt x="709170" y="2173718"/>
                    <a:pt x="339941" y="2030939"/>
                    <a:pt x="51936" y="1793256"/>
                  </a:cubicBezTo>
                  <a:lnTo>
                    <a:pt x="0" y="1746054"/>
                  </a:lnTo>
                  <a:close/>
                </a:path>
              </a:pathLst>
            </a:custGeom>
            <a:solidFill>
              <a:srgbClr val="FBFBFB">
                <a:alpha val="1102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1E1EAB8-E148-FDDA-3DD0-B321BE9EAC16}"/>
              </a:ext>
            </a:extLst>
          </p:cNvPr>
          <p:cNvSpPr txBox="1"/>
          <p:nvPr/>
        </p:nvSpPr>
        <p:spPr>
          <a:xfrm>
            <a:off x="8317584" y="4358332"/>
            <a:ext cx="330291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Конструкции, созданные с помощью </a:t>
            </a:r>
            <a:r>
              <a:rPr lang="ru-RU" sz="14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3D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-печати, отличаются повышенной долговечностью за счет использования тяжелого бетона в качестве материала для возведения стен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72A349-022B-5622-E466-3C72EE38B7EC}"/>
              </a:ext>
            </a:extLst>
          </p:cNvPr>
          <p:cNvSpPr txBox="1"/>
          <p:nvPr/>
        </p:nvSpPr>
        <p:spPr>
          <a:xfrm>
            <a:off x="8317585" y="3605024"/>
            <a:ext cx="330291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latin typeface="Involve SemiBold" panose="020B0502020202020204" pitchFamily="34" charset="0"/>
              </a:rPr>
              <a:t>Долговечность используемых материалов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8A28261-4A50-C38C-9014-17D375E3DB36}"/>
              </a:ext>
            </a:extLst>
          </p:cNvPr>
          <p:cNvSpPr/>
          <p:nvPr/>
        </p:nvSpPr>
        <p:spPr>
          <a:xfrm>
            <a:off x="4236744" y="3519869"/>
            <a:ext cx="3706878" cy="2266264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423322-BC27-8D35-B324-03F5B9A62A11}"/>
              </a:ext>
            </a:extLst>
          </p:cNvPr>
          <p:cNvSpPr txBox="1"/>
          <p:nvPr/>
        </p:nvSpPr>
        <p:spPr>
          <a:xfrm>
            <a:off x="4503842" y="4418579"/>
            <a:ext cx="320524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D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-печать создает меньше отходов и позволяет использовать экологичные или переработанные материалы, в том числе из местного сырья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5A6B9D-3C9D-0128-F7BE-6A8F81BB16DD}"/>
              </a:ext>
            </a:extLst>
          </p:cNvPr>
          <p:cNvSpPr txBox="1"/>
          <p:nvPr/>
        </p:nvSpPr>
        <p:spPr>
          <a:xfrm>
            <a:off x="4503841" y="3605023"/>
            <a:ext cx="301244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200" b="1" dirty="0">
                <a:solidFill>
                  <a:srgbClr val="FFC000"/>
                </a:solidFill>
                <a:latin typeface="Involve SemiBold" panose="020B0502020202020204" pitchFamily="34" charset="0"/>
              </a:rPr>
              <a:t>Экология и оптимизация</a:t>
            </a:r>
          </a:p>
        </p:txBody>
      </p:sp>
    </p:spTree>
    <p:extLst>
      <p:ext uri="{BB962C8B-B14F-4D97-AF65-F5344CB8AC3E}">
        <p14:creationId xmlns:p14="http://schemas.microsoft.com/office/powerpoint/2010/main" val="162997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397E44-E72A-4AF1-B4FC-961EED56F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BC604D4-8880-4E6F-B9D3-D4B314BBB742}"/>
              </a:ext>
            </a:extLst>
          </p:cNvPr>
          <p:cNvSpPr/>
          <p:nvPr/>
        </p:nvSpPr>
        <p:spPr>
          <a:xfrm>
            <a:off x="9620194" y="4423571"/>
            <a:ext cx="2223104" cy="2191542"/>
          </a:xfrm>
          <a:prstGeom prst="roundRect">
            <a:avLst>
              <a:gd name="adj" fmla="val 8418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Involve SemiBold" panose="020B0502020202020204" pitchFamily="34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64E7EFD-C39D-4EED-8C78-2C7BE7DF51A7}"/>
              </a:ext>
            </a:extLst>
          </p:cNvPr>
          <p:cNvSpPr txBox="1">
            <a:spLocks/>
          </p:cNvSpPr>
          <p:nvPr/>
        </p:nvSpPr>
        <p:spPr>
          <a:xfrm>
            <a:off x="1874564" y="1933575"/>
            <a:ext cx="8442872" cy="1704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400" dirty="0">
                <a:solidFill>
                  <a:schemeClr val="bg1"/>
                </a:solidFill>
                <a:latin typeface="Involve SemiBold" panose="020B0502020202020204" pitchFamily="34" charset="0"/>
              </a:rPr>
              <a:t>Белоусов Денис Евгеньевич, </a:t>
            </a: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Involve SemiBold" panose="020B0502020202020204" pitchFamily="34" charset="0"/>
              </a:rPr>
              <a:t>Коммерческий директор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7D2A45B-3CF7-4F3C-B2D6-78FA9048873F}"/>
              </a:ext>
            </a:extLst>
          </p:cNvPr>
          <p:cNvSpPr txBox="1">
            <a:spLocks/>
          </p:cNvSpPr>
          <p:nvPr/>
        </p:nvSpPr>
        <p:spPr>
          <a:xfrm>
            <a:off x="348701" y="4333875"/>
            <a:ext cx="5299623" cy="461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6D44"/>
                </a:solidFill>
                <a:latin typeface="Involve SemiBold" panose="020B0502020202020204" pitchFamily="34" charset="0"/>
              </a:rPr>
              <a:t>КОНТАКТНАЯ ИНФОРМАЦИЯ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D98A9F0-CE6F-46CE-8B25-DB0CA1999365}"/>
              </a:ext>
            </a:extLst>
          </p:cNvPr>
          <p:cNvSpPr/>
          <p:nvPr/>
        </p:nvSpPr>
        <p:spPr>
          <a:xfrm>
            <a:off x="348702" y="5007947"/>
            <a:ext cx="2219324" cy="1585825"/>
          </a:xfrm>
          <a:prstGeom prst="roundRect">
            <a:avLst>
              <a:gd name="adj" fmla="val 8418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Involve SemiBold" panose="020B050202020202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4C53C43-E2FE-47EF-AA70-6EEF7189771D}"/>
              </a:ext>
            </a:extLst>
          </p:cNvPr>
          <p:cNvSpPr txBox="1">
            <a:spLocks/>
          </p:cNvSpPr>
          <p:nvPr/>
        </p:nvSpPr>
        <p:spPr>
          <a:xfrm>
            <a:off x="441985" y="5226935"/>
            <a:ext cx="2032758" cy="12509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Телефон: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+7 (</a:t>
            </a:r>
            <a:r>
              <a:rPr lang="ru-RU" sz="1600" dirty="0">
                <a:solidFill>
                  <a:srgbClr val="1C1C1C"/>
                </a:solidFill>
              </a:rPr>
              <a:t>9</a:t>
            </a:r>
            <a:r>
              <a:rPr lang="en-US" sz="1600" dirty="0">
                <a:solidFill>
                  <a:srgbClr val="1C1C1C"/>
                </a:solidFill>
              </a:rPr>
              <a:t>03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) 629-</a:t>
            </a:r>
            <a:r>
              <a:rPr lang="ru-RU" sz="1600" dirty="0">
                <a:solidFill>
                  <a:srgbClr val="1C1C1C"/>
                </a:solidFill>
              </a:rPr>
              <a:t>2</a:t>
            </a:r>
            <a:r>
              <a:rPr lang="en-US" sz="1600" dirty="0">
                <a:solidFill>
                  <a:srgbClr val="1C1C1C"/>
                </a:solidFill>
              </a:rPr>
              <a:t>3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-77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+7 (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952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) 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740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-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27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-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44</a:t>
            </a:r>
          </a:p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Почта: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info@sbsmsk.ru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C1508E-72B8-1866-3CE2-DDB7E84D2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96" y="3570149"/>
            <a:ext cx="6901539" cy="38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10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275</Words>
  <Application>Microsoft Office PowerPoint</Application>
  <PresentationFormat>Широкоэкранный</PresentationFormat>
  <Paragraphs>40</Paragraphs>
  <Slides>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Involve</vt:lpstr>
      <vt:lpstr>Involve SemiBold</vt:lpstr>
      <vt:lpstr>Montserrat</vt:lpstr>
      <vt:lpstr>Montserrat Medium</vt:lpstr>
      <vt:lpstr>Тема Office</vt:lpstr>
      <vt:lpstr>РОССИЙСКАЯ СТРОИТЕЛЬНАЯ НЕДЕЛЯ 2025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СТРОИТЕЛЬНАЯ НЕДЕЛЯ 2025</dc:title>
  <dc:creator>Виктория Товарова</dc:creator>
  <cp:lastModifiedBy>Денис Белоусов</cp:lastModifiedBy>
  <cp:revision>14</cp:revision>
  <dcterms:created xsi:type="dcterms:W3CDTF">2025-02-14T10:11:28Z</dcterms:created>
  <dcterms:modified xsi:type="dcterms:W3CDTF">2025-03-04T13:14:46Z</dcterms:modified>
</cp:coreProperties>
</file>