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FtGqQSQrB/6oHhrvx5tnQ0R4T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a1234030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33a12340304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ce2c5f1c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3ce2c5f1c3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ce2c5f1c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3ce2c5f1c3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ac62b4e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3ac62b4ec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ce021c1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3ce021c1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a1234030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33a1234030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ce2c5f1c3_0_1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3ce2c5f1c3_0_1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33ce2c5f1c3_0_1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33ce2c5f1c3_0_1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3ce2c5f1c3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ce2c5f1c3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3ce2c5f1c3_0_1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33ce2c5f1c3_0_1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3ce2c5f1c3_0_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33ce2c5f1c3_0_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ce2c5f1c3_0_13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3ce2c5f1c3_0_13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33ce2c5f1c3_0_1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3ce2c5f1c3_0_1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3ce2c5f1c3_0_1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ce2c5f1c3_0_1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3ce2c5f1c3_0_14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33ce2c5f1c3_0_14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33ce2c5f1c3_0_1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3ce2c5f1c3_0_1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3ce2c5f1c3_0_1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ce2c5f1c3_0_15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3ce2c5f1c3_0_15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33ce2c5f1c3_0_15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33ce2c5f1c3_0_15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33ce2c5f1c3_0_15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33ce2c5f1c3_0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3ce2c5f1c3_0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33ce2c5f1c3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ce2c5f1c3_0_1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3ce2c5f1c3_0_1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3ce2c5f1c3_0_1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3ce2c5f1c3_0_1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e2c5f1c3_0_1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3ce2c5f1c3_0_1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3ce2c5f1c3_0_1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ce2c5f1c3_0_17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3ce2c5f1c3_0_17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33ce2c5f1c3_0_17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33ce2c5f1c3_0_17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3ce2c5f1c3_0_17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3ce2c5f1c3_0_1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ce2c5f1c3_0_17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3ce2c5f1c3_0_17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33ce2c5f1c3_0_17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33ce2c5f1c3_0_1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33ce2c5f1c3_0_1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3ce2c5f1c3_0_1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ce2c5f1c3_0_1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ce2c5f1c3_0_18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33ce2c5f1c3_0_1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3ce2c5f1c3_0_1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3ce2c5f1c3_0_1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e2c5f1c3_0_19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3ce2c5f1c3_0_19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33ce2c5f1c3_0_1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3ce2c5f1c3_0_1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3ce2c5f1c3_0_1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ce2c5f1c3_0_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33ce2c5f1c3_0_1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33ce2c5f1c3_0_1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33ce2c5f1c3_0_1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33ce2c5f1c3_0_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0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419100" y="1982750"/>
            <a:ext cx="100263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D44"/>
              </a:buClr>
              <a:buSzPts val="6000"/>
              <a:buFont typeface="Arial"/>
              <a:buNone/>
            </a:pPr>
            <a:r>
              <a:rPr b="1" lang="ru-RU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КОД КОМАНДЫ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419100" y="5207425"/>
            <a:ext cx="447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Станислав Кузавов</a:t>
            </a:r>
            <a:b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марта 2025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59690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66725" y="3129744"/>
            <a:ext cx="68580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None/>
            </a:pPr>
            <a:r>
              <a:rPr lang="ru-RU" sz="32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СЕКРЕТЫ УПРАВЛЕНИЯ ДЛЯ ПОБЕДЫ В КРИЗИС НА РЫНКЕ НЕДВИЖИМОСТИ</a:t>
            </a:r>
            <a:endParaRPr sz="3200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None/>
            </a:pPr>
            <a:r>
              <a:t/>
            </a:r>
            <a:endParaRPr sz="3200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 b="22600" l="0" r="0" t="0"/>
          <a:stretch/>
        </p:blipFill>
        <p:spPr>
          <a:xfrm>
            <a:off x="6579971" y="3883"/>
            <a:ext cx="626467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/>
          <p:nvPr/>
        </p:nvSpPr>
        <p:spPr>
          <a:xfrm>
            <a:off x="349000" y="2381250"/>
            <a:ext cx="6910500" cy="32700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"/>
          <p:cNvSpPr/>
          <p:nvPr/>
        </p:nvSpPr>
        <p:spPr>
          <a:xfrm flipH="1">
            <a:off x="4947404" y="2380789"/>
            <a:ext cx="2291746" cy="1450957"/>
          </a:xfrm>
          <a:custGeom>
            <a:rect b="b" l="l" r="r" t="t"/>
            <a:pathLst>
              <a:path extrusionOk="0" h="2173718" w="2777874">
                <a:moveTo>
                  <a:pt x="0" y="0"/>
                </a:moveTo>
                <a:lnTo>
                  <a:pt x="2698527" y="0"/>
                </a:lnTo>
                <a:lnTo>
                  <a:pt x="2702968" y="12136"/>
                </a:lnTo>
                <a:cubicBezTo>
                  <a:pt x="2751649" y="168650"/>
                  <a:pt x="2777874" y="335058"/>
                  <a:pt x="2777874" y="507591"/>
                </a:cubicBezTo>
                <a:cubicBezTo>
                  <a:pt x="2777874" y="1427768"/>
                  <a:pt x="2031924" y="2173718"/>
                  <a:pt x="1111747" y="2173718"/>
                </a:cubicBezTo>
                <a:cubicBezTo>
                  <a:pt x="709170" y="2173718"/>
                  <a:pt x="339941" y="2030939"/>
                  <a:pt x="51936" y="1793256"/>
                </a:cubicBezTo>
                <a:lnTo>
                  <a:pt x="0" y="1746054"/>
                </a:lnTo>
                <a:close/>
              </a:path>
            </a:pathLst>
          </a:custGeom>
          <a:solidFill>
            <a:srgbClr val="FBFBFB">
              <a:alpha val="1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6"/>
          <p:cNvSpPr txBox="1"/>
          <p:nvPr/>
        </p:nvSpPr>
        <p:spPr>
          <a:xfrm>
            <a:off x="348700" y="832550"/>
            <a:ext cx="1116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Результаты мастер-класса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 txBox="1"/>
          <p:nvPr/>
        </p:nvSpPr>
        <p:spPr>
          <a:xfrm>
            <a:off x="650575" y="3307825"/>
            <a:ext cx="6117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600"/>
              <a:buFont typeface="Arial"/>
              <a:buChar char="●"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Поймёте, что держит команду в кризисе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600"/>
              <a:buFont typeface="Arial"/>
              <a:buChar char="●"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Разработаете чёткий план действий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600"/>
              <a:buFont typeface="Arial"/>
              <a:buChar char="●"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Научитесь видеть слабые звенья заранее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600"/>
              <a:buFont typeface="Arial"/>
              <a:buChar char="●"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Перестанете управлять хаосом и начнёте управлять людьми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600"/>
              <a:buFont typeface="Arial"/>
              <a:buChar char="●"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Поймёте, какие зоны в вашей команде требуют изменений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7544800" y="2380900"/>
            <a:ext cx="4298400" cy="32700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7982493" y="3728733"/>
            <a:ext cx="30123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– это просто группа людей, которым пока некуда уйти</a:t>
            </a:r>
            <a:b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В кризисе они найдут, куда</a:t>
            </a:r>
            <a:endParaRPr b="1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751018" y="2672311"/>
            <a:ext cx="30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Вы: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6"/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340" name="Google Shape;340;p6"/>
            <p:cNvSpPr txBox="1"/>
            <p:nvPr/>
          </p:nvSpPr>
          <p:spPr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FBFBFB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1" name="Google Shape;341;p6"/>
            <p:cNvCxnSpPr/>
            <p:nvPr/>
          </p:nvCxnSpPr>
          <p:spPr>
            <a:xfrm>
              <a:off x="348702" y="754409"/>
              <a:ext cx="11494596" cy="0"/>
            </a:xfrm>
            <a:prstGeom prst="straightConnector1">
              <a:avLst/>
            </a:prstGeom>
            <a:noFill/>
            <a:ln cap="flat" cmpd="sng" w="9525">
              <a:solidFill>
                <a:srgbClr val="FBFBF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6" y="6235681"/>
            <a:ext cx="4152888" cy="3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 txBox="1"/>
          <p:nvPr/>
        </p:nvSpPr>
        <p:spPr>
          <a:xfrm>
            <a:off x="7982500" y="2672300"/>
            <a:ext cx="229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Команда </a:t>
            </a:r>
            <a:b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без системы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g33a12340304_0_192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349" name="Google Shape;349;g33a12340304_0_192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0" name="Google Shape;350;g33a12340304_0_192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51" name="Google Shape;351;g33a12340304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33a12340304_0_192"/>
          <p:cNvSpPr/>
          <p:nvPr/>
        </p:nvSpPr>
        <p:spPr>
          <a:xfrm>
            <a:off x="348701" y="1365956"/>
            <a:ext cx="3706800" cy="428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33a12340304_0_192"/>
          <p:cNvSpPr txBox="1"/>
          <p:nvPr/>
        </p:nvSpPr>
        <p:spPr>
          <a:xfrm>
            <a:off x="646000" y="4361334"/>
            <a:ext cx="30123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— это ключевой навык, который отличает лидеров от статистов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3a12340304_0_192"/>
          <p:cNvSpPr txBox="1"/>
          <p:nvPr/>
        </p:nvSpPr>
        <p:spPr>
          <a:xfrm>
            <a:off x="646000" y="2957202"/>
            <a:ext cx="3012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Управление командой</a:t>
            </a:r>
            <a:endParaRPr b="1" i="0" sz="2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в кризис</a:t>
            </a:r>
            <a:endParaRPr b="1" i="0" sz="2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3a12340304_0_192"/>
          <p:cNvSpPr/>
          <p:nvPr/>
        </p:nvSpPr>
        <p:spPr>
          <a:xfrm>
            <a:off x="8136421" y="1365956"/>
            <a:ext cx="3706800" cy="42849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3a12340304_0_192"/>
          <p:cNvSpPr/>
          <p:nvPr/>
        </p:nvSpPr>
        <p:spPr>
          <a:xfrm>
            <a:off x="4242562" y="1365956"/>
            <a:ext cx="3706800" cy="42849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33a12340304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33" y="1566945"/>
            <a:ext cx="836211" cy="2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3a12340304_0_192"/>
          <p:cNvSpPr txBox="1"/>
          <p:nvPr/>
        </p:nvSpPr>
        <p:spPr>
          <a:xfrm>
            <a:off x="5058473" y="3687450"/>
            <a:ext cx="1805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Держать команду и выигрывать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3a12340304_0_192"/>
          <p:cNvSpPr txBox="1"/>
          <p:nvPr/>
        </p:nvSpPr>
        <p:spPr>
          <a:xfrm>
            <a:off x="4525608" y="2957202"/>
            <a:ext cx="30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Выбор за вами:</a:t>
            </a:r>
            <a:endParaRPr b="1" i="0" sz="28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3a12340304_0_192"/>
          <p:cNvSpPr/>
          <p:nvPr/>
        </p:nvSpPr>
        <p:spPr>
          <a:xfrm>
            <a:off x="6980200" y="1576415"/>
            <a:ext cx="754200" cy="754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3a12340304_0_192"/>
          <p:cNvSpPr txBox="1"/>
          <p:nvPr/>
        </p:nvSpPr>
        <p:spPr>
          <a:xfrm>
            <a:off x="8466170" y="2957202"/>
            <a:ext cx="2449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Готовы внедрять? </a:t>
            </a:r>
            <a:b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Тогда начнём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g33a12340304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66170" y="1694205"/>
            <a:ext cx="465059" cy="798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3a12340304_0_192"/>
          <p:cNvSpPr txBox="1"/>
          <p:nvPr/>
        </p:nvSpPr>
        <p:spPr>
          <a:xfrm>
            <a:off x="5058483" y="4516497"/>
            <a:ext cx="3012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Потерять всё и винить обстоятельства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33a12340304_0_192"/>
          <p:cNvSpPr/>
          <p:nvPr/>
        </p:nvSpPr>
        <p:spPr>
          <a:xfrm>
            <a:off x="4525609" y="4516500"/>
            <a:ext cx="347400" cy="34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33a12340304_0_192"/>
          <p:cNvSpPr/>
          <p:nvPr/>
        </p:nvSpPr>
        <p:spPr>
          <a:xfrm>
            <a:off x="4532625" y="3687450"/>
            <a:ext cx="347400" cy="3474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g33a12340304_0_192"/>
          <p:cNvCxnSpPr/>
          <p:nvPr/>
        </p:nvCxnSpPr>
        <p:spPr>
          <a:xfrm>
            <a:off x="4592738" y="3832982"/>
            <a:ext cx="112200" cy="1005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g33a12340304_0_192"/>
          <p:cNvCxnSpPr/>
          <p:nvPr/>
        </p:nvCxnSpPr>
        <p:spPr>
          <a:xfrm flipH="1" rot="10800000">
            <a:off x="4676788" y="3788807"/>
            <a:ext cx="143100" cy="1446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g33a12340304_0_192"/>
          <p:cNvSpPr/>
          <p:nvPr/>
        </p:nvSpPr>
        <p:spPr>
          <a:xfrm>
            <a:off x="4525600" y="4516500"/>
            <a:ext cx="347400" cy="3474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g33a12340304_0_192"/>
          <p:cNvCxnSpPr/>
          <p:nvPr/>
        </p:nvCxnSpPr>
        <p:spPr>
          <a:xfrm flipH="1" rot="10800000">
            <a:off x="4634050" y="4624500"/>
            <a:ext cx="130500" cy="1314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g33a12340304_0_192"/>
          <p:cNvCxnSpPr/>
          <p:nvPr/>
        </p:nvCxnSpPr>
        <p:spPr>
          <a:xfrm rot="10800000">
            <a:off x="4634050" y="4624500"/>
            <a:ext cx="130500" cy="131400"/>
          </a:xfrm>
          <a:prstGeom prst="straightConnector1">
            <a:avLst/>
          </a:prstGeom>
          <a:noFill/>
          <a:ln cap="flat" cmpd="sng" w="381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3ce2c5f1c3_0_98"/>
          <p:cNvSpPr/>
          <p:nvPr/>
        </p:nvSpPr>
        <p:spPr>
          <a:xfrm>
            <a:off x="4696500" y="3641450"/>
            <a:ext cx="2799000" cy="2952300"/>
          </a:xfrm>
          <a:prstGeom prst="roundRect">
            <a:avLst>
              <a:gd fmla="val 7559" name="adj"/>
            </a:avLst>
          </a:pr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Qr-код</a:t>
            </a:r>
            <a:endParaRPr/>
          </a:p>
        </p:txBody>
      </p:sp>
      <p:sp>
        <p:nvSpPr>
          <p:cNvPr id="376" name="Google Shape;376;g33ce2c5f1c3_0_98"/>
          <p:cNvSpPr txBox="1"/>
          <p:nvPr/>
        </p:nvSpPr>
        <p:spPr>
          <a:xfrm>
            <a:off x="348700" y="790575"/>
            <a:ext cx="66549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ru-RU" sz="6000">
                <a:solidFill>
                  <a:srgbClr val="FF6D44"/>
                </a:solidFill>
              </a:rPr>
              <a:t>Станислав</a:t>
            </a:r>
            <a:br>
              <a:rPr b="1" lang="ru-RU" sz="6000">
                <a:solidFill>
                  <a:srgbClr val="FF6D44"/>
                </a:solidFill>
              </a:rPr>
            </a:br>
            <a:r>
              <a:rPr b="1" lang="ru-RU" sz="6000">
                <a:solidFill>
                  <a:srgbClr val="FF6D44"/>
                </a:solidFill>
              </a:rPr>
              <a:t>Кузавов</a:t>
            </a:r>
            <a:endParaRPr b="1" sz="6000">
              <a:solidFill>
                <a:srgbClr val="FF6D44"/>
              </a:solidFill>
            </a:endParaRPr>
          </a:p>
        </p:txBody>
      </p:sp>
      <p:sp>
        <p:nvSpPr>
          <p:cNvPr id="377" name="Google Shape;377;g33ce2c5f1c3_0_98"/>
          <p:cNvSpPr txBox="1"/>
          <p:nvPr/>
        </p:nvSpPr>
        <p:spPr>
          <a:xfrm>
            <a:off x="272500" y="4025200"/>
            <a:ext cx="2622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D44"/>
              </a:buClr>
              <a:buSzPts val="2800"/>
              <a:buFont typeface="Arial"/>
              <a:buNone/>
            </a:pPr>
            <a:r>
              <a:rPr lang="ru-RU" sz="3200">
                <a:solidFill>
                  <a:srgbClr val="FF6D44"/>
                </a:solidFill>
              </a:rPr>
              <a:t>МОИ КОНТАКТЫ</a:t>
            </a:r>
            <a:endParaRPr sz="3200"/>
          </a:p>
        </p:txBody>
      </p:sp>
      <p:sp>
        <p:nvSpPr>
          <p:cNvPr id="378" name="Google Shape;378;g33ce2c5f1c3_0_98"/>
          <p:cNvSpPr/>
          <p:nvPr/>
        </p:nvSpPr>
        <p:spPr>
          <a:xfrm>
            <a:off x="348702" y="5007947"/>
            <a:ext cx="2219400" cy="1585800"/>
          </a:xfrm>
          <a:prstGeom prst="roundRect">
            <a:avLst>
              <a:gd fmla="val 6788" name="adj"/>
            </a:avLst>
          </a:pr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33ce2c5f1c3_0_98"/>
          <p:cNvSpPr txBox="1"/>
          <p:nvPr/>
        </p:nvSpPr>
        <p:spPr>
          <a:xfrm>
            <a:off x="441985" y="5226935"/>
            <a:ext cx="20328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100"/>
              <a:buFont typeface="Arial"/>
              <a:buNone/>
            </a:pPr>
            <a:r>
              <a:rPr lang="ru-RU" sz="11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Телефон:</a:t>
            </a:r>
            <a:endParaRPr sz="11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+7 (9</a:t>
            </a:r>
            <a:r>
              <a:rPr lang="ru-RU" sz="1600">
                <a:solidFill>
                  <a:srgbClr val="1C1C1C"/>
                </a:solidFill>
              </a:rPr>
              <a:t>17</a:t>
            </a:r>
            <a:r>
              <a:rPr lang="ru-RU" sz="16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-RU" sz="1600">
                <a:solidFill>
                  <a:srgbClr val="1C1C1C"/>
                </a:solidFill>
              </a:rPr>
              <a:t>615</a:t>
            </a:r>
            <a:r>
              <a:rPr lang="ru-RU" sz="16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600">
                <a:solidFill>
                  <a:srgbClr val="1C1C1C"/>
                </a:solidFill>
              </a:rPr>
              <a:t>62</a:t>
            </a:r>
            <a:r>
              <a:rPr lang="ru-RU" sz="16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600">
                <a:solidFill>
                  <a:srgbClr val="1C1C1C"/>
                </a:solidFill>
              </a:rPr>
              <a:t>56</a:t>
            </a:r>
            <a:endParaRPr sz="16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100"/>
              <a:buFont typeface="Arial"/>
              <a:buNone/>
            </a:pPr>
            <a:r>
              <a:rPr lang="ru-RU" sz="1100">
                <a:solidFill>
                  <a:srgbClr val="1C1C1C"/>
                </a:solidFill>
              </a:rPr>
              <a:t>Сайт</a:t>
            </a:r>
            <a:r>
              <a:rPr lang="ru-RU" sz="11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1C1C1C"/>
                </a:solidFill>
              </a:rPr>
              <a:t>kuzavov.com</a:t>
            </a:r>
            <a:endParaRPr sz="1600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3ce2c5f1c3_0_98"/>
          <p:cNvSpPr txBox="1"/>
          <p:nvPr/>
        </p:nvSpPr>
        <p:spPr>
          <a:xfrm>
            <a:off x="441975" y="2715752"/>
            <a:ext cx="30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BFBFB"/>
                </a:solidFill>
              </a:rPr>
              <a:t>Спикер</a:t>
            </a:r>
            <a:endParaRPr b="1" sz="2800">
              <a:solidFill>
                <a:srgbClr val="FBFBFB"/>
              </a:solidFill>
            </a:endParaRPr>
          </a:p>
        </p:txBody>
      </p:sp>
      <p:pic>
        <p:nvPicPr>
          <p:cNvPr id="381" name="Google Shape;381;g33ce2c5f1c3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867" y="929550"/>
            <a:ext cx="3923233" cy="56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3ce2c5f1c3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99" y="3806300"/>
            <a:ext cx="2622601" cy="26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ce2c5f1c3_0_109"/>
          <p:cNvSpPr/>
          <p:nvPr/>
        </p:nvSpPr>
        <p:spPr>
          <a:xfrm>
            <a:off x="5302788" y="4385114"/>
            <a:ext cx="2099700" cy="2132400"/>
          </a:xfrm>
          <a:prstGeom prst="roundRect">
            <a:avLst>
              <a:gd fmla="val 7559" name="adj"/>
            </a:avLst>
          </a:pr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Qr-код</a:t>
            </a:r>
            <a:endParaRPr/>
          </a:p>
        </p:txBody>
      </p:sp>
      <p:sp>
        <p:nvSpPr>
          <p:cNvPr id="388" name="Google Shape;388;g33ce2c5f1c3_0_109"/>
          <p:cNvSpPr txBox="1"/>
          <p:nvPr/>
        </p:nvSpPr>
        <p:spPr>
          <a:xfrm>
            <a:off x="348700" y="790575"/>
            <a:ext cx="66549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ru-RU" sz="2800">
                <a:solidFill>
                  <a:schemeClr val="lt1"/>
                </a:solidFill>
              </a:rPr>
              <a:t>По этому коду вы можете получить мою книгу в подарок</a:t>
            </a:r>
            <a:endParaRPr b="1" sz="2800"/>
          </a:p>
        </p:txBody>
      </p:sp>
      <p:pic>
        <p:nvPicPr>
          <p:cNvPr id="389" name="Google Shape;389;g33ce2c5f1c3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858" y="4459550"/>
            <a:ext cx="1983544" cy="19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33ce2c5f1c3_0_109"/>
          <p:cNvSpPr txBox="1"/>
          <p:nvPr/>
        </p:nvSpPr>
        <p:spPr>
          <a:xfrm>
            <a:off x="348700" y="1807900"/>
            <a:ext cx="68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FBFB"/>
                </a:solidFill>
              </a:rPr>
              <a:t>Книга Оффшоры, мой бестселлер про ограничения, которые мешают тебе жить. Главная цель -  это  выявление и преодоление внутренних барьеров, препятствующих личностному росту и достижению успеха</a:t>
            </a:r>
            <a:endParaRPr sz="1600">
              <a:solidFill>
                <a:srgbClr val="FBFBFB"/>
              </a:solidFill>
            </a:endParaRPr>
          </a:p>
        </p:txBody>
      </p:sp>
      <p:sp>
        <p:nvSpPr>
          <p:cNvPr id="391" name="Google Shape;391;g33ce2c5f1c3_0_109"/>
          <p:cNvSpPr/>
          <p:nvPr/>
        </p:nvSpPr>
        <p:spPr>
          <a:xfrm>
            <a:off x="348700" y="4401050"/>
            <a:ext cx="4716000" cy="21324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33ce2c5f1c3_0_109"/>
          <p:cNvSpPr txBox="1"/>
          <p:nvPr/>
        </p:nvSpPr>
        <p:spPr>
          <a:xfrm>
            <a:off x="518175" y="5384425"/>
            <a:ext cx="444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FBFB"/>
                </a:solidFill>
              </a:rPr>
              <a:t>«</a:t>
            </a:r>
            <a:r>
              <a:rPr b="1" lang="ru-RU" sz="1600">
                <a:solidFill>
                  <a:srgbClr val="FBFBFB"/>
                </a:solidFill>
              </a:rPr>
              <a:t>Запомните</a:t>
            </a:r>
            <a:r>
              <a:rPr lang="ru-RU" sz="1600">
                <a:solidFill>
                  <a:srgbClr val="FBFBFB"/>
                </a:solidFill>
              </a:rPr>
              <a:t>: в любой момент времени вам всегда достаточно всех ресурсов. Вы просто не видите их из-за своих заборов»</a:t>
            </a:r>
            <a:endParaRPr sz="1600">
              <a:solidFill>
                <a:srgbClr val="FBFBFB"/>
              </a:solidFill>
            </a:endParaRPr>
          </a:p>
        </p:txBody>
      </p:sp>
      <p:pic>
        <p:nvPicPr>
          <p:cNvPr id="393" name="Google Shape;393;g33ce2c5f1c3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900" y="929550"/>
            <a:ext cx="4009201" cy="56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33ce2c5f1c3_0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3895" y="4569054"/>
            <a:ext cx="290841" cy="51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33ce2c5f1c3_0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4730" y="4569054"/>
            <a:ext cx="290841" cy="5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3ac62b4ec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3ac62b4ecd_0_1"/>
          <p:cNvSpPr txBox="1"/>
          <p:nvPr/>
        </p:nvSpPr>
        <p:spPr>
          <a:xfrm>
            <a:off x="6906574" y="2865106"/>
            <a:ext cx="440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C1C1C"/>
                </a:solidFill>
              </a:rPr>
              <a:t>Ментор, </a:t>
            </a:r>
            <a:r>
              <a:rPr b="1" lang="ru-RU" sz="1600">
                <a:solidFill>
                  <a:srgbClr val="1C1C1C"/>
                </a:solidFill>
              </a:rPr>
              <a:t>доверенный советник владельцев </a:t>
            </a:r>
            <a:r>
              <a:rPr lang="ru-RU" sz="1600">
                <a:solidFill>
                  <a:srgbClr val="1C1C1C"/>
                </a:solidFill>
              </a:rPr>
              <a:t>и</a:t>
            </a:r>
            <a:r>
              <a:rPr b="1" lang="ru-RU" sz="1600">
                <a:solidFill>
                  <a:srgbClr val="1C1C1C"/>
                </a:solidFill>
              </a:rPr>
              <a:t> первых лиц бизнеса</a:t>
            </a:r>
            <a:endParaRPr sz="1600">
              <a:solidFill>
                <a:srgbClr val="1C1C1C"/>
              </a:solidFill>
            </a:endParaRPr>
          </a:p>
        </p:txBody>
      </p:sp>
      <p:grpSp>
        <p:nvGrpSpPr>
          <p:cNvPr id="170" name="Google Shape;170;g33ac62b4ecd_0_1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171" name="Google Shape;171;g33ac62b4ecd_0_1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ru-RU" sz="1600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sz="160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2" name="Google Shape;172;g33ac62b4ecd_0_1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3" name="Google Shape;173;g33ac62b4ecd_0_1"/>
          <p:cNvSpPr/>
          <p:nvPr/>
        </p:nvSpPr>
        <p:spPr>
          <a:xfrm>
            <a:off x="6292682" y="2865106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3ac62b4ecd_0_1"/>
          <p:cNvSpPr/>
          <p:nvPr/>
        </p:nvSpPr>
        <p:spPr>
          <a:xfrm>
            <a:off x="6292682" y="3746072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3ac62b4ecd_0_1"/>
          <p:cNvSpPr/>
          <p:nvPr/>
        </p:nvSpPr>
        <p:spPr>
          <a:xfrm>
            <a:off x="6292682" y="4537639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3ac62b4ecd_0_1"/>
          <p:cNvSpPr/>
          <p:nvPr/>
        </p:nvSpPr>
        <p:spPr>
          <a:xfrm>
            <a:off x="6292682" y="5151253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3ac62b4ecd_0_1"/>
          <p:cNvSpPr txBox="1"/>
          <p:nvPr/>
        </p:nvSpPr>
        <p:spPr>
          <a:xfrm>
            <a:off x="6292682" y="921275"/>
            <a:ext cx="568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6D44"/>
                </a:solidFill>
              </a:rPr>
              <a:t>Станислав Кузавов</a:t>
            </a:r>
            <a:endParaRPr b="1" sz="6000">
              <a:solidFill>
                <a:srgbClr val="FF6D44"/>
              </a:solidFill>
            </a:endParaRPr>
          </a:p>
        </p:txBody>
      </p:sp>
      <p:sp>
        <p:nvSpPr>
          <p:cNvPr id="178" name="Google Shape;178;g33ac62b4ecd_0_1"/>
          <p:cNvSpPr txBox="1"/>
          <p:nvPr/>
        </p:nvSpPr>
        <p:spPr>
          <a:xfrm>
            <a:off x="6906574" y="3746072"/>
            <a:ext cx="5052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1C1C1C"/>
                </a:solidFill>
              </a:rPr>
              <a:t>Предприниматель</a:t>
            </a:r>
            <a:r>
              <a:rPr lang="ru-RU" sz="1600">
                <a:solidFill>
                  <a:srgbClr val="1C1C1C"/>
                </a:solidFill>
              </a:rPr>
              <a:t>,</a:t>
            </a:r>
            <a:r>
              <a:rPr b="1" lang="ru-RU" sz="1600">
                <a:solidFill>
                  <a:srgbClr val="1C1C1C"/>
                </a:solidFill>
              </a:rPr>
              <a:t> бизнес-тренер </a:t>
            </a:r>
            <a:r>
              <a:rPr lang="ru-RU" sz="1600">
                <a:solidFill>
                  <a:srgbClr val="1C1C1C"/>
                </a:solidFill>
              </a:rPr>
              <a:t>и бизнес- консультант, специалист по личной стратегии</a:t>
            </a:r>
            <a:endParaRPr sz="1600">
              <a:solidFill>
                <a:srgbClr val="1C1C1C"/>
              </a:solidFill>
            </a:endParaRPr>
          </a:p>
        </p:txBody>
      </p:sp>
      <p:sp>
        <p:nvSpPr>
          <p:cNvPr id="179" name="Google Shape;179;g33ac62b4ecd_0_1"/>
          <p:cNvSpPr txBox="1"/>
          <p:nvPr/>
        </p:nvSpPr>
        <p:spPr>
          <a:xfrm>
            <a:off x="6906574" y="4588189"/>
            <a:ext cx="431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1C1C1C"/>
                </a:solidFill>
              </a:rPr>
              <a:t>Эксперт по антикризисному управлению</a:t>
            </a:r>
            <a:endParaRPr sz="1600">
              <a:solidFill>
                <a:srgbClr val="1C1C1C"/>
              </a:solidFill>
            </a:endParaRPr>
          </a:p>
        </p:txBody>
      </p:sp>
      <p:sp>
        <p:nvSpPr>
          <p:cNvPr id="180" name="Google Shape;180;g33ac62b4ecd_0_1"/>
          <p:cNvSpPr txBox="1"/>
          <p:nvPr/>
        </p:nvSpPr>
        <p:spPr>
          <a:xfrm>
            <a:off x="6906599" y="5151253"/>
            <a:ext cx="45564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1C1C1C"/>
                </a:solidFill>
              </a:rPr>
              <a:t>Автор 5 книг</a:t>
            </a:r>
            <a:r>
              <a:rPr lang="ru-RU" sz="1600">
                <a:solidFill>
                  <a:srgbClr val="1C1C1C"/>
                </a:solidFill>
              </a:rPr>
              <a:t>,</a:t>
            </a:r>
            <a:r>
              <a:rPr b="1" lang="ru-RU" sz="1600">
                <a:solidFill>
                  <a:srgbClr val="1C1C1C"/>
                </a:solidFill>
              </a:rPr>
              <a:t> спикер Сколково</a:t>
            </a:r>
            <a:r>
              <a:rPr lang="ru-RU" sz="1600">
                <a:solidFill>
                  <a:srgbClr val="1C1C1C"/>
                </a:solidFill>
              </a:rPr>
              <a:t>, автор колонки онлайн-журнала «Сноб»</a:t>
            </a:r>
            <a:endParaRPr sz="1600">
              <a:solidFill>
                <a:srgbClr val="1C1C1C"/>
              </a:solidFill>
            </a:endParaRPr>
          </a:p>
        </p:txBody>
      </p:sp>
      <p:cxnSp>
        <p:nvCxnSpPr>
          <p:cNvPr id="181" name="Google Shape;181;g33ac62b4ecd_0_1"/>
          <p:cNvCxnSpPr/>
          <p:nvPr/>
        </p:nvCxnSpPr>
        <p:spPr>
          <a:xfrm>
            <a:off x="5661279" y="1880925"/>
            <a:ext cx="17700" cy="3296400"/>
          </a:xfrm>
          <a:prstGeom prst="straightConnector1">
            <a:avLst/>
          </a:prstGeom>
          <a:noFill/>
          <a:ln cap="flat" cmpd="sng" w="19050">
            <a:solidFill>
              <a:srgbClr val="FF6D4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g33ac62b4ecd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871" y="1037425"/>
            <a:ext cx="3905827" cy="477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33ce021c1b1_0_0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188" name="Google Shape;188;g33ce021c1b1_0_0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ru-RU" sz="1600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sz="160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9" name="Google Shape;189;g33ce021c1b1_0_0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90" name="Google Shape;190;g33ce021c1b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3ce021c1b1_0_0"/>
          <p:cNvSpPr txBox="1"/>
          <p:nvPr/>
        </p:nvSpPr>
        <p:spPr>
          <a:xfrm>
            <a:off x="348600" y="921275"/>
            <a:ext cx="11494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6D44"/>
                </a:solidFill>
              </a:rPr>
              <a:t>Девелоперские компании и агенства недвижимости, в которых Станислав уже провёл обучение</a:t>
            </a:r>
            <a:endParaRPr b="1" sz="2800">
              <a:solidFill>
                <a:srgbClr val="FF6D44"/>
              </a:solidFill>
            </a:endParaRPr>
          </a:p>
        </p:txBody>
      </p:sp>
      <p:pic>
        <p:nvPicPr>
          <p:cNvPr id="192" name="Google Shape;192;g33ce021c1b1_0_0"/>
          <p:cNvPicPr preferRelativeResize="0"/>
          <p:nvPr/>
        </p:nvPicPr>
        <p:blipFill rotWithShape="1">
          <a:blip r:embed="rId4">
            <a:alphaModFix/>
          </a:blip>
          <a:srcRect b="0" l="2060" r="-2060" t="0"/>
          <a:stretch/>
        </p:blipFill>
        <p:spPr>
          <a:xfrm>
            <a:off x="199124" y="1950050"/>
            <a:ext cx="3690326" cy="170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3ce021c1b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2075700"/>
            <a:ext cx="4152899" cy="147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3ce021c1b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4350" y="2232900"/>
            <a:ext cx="2278976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3ce021c1b1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00" y="3820825"/>
            <a:ext cx="2641700" cy="4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3ce021c1b1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1075" y="3879743"/>
            <a:ext cx="2423952" cy="3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3ce021c1b1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1000" y="3074197"/>
            <a:ext cx="3578573" cy="20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3ce021c1b1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4501400"/>
            <a:ext cx="3224526" cy="16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"/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204" name="Google Shape;204;p2"/>
            <p:cNvSpPr txBox="1"/>
            <p:nvPr/>
          </p:nvSpPr>
          <p:spPr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5" name="Google Shape;205;p2"/>
            <p:cNvCxnSpPr/>
            <p:nvPr/>
          </p:nvCxnSpPr>
          <p:spPr>
            <a:xfrm>
              <a:off x="348702" y="754409"/>
              <a:ext cx="11494596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06" name="Google Shape;2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 txBox="1"/>
          <p:nvPr/>
        </p:nvSpPr>
        <p:spPr>
          <a:xfrm>
            <a:off x="348702" y="2034735"/>
            <a:ext cx="401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Кризис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6732799" y="2065585"/>
            <a:ext cx="51105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Кризис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— это про то, кто внутри вашей команды держит систему, а кто её ломает. В любой турбулентности есть два типа руководителей: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1. Те, кто управляет хаосом</a:t>
            </a:r>
            <a:endParaRPr b="1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2. Те, кто сам становится его частью</a:t>
            </a:r>
            <a:endParaRPr b="1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Первые выходят вперёд. Вторые смотрят,</a:t>
            </a:r>
            <a:b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как их бизнес сгорает.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348700" y="3242750"/>
            <a:ext cx="554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— это не про рынок</a:t>
            </a:r>
            <a:br>
              <a:rPr b="1" i="0" lang="ru-RU" sz="3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3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— не про экономику,</a:t>
            </a:r>
            <a:br>
              <a:rPr b="1" i="0" lang="ru-RU" sz="3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3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— не про внешние факторы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2"/>
          <p:cNvCxnSpPr/>
          <p:nvPr/>
        </p:nvCxnSpPr>
        <p:spPr>
          <a:xfrm>
            <a:off x="6096000" y="2034735"/>
            <a:ext cx="0" cy="3066224"/>
          </a:xfrm>
          <a:prstGeom prst="straightConnector1">
            <a:avLst/>
          </a:prstGeom>
          <a:noFill/>
          <a:ln cap="flat" cmpd="sng" w="19050">
            <a:solidFill>
              <a:srgbClr val="FF6D4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7" y="6236195"/>
            <a:ext cx="4152887" cy="3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>
            <a:off x="348600" y="1759465"/>
            <a:ext cx="57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Цель </a:t>
            </a:r>
            <a:b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мастер-класса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348600" y="3983430"/>
            <a:ext cx="5747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Дать руководителям практические инструменты</a:t>
            </a:r>
            <a:b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стратегии для создания эффективной команды, способной не только выживать, но и побеждать в кризис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3"/>
          <p:cNvCxnSpPr/>
          <p:nvPr/>
        </p:nvCxnSpPr>
        <p:spPr>
          <a:xfrm>
            <a:off x="6078450" y="1804725"/>
            <a:ext cx="17700" cy="3296400"/>
          </a:xfrm>
          <a:prstGeom prst="straightConnector1">
            <a:avLst/>
          </a:prstGeom>
          <a:noFill/>
          <a:ln cap="flat" cmpd="sng" w="19050">
            <a:solidFill>
              <a:srgbClr val="FF6D4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9" name="Google Shape;219;p3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220" name="Google Shape;220;p3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" name="Google Shape;221;p3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2" name="Google Shape;222;p3"/>
          <p:cNvSpPr txBox="1"/>
          <p:nvPr/>
        </p:nvSpPr>
        <p:spPr>
          <a:xfrm>
            <a:off x="7370569" y="3224519"/>
            <a:ext cx="356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Разбор реальных кейсов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6732807" y="3171957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7370566" y="4067570"/>
            <a:ext cx="356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Готовые решения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6734115" y="4042088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6762077" y="1759465"/>
            <a:ext cx="574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Формат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3"/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232" name="Google Shape;232;p13"/>
            <p:cNvSpPr txBox="1"/>
            <p:nvPr/>
          </p:nvSpPr>
          <p:spPr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3" name="Google Shape;233;p13"/>
            <p:cNvCxnSpPr/>
            <p:nvPr/>
          </p:nvCxnSpPr>
          <p:spPr>
            <a:xfrm>
              <a:off x="348702" y="754409"/>
              <a:ext cx="11494596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/>
          <p:nvPr/>
        </p:nvSpPr>
        <p:spPr>
          <a:xfrm>
            <a:off x="348692" y="1378632"/>
            <a:ext cx="5655900" cy="42849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615799" y="3035808"/>
            <a:ext cx="45354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Большинство команд — это просто группа людей, которых объединяет зарплатный день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615799" y="1540011"/>
            <a:ext cx="5067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Проблема </a:t>
            </a:r>
            <a:endParaRPr b="1" i="0" sz="28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большинства команд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6490850" y="5134033"/>
            <a:ext cx="4535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у вас этого нет — вы управляете толпой, а не бизнесом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6490850" y="1311400"/>
            <a:ext cx="48477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команда, которая</a:t>
            </a:r>
            <a:b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выигрывает, держится</a:t>
            </a:r>
            <a:b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чётком коде: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6966350" y="2717191"/>
            <a:ext cx="358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6490859" y="27683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6490859" y="3209450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6490859" y="365057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6490859" y="4133638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6490859" y="45957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6966350" y="317613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Роли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6966350" y="363507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Принципы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6966350" y="4094022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Доверие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6966350" y="4552966"/>
            <a:ext cx="364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Механизмы принятия решений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 txBox="1"/>
          <p:nvPr/>
        </p:nvSpPr>
        <p:spPr>
          <a:xfrm>
            <a:off x="423377" y="1893033"/>
            <a:ext cx="505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Что будем разбирать?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1075125" y="2618925"/>
            <a:ext cx="5141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Общие цели и видение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– если команда</a:t>
            </a:r>
            <a:b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не понимает, куда идёт, она делает вид, что работает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0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258" name="Google Shape;258;p10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10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0" name="Google Shape;260;p10"/>
          <p:cNvSpPr/>
          <p:nvPr/>
        </p:nvSpPr>
        <p:spPr>
          <a:xfrm>
            <a:off x="424684" y="26189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424676" y="3437192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24684" y="4291458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424684" y="51457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348600" y="845075"/>
            <a:ext cx="94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«‎Код команды»‎</a:t>
            </a:r>
            <a:endParaRPr b="1" i="0" sz="6000" u="none" cap="none" strike="noStrike">
              <a:solidFill>
                <a:srgbClr val="FF6D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75150" y="3437200"/>
            <a:ext cx="4464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Ценности и культура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– это не корпоративные плакаты, а реальность внутри компании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1075150" y="4291458"/>
            <a:ext cx="4312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Роли и ответственность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 хаос начинается там, где никто не знает, кто за что отвечает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1075150" y="5145725"/>
            <a:ext cx="4556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Коммуникация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– как сделать так, чтобы люди не отмалчивались, а решали проблемы</a:t>
            </a:r>
            <a:b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до того, как они станут катастрофой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7233670" y="2618925"/>
            <a:ext cx="4152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Доверие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– как убрать токсичный разрыв между руководителем и сотрудниками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7233670" y="3528625"/>
            <a:ext cx="4075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Кризис как точка роста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 как из паники вытащить прибыль, а не потери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7233675" y="4438325"/>
            <a:ext cx="45564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Мифы об управлении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 почему привычные методы сыпятся, и что работает на самом деле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6523084" y="26189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6523076" y="35286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6523084" y="443832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279" name="Google Shape;279;p7"/>
            <p:cNvSpPr txBox="1"/>
            <p:nvPr/>
          </p:nvSpPr>
          <p:spPr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0" name="Google Shape;280;p7"/>
            <p:cNvCxnSpPr/>
            <p:nvPr/>
          </p:nvCxnSpPr>
          <p:spPr>
            <a:xfrm>
              <a:off x="348702" y="754409"/>
              <a:ext cx="11494596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81" name="Google Shape;2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/>
          <p:cNvSpPr txBox="1"/>
          <p:nvPr/>
        </p:nvSpPr>
        <p:spPr>
          <a:xfrm>
            <a:off x="348755" y="830600"/>
            <a:ext cx="114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Формирование кода команды и управление в кризис</a:t>
            </a:r>
            <a:endParaRPr b="1" i="0" sz="6000" u="none" cap="none" strike="noStrike">
              <a:solidFill>
                <a:srgbClr val="FF6D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374100" y="3736530"/>
            <a:ext cx="3706800" cy="1778700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703850" y="5006563"/>
            <a:ext cx="307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Либо собирается в кулак</a:t>
            </a:r>
            <a:endParaRPr b="0" i="0" sz="1600" u="none" cap="none" strike="noStrike">
              <a:solidFill>
                <a:srgbClr val="FBFB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7"/>
          <p:cNvCxnSpPr/>
          <p:nvPr/>
        </p:nvCxnSpPr>
        <p:spPr>
          <a:xfrm rot="-605576">
            <a:off x="2962748" y="4193988"/>
            <a:ext cx="304716" cy="43213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7"/>
          <p:cNvCxnSpPr/>
          <p:nvPr/>
        </p:nvCxnSpPr>
        <p:spPr>
          <a:xfrm flipH="1">
            <a:off x="3213806" y="4027188"/>
            <a:ext cx="563400" cy="5637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7"/>
          <p:cNvSpPr/>
          <p:nvPr/>
        </p:nvSpPr>
        <p:spPr>
          <a:xfrm>
            <a:off x="4369375" y="3736493"/>
            <a:ext cx="3706800" cy="17787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4649625" y="5015338"/>
            <a:ext cx="3146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rPr>
              <a:t>Либо разваливается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7"/>
          <p:cNvCxnSpPr/>
          <p:nvPr/>
        </p:nvCxnSpPr>
        <p:spPr>
          <a:xfrm flipH="1">
            <a:off x="7260756" y="3950913"/>
            <a:ext cx="563400" cy="563700"/>
          </a:xfrm>
          <a:prstGeom prst="straightConnector1">
            <a:avLst/>
          </a:prstGeom>
          <a:noFill/>
          <a:ln cap="flat" cmpd="sng" w="152400">
            <a:solidFill>
              <a:srgbClr val="FF6D4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7"/>
          <p:cNvCxnSpPr/>
          <p:nvPr/>
        </p:nvCxnSpPr>
        <p:spPr>
          <a:xfrm>
            <a:off x="7260756" y="3950913"/>
            <a:ext cx="563400" cy="563700"/>
          </a:xfrm>
          <a:prstGeom prst="straightConnector1">
            <a:avLst/>
          </a:prstGeom>
          <a:noFill/>
          <a:ln cap="flat" cmpd="sng" w="152400">
            <a:solidFill>
              <a:srgbClr val="FF6D4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7"/>
          <p:cNvSpPr txBox="1"/>
          <p:nvPr/>
        </p:nvSpPr>
        <p:spPr>
          <a:xfrm>
            <a:off x="374100" y="3021200"/>
            <a:ext cx="388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Команда в кризисе</a:t>
            </a:r>
            <a:endParaRPr b="1" i="0" sz="2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8502925" y="3736525"/>
            <a:ext cx="294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И если это второе – виноваты не люди. Виноваты правила, которые вы не установили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g33a12340304_0_47"/>
          <p:cNvGrpSpPr/>
          <p:nvPr/>
        </p:nvGrpSpPr>
        <p:grpSpPr>
          <a:xfrm>
            <a:off x="348702" y="240702"/>
            <a:ext cx="11494500" cy="513707"/>
            <a:chOff x="348702" y="240702"/>
            <a:chExt cx="11494500" cy="513707"/>
          </a:xfrm>
        </p:grpSpPr>
        <p:sp>
          <p:nvSpPr>
            <p:cNvPr id="298" name="Google Shape;298;g33a12340304_0_47"/>
            <p:cNvSpPr txBox="1"/>
            <p:nvPr/>
          </p:nvSpPr>
          <p:spPr>
            <a:xfrm>
              <a:off x="11328400" y="240702"/>
              <a:ext cx="5148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fld id="{00000000-1234-1234-1234-123412341234}" type="slidenum">
                <a:rPr b="0" i="0" lang="ru-RU" sz="1600" u="none" cap="none" strike="noStrike">
                  <a:solidFill>
                    <a:srgbClr val="393939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9" name="Google Shape;299;g33a12340304_0_47"/>
            <p:cNvCxnSpPr/>
            <p:nvPr/>
          </p:nvCxnSpPr>
          <p:spPr>
            <a:xfrm>
              <a:off x="348702" y="754409"/>
              <a:ext cx="11494500" cy="0"/>
            </a:xfrm>
            <a:prstGeom prst="straightConnector1">
              <a:avLst/>
            </a:prstGeom>
            <a:noFill/>
            <a:ln cap="flat" cmpd="sng" w="9525">
              <a:solidFill>
                <a:srgbClr val="39393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00" name="Google Shape;300;g33a12340304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0398" y="6235680"/>
            <a:ext cx="4152900" cy="3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3a12340304_0_47"/>
          <p:cNvSpPr txBox="1"/>
          <p:nvPr/>
        </p:nvSpPr>
        <p:spPr>
          <a:xfrm>
            <a:off x="423377" y="1893033"/>
            <a:ext cx="505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Что разберем?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g33a12340304_0_47"/>
          <p:cNvGrpSpPr/>
          <p:nvPr/>
        </p:nvGrpSpPr>
        <p:grpSpPr>
          <a:xfrm>
            <a:off x="424684" y="2618925"/>
            <a:ext cx="4506640" cy="591000"/>
            <a:chOff x="424684" y="2618925"/>
            <a:chExt cx="4506640" cy="591000"/>
          </a:xfrm>
        </p:grpSpPr>
        <p:sp>
          <p:nvSpPr>
            <p:cNvPr id="303" name="Google Shape;303;g33a12340304_0_47"/>
            <p:cNvSpPr txBox="1"/>
            <p:nvPr/>
          </p:nvSpPr>
          <p:spPr>
            <a:xfrm>
              <a:off x="1075124" y="2618925"/>
              <a:ext cx="38562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Коммуникация 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– как говорить, чтобы команда работала, а не увольнялась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33a12340304_0_47"/>
            <p:cNvSpPr/>
            <p:nvPr/>
          </p:nvSpPr>
          <p:spPr>
            <a:xfrm>
              <a:off x="424684" y="2618925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g33a12340304_0_47"/>
          <p:cNvSpPr txBox="1"/>
          <p:nvPr/>
        </p:nvSpPr>
        <p:spPr>
          <a:xfrm>
            <a:off x="348600" y="768875"/>
            <a:ext cx="94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-RU" sz="6000" u="none" cap="none" strike="noStrike">
                <a:solidFill>
                  <a:srgbClr val="FF6D44"/>
                </a:solidFill>
                <a:latin typeface="Arial"/>
                <a:ea typeface="Arial"/>
                <a:cs typeface="Arial"/>
                <a:sym typeface="Arial"/>
              </a:rPr>
              <a:t>Ключевые аспекты</a:t>
            </a:r>
            <a:endParaRPr b="1" i="0" sz="6000" u="none" cap="none" strike="noStrike">
              <a:solidFill>
                <a:srgbClr val="FF6D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g33a12340304_0_47"/>
          <p:cNvGrpSpPr/>
          <p:nvPr/>
        </p:nvGrpSpPr>
        <p:grpSpPr>
          <a:xfrm>
            <a:off x="424676" y="3461189"/>
            <a:ext cx="4323374" cy="591008"/>
            <a:chOff x="424676" y="3437192"/>
            <a:chExt cx="4323374" cy="591008"/>
          </a:xfrm>
        </p:grpSpPr>
        <p:sp>
          <p:nvSpPr>
            <p:cNvPr id="307" name="Google Shape;307;g33a12340304_0_47"/>
            <p:cNvSpPr/>
            <p:nvPr/>
          </p:nvSpPr>
          <p:spPr>
            <a:xfrm>
              <a:off x="424676" y="3437192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33a12340304_0_47"/>
            <p:cNvSpPr txBox="1"/>
            <p:nvPr/>
          </p:nvSpPr>
          <p:spPr>
            <a:xfrm>
              <a:off x="1075150" y="3437200"/>
              <a:ext cx="36729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Мотивация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 – деньги больше никого не держат, но есть другие рычаги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g33a12340304_0_47"/>
          <p:cNvGrpSpPr/>
          <p:nvPr/>
        </p:nvGrpSpPr>
        <p:grpSpPr>
          <a:xfrm>
            <a:off x="424684" y="4303461"/>
            <a:ext cx="4962966" cy="591000"/>
            <a:chOff x="424684" y="4291458"/>
            <a:chExt cx="4962966" cy="591000"/>
          </a:xfrm>
        </p:grpSpPr>
        <p:sp>
          <p:nvSpPr>
            <p:cNvPr id="310" name="Google Shape;310;g33a12340304_0_47"/>
            <p:cNvSpPr/>
            <p:nvPr/>
          </p:nvSpPr>
          <p:spPr>
            <a:xfrm>
              <a:off x="424684" y="4291458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g33a12340304_0_47"/>
            <p:cNvSpPr txBox="1"/>
            <p:nvPr/>
          </p:nvSpPr>
          <p:spPr>
            <a:xfrm>
              <a:off x="1075150" y="4291458"/>
              <a:ext cx="43125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Конфликты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 – как не потерять ключевых игроков, когда вокруг всё горит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g33a12340304_0_47"/>
          <p:cNvGrpSpPr/>
          <p:nvPr/>
        </p:nvGrpSpPr>
        <p:grpSpPr>
          <a:xfrm>
            <a:off x="424684" y="5145725"/>
            <a:ext cx="4962966" cy="936000"/>
            <a:chOff x="424684" y="5145725"/>
            <a:chExt cx="4962966" cy="936000"/>
          </a:xfrm>
        </p:grpSpPr>
        <p:sp>
          <p:nvSpPr>
            <p:cNvPr id="313" name="Google Shape;313;g33a12340304_0_47"/>
            <p:cNvSpPr/>
            <p:nvPr/>
          </p:nvSpPr>
          <p:spPr>
            <a:xfrm>
              <a:off x="424684" y="5145725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g33a12340304_0_47"/>
            <p:cNvSpPr txBox="1"/>
            <p:nvPr/>
          </p:nvSpPr>
          <p:spPr>
            <a:xfrm>
              <a:off x="1075150" y="5145725"/>
              <a:ext cx="4312500" cy="9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Стрессоустойчивость 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– если руководитель не держит давление, команда развалится быстрее, чем рынок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g33a12340304_0_47"/>
          <p:cNvGrpSpPr/>
          <p:nvPr/>
        </p:nvGrpSpPr>
        <p:grpSpPr>
          <a:xfrm>
            <a:off x="5761084" y="2618925"/>
            <a:ext cx="5266991" cy="591000"/>
            <a:chOff x="5989684" y="2618925"/>
            <a:chExt cx="5266991" cy="591000"/>
          </a:xfrm>
        </p:grpSpPr>
        <p:sp>
          <p:nvSpPr>
            <p:cNvPr id="316" name="Google Shape;316;g33a12340304_0_47"/>
            <p:cNvSpPr txBox="1"/>
            <p:nvPr/>
          </p:nvSpPr>
          <p:spPr>
            <a:xfrm>
              <a:off x="6700275" y="2618925"/>
              <a:ext cx="45564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Техники снижения стресса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 – осознанность, дыхание, управление временем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33a12340304_0_47"/>
            <p:cNvSpPr/>
            <p:nvPr/>
          </p:nvSpPr>
          <p:spPr>
            <a:xfrm>
              <a:off x="5989684" y="2618925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g33a12340304_0_47"/>
          <p:cNvGrpSpPr/>
          <p:nvPr/>
        </p:nvGrpSpPr>
        <p:grpSpPr>
          <a:xfrm>
            <a:off x="5761076" y="3447738"/>
            <a:ext cx="5122699" cy="591000"/>
            <a:chOff x="5989676" y="3528625"/>
            <a:chExt cx="5122699" cy="591000"/>
          </a:xfrm>
        </p:grpSpPr>
        <p:sp>
          <p:nvSpPr>
            <p:cNvPr id="319" name="Google Shape;319;g33a12340304_0_47"/>
            <p:cNvSpPr txBox="1"/>
            <p:nvPr/>
          </p:nvSpPr>
          <p:spPr>
            <a:xfrm>
              <a:off x="6700275" y="3528625"/>
              <a:ext cx="44121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Поддержка команды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 – создать атмосферу, где люди не боятся говорить о проблемах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33a12340304_0_47"/>
            <p:cNvSpPr/>
            <p:nvPr/>
          </p:nvSpPr>
          <p:spPr>
            <a:xfrm>
              <a:off x="5989676" y="3528625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g33a12340304_0_47"/>
          <p:cNvGrpSpPr/>
          <p:nvPr/>
        </p:nvGrpSpPr>
        <p:grpSpPr>
          <a:xfrm>
            <a:off x="5761084" y="4276550"/>
            <a:ext cx="5266991" cy="591000"/>
            <a:chOff x="5989684" y="4438325"/>
            <a:chExt cx="5266991" cy="591000"/>
          </a:xfrm>
        </p:grpSpPr>
        <p:sp>
          <p:nvSpPr>
            <p:cNvPr id="322" name="Google Shape;322;g33a12340304_0_47"/>
            <p:cNvSpPr txBox="1"/>
            <p:nvPr/>
          </p:nvSpPr>
          <p:spPr>
            <a:xfrm>
              <a:off x="6700275" y="4438325"/>
              <a:ext cx="45564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Эффективная коммуникация</a:t>
              </a:r>
              <a:r>
                <a:rPr b="0" i="0" lang="ru-RU" sz="1600" u="none" cap="none" strike="noStrike">
                  <a:solidFill>
                    <a:srgbClr val="1C1C1C"/>
                  </a:solidFill>
                  <a:latin typeface="Arial"/>
                  <a:ea typeface="Arial"/>
                  <a:cs typeface="Arial"/>
                  <a:sym typeface="Arial"/>
                </a:rPr>
                <a:t> – активное слушание, эмпатия, обратная связь</a:t>
              </a:r>
              <a:endPara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33a12340304_0_47"/>
            <p:cNvSpPr/>
            <p:nvPr/>
          </p:nvSpPr>
          <p:spPr>
            <a:xfrm>
              <a:off x="5989684" y="4438325"/>
              <a:ext cx="347400" cy="347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g33a12340304_0_47"/>
          <p:cNvSpPr txBox="1"/>
          <p:nvPr/>
        </p:nvSpPr>
        <p:spPr>
          <a:xfrm>
            <a:off x="6471675" y="5148658"/>
            <a:ext cx="4556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Медиация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 как решать конфликты без потерь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3a12340304_0_47"/>
          <p:cNvSpPr/>
          <p:nvPr/>
        </p:nvSpPr>
        <p:spPr>
          <a:xfrm>
            <a:off x="5761084" y="5105363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33a12340304_0_47"/>
          <p:cNvSpPr txBox="1"/>
          <p:nvPr/>
        </p:nvSpPr>
        <p:spPr>
          <a:xfrm>
            <a:off x="6471675" y="5690575"/>
            <a:ext cx="526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Личный пример </a:t>
            </a:r>
            <a:r>
              <a:rPr b="0" i="0" lang="ru-RU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– руководитель = лидер и мотиватор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3a12340304_0_47"/>
          <p:cNvSpPr/>
          <p:nvPr/>
        </p:nvSpPr>
        <p:spPr>
          <a:xfrm>
            <a:off x="5761084" y="5690575"/>
            <a:ext cx="347400" cy="34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2025-02-14T10:11:28Z</dcterms:created>
  <dc:creator>Виктория Товарова</dc:creator>
</cp:coreProperties>
</file>