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media/image3.svg" ContentType="image/svg+xml"/>
  <Override PartName="/ppt/media/image3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74" r:id="rId5"/>
    <p:sldId id="275" r:id="rId6"/>
    <p:sldId id="299" r:id="rId8"/>
    <p:sldId id="300" r:id="rId9"/>
    <p:sldId id="276" r:id="rId10"/>
    <p:sldId id="277" r:id="rId11"/>
    <p:sldId id="278" r:id="rId12"/>
    <p:sldId id="296" r:id="rId13"/>
    <p:sldId id="279" r:id="rId14"/>
    <p:sldId id="280" r:id="rId15"/>
    <p:sldId id="281" r:id="rId16"/>
    <p:sldId id="282" r:id="rId17"/>
    <p:sldId id="283" r:id="rId18"/>
    <p:sldId id="284" r:id="rId19"/>
    <p:sldId id="297" r:id="rId20"/>
    <p:sldId id="298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60" r:id="rId31"/>
    <p:sldId id="261" r:id="rId32"/>
    <p:sldId id="262" r:id="rId33"/>
    <p:sldId id="263" r:id="rId34"/>
    <p:sldId id="264" r:id="rId35"/>
    <p:sldId id="265" r:id="rId36"/>
    <p:sldId id="27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CCC1DA"/>
    <a:srgbClr val="CC99FF"/>
    <a:srgbClr val="FF6D44"/>
    <a:srgbClr val="FBFBFB"/>
    <a:srgbClr val="EDEDED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II полугодие 2023 г.</c:v>
                </c:pt>
                <c:pt idx="1">
                  <c:v>I полугодие 2024 г.</c:v>
                </c:pt>
                <c:pt idx="2">
                  <c:v>II полугодие 2024 г.</c:v>
                </c:pt>
                <c:pt idx="3">
                  <c:v>начало 2025 г. 
(январь-февраль)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0.166</c:v>
                </c:pt>
                <c:pt idx="1" c:formatCode="0%">
                  <c:v>0.31</c:v>
                </c:pt>
                <c:pt idx="2" c:formatCode="0%">
                  <c:v>0.44</c:v>
                </c:pt>
                <c:pt idx="3" c:formatCode="0%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730188832"/>
        <c:axId val="1730190080"/>
      </c:barChart>
      <c:catAx>
        <c:axId val="17301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30190080"/>
        <c:crosses val="autoZero"/>
        <c:auto val="1"/>
        <c:lblAlgn val="ctr"/>
        <c:lblOffset val="100"/>
        <c:noMultiLvlLbl val="0"/>
      </c:catAx>
      <c:valAx>
        <c:axId val="173019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301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826cb1c-0343-41e1-bfe0-58c0f9d31511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600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Республика Карелия</c:v>
                </c:pt>
                <c:pt idx="1">
                  <c:v>Санкт-Петербург</c:v>
                </c:pt>
                <c:pt idx="2">
                  <c:v>Москва</c:v>
                </c:pt>
                <c:pt idx="3">
                  <c:v>Московская область</c:v>
                </c:pt>
                <c:pt idx="4">
                  <c:v>Ленинградская область</c:v>
                </c:pt>
                <c:pt idx="5">
                  <c:v>Костромская область</c:v>
                </c:pt>
                <c:pt idx="6">
                  <c:v>Камчатский край</c:v>
                </c:pt>
                <c:pt idx="7">
                  <c:v>Самарская область</c:v>
                </c:pt>
                <c:pt idx="8">
                  <c:v>Новосибирская область</c:v>
                </c:pt>
                <c:pt idx="9">
                  <c:v>Воронежская область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0.66</c:v>
                </c:pt>
                <c:pt idx="1">
                  <c:v>0.64</c:v>
                </c:pt>
                <c:pt idx="2">
                  <c:v>0.61</c:v>
                </c:pt>
                <c:pt idx="3">
                  <c:v>0.61</c:v>
                </c:pt>
                <c:pt idx="4">
                  <c:v>0.6</c:v>
                </c:pt>
                <c:pt idx="5">
                  <c:v>0.58</c:v>
                </c:pt>
                <c:pt idx="6">
                  <c:v>0.57</c:v>
                </c:pt>
                <c:pt idx="7">
                  <c:v>0.55</c:v>
                </c:pt>
                <c:pt idx="8">
                  <c:v>0.53</c:v>
                </c:pt>
                <c:pt idx="9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30188832"/>
        <c:axId val="1730190080"/>
      </c:barChart>
      <c:catAx>
        <c:axId val="1730188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30190080"/>
        <c:crosses val="autoZero"/>
        <c:auto val="1"/>
        <c:lblAlgn val="ctr"/>
        <c:lblOffset val="100"/>
        <c:noMultiLvlLbl val="0"/>
      </c:catAx>
      <c:valAx>
        <c:axId val="17301900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301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969cb98-5b02-47c7-80fe-44be66bb8f2a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600"/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строящихся нежилых помещений,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Лист1!$A$2:$A$14</c:f>
              <c:numCache>
                <c:formatCode>m/d/yyyy</c:formatCode>
                <c:ptCount val="13"/>
                <c:pt idx="0" c:formatCode="m/d/yyyy">
                  <c:v>41640</c:v>
                </c:pt>
                <c:pt idx="1" c:formatCode="m/d/yyyy">
                  <c:v>42005</c:v>
                </c:pt>
                <c:pt idx="2" c:formatCode="m/d/yyyy">
                  <c:v>42370</c:v>
                </c:pt>
                <c:pt idx="3" c:formatCode="m/d/yyyy">
                  <c:v>42736</c:v>
                </c:pt>
                <c:pt idx="4" c:formatCode="m/d/yyyy">
                  <c:v>43101</c:v>
                </c:pt>
                <c:pt idx="5" c:formatCode="m/d/yyyy">
                  <c:v>43466</c:v>
                </c:pt>
                <c:pt idx="6" c:formatCode="m/d/yyyy">
                  <c:v>43831</c:v>
                </c:pt>
                <c:pt idx="7" c:formatCode="m/d/yyyy">
                  <c:v>44197</c:v>
                </c:pt>
                <c:pt idx="8" c:formatCode="m/d/yyyy">
                  <c:v>44562</c:v>
                </c:pt>
                <c:pt idx="9" c:formatCode="m/d/yyyy">
                  <c:v>44927</c:v>
                </c:pt>
                <c:pt idx="10" c:formatCode="m/d/yyyy">
                  <c:v>45292</c:v>
                </c:pt>
                <c:pt idx="11" c:formatCode="m/d/yyyy">
                  <c:v>45658</c:v>
                </c:pt>
                <c:pt idx="12" c:formatCode="m/d/yyyy">
                  <c:v>45702</c:v>
                </c:pt>
              </c:numCache>
            </c:num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0.1</c:v>
                </c:pt>
                <c:pt idx="1" c:formatCode="0.00%">
                  <c:v>0.1234</c:v>
                </c:pt>
                <c:pt idx="2" c:formatCode="0.00%">
                  <c:v>0.1468</c:v>
                </c:pt>
                <c:pt idx="3" c:formatCode="0.00%">
                  <c:v>0.1702</c:v>
                </c:pt>
                <c:pt idx="4" c:formatCode="0.00%">
                  <c:v>0.1936</c:v>
                </c:pt>
                <c:pt idx="5" c:formatCode="0.00%">
                  <c:v>0.217</c:v>
                </c:pt>
                <c:pt idx="6" c:formatCode="0.00%">
                  <c:v>0.2404</c:v>
                </c:pt>
                <c:pt idx="7" c:formatCode="0.00%">
                  <c:v>0.2584</c:v>
                </c:pt>
                <c:pt idx="8" c:formatCode="0.00%">
                  <c:v>0.2724</c:v>
                </c:pt>
                <c:pt idx="9" c:formatCode="0.00%">
                  <c:v>0.3026</c:v>
                </c:pt>
                <c:pt idx="10" c:formatCode="0.00%">
                  <c:v>0.3169</c:v>
                </c:pt>
                <c:pt idx="11" c:formatCode="0.00%">
                  <c:v>0.3313</c:v>
                </c:pt>
                <c:pt idx="12" c:formatCode="0.00%">
                  <c:v>0.3336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050561456"/>
        <c:axId val="2050563952"/>
      </c:lineChart>
      <c:dateAx>
        <c:axId val="205056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50563952"/>
        <c:crosses val="autoZero"/>
        <c:auto val="1"/>
        <c:lblOffset val="100"/>
        <c:baseTimeUnit val="months"/>
        <c:majorUnit val="12"/>
        <c:majorTimeUnit val="months"/>
      </c:dateAx>
      <c:valAx>
        <c:axId val="205056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5056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cb11260-9098-4982-b992-7c41d619a8f5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6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023493355074"/>
          <c:y val="0.0130196052701722"/>
          <c:w val="0.4467363623944"/>
          <c:h val="0.9466078289859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9895447941716"/>
                  <c:y val="0.0500519246462152"/>
                </c:manualLayout>
              </c:layout>
              <c:tx>
                <c:rich>
                  <a:bodyPr rot="0" spcFirstLastPara="1" vertOverflow="overflow" vert="horz" wrap="square" lIns="0" tIns="0" rIns="0" bIns="0" anchor="ctr" anchorCtr="0"/>
                  <a:lstStyle/>
                  <a:p>
                    <a:fld id="{6e911ae2-b55c-4cc9-90c8-734a837a0904}" type="CATEGORYNAME">
                      <a:t>[CATEGORY NAME]</a:t>
                    </a:fld>
                    <a:r>
                      <a:t>
</a:t>
                    </a:r>
                    <a:fld id="{90e31415-6b67-4f8a-a3a3-b029383187b0}" type="VALUE">
                      <a:t>[VALUE]</a:t>
                    </a:fld>
                    <a:endParaRPr lang="ru-RU" sz="16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933191395407519"/>
                  <c:y val="-0.00565802370132763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fld id="{b7449fd7-fbb5-498a-82df-d4e52de5a7d7}" type="CATEGORYNAME">
                      <a:t>[CATEGORY NAME]</a:t>
                    </a:fld>
                    <a:r>
                      <a:t>
</a:t>
                    </a:r>
                    <a:fld id="{5555332a-16fc-45b4-96b2-1d01d033063b}" type="VALUE">
                      <a:t>[VALUE]</a:t>
                    </a:fld>
                    <a:endParaRPr lang="ru-RU" sz="1600" b="0" i="0" u="none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0" rIns="0" bIns="0" anchor="ctr" anchorCtr="0">
                  <a:spAutoFit/>
                </a:bodyPr>
                <a:lstStyle/>
                <a:p>
                  <a:pPr algn="ctr">
                    <a:defRPr lang="en-GB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0431806712087"/>
                  <c:y val="-0.189148400605899"/>
                </c:manualLayout>
              </c:layout>
              <c:tx>
                <c:rich>
                  <a:bodyPr rot="0" spcFirstLastPara="1" vertOverflow="overflow" vert="horz" wrap="square" lIns="0" tIns="0" rIns="0" bIns="0" anchor="ctr" anchorCtr="0"/>
                  <a:lstStyle/>
                  <a:p>
                    <a:fld id="{6b3e7525-318d-443a-bbc9-b0aa41998020}" type="CATEGORYNAME">
                      <a:t>[CATEGORY NAME]</a:t>
                    </a:fld>
                    <a:r>
                      <a:t>
</a:t>
                    </a:r>
                    <a:fld id="{8e16a29c-96ef-4912-afff-05f77e7cfd0b}" type="VALUE">
                      <a:t>[VALUE]</a:t>
                    </a:fld>
                    <a:endParaRPr lang="ru-RU" sz="16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480549247203"/>
                      <c:h val="0.2231749532210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174696977930593"/>
                  <c:y val="0.107746190745385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fld id="{962218e3-8a50-4210-89a5-cf63ace6d148}" type="CATEGORYNAME">
                      <a:t>[CATEGORY NAME]</a:t>
                    </a:fld>
                    <a:r>
                      <a:t>
</a:t>
                    </a:r>
                    <a:fld id="{b23793d4-7661-449a-bb5f-22d89374f424}" type="VALUE">
                      <a:t>[VALUE]</a:t>
                    </a:fld>
                    <a:endParaRPr lang="ru-RU" sz="1600" b="0" i="0" u="none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0" rIns="0" bIns="0" anchor="ctr" anchorCtr="0">
                  <a:spAutoFit/>
                </a:bodyPr>
                <a:lstStyle/>
                <a:p>
                  <a:pPr algn="ctr">
                    <a:defRPr lang="en-GB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312179325427"/>
                      <c:h val="0.33475541299117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57309014635377"/>
                  <c:y val="0.138264724227034"/>
                </c:manualLayout>
              </c:layout>
              <c:tx>
                <c:rich>
                  <a:bodyPr rot="0" spcFirstLastPara="1" vertOverflow="overflow" vert="horz" wrap="square" lIns="0" tIns="0" rIns="0" bIns="0" anchor="ctr" anchorCtr="0"/>
                  <a:lstStyle/>
                  <a:p>
                    <a:fld id="{31c99d16-dee7-4aeb-a1eb-2208a78735a1}" type="CATEGORYNAME">
                      <a:t>[CATEGORY NAME]</a:t>
                    </a:fld>
                    <a:r>
                      <a:t>
</a:t>
                    </a:r>
                    <a:fld id="{88bcfeba-f2d9-483b-b908-ab2f6b9b92bd}" type="VALUE">
                      <a:t>[VALUE]</a:t>
                    </a:fld>
                    <a:endParaRPr lang="ru-RU" sz="14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239401968206"/>
                      <c:h val="0.2580546645282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0">
                <a:spAutoFit/>
              </a:bodyPr>
              <a:lstStyle/>
              <a:p>
                <a:pPr algn="ctr">
                  <a:defRPr lang="en-GB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Льготная ипотека</c:v>
                </c:pt>
                <c:pt idx="1">
                  <c:v>Рыночная ипотека</c:v>
                </c:pt>
                <c:pt idx="2">
                  <c:v>Полная оплата без ипотеки</c:v>
                </c:pt>
                <c:pt idx="3">
                  <c:v>Рассрочка погашением конвертацией в ипотеку</c:v>
                </c:pt>
                <c:pt idx="4">
                  <c:v>Рассрочка погашением от доходов, имущества, депозитов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0.405</c:v>
                </c:pt>
                <c:pt idx="1">
                  <c:v>0.045</c:v>
                </c:pt>
                <c:pt idx="2">
                  <c:v>0.275</c:v>
                </c:pt>
                <c:pt idx="3">
                  <c:v>0.05</c:v>
                </c:pt>
                <c:pt idx="4">
                  <c:v>0.225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a3c2e65-c802-4dbc-97b0-6d1a3fc668dd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Задолженность со ставкой &gt;20%, млрд руб.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m/d/yyyy</c:formatCode>
                <c:ptCount val="13"/>
                <c:pt idx="0" c:formatCode="m/d/yyyy">
                  <c:v>44562</c:v>
                </c:pt>
                <c:pt idx="1" c:formatCode="m/d/yyyy">
                  <c:v>44651</c:v>
                </c:pt>
                <c:pt idx="2" c:formatCode="m/d/yyyy">
                  <c:v>44742</c:v>
                </c:pt>
                <c:pt idx="3" c:formatCode="m/d/yyyy">
                  <c:v>44834</c:v>
                </c:pt>
                <c:pt idx="4" c:formatCode="m/d/yyyy">
                  <c:v>44926</c:v>
                </c:pt>
                <c:pt idx="5" c:formatCode="m/d/yyyy">
                  <c:v>45016</c:v>
                </c:pt>
                <c:pt idx="6" c:formatCode="m/d/yyyy">
                  <c:v>45107</c:v>
                </c:pt>
                <c:pt idx="7" c:formatCode="m/d/yyyy">
                  <c:v>45199</c:v>
                </c:pt>
                <c:pt idx="8" c:formatCode="m/d/yyyy">
                  <c:v>45291</c:v>
                </c:pt>
                <c:pt idx="9" c:formatCode="m/d/yyyy">
                  <c:v>45382</c:v>
                </c:pt>
                <c:pt idx="10" c:formatCode="m/d/yyyy">
                  <c:v>45473</c:v>
                </c:pt>
                <c:pt idx="11" c:formatCode="m/d/yyyy">
                  <c:v>45565</c:v>
                </c:pt>
                <c:pt idx="12" c:formatCode="m/d/yyyy">
                  <c:v>45657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71</c:v>
                </c:pt>
                <c:pt idx="2">
                  <c:v>12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172</c:v>
                </c:pt>
                <c:pt idx="9">
                  <c:v>251</c:v>
                </c:pt>
                <c:pt idx="10">
                  <c:v>234</c:v>
                </c:pt>
                <c:pt idx="11">
                  <c:v>659</c:v>
                </c:pt>
                <c:pt idx="12">
                  <c:v>1033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855200"/>
        <c:axId val="1498861024"/>
      </c:lineChart>
      <c:dateAx>
        <c:axId val="1498855200"/>
        <c:scaling>
          <c:orientation val="minMax"/>
          <c:max val="45658"/>
          <c:min val="4456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98861024"/>
        <c:crosses val="autoZero"/>
        <c:auto val="1"/>
        <c:lblOffset val="100"/>
        <c:baseTimeUnit val="days"/>
      </c:dateAx>
      <c:valAx>
        <c:axId val="14988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988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c701757-c100-450a-988a-942f86de8a8c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0.00472</cdr:x>
      <cdr:y>0.9468</cdr:y>
    </cdr:from>
    <cdr:to>
      <cdr:x>0.1205</cdr:x>
      <cdr:y>1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50800" y="4655990"/>
          <a:ext cx="1245854" cy="26161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ru-RU" dirty="0">
              <a:solidFill>
                <a:schemeClr val="bg1">
                  <a:lumMod val="50000"/>
                </a:schemeClr>
              </a:solidFill>
            </a:rPr>
            <a:t>п</a:t>
          </a:r>
          <a:r>
            <a:rPr lang="ru-RU" sz="1100" dirty="0">
              <a:solidFill>
                <a:schemeClr val="bg1">
                  <a:lumMod val="50000"/>
                </a:schemeClr>
              </a:solidFill>
            </a:rPr>
            <a:t>о данным </a:t>
          </a:r>
          <a:r>
            <a:rPr lang="ru-RU" sz="1100" dirty="0" err="1">
              <a:solidFill>
                <a:schemeClr val="bg1">
                  <a:lumMod val="50000"/>
                </a:schemeClr>
              </a:solidFill>
            </a:rPr>
            <a:t>Сбера</a:t>
          </a:r>
          <a:endParaRPr lang="ru-RU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0.00472</cdr:x>
      <cdr:y>0.9468</cdr:y>
    </cdr:from>
    <cdr:to>
      <cdr:x>0.1205</cdr:x>
      <cdr:y>1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50800" y="4655990"/>
          <a:ext cx="1245854" cy="26161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none" lIns="45720" tIns="45720" rIns="45720" bIns="45720" rtlCol="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ru-RU" dirty="0">
              <a:solidFill>
                <a:schemeClr val="bg1">
                  <a:lumMod val="50000"/>
                </a:schemeClr>
              </a:solidFill>
            </a:rPr>
            <a:t>п</a:t>
          </a:r>
          <a:r>
            <a:rPr lang="ru-RU" sz="1100" dirty="0">
              <a:solidFill>
                <a:schemeClr val="bg1">
                  <a:lumMod val="50000"/>
                </a:schemeClr>
              </a:solidFill>
            </a:rPr>
            <a:t>о данным </a:t>
          </a:r>
          <a:r>
            <a:rPr lang="ru-RU" sz="1100" dirty="0" err="1">
              <a:solidFill>
                <a:schemeClr val="bg1">
                  <a:lumMod val="50000"/>
                </a:schemeClr>
              </a:solidFill>
            </a:rPr>
            <a:t>Сбера</a:t>
          </a:r>
          <a:endParaRPr lang="ru-RU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1C314-6C34-4E0C-9F60-C5334E5028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3a5e794d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3a5e794d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6b4349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66b4349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66b4349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66b4349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66b4349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66b43491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6b4349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66b4349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66b43491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66b43491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66b43491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66b43491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EC67-A7ED-48BC-BD22-4FD0DB08A1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36-A02A-4D5E-A3A5-CE965F2AF0A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7398-2CA6-42DC-88F0-056FE1EC04A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emf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emf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emf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emf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14.png"/><Relationship Id="rId1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3" Type="http://schemas.openxmlformats.org/officeDocument/2006/relationships/image" Target="../media/image29.emf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.svg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emf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emf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emf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9100" y="1505494"/>
            <a:ext cx="85915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Аналитика рынка недвижимости. </a:t>
            </a:r>
            <a:b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</a:br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Апрель 2025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4958684"/>
            <a:ext cx="467201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Кирилл </a:t>
            </a:r>
            <a:r>
              <a:rPr lang="ru-RU" sz="1800" dirty="0" err="1">
                <a:solidFill>
                  <a:srgbClr val="1C1C1C"/>
                </a:solidFill>
                <a:latin typeface="Involve" panose="020B0502020202020204" pitchFamily="34" charset="0"/>
              </a:rPr>
              <a:t>Холопик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, 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Руководитель портала ЕРЗ.РФ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08.04.2025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3294828" cy="1108364"/>
            <a:chOff x="0" y="0"/>
            <a:chExt cx="7947231" cy="267340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6705797" cy="267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данные 10"/>
            <p:cNvSpPr/>
            <p:nvPr/>
          </p:nvSpPr>
          <p:spPr>
            <a:xfrm>
              <a:off x="3957069" y="0"/>
              <a:ext cx="3990162" cy="2673409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100" y="333466"/>
            <a:ext cx="2113790" cy="441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Продажи по ДДУ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110158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Источники финансирования покупки новостроек по ДДУ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338985" y="1799258"/>
          <a:ext cx="95112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985" y="1799258"/>
            <a:ext cx="9510584" cy="44931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реализованного жилья в завершенных проектах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0927" y="1843320"/>
            <a:ext cx="9290146" cy="4406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err="1"/>
              <a:t>Распроданность</a:t>
            </a:r>
            <a:r>
              <a:rPr lang="ru-RU" dirty="0"/>
              <a:t> новостроек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46682" y="969614"/>
            <a:ext cx="11908425" cy="5581523"/>
            <a:chOff x="346682" y="969614"/>
            <a:chExt cx="11908425" cy="558152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82" y="969614"/>
              <a:ext cx="9943729" cy="55815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92167" b="23945"/>
            <a:stretch>
              <a:fillRect/>
            </a:stretch>
          </p:blipFill>
          <p:spPr>
            <a:xfrm>
              <a:off x="10071924" y="969614"/>
              <a:ext cx="778681" cy="424383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92225" b="23701"/>
            <a:stretch>
              <a:fillRect/>
            </a:stretch>
          </p:blipFill>
          <p:spPr>
            <a:xfrm>
              <a:off x="10590540" y="969614"/>
              <a:ext cx="772944" cy="42574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8900000">
              <a:off x="9851523" y="1402889"/>
              <a:ext cx="1602362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/>
                <a:t>Тюменская обл.</a:t>
              </a:r>
              <a:endParaRPr lang="ru-RU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8900000">
              <a:off x="10398380" y="1302983"/>
              <a:ext cx="185672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/>
                <a:t>Свердловская обл.</a:t>
              </a:r>
              <a:endParaRPr lang="ru-RU" sz="1600" b="1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5"/>
            <a:ext cx="11494595" cy="338331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Какой должна быть доля распроданного жилья в срезе момента?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1877" y="1843201"/>
          <a:ext cx="10983972" cy="3474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61324"/>
                <a:gridCol w="3661324"/>
                <a:gridCol w="3661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Доля строящихся МКД</a:t>
                      </a:r>
                      <a:br>
                        <a:rPr lang="ru-RU" sz="2000" dirty="0">
                          <a:latin typeface="Involve" panose="020B0502020202020204" pitchFamily="34" charset="0"/>
                        </a:rPr>
                      </a:br>
                      <a:r>
                        <a:rPr lang="ru-RU" sz="2000" dirty="0">
                          <a:latin typeface="Involve" panose="020B0502020202020204" pitchFamily="34" charset="0"/>
                        </a:rPr>
                        <a:t>стартовали продажи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Норма распроданности </a:t>
                      </a:r>
                      <a:br>
                        <a:rPr lang="ru-RU" sz="2000" dirty="0">
                          <a:latin typeface="Involve" panose="020B0502020202020204" pitchFamily="34" charset="0"/>
                        </a:rPr>
                      </a:br>
                      <a:r>
                        <a:rPr lang="ru-RU" sz="2000" dirty="0">
                          <a:latin typeface="Involve" panose="020B0502020202020204" pitchFamily="34" charset="0"/>
                        </a:rPr>
                        <a:t>к концу стройки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>
                          <a:latin typeface="Involve" panose="020B0502020202020204" pitchFamily="34" charset="0"/>
                        </a:rPr>
                        <a:t>Норма распроданности </a:t>
                      </a:r>
                      <a:br>
                        <a:rPr lang="ru-RU" sz="2000" dirty="0">
                          <a:latin typeface="Involve" panose="020B0502020202020204" pitchFamily="34" charset="0"/>
                        </a:rPr>
                      </a:br>
                      <a:r>
                        <a:rPr lang="ru-RU" sz="2000" dirty="0">
                          <a:latin typeface="Involve" panose="020B0502020202020204" pitchFamily="34" charset="0"/>
                        </a:rPr>
                        <a:t>в срезе момента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п.1</a:t>
                      </a:r>
                      <a:endParaRPr lang="ru-RU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п.2</a:t>
                      </a:r>
                      <a:endParaRPr lang="ru-RU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п.3</a:t>
                      </a:r>
                      <a:r>
                        <a:rPr lang="ru-RU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 = </a:t>
                      </a:r>
                      <a:r>
                        <a:rPr lang="ru-RU" sz="20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п.1</a:t>
                      </a:r>
                      <a:r>
                        <a:rPr lang="ru-RU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 / 2 * </a:t>
                      </a:r>
                      <a:r>
                        <a:rPr lang="ru-RU" sz="20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 panose="020B0502020202020204" pitchFamily="34" charset="0"/>
                        </a:rPr>
                        <a:t>п.2</a:t>
                      </a:r>
                      <a:endParaRPr lang="ru-RU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100%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Involve" panose="020B0502020202020204" pitchFamily="34" charset="0"/>
                        </a:rPr>
                        <a:t>100%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Involve" panose="020B0502020202020204" pitchFamily="34" charset="0"/>
                        </a:rPr>
                        <a:t>100%</a:t>
                      </a:r>
                      <a:r>
                        <a:rPr lang="ru-RU" sz="2000" baseline="0" dirty="0">
                          <a:latin typeface="Involve" panose="020B0502020202020204" pitchFamily="34" charset="0"/>
                        </a:rPr>
                        <a:t> / 2 * 100% = </a:t>
                      </a:r>
                      <a:r>
                        <a:rPr lang="ru-RU" sz="2000" b="1" baseline="0" dirty="0">
                          <a:latin typeface="Involve" panose="020B0502020202020204" pitchFamily="34" charset="0"/>
                        </a:rPr>
                        <a:t>50%</a:t>
                      </a:r>
                      <a:endParaRPr lang="ru-RU" sz="2000" b="1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78%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100%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100%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39%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78%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74%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74%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28,9%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78%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27,3%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Involve" panose="020B0502020202020204" pitchFamily="34" charset="0"/>
                        </a:rPr>
                        <a:t>Тюменская обл.: 88%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88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30,8%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Involve" panose="020B0502020202020204" pitchFamily="34" charset="0"/>
                        </a:rPr>
                        <a:t>Свердловская обл.: 84%</a:t>
                      </a:r>
                      <a:endParaRPr lang="ru-RU" sz="2000" dirty="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Involve" panose="020B0502020202020204" pitchFamily="34" charset="0"/>
                        </a:rPr>
                        <a:t>70%</a:t>
                      </a:r>
                      <a:endParaRPr lang="ru-RU" sz="2000">
                        <a:latin typeface="Involve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 / 2 * 70% =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29,4%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Результаты опроса «Продажа квартир в домах, введенных в эксплуатацию»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/>
          <a:stretch>
            <a:fillRect/>
          </a:stretch>
        </p:blipFill>
        <p:spPr>
          <a:xfrm>
            <a:off x="1247775" y="1105033"/>
            <a:ext cx="9696450" cy="5333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Результаты опроса «Продажа квартир в домах, введенных в эксплуатацию»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>
            <a:fillRect/>
          </a:stretch>
        </p:blipFill>
        <p:spPr>
          <a:xfrm>
            <a:off x="940230" y="1190872"/>
            <a:ext cx="10307500" cy="51623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Вывод новых проектов, квартир в день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80520" y="1072023"/>
            <a:ext cx="10058893" cy="5400000"/>
            <a:chOff x="1080520" y="1072023"/>
            <a:chExt cx="10058893" cy="5400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520" y="1072023"/>
              <a:ext cx="10030960" cy="5400000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121796" y="4303772"/>
              <a:ext cx="99360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1796" y="4133908"/>
              <a:ext cx="9936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9008328" y="1578716"/>
              <a:ext cx="2003157" cy="604917"/>
            </a:xfrm>
            <a:prstGeom prst="wedgeRoundRectCallout">
              <a:avLst>
                <a:gd name="adj1" fmla="val 29388"/>
                <a:gd name="adj2" fmla="val 36922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Продажи квартир по ДДУ и ДКП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во </a:t>
              </a:r>
              <a:r>
                <a:rPr lang="en-US" sz="1000" dirty="0">
                  <a:solidFill>
                    <a:srgbClr val="002060"/>
                  </a:solidFill>
                </a:rPr>
                <a:t>II</a:t>
              </a:r>
              <a:r>
                <a:rPr lang="ru-RU" sz="1000" dirty="0">
                  <a:solidFill>
                    <a:srgbClr val="00206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(</a:t>
              </a:r>
              <a:r>
                <a:rPr lang="en-US" sz="1000" dirty="0">
                  <a:solidFill>
                    <a:srgbClr val="002060"/>
                  </a:solidFill>
                </a:rPr>
                <a:t>~</a:t>
              </a:r>
              <a:r>
                <a:rPr lang="ru-RU" sz="1000" dirty="0">
                  <a:solidFill>
                    <a:srgbClr val="002060"/>
                  </a:solidFill>
                </a:rPr>
                <a:t>1759</a:t>
              </a:r>
              <a:r>
                <a:rPr lang="en-US" sz="1000" dirty="0">
                  <a:solidFill>
                    <a:srgbClr val="002060"/>
                  </a:solidFill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</a:rPr>
                <a:t>шт./день)</a:t>
              </a:r>
              <a:endParaRPr lang="ru-RU" sz="1000" dirty="0">
                <a:solidFill>
                  <a:srgbClr val="002060"/>
                </a:solidFill>
              </a:endParaRP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9454806" y="2323115"/>
              <a:ext cx="1684607" cy="604917"/>
            </a:xfrm>
            <a:prstGeom prst="wedgeRoundRectCallout">
              <a:avLst>
                <a:gd name="adj1" fmla="val 36294"/>
                <a:gd name="adj2" fmla="val 277281"/>
                <a:gd name="adj3" fmla="val 16667"/>
              </a:avLst>
            </a:prstGeom>
            <a:solidFill>
              <a:srgbClr val="CCC1DA"/>
            </a:solidFill>
            <a:ln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7030A0"/>
                  </a:solidFill>
                </a:rPr>
                <a:t>Продажи квартир по ДДУ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во </a:t>
              </a:r>
              <a:r>
                <a:rPr lang="en-US" sz="1000" dirty="0">
                  <a:solidFill>
                    <a:srgbClr val="7030A0"/>
                  </a:solidFill>
                </a:rPr>
                <a:t>II</a:t>
              </a:r>
              <a:r>
                <a:rPr lang="ru-RU" sz="1000" dirty="0">
                  <a:solidFill>
                    <a:srgbClr val="7030A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(</a:t>
              </a:r>
              <a:r>
                <a:rPr lang="en-US" sz="1000" dirty="0">
                  <a:solidFill>
                    <a:srgbClr val="7030A0"/>
                  </a:solidFill>
                </a:rPr>
                <a:t>~</a:t>
              </a:r>
              <a:r>
                <a:rPr lang="ru-RU" sz="1000" dirty="0">
                  <a:solidFill>
                    <a:srgbClr val="7030A0"/>
                  </a:solidFill>
                </a:rPr>
                <a:t>1518</a:t>
              </a:r>
              <a:r>
                <a:rPr lang="en-US" sz="1000" dirty="0">
                  <a:solidFill>
                    <a:srgbClr val="7030A0"/>
                  </a:solidFill>
                </a:rPr>
                <a:t> </a:t>
              </a:r>
              <a:r>
                <a:rPr lang="ru-RU" sz="1000" dirty="0">
                  <a:solidFill>
                    <a:srgbClr val="7030A0"/>
                  </a:solidFill>
                </a:rPr>
                <a:t>шт./день)</a:t>
              </a:r>
              <a:endParaRPr lang="ru-RU" sz="1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12416" y="1178676"/>
            <a:ext cx="276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Российская Федерация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Вывод новых проектов, квартир в день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074996" y="1185467"/>
            <a:ext cx="10064417" cy="5286556"/>
            <a:chOff x="1074996" y="1178676"/>
            <a:chExt cx="10064417" cy="52865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996" y="1204076"/>
              <a:ext cx="10029600" cy="526115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121796" y="4602222"/>
              <a:ext cx="99360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1796" y="4454583"/>
              <a:ext cx="9936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9008328" y="1578716"/>
              <a:ext cx="2003157" cy="604917"/>
            </a:xfrm>
            <a:prstGeom prst="wedgeRoundRectCallout">
              <a:avLst>
                <a:gd name="adj1" fmla="val 32241"/>
                <a:gd name="adj2" fmla="val 4264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Продажи квартир по ДДУ и ДКП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во </a:t>
              </a:r>
              <a:r>
                <a:rPr lang="en-US" sz="1000" dirty="0">
                  <a:solidFill>
                    <a:srgbClr val="002060"/>
                  </a:solidFill>
                </a:rPr>
                <a:t>II</a:t>
              </a:r>
              <a:r>
                <a:rPr lang="ru-RU" sz="1000" dirty="0">
                  <a:solidFill>
                    <a:srgbClr val="00206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>
                  <a:solidFill>
                    <a:srgbClr val="002060"/>
                  </a:solidFill>
                </a:rPr>
                <a:t>(</a:t>
              </a:r>
              <a:r>
                <a:rPr lang="en-US" sz="1000">
                  <a:solidFill>
                    <a:srgbClr val="002060"/>
                  </a:solidFill>
                </a:rPr>
                <a:t>~</a:t>
              </a:r>
              <a:r>
                <a:rPr lang="ru-RU" sz="1000">
                  <a:solidFill>
                    <a:srgbClr val="002060"/>
                  </a:solidFill>
                </a:rPr>
                <a:t>59</a:t>
              </a:r>
              <a:r>
                <a:rPr lang="en-US" sz="1000">
                  <a:solidFill>
                    <a:srgbClr val="002060"/>
                  </a:solidFill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</a:rPr>
                <a:t>шт./день)</a:t>
              </a:r>
              <a:endParaRPr lang="ru-RU" sz="1000" dirty="0">
                <a:solidFill>
                  <a:srgbClr val="002060"/>
                </a:solidFill>
              </a:endParaRP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9454806" y="2323115"/>
              <a:ext cx="1684607" cy="604917"/>
            </a:xfrm>
            <a:prstGeom prst="wedgeRoundRectCallout">
              <a:avLst>
                <a:gd name="adj1" fmla="val 39310"/>
                <a:gd name="adj2" fmla="val 328718"/>
                <a:gd name="adj3" fmla="val 16667"/>
              </a:avLst>
            </a:prstGeom>
            <a:solidFill>
              <a:srgbClr val="CCC1DA"/>
            </a:solidFill>
            <a:ln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7030A0"/>
                  </a:solidFill>
                </a:rPr>
                <a:t>Продажи квартир по ДДУ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во </a:t>
              </a:r>
              <a:r>
                <a:rPr lang="en-US" sz="1000" dirty="0">
                  <a:solidFill>
                    <a:srgbClr val="7030A0"/>
                  </a:solidFill>
                </a:rPr>
                <a:t>II</a:t>
              </a:r>
              <a:r>
                <a:rPr lang="ru-RU" sz="1000" dirty="0">
                  <a:solidFill>
                    <a:srgbClr val="7030A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>
                  <a:solidFill>
                    <a:srgbClr val="7030A0"/>
                  </a:solidFill>
                </a:rPr>
                <a:t>(</a:t>
              </a:r>
              <a:r>
                <a:rPr lang="en-US" sz="1000">
                  <a:solidFill>
                    <a:srgbClr val="7030A0"/>
                  </a:solidFill>
                </a:rPr>
                <a:t>~</a:t>
              </a:r>
              <a:r>
                <a:rPr lang="ru-RU" sz="1000">
                  <a:solidFill>
                    <a:srgbClr val="7030A0"/>
                  </a:solidFill>
                </a:rPr>
                <a:t>51</a:t>
              </a:r>
              <a:r>
                <a:rPr lang="en-US" sz="1000">
                  <a:solidFill>
                    <a:srgbClr val="7030A0"/>
                  </a:solidFill>
                </a:rPr>
                <a:t> </a:t>
              </a:r>
              <a:r>
                <a:rPr lang="ru-RU" sz="1000" dirty="0">
                  <a:solidFill>
                    <a:srgbClr val="7030A0"/>
                  </a:solidFill>
                </a:rPr>
                <a:t>шт./день)</a:t>
              </a:r>
              <a:endParaRPr lang="ru-RU" sz="1000" dirty="0">
                <a:solidFill>
                  <a:srgbClr val="7030A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84204" y="1178676"/>
              <a:ext cx="2350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Тюменская область</a:t>
              </a:r>
              <a:endParaRPr lang="ru-RU" sz="2000" b="1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Вывод новых проектов, квартир в день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69180" y="1186123"/>
            <a:ext cx="10070233" cy="5285900"/>
            <a:chOff x="1069180" y="1178676"/>
            <a:chExt cx="10070233" cy="52859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180" y="1191109"/>
              <a:ext cx="10029600" cy="5273467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121796" y="4506972"/>
              <a:ext cx="99360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1796" y="4340283"/>
              <a:ext cx="9936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9008328" y="1578716"/>
              <a:ext cx="2003157" cy="604917"/>
            </a:xfrm>
            <a:prstGeom prst="wedgeRoundRectCallout">
              <a:avLst>
                <a:gd name="adj1" fmla="val 31607"/>
                <a:gd name="adj2" fmla="val 408590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Продажи квартир по ДДУ и ДКП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 dirty="0">
                  <a:solidFill>
                    <a:srgbClr val="002060"/>
                  </a:solidFill>
                </a:rPr>
                <a:t>во </a:t>
              </a:r>
              <a:r>
                <a:rPr lang="en-US" sz="1000" dirty="0">
                  <a:solidFill>
                    <a:srgbClr val="002060"/>
                  </a:solidFill>
                </a:rPr>
                <a:t>II</a:t>
              </a:r>
              <a:r>
                <a:rPr lang="ru-RU" sz="1000" dirty="0">
                  <a:solidFill>
                    <a:srgbClr val="00206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002060"/>
                  </a:solidFill>
                </a:rPr>
              </a:br>
              <a:r>
                <a:rPr lang="ru-RU" sz="1000">
                  <a:solidFill>
                    <a:srgbClr val="002060"/>
                  </a:solidFill>
                </a:rPr>
                <a:t>(</a:t>
              </a:r>
              <a:r>
                <a:rPr lang="en-US" sz="1000">
                  <a:solidFill>
                    <a:srgbClr val="002060"/>
                  </a:solidFill>
                </a:rPr>
                <a:t>~</a:t>
              </a:r>
              <a:r>
                <a:rPr lang="ru-RU" sz="1000">
                  <a:solidFill>
                    <a:srgbClr val="002060"/>
                  </a:solidFill>
                </a:rPr>
                <a:t>79</a:t>
              </a:r>
              <a:r>
                <a:rPr lang="en-US" sz="1000">
                  <a:solidFill>
                    <a:srgbClr val="002060"/>
                  </a:solidFill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</a:rPr>
                <a:t>шт./день)</a:t>
              </a:r>
              <a:endParaRPr lang="ru-RU" sz="1000" dirty="0">
                <a:solidFill>
                  <a:srgbClr val="002060"/>
                </a:solidFill>
              </a:endParaRP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9454806" y="2323115"/>
              <a:ext cx="1684607" cy="604917"/>
            </a:xfrm>
            <a:prstGeom prst="wedgeRoundRectCallout">
              <a:avLst>
                <a:gd name="adj1" fmla="val 37425"/>
                <a:gd name="adj2" fmla="val 311922"/>
                <a:gd name="adj3" fmla="val 16667"/>
              </a:avLst>
            </a:prstGeom>
            <a:solidFill>
              <a:srgbClr val="CCC1DA"/>
            </a:solidFill>
            <a:ln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7030A0"/>
                  </a:solidFill>
                </a:rPr>
                <a:t>Продажи квартир по ДДУ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 dirty="0">
                  <a:solidFill>
                    <a:srgbClr val="7030A0"/>
                  </a:solidFill>
                </a:rPr>
                <a:t>во </a:t>
              </a:r>
              <a:r>
                <a:rPr lang="en-US" sz="1000" dirty="0">
                  <a:solidFill>
                    <a:srgbClr val="7030A0"/>
                  </a:solidFill>
                </a:rPr>
                <a:t>II</a:t>
              </a:r>
              <a:r>
                <a:rPr lang="ru-RU" sz="1000" dirty="0">
                  <a:solidFill>
                    <a:srgbClr val="7030A0"/>
                  </a:solidFill>
                </a:rPr>
                <a:t> полугодии 2024 года </a:t>
              </a:r>
              <a:br>
                <a:rPr lang="ru-RU" sz="1000" dirty="0">
                  <a:solidFill>
                    <a:srgbClr val="7030A0"/>
                  </a:solidFill>
                </a:rPr>
              </a:br>
              <a:r>
                <a:rPr lang="ru-RU" sz="1000">
                  <a:solidFill>
                    <a:srgbClr val="7030A0"/>
                  </a:solidFill>
                </a:rPr>
                <a:t>(</a:t>
              </a:r>
              <a:r>
                <a:rPr lang="en-US" sz="1000">
                  <a:solidFill>
                    <a:srgbClr val="7030A0"/>
                  </a:solidFill>
                </a:rPr>
                <a:t>~</a:t>
              </a:r>
              <a:r>
                <a:rPr lang="ru-RU" sz="1000">
                  <a:solidFill>
                    <a:srgbClr val="7030A0"/>
                  </a:solidFill>
                </a:rPr>
                <a:t>68</a:t>
              </a:r>
              <a:r>
                <a:rPr lang="en-US" sz="1000">
                  <a:solidFill>
                    <a:srgbClr val="7030A0"/>
                  </a:solidFill>
                </a:rPr>
                <a:t> </a:t>
              </a:r>
              <a:r>
                <a:rPr lang="ru-RU" sz="1000" dirty="0">
                  <a:solidFill>
                    <a:srgbClr val="7030A0"/>
                  </a:solidFill>
                </a:rPr>
                <a:t>шт./день)</a:t>
              </a:r>
              <a:endParaRPr lang="ru-RU" sz="1000" dirty="0">
                <a:solidFill>
                  <a:srgbClr val="7030A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84204" y="1178676"/>
              <a:ext cx="26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Свердловская область</a:t>
              </a:r>
              <a:endParaRPr lang="ru-RU" sz="2000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Средства на счетах </a:t>
            </a:r>
            <a:r>
              <a:rPr lang="ru-RU" dirty="0" err="1"/>
              <a:t>эскроу</a:t>
            </a:r>
            <a:r>
              <a:rPr lang="ru-RU" dirty="0"/>
              <a:t>, млрд руб.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09578" y="1133721"/>
            <a:ext cx="10568806" cy="52766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18" name="Прямоугольник: скругленные углы 17"/>
          <p:cNvSpPr/>
          <p:nvPr/>
        </p:nvSpPr>
        <p:spPr bwMode="auto">
          <a:xfrm>
            <a:off x="318615" y="969614"/>
            <a:ext cx="11524683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83547" y="969759"/>
            <a:ext cx="11313208" cy="5648273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82807" y="969759"/>
            <a:ext cx="11329870" cy="5648273"/>
          </a:xfrm>
          <a:prstGeom prst="rect">
            <a:avLst/>
          </a:prstGeom>
        </p:spPr>
      </p:pic>
      <p:sp>
        <p:nvSpPr>
          <p:cNvPr id="21" name="Текст_Цены_м2"/>
          <p:cNvSpPr txBox="1"/>
          <p:nvPr/>
        </p:nvSpPr>
        <p:spPr bwMode="auto">
          <a:xfrm>
            <a:off x="3768702" y="195264"/>
            <a:ext cx="5400000" cy="45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 сегодняшних ценах 1 м²</a:t>
            </a:r>
            <a:endParaRPr dirty="0"/>
          </a:p>
        </p:txBody>
      </p:sp>
      <p:sp>
        <p:nvSpPr>
          <p:cNvPr id="22" name="Текст"/>
          <p:cNvSpPr txBox="1"/>
          <p:nvPr/>
        </p:nvSpPr>
        <p:spPr bwMode="auto">
          <a:xfrm>
            <a:off x="348702" y="306064"/>
            <a:ext cx="3420000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ИПОТЕКА, ДАННЫЕ ЦБ, млрд руб.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13390"/>
          <a:stretch>
            <a:fillRect/>
          </a:stretch>
        </p:blipFill>
        <p:spPr>
          <a:xfrm>
            <a:off x="703965" y="1789868"/>
            <a:ext cx="10784071" cy="4676956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ПОТОКИ СРЕДСТВ НА СЧЕТАХ ЭСКРОУ, помесячно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75166"/>
            <a:ext cx="11494596" cy="793034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ПОРТФЕЛЬ ПРОЕКТНОГО ФИНАНСИРОВАНИЯ СТРОИТЕЛЬСТВА ЖИЛЬЯ, ДАННЫЕ ЦБ, трлн руб./%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73183" y="1859071"/>
            <a:ext cx="1084253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97000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Средневзвешенная ставка проектного финансирования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t="12482"/>
          <a:stretch>
            <a:fillRect/>
          </a:stretch>
        </p:blipFill>
        <p:spPr>
          <a:xfrm>
            <a:off x="1839015" y="1615007"/>
            <a:ext cx="8510400" cy="477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97000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Динамика объема долга со ставкой выше 20%, млрд руб.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151703" y="1649842"/>
          <a:ext cx="98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Проектное финансирование и счета </a:t>
            </a:r>
            <a:r>
              <a:rPr lang="ru-RU" dirty="0" err="1"/>
              <a:t>эскроу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167676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ПОСТУПИВШИЕ И ОДОБРЕННЫЕ ЗАЯВКИ ПО ПФ, ед.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7365" y="1717828"/>
            <a:ext cx="9977271" cy="47319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ЦЕНЫ НОВОСТРОЕК и ОБЩАЯ ИНФЛЯЦИЯ</a:t>
            </a:r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6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7"/>
          <a:stretch>
            <a:fillRect/>
          </a:stretch>
        </p:blipFill>
        <p:spPr>
          <a:xfrm>
            <a:off x="709613" y="968375"/>
            <a:ext cx="10772775" cy="555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8199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1" y="306064"/>
            <a:ext cx="9070115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Наиболее значимые проблемы в деятельности застройщиков жилья в начале 2025 года</a:t>
            </a:r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1283693"/>
            <a:ext cx="11494595" cy="4819898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6710" y="1283970"/>
            <a:ext cx="11486515" cy="46247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7263" y="2100263"/>
            <a:ext cx="2657475" cy="2657475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7104" y="2366962"/>
            <a:ext cx="2117791" cy="2124075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4292600" y="4961255"/>
            <a:ext cx="3606165" cy="60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ru-RU" dirty="0"/>
              <a:t>Telegram-</a:t>
            </a:r>
            <a:r>
              <a:rPr lang="ru-RU" altLang="ru-RU" dirty="0"/>
              <a:t>канал ЕРЗ.РФ НОВОСТИ</a:t>
            </a:r>
            <a:br>
              <a:rPr lang="ru-RU" altLang="ru-RU" dirty="0"/>
            </a:br>
            <a:r>
              <a:rPr lang="ru-RU" altLang="ru-RU" dirty="0"/>
              <a:t>Подписывайтесь!</a:t>
            </a:r>
            <a:endParaRPr lang="ru-RU" alt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260133" y="195984"/>
            <a:ext cx="111036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endParaRPr sz="32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r>
              <a:rPr lang="en-US" sz="2135" b="1">
                <a:solidFill>
                  <a:srgbClr val="C00000"/>
                </a:solidFill>
                <a:latin typeface="Commissioner"/>
                <a:ea typeface="Commissioner"/>
                <a:cs typeface="Commissioner"/>
                <a:sym typeface="Commissioner"/>
              </a:rPr>
              <a:t>в категории: цена, застройщик, место</a:t>
            </a:r>
            <a:endParaRPr sz="2135" b="1">
              <a:solidFill>
                <a:srgbClr val="C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96" name="Google Shape;96;p18"/>
          <p:cNvGraphicFramePr/>
          <p:nvPr/>
        </p:nvGraphicFramePr>
        <p:xfrm>
          <a:off x="363933" y="1371908"/>
          <a:ext cx="11575627" cy="51955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8733"/>
                <a:gridCol w="4496647"/>
                <a:gridCol w="1055793"/>
                <a:gridCol w="1089660"/>
                <a:gridCol w="1109980"/>
                <a:gridCol w="993987"/>
                <a:gridCol w="1099820"/>
                <a:gridCol w="1281007"/>
              </a:tblGrid>
              <a:tr h="7255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altLang="en-US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 / Оценка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 </a:t>
                      </a: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Цена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41%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57%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2,12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</a:t>
                      </a:r>
                      <a:r>
                        <a:rPr lang="ru-RU" alt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16</a:t>
                      </a:r>
                      <a:endParaRPr lang="ru-RU" alt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2.12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Репутация застройщика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56%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40%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1,76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1,79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1,72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Местоположение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64%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35%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1,69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</a:t>
                      </a:r>
                      <a:r>
                        <a:rPr lang="ru-RU" alt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  <a:endParaRPr lang="ru-RU" alt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1,83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Доступность ключевых сервисов (магазин, аптека, ПВЗ и т.д.)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1,69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</a:t>
                      </a:r>
                      <a:r>
                        <a:rPr lang="ru-RU" alt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</a:t>
                      </a:r>
                      <a:endParaRPr lang="ru-RU" alt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1,66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Репутация УК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1,62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1,56</a:t>
                      </a:r>
                      <a:endParaRPr sz="1300" b="1" i="0" u="none" strike="noStrike" cap="none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1,58</a:t>
                      </a:r>
                      <a:endParaRPr sz="1300" b="1" i="0" u="none" strike="noStrike" cap="none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Отсутствие шума (автотрасса, аэропорт)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57%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1,59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1,57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1,63</a:t>
                      </a:r>
                      <a:endParaRPr sz="1300" b="1" i="0" u="none" strike="noStrike" cap="none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семей с детьми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50%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1,49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</a:t>
                      </a:r>
                      <a:r>
                        <a:rPr lang="ru-RU" alt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  <a:endParaRPr lang="ru-RU" altLang="en-US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1,41</a:t>
                      </a:r>
                      <a:endParaRPr lang="en-US" sz="1300" b="0" i="0" u="none" strike="noStrike" cap="none" dirty="0">
                        <a:solidFill>
                          <a:srgbClr val="00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Экология района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70%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1,36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</a:t>
                      </a:r>
                      <a:r>
                        <a:rPr lang="ru-RU" alt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38</a:t>
                      </a:r>
                      <a:endParaRPr lang="ru-RU" altLang="en-US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1,32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спокойного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отдыха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(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</a:t>
                      </a:r>
                      <a:r>
                        <a:rPr lang="ru-RU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ар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,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пешеходные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зоны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)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70%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1,17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Удобство парковки автомобилей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  <a:endParaRPr 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1,14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</a:t>
                      </a:r>
                      <a:r>
                        <a:rPr lang="ru-RU" alt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</a:t>
                      </a:r>
                      <a:endParaRPr lang="ru-RU" altLang="en-US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1,22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60133" y="195984"/>
            <a:ext cx="111036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endParaRPr sz="32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r>
              <a:rPr lang="en-US" sz="2135" b="1">
                <a:solidFill>
                  <a:srgbClr val="C00000"/>
                </a:solidFill>
                <a:latin typeface="Commissioner"/>
                <a:ea typeface="Commissioner"/>
                <a:cs typeface="Commissioner"/>
                <a:sym typeface="Commissioner"/>
              </a:rPr>
              <a:t>в категории: цена, застройщик, место</a:t>
            </a:r>
            <a:endParaRPr sz="2135" b="1">
              <a:solidFill>
                <a:srgbClr val="C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102" name="Google Shape;102;p19"/>
          <p:cNvGraphicFramePr/>
          <p:nvPr/>
        </p:nvGraphicFramePr>
        <p:xfrm>
          <a:off x="363934" y="1284700"/>
          <a:ext cx="11703737" cy="4185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/>
                <a:gridCol w="4155440"/>
                <a:gridCol w="1195493"/>
                <a:gridCol w="1131147"/>
                <a:gridCol w="1196340"/>
                <a:gridCol w="1120140"/>
                <a:gridCol w="1214120"/>
                <a:gridCol w="1284657"/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lang="en-GB" alt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 / Оценка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endParaRPr lang="ru-RU" altLang="en-US"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спорта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0,97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</a:t>
                      </a:r>
                      <a:r>
                        <a:rPr lang="ru-RU" alt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89</a:t>
                      </a:r>
                      <a:endParaRPr lang="ru-RU" altLang="en-US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0,98</a:t>
                      </a:r>
                      <a:endParaRPr lang="ru-RU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владельцев собак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0,88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0,99</a:t>
                      </a:r>
                      <a:endParaRPr lang="ru-RU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0,81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Мобильное приложение жителя (коммуникация с УК)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0,84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0,92</a:t>
                      </a:r>
                      <a:endParaRPr lang="en-US" sz="1300" b="0" i="0" u="none" strike="noStrike" cap="none" dirty="0">
                        <a:solidFill>
                          <a:srgbClr val="00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14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для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маломобильных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граждан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0,72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0,74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15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активного отдыха и барбекю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0,58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</a:t>
                      </a:r>
                      <a:r>
                        <a:rPr lang="ru-RU" altLang="en-US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  <a:endParaRPr lang="ru-RU" alt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0,53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16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Рядом водный объект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0,53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0,48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0,54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Велосипедная инфраструктура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</a:t>
                      </a:r>
                      <a:r>
                        <a:rPr lang="ru-RU" altLang="en-US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49</a:t>
                      </a:r>
                      <a:endParaRPr lang="ru-RU" alt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0,58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18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Инфраструктура для электромобиля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71%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0,39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</a:t>
                      </a:r>
                      <a:r>
                        <a:rPr lang="ru-RU" altLang="en-US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</a:t>
                      </a:r>
                      <a:endParaRPr lang="ru-RU" alt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0,48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ИПОТЕКА, соотношение выдач льготных и рыночных кредитов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48702" y="970809"/>
            <a:ext cx="11495571" cy="5638277"/>
            <a:chOff x="1862549" y="2396462"/>
            <a:chExt cx="16306799" cy="7998058"/>
          </a:xfrm>
        </p:grpSpPr>
        <p:sp>
          <p:nvSpPr>
            <p:cNvPr id="11" name="Прямоугольник: скругленные углы 10"/>
            <p:cNvSpPr/>
            <p:nvPr/>
          </p:nvSpPr>
          <p:spPr bwMode="auto">
            <a:xfrm>
              <a:off x="1862549" y="2396462"/>
              <a:ext cx="16306799" cy="7998058"/>
            </a:xfrm>
            <a:prstGeom prst="roundRect">
              <a:avLst>
                <a:gd name="adj" fmla="val 31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Рисунок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2950" y="2397125"/>
              <a:ext cx="16006763" cy="7991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260133" y="195984"/>
            <a:ext cx="111036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endParaRPr sz="32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r>
              <a:rPr lang="en-US" sz="2135" b="1">
                <a:solidFill>
                  <a:srgbClr val="C00000"/>
                </a:solidFill>
                <a:latin typeface="Commissioner"/>
                <a:ea typeface="Commissioner"/>
                <a:cs typeface="Commissioner"/>
                <a:sym typeface="Commissioner"/>
              </a:rPr>
              <a:t>в категории: двор, дом</a:t>
            </a:r>
            <a:endParaRPr sz="2135" b="1">
              <a:solidFill>
                <a:srgbClr val="C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96" name="Google Shape;96;p18"/>
          <p:cNvGraphicFramePr/>
          <p:nvPr>
            <p:custDataLst>
              <p:tags r:id="rId1"/>
            </p:custDataLst>
          </p:nvPr>
        </p:nvGraphicFramePr>
        <p:xfrm>
          <a:off x="364068" y="1371601"/>
          <a:ext cx="11586634" cy="5238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9580"/>
                <a:gridCol w="4500880"/>
                <a:gridCol w="1056640"/>
                <a:gridCol w="1090507"/>
                <a:gridCol w="1110827"/>
                <a:gridCol w="994833"/>
                <a:gridCol w="1089660"/>
                <a:gridCol w="1293707"/>
              </a:tblGrid>
              <a:tr h="7789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altLang="en-US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 / Оценка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ср.балл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2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Качество лифтов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61%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33%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1,59</a:t>
                      </a:r>
                      <a:endParaRPr lang="en-US" altLang="zh-CN" sz="1300" b="1" i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1,6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1,63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Безопасность (видеонаблюдение, охрана)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9%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58%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33%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1,58</a:t>
                      </a:r>
                      <a:endParaRPr lang="en-US" altLang="zh-CN" sz="1300" b="1" i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1,67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1,72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Хорошее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освещение</a:t>
                      </a:r>
                      <a:r>
                        <a:rPr lang="en-US" altLang="zh-CN" sz="1100" b="1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1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двора</a:t>
                      </a:r>
                      <a:endParaRPr lang="en-US" altLang="zh-CN" sz="1100" b="1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29%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1,53</a:t>
                      </a:r>
                      <a:endParaRPr lang="en-US" altLang="zh-CN" sz="1300" b="1" i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1,55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1,58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Озеленение и ландшафтный дизайн двора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9%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65%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1,43</a:t>
                      </a:r>
                      <a:endParaRPr lang="en-US" altLang="zh-CN" sz="1300" b="1" i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1,46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1,43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Класс энергоэффективности дома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19%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63%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18%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1,15</a:t>
                      </a:r>
                      <a:endParaRPr lang="en-US" altLang="zh-CN" sz="1300" b="1" i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1,18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</a:rPr>
                        <a:t>1,19</a:t>
                      </a:r>
                      <a:endParaRPr lang="en-US" altLang="zh-CN" sz="1300" b="1" i="0" dirty="0">
                        <a:solidFill>
                          <a:srgbClr val="00B05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Количество этажей в доме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30%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54%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1,01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0,97</a:t>
                      </a:r>
                      <a:endParaRPr lang="ru-RU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en-US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0,99</a:t>
                      </a:r>
                      <a:endParaRPr lang="ru-RU" altLang="en-US" sz="13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Количество квартир на этаже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31%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54%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15%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1,00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1,1</a:t>
                      </a:r>
                      <a:endParaRPr lang="en-US" altLang="zh-CN" sz="13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1,06</a:t>
                      </a:r>
                      <a:endParaRPr lang="en-US" altLang="zh-CN" sz="13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Современные входные группы и подъезды (просторные, освещенные)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27%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61%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12%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0,96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0,98</a:t>
                      </a:r>
                      <a:endParaRPr lang="en-US" altLang="zh-CN" sz="13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u="none" strike="noStrike" cap="none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Arial" panose="020B0604020202020204"/>
                          <a:sym typeface="Arial" panose="020B0604020202020204"/>
                        </a:rPr>
                        <a:t>1,04</a:t>
                      </a:r>
                      <a:endParaRPr lang="en-US" altLang="zh-CN" sz="1300" b="0" i="0" u="none" strike="noStrike" cap="none" dirty="0">
                        <a:solidFill>
                          <a:srgbClr val="000000"/>
                        </a:solidFill>
                        <a:latin typeface="Commissioner"/>
                        <a:ea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Двор без машин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32%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12%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0,92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0" i="0" dirty="0">
                          <a:solidFill>
                            <a:srgbClr val="1C1C1C"/>
                          </a:solidFill>
                          <a:latin typeface="Commissioner"/>
                          <a:ea typeface="Commissioner"/>
                        </a:rPr>
                        <a:t>1,02</a:t>
                      </a:r>
                      <a:endParaRPr lang="ru-RU" altLang="zh-CN" sz="1300" b="0" i="0" dirty="0">
                        <a:solidFill>
                          <a:srgbClr val="1C1C1C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u="none" strike="noStrike" cap="none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Arial" panose="020B0604020202020204"/>
                          <a:sym typeface="Arial" panose="020B0604020202020204"/>
                        </a:rPr>
                        <a:t>0,96</a:t>
                      </a:r>
                      <a:endParaRPr lang="en-US" altLang="zh-CN" sz="1300" b="1" i="0" u="none" strike="noStrike" cap="none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Вход в подъезд на уровне тротуара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39%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50%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11%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0,84</a:t>
                      </a:r>
                      <a:endParaRPr lang="en-US" altLang="zh-CN" sz="1300" b="1" i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0,89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0,98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260133" y="195984"/>
            <a:ext cx="111036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endParaRPr sz="32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r>
              <a:rPr lang="en-US" sz="2135" b="1">
                <a:solidFill>
                  <a:srgbClr val="C00000"/>
                </a:solidFill>
                <a:latin typeface="Commissioner"/>
                <a:ea typeface="Commissioner"/>
                <a:cs typeface="Commissioner"/>
                <a:sym typeface="Commissioner"/>
              </a:rPr>
              <a:t>в категории: двор, дом</a:t>
            </a:r>
            <a:endParaRPr sz="2135" b="1">
              <a:solidFill>
                <a:srgbClr val="C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126" name="Google Shape;126;p23"/>
          <p:cNvGraphicFramePr/>
          <p:nvPr>
            <p:custDataLst>
              <p:tags r:id="rId1"/>
            </p:custDataLst>
          </p:nvPr>
        </p:nvGraphicFramePr>
        <p:xfrm>
          <a:off x="398780" y="1359747"/>
          <a:ext cx="11614574" cy="19253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8733"/>
                <a:gridCol w="5039360"/>
                <a:gridCol w="982133"/>
                <a:gridCol w="971127"/>
                <a:gridCol w="1014307"/>
                <a:gridCol w="907627"/>
                <a:gridCol w="1062567"/>
                <a:gridCol w="1188720"/>
              </a:tblGrid>
              <a:tr h="6129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alt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/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Оценка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</a:t>
                      </a: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Наличие кладовых на этаже или паркинге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36%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54%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10%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0,83</a:t>
                      </a:r>
                      <a:endParaRPr lang="en-US" altLang="zh-CN" sz="1300" b="1" i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ru-RU" sz="1300" b="1" i="0" u="none" strike="noStrike" cap="none" dirty="0">
                          <a:solidFill>
                            <a:srgbClr val="FF0000"/>
                          </a:solidFill>
                          <a:latin typeface="Commissioner"/>
                          <a:cs typeface="Arial" panose="020B0604020202020204"/>
                          <a:sym typeface="Arial" panose="020B0604020202020204"/>
                        </a:rPr>
                        <a:t>0,83</a:t>
                      </a:r>
                      <a:endParaRPr lang="ru-RU" sz="1300" b="1" i="0" u="none" strike="noStrike" cap="none" dirty="0">
                        <a:solidFill>
                          <a:srgbClr val="FF0000"/>
                        </a:solidFill>
                        <a:latin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ru-RU" altLang="zh-CN" sz="1300" b="1" i="0" u="none" strike="noStrike" cap="none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Arial" panose="020B0604020202020204"/>
                          <a:sym typeface="Arial" panose="020B0604020202020204"/>
                        </a:rPr>
                        <a:t>0,85</a:t>
                      </a:r>
                      <a:endParaRPr lang="en-US" altLang="zh-CN" sz="1300" b="1" i="0" u="none" strike="noStrike" cap="none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77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Особенная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архитектура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и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дизайн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ЖК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и</a:t>
                      </a:r>
                      <a:r>
                        <a:rPr lang="en-US" altLang="zh-CN" sz="1100" b="0" i="0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 </a:t>
                      </a:r>
                      <a:r>
                        <a:rPr lang="en-US" altLang="zh-CN" sz="1100" b="0" i="0" dirty="0" err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дома</a:t>
                      </a:r>
                      <a:endParaRPr lang="en-US" altLang="zh-CN" sz="1100" b="0" i="0" dirty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51%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43%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6%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0,60</a:t>
                      </a:r>
                      <a:endParaRPr lang="en-US" altLang="zh-CN" sz="1300" b="1" i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0,69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0,66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377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Наличие искусственного водного объекта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71%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24%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</a:rPr>
                        <a:t>5%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1" i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0,39</a:t>
                      </a:r>
                      <a:endParaRPr lang="en-US" altLang="zh-CN" sz="1300" b="1" i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0,38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zh-CN" sz="1300" b="1" i="0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</a:rPr>
                        <a:t>0,35</a:t>
                      </a:r>
                      <a:endParaRPr lang="en-US" altLang="zh-CN" sz="1300" b="1" i="0" dirty="0">
                        <a:solidFill>
                          <a:srgbClr val="FF0000"/>
                        </a:solidFill>
                        <a:latin typeface="Commissioner"/>
                        <a:ea typeface="Commissioner"/>
                      </a:endParaRPr>
                    </a:p>
                  </a:txBody>
                  <a:tcPr marL="85089" marR="85089" marT="85089" marB="85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687" y="6015567"/>
            <a:ext cx="2243667" cy="719667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260133" y="195984"/>
            <a:ext cx="111036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endParaRPr sz="32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r>
              <a:rPr lang="en-US" sz="2135" b="1">
                <a:solidFill>
                  <a:srgbClr val="C00000"/>
                </a:solidFill>
                <a:latin typeface="Commissioner"/>
                <a:ea typeface="Commissioner"/>
                <a:cs typeface="Commissioner"/>
                <a:sym typeface="Commissioner"/>
              </a:rPr>
              <a:t>в категории: квартира</a:t>
            </a:r>
            <a:endParaRPr sz="2135" b="1">
              <a:solidFill>
                <a:srgbClr val="C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120" name="Google Shape;120;p22"/>
          <p:cNvGraphicFramePr/>
          <p:nvPr>
            <p:custDataLst>
              <p:tags r:id="rId1"/>
            </p:custDataLst>
          </p:nvPr>
        </p:nvGraphicFramePr>
        <p:xfrm>
          <a:off x="377614" y="1306407"/>
          <a:ext cx="11496886" cy="5252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9100"/>
                <a:gridCol w="4370493"/>
                <a:gridCol w="1202267"/>
                <a:gridCol w="1202267"/>
                <a:gridCol w="1083733"/>
                <a:gridCol w="1040553"/>
                <a:gridCol w="1033780"/>
                <a:gridCol w="1144693"/>
              </a:tblGrid>
              <a:tr h="592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lang="en-GB" altLang="en-US"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 / Оценка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</a:t>
                      </a: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Качество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воды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</a:t>
                      </a:r>
                      <a:r>
                        <a:rPr lang="en-US" sz="1100" b="1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квартире</a:t>
                      </a:r>
                      <a:endParaRPr sz="1100" b="1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48%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49%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1,95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2,03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2,01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Планировка квартиры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56%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39%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1,73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1,82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1,82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65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</a:t>
                      </a:r>
                      <a:endParaRPr lang="ru-RU" altLang="en-GB"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балкона, лоджии, террасы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36%</a:t>
                      </a:r>
                      <a:endParaRPr lang="en-US" sz="1300" b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1,66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1,59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1,71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индивидуального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отопления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квартире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</a:t>
                      </a:r>
                      <a:endParaRPr lang="en-US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1,53</a:t>
                      </a:r>
                      <a:endParaRPr sz="1300" b="1" i="0" u="none" strike="noStrike" cap="none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1,59</a:t>
                      </a:r>
                      <a:endParaRPr sz="1300" b="1" i="0" u="none" strike="noStrike" cap="none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Уровень отделки квартиры от застройщика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1,29</a:t>
                      </a:r>
                      <a:endParaRPr lang="en-US" sz="1300" b="1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65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умных систем защиты от протечек воды и утечек газа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1,28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1,49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00B05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1,37</a:t>
                      </a:r>
                      <a:endParaRPr lang="ru-RU" sz="1300" b="1" i="0" u="none" strike="noStrike" cap="none" dirty="0">
                        <a:solidFill>
                          <a:srgbClr val="00B05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7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Большая кухня-гостиная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1,27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1,18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1,25</a:t>
                      </a:r>
                      <a:endParaRPr lang="ru-RU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8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Красивый вид из окна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64%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20%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1,24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1,23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1,27</a:t>
                      </a:r>
                      <a:endParaRPr lang="en-US" sz="1300" b="0" i="0" u="none" strike="noStrike" cap="none" dirty="0">
                        <a:solidFill>
                          <a:srgbClr val="00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65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гардеробной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31%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54%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15%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0,99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0,98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0,96</a:t>
                      </a:r>
                      <a:endParaRPr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Высокие потолки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56%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0,89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0,89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260133" y="195984"/>
            <a:ext cx="111036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КРИТЕРИИ ВЫБОРА ОБЪЕКТА</a:t>
            </a:r>
            <a:endParaRPr sz="32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r>
              <a:rPr lang="en-US" sz="2135" b="1">
                <a:solidFill>
                  <a:srgbClr val="C00000"/>
                </a:solidFill>
                <a:latin typeface="Commissioner"/>
                <a:ea typeface="Commissioner"/>
                <a:cs typeface="Commissioner"/>
                <a:sym typeface="Commissioner"/>
              </a:rPr>
              <a:t>в категории: квартира</a:t>
            </a:r>
            <a:endParaRPr sz="2135" b="1">
              <a:solidFill>
                <a:srgbClr val="C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aphicFrame>
        <p:nvGraphicFramePr>
          <p:cNvPr id="126" name="Google Shape;126;p23"/>
          <p:cNvGraphicFramePr/>
          <p:nvPr/>
        </p:nvGraphicFramePr>
        <p:xfrm>
          <a:off x="398667" y="1359857"/>
          <a:ext cx="11614363" cy="2367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8733"/>
                <a:gridCol w="5039360"/>
                <a:gridCol w="982133"/>
                <a:gridCol w="971127"/>
                <a:gridCol w="1014307"/>
                <a:gridCol w="907627"/>
                <a:gridCol w="1073573"/>
                <a:gridCol w="1177503"/>
              </a:tblGrid>
              <a:tr h="568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altLang="en-US" sz="13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Категория / Оценка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не 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особенно 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важный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</a:t>
                      </a: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Тюмень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Екатеринбург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ср. балл</a:t>
                      </a:r>
                      <a:endParaRPr sz="1100" b="1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11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Автоматизированная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передача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показаний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счетчиков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47%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0,77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US" sz="1300" b="0" dirty="0">
                          <a:solidFill>
                            <a:schemeClr val="tx1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1,07</a:t>
                      </a:r>
                      <a:endParaRPr lang="ru-RU" altLang="en-US" sz="1300" b="0" dirty="0">
                        <a:solidFill>
                          <a:schemeClr val="tx1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0,74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12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Панорамные окна в квартире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10%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0,68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0,59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0,67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13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Наличие умных систем управления климатом и (или) бытовыми приборами</a:t>
                      </a:r>
                      <a:endParaRPr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52%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0,66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0,76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0,61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en-GB" sz="11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14</a:t>
                      </a:r>
                      <a:endParaRPr lang="ru-RU" altLang="en-GB" sz="11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Встроенная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мебель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и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техника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от</a:t>
                      </a:r>
                      <a:r>
                        <a:rPr lang="en-US" sz="1100" dirty="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 </a:t>
                      </a:r>
                      <a:r>
                        <a:rPr lang="en-US" sz="1100" dirty="0" err="1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застройщика</a:t>
                      </a:r>
                      <a:endParaRPr sz="1100" dirty="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53%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38%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9%</a:t>
                      </a:r>
                      <a:endParaRPr sz="13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0,65</a:t>
                      </a:r>
                      <a:endParaRPr lang="en-US" sz="1300" b="1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0,68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ommissioner"/>
                          <a:ea typeface="Commissioner"/>
                          <a:cs typeface="Commissioner"/>
                          <a:sym typeface="Commissioner"/>
                        </a:rPr>
                        <a:t>0,58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9687" y="6015567"/>
            <a:ext cx="2243667" cy="71966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;p28"/>
          <p:cNvSpPr txBox="1"/>
          <p:nvPr/>
        </p:nvSpPr>
        <p:spPr>
          <a:xfrm>
            <a:off x="3468793" y="4605021"/>
            <a:ext cx="5256107" cy="69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altLang="en-US" sz="2400" b="1">
                <a:solidFill>
                  <a:srgbClr val="212121"/>
                </a:solidFill>
                <a:latin typeface="Commissioner"/>
                <a:ea typeface="Commissioner"/>
                <a:cs typeface="Commissioner"/>
                <a:sym typeface="Commissioner"/>
              </a:rPr>
              <a:t>Телеграм-канал КОРОЛЬ МЕДИА</a:t>
            </a:r>
            <a:endParaRPr lang="en-GB" altLang="en-US" sz="2400" b="1">
              <a:solidFill>
                <a:srgbClr val="21212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2" name="Picture 1" descr="fdb9e7a39c4c3032f79d154076bfe0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9981" y="2252134"/>
            <a:ext cx="2352887" cy="23528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  <a:endParaRPr lang="ru-RU" dirty="0"/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715276" y="1500082"/>
            <a:ext cx="10761449" cy="4918504"/>
          </a:xfrm>
          <a:prstGeom prst="rect">
            <a:avLst/>
          </a:prstGeom>
        </p:spPr>
      </p:pic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ипотеки в ДДУ</a:t>
            </a:r>
            <a:endParaRPr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  <a:endParaRPr lang="ru-RU" dirty="0"/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5276" y="1500082"/>
          <a:ext cx="10760400" cy="49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сделок без ипотеки от общего числа сделок с недвижимостью</a:t>
            </a:r>
            <a:endParaRPr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76" y="1500082"/>
            <a:ext cx="10760373" cy="4919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  <a:endParaRPr lang="ru-RU" dirty="0"/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5276" y="1500082"/>
          <a:ext cx="10760400" cy="49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сделок без ипотеки от общего числа сделок с недвижимостью</a:t>
            </a:r>
            <a:endParaRPr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76" y="1500082"/>
            <a:ext cx="10760373" cy="4919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/>
          <p:cNvSpPr/>
          <p:nvPr/>
        </p:nvSpPr>
        <p:spPr bwMode="auto">
          <a:xfrm>
            <a:off x="348702" y="969613"/>
            <a:ext cx="11494596" cy="565255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Ипотека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81" y="1682593"/>
            <a:ext cx="9444038" cy="4718427"/>
          </a:xfrm>
          <a:prstGeom prst="rect">
            <a:avLst/>
          </a:prstGeom>
        </p:spPr>
      </p:pic>
      <p:sp>
        <p:nvSpPr>
          <p:cNvPr id="18" name="object 8"/>
          <p:cNvSpPr txBox="1"/>
          <p:nvPr/>
        </p:nvSpPr>
        <p:spPr bwMode="auto">
          <a:xfrm>
            <a:off x="348702" y="103801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Количество ипотек по ДДУ в IV квартале разных лет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Продажи по ДДУ</a:t>
            </a:r>
            <a:endParaRPr lang="ru-RU" dirty="0"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2909455" y="1052946"/>
            <a:ext cx="8931823" cy="549898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909822" y="1572715"/>
            <a:ext cx="8931456" cy="44594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8702" y="1052946"/>
            <a:ext cx="2302134" cy="266119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4338" y="2052905"/>
            <a:ext cx="1870861" cy="997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Продажи по ДДУ упали ниже уровня 2022 года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702" y="1100874"/>
            <a:ext cx="2302134" cy="539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rgbClr val="1C1C1C"/>
                </a:solidFill>
                <a:latin typeface="Involve SemiBold" panose="020B0502020202020204" pitchFamily="34" charset="0"/>
              </a:rPr>
              <a:t>II </a:t>
            </a:r>
            <a:r>
              <a:rPr lang="ru-RU" sz="2800" b="1" dirty="0" err="1">
                <a:solidFill>
                  <a:srgbClr val="1C1C1C"/>
                </a:solidFill>
                <a:latin typeface="Involve SemiBold" panose="020B0502020202020204" pitchFamily="34" charset="0"/>
              </a:rPr>
              <a:t>пг</a:t>
            </a:r>
            <a:r>
              <a:rPr lang="ru-RU" sz="2800" b="1" dirty="0">
                <a:solidFill>
                  <a:srgbClr val="1C1C1C"/>
                </a:solidFill>
                <a:latin typeface="Involve SemiBold" panose="020B0502020202020204" pitchFamily="34" charset="0"/>
              </a:rPr>
              <a:t>. 2024 г.</a:t>
            </a:r>
            <a:endParaRPr lang="ru-RU" sz="2800" b="1" dirty="0">
              <a:solidFill>
                <a:srgbClr val="1C1C1C"/>
              </a:solidFill>
              <a:latin typeface="Involve SemiBold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48702" y="3890739"/>
            <a:ext cx="2302134" cy="2661194"/>
            <a:chOff x="4322678" y="1658563"/>
            <a:chExt cx="3706879" cy="42850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олилиния 32"/>
            <p:cNvSpPr/>
            <p:nvPr/>
          </p:nvSpPr>
          <p:spPr>
            <a:xfrm>
              <a:off x="4322679" y="1658563"/>
              <a:ext cx="2777874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4338" y="4837862"/>
            <a:ext cx="1870861" cy="1342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Ожидается медленное восстановление активности рынка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702" y="4019565"/>
            <a:ext cx="2302134" cy="539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800" b="1" dirty="0">
                <a:solidFill>
                  <a:schemeClr val="bg1"/>
                </a:solidFill>
                <a:latin typeface="Involve SemiBold" panose="020B0502020202020204" pitchFamily="34" charset="0"/>
              </a:rPr>
              <a:t>2025 г.</a:t>
            </a:r>
            <a:endParaRPr lang="ru-RU" sz="2800" b="1" dirty="0">
              <a:solidFill>
                <a:schemeClr val="bg1"/>
              </a:solidFill>
              <a:latin typeface="Involve SemiBold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fld id="{846D0F84-820A-EC40-8A18-9955E8336641}" type="slidenum">
              <a:rPr lang="ru-RU" altLang="ru-RU" sz="1600" smtClean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rPr>
            </a:fld>
            <a:endParaRPr lang="ru-RU" altLang="ru-RU" sz="1600" dirty="0">
              <a:solidFill>
                <a:srgbClr val="393939"/>
              </a:solidFill>
              <a:latin typeface="Involve" panose="020B05020202020202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508" y="249280"/>
            <a:ext cx="1660201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Доля нежилых помещений в стройке</a:t>
            </a:r>
            <a:endParaRPr lang="ru-RU" dirty="0"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endParaRPr sz="17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110158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 panose="020B0502020202020204" pitchFamily="34" charset="0"/>
                <a:cs typeface="Verdana" panose="020B0604030504040204"/>
              </a:rPr>
              <a:t>Доля строящихся нежилых объектов в ЕИСЖС, %</a:t>
            </a:r>
            <a:endParaRPr lang="ru-RU" sz="2300" b="1" dirty="0">
              <a:solidFill>
                <a:srgbClr val="1C1C1C"/>
              </a:solidFill>
              <a:latin typeface="Involve" panose="020B0502020202020204" pitchFamily="34" charset="0"/>
              <a:cs typeface="Verdana" panose="020B0604030504040204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38985" y="1799258"/>
          <a:ext cx="95112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985" y="1799258"/>
            <a:ext cx="9516681" cy="449314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84*309"/>
  <p:tag name="TABLE_ENDDRAG_RECT" val="21*81*684*309"/>
</p:tagLst>
</file>

<file path=ppt/tags/tag2.xml><?xml version="1.0" encoding="utf-8"?>
<p:tagLst xmlns:p="http://schemas.openxmlformats.org/presentationml/2006/main">
  <p:tag name="TABLE_ENDDRAG_ORIGIN_RECT" val="685*139"/>
  <p:tag name="TABLE_ENDDRAG_RECT" val="23*80*685*139"/>
</p:tagLst>
</file>

<file path=ppt/tags/tag3.xml><?xml version="1.0" encoding="utf-8"?>
<p:tagLst xmlns:p="http://schemas.openxmlformats.org/presentationml/2006/main">
  <p:tag name="TABLE_ENDDRAG_ORIGIN_RECT" val="678*310"/>
  <p:tag name="TABLE_ENDDRAG_RECT" val="22*77*678*31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5968</Words>
  <Application>WPS Presentation</Application>
  <PresentationFormat>Широкоэкранный</PresentationFormat>
  <Paragraphs>1099</Paragraphs>
  <Slides>34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SimSun</vt:lpstr>
      <vt:lpstr>Wingdings</vt:lpstr>
      <vt:lpstr>Involve SemiBold</vt:lpstr>
      <vt:lpstr>Century Gothic</vt:lpstr>
      <vt:lpstr>Involve</vt:lpstr>
      <vt:lpstr>Calibri</vt:lpstr>
      <vt:lpstr>Inter</vt:lpstr>
      <vt:lpstr>MV Boli</vt:lpstr>
      <vt:lpstr>Verdana</vt:lpstr>
      <vt:lpstr>Calibri Light</vt:lpstr>
      <vt:lpstr>Microsoft YaHei</vt:lpstr>
      <vt:lpstr>Arial Unicode MS</vt:lpstr>
      <vt:lpstr>Commissioner</vt:lpstr>
      <vt:lpstr>Segoe Print</vt:lpstr>
      <vt:lpstr>Arial</vt:lpstr>
      <vt:lpstr>Тема Office</vt:lpstr>
      <vt:lpstr>Аналитика рынка недвижимости.  Апрель 2025 г.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creator>Виктория Товарова</dc:creator>
  <cp:lastModifiedBy>Irina Mikheeva</cp:lastModifiedBy>
  <cp:revision>110</cp:revision>
  <dcterms:created xsi:type="dcterms:W3CDTF">2025-02-14T10:11:00Z</dcterms:created>
  <dcterms:modified xsi:type="dcterms:W3CDTF">2025-04-08T11:09:46Z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BCFAB6179D7C447E8683962307C1BD27_13</vt:lpwstr>
  </property>
  <property fmtid="{D5CDD505-2E9C-101B-9397-08002B2CF9AE}" pid="3" name="KSOProductBuildVer">
    <vt:lpwstr>2057-12.2.0.20348</vt:lpwstr>
  </property>
</Properties>
</file>