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48" r:id="rId1"/>
  </p:sldMasterIdLst>
  <p:notesMasterIdLst>
    <p:notesMasterId r:id="rId29"/>
  </p:notesMasterIdLst>
  <p:sldIdLst>
    <p:sldId id="475" r:id="rId2"/>
    <p:sldId id="477" r:id="rId3"/>
    <p:sldId id="677" r:id="rId4"/>
    <p:sldId id="710" r:id="rId5"/>
    <p:sldId id="678" r:id="rId6"/>
    <p:sldId id="670" r:id="rId7"/>
    <p:sldId id="679" r:id="rId8"/>
    <p:sldId id="680" r:id="rId9"/>
    <p:sldId id="681" r:id="rId10"/>
    <p:sldId id="669" r:id="rId11"/>
    <p:sldId id="730" r:id="rId12"/>
    <p:sldId id="728" r:id="rId13"/>
    <p:sldId id="726" r:id="rId14"/>
    <p:sldId id="727" r:id="rId15"/>
    <p:sldId id="732" r:id="rId16"/>
    <p:sldId id="739" r:id="rId17"/>
    <p:sldId id="733" r:id="rId18"/>
    <p:sldId id="740" r:id="rId19"/>
    <p:sldId id="737" r:id="rId20"/>
    <p:sldId id="741" r:id="rId21"/>
    <p:sldId id="736" r:id="rId22"/>
    <p:sldId id="729" r:id="rId23"/>
    <p:sldId id="735" r:id="rId24"/>
    <p:sldId id="734" r:id="rId25"/>
    <p:sldId id="673" r:id="rId26"/>
    <p:sldId id="720" r:id="rId27"/>
    <p:sldId id="742" r:id="rId28"/>
  </p:sldIdLst>
  <p:sldSz cx="12192000" cy="6858000"/>
  <p:notesSz cx="6858000" cy="9144000"/>
  <p:embeddedFontLst>
    <p:embeddedFont>
      <p:font typeface="Montserrat Classic Bold" pitchFamily="2" charset="77"/>
      <p:regular r:id="rId30"/>
      <p:bold r:id="rId31"/>
      <p:italic r:id="rId32"/>
      <p:boldItalic r:id="rId33"/>
    </p:embeddedFont>
    <p:embeddedFont>
      <p:font typeface="Onest" pitchFamily="2" charset="0"/>
      <p:regular r:id="rId34"/>
      <p:bold r:id="rId35"/>
    </p:embeddedFont>
    <p:embeddedFont>
      <p:font typeface="Onest Light" pitchFamily="2" charset="0"/>
      <p:regular r:id="rId3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pos="710" userDrawn="1">
          <p15:clr>
            <a:srgbClr val="747775"/>
          </p15:clr>
        </p15:guide>
        <p15:guide id="2" orient="horz" pos="3430" userDrawn="1">
          <p15:clr>
            <a:srgbClr val="747775"/>
          </p15:clr>
        </p15:guide>
        <p15:guide id="3" orient="horz" pos="1162" userDrawn="1">
          <p15:clr>
            <a:srgbClr val="A4A3A4"/>
          </p15:clr>
        </p15:guide>
        <p15:guide id="4" orient="horz" pos="2251" userDrawn="1">
          <p15:clr>
            <a:srgbClr val="A4A3A4"/>
          </p15:clr>
        </p15:guide>
      </p15:sldGuideLst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101" roundtripDataSignature="AMtx7mgtGnFGb6vaDBOK2Gv66xQoY+z5/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002"/>
    <a:srgbClr val="57592C"/>
    <a:srgbClr val="C46547"/>
    <a:srgbClr val="65A4EE"/>
    <a:srgbClr val="E3C100"/>
    <a:srgbClr val="E3C15E"/>
    <a:srgbClr val="FF99DE"/>
    <a:srgbClr val="FFBFDE"/>
    <a:srgbClr val="AD8CDF"/>
    <a:srgbClr val="F56C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82"/>
    <p:restoredTop sz="91713"/>
  </p:normalViewPr>
  <p:slideViewPr>
    <p:cSldViewPr>
      <p:cViewPr varScale="1">
        <p:scale>
          <a:sx n="140" d="100"/>
          <a:sy n="140" d="100"/>
        </p:scale>
        <p:origin x="216" y="816"/>
      </p:cViewPr>
      <p:guideLst>
        <p:guide pos="710"/>
        <p:guide orient="horz" pos="3430"/>
        <p:guide orient="horz" pos="1162"/>
        <p:guide orient="horz" pos="225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font" Target="fonts/font5.fntdata"/><Relationship Id="rId104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3.fntdata"/><Relationship Id="rId10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2.fntdata"/><Relationship Id="rId101" Type="http://customschemas.google.com/relationships/presentationmetadata" Target="meta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1.fntdata"/><Relationship Id="rId35" Type="http://schemas.openxmlformats.org/officeDocument/2006/relationships/font" Target="fonts/font6.fntdata"/><Relationship Id="rId10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4.fntdata"/><Relationship Id="rId10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5128019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D90B86-D963-06BE-5137-557BE5804E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FD1151-20AF-52E4-1446-7EBC41C25B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4806EE-C2DD-7403-AB79-86AFE41051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18892218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MD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AF329A-4C72-4E9E-B848-A5F381459E1F}" type="slidenum">
              <a:rPr lang="ru-RU" smtClean="0"/>
              <a:t>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411778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1F2DE7-8456-E7E3-0A0C-5E9E9EB6D0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F1875D-4EB4-7EB4-8122-2A66ABC132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D5BCA8-235C-9ED5-743D-19D8D084DA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MD" altLang="en-MD" sz="1100" dirty="0">
                <a:solidFill>
                  <a:srgbClr val="303030"/>
                </a:solidFill>
                <a:latin typeface="Onest" pitchFamily="2" charset="0"/>
              </a:rPr>
              <a:t>Современного покупателя уже не удивить стандартной площадкой с уличными тренажерами или небольшим фитнес-румом на первом этаже.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lang="en-MD" altLang="en-MD" sz="1100" dirty="0">
              <a:solidFill>
                <a:srgbClr val="303030"/>
              </a:solidFill>
              <a:latin typeface="Onest" pitchFamily="2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MD" altLang="en-MD" sz="1100" dirty="0">
                <a:solidFill>
                  <a:srgbClr val="303030"/>
                </a:solidFill>
                <a:latin typeface="Onest" pitchFamily="2" charset="0"/>
              </a:rPr>
              <a:t>Глобальный тренд — интеграция полномасштабных спортивных объектов в структуру жилого квартала. В </a:t>
            </a:r>
            <a:r>
              <a:rPr lang="ru-RU" altLang="en-MD" sz="1100" dirty="0">
                <a:solidFill>
                  <a:srgbClr val="303030"/>
                </a:solidFill>
                <a:latin typeface="Onest" pitchFamily="2" charset="0"/>
              </a:rPr>
              <a:t>нашем проекте </a:t>
            </a:r>
            <a:r>
              <a:rPr lang="en-MD" altLang="en-MD" sz="1100" dirty="0">
                <a:solidFill>
                  <a:srgbClr val="303030"/>
                </a:solidFill>
                <a:latin typeface="Onest" pitchFamily="2" charset="0"/>
              </a:rPr>
              <a:t>ЖК Colina мы внедрили не просто тренировочное поле, а профессиональный футбольный комплекс и спортивную академию.</a:t>
            </a:r>
          </a:p>
          <a:p>
            <a:endParaRPr lang="en-MD" dirty="0"/>
          </a:p>
        </p:txBody>
      </p:sp>
    </p:spTree>
    <p:extLst>
      <p:ext uri="{BB962C8B-B14F-4D97-AF65-F5344CB8AC3E}">
        <p14:creationId xmlns:p14="http://schemas.microsoft.com/office/powerpoint/2010/main" val="5398070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090D9D-C2A7-7EE9-D7D4-49EF937467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B4A120-CBE0-5D6A-EF7E-A23A68DEA2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5E8DD8-0D44-1A8D-D804-E5F6C88B15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D" dirty="0"/>
          </a:p>
        </p:txBody>
      </p:sp>
    </p:spTree>
    <p:extLst>
      <p:ext uri="{BB962C8B-B14F-4D97-AF65-F5344CB8AC3E}">
        <p14:creationId xmlns:p14="http://schemas.microsoft.com/office/powerpoint/2010/main" val="41230612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EEF21C-C94F-5360-B974-3D3A699EE5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50854D-552B-DA8A-2AEB-64F28F5279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678890-5761-0223-F961-2CB33226EE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D" dirty="0"/>
          </a:p>
        </p:txBody>
      </p:sp>
    </p:spTree>
    <p:extLst>
      <p:ext uri="{BB962C8B-B14F-4D97-AF65-F5344CB8AC3E}">
        <p14:creationId xmlns:p14="http://schemas.microsoft.com/office/powerpoint/2010/main" val="39588975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CFA32E-D302-BBB5-FC63-F567AC7179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A7DBBC-BC42-440B-BC01-D0484B0088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BFC265-9C92-7352-D828-ECC0CFAF95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D" dirty="0"/>
          </a:p>
        </p:txBody>
      </p:sp>
    </p:spTree>
    <p:extLst>
      <p:ext uri="{BB962C8B-B14F-4D97-AF65-F5344CB8AC3E}">
        <p14:creationId xmlns:p14="http://schemas.microsoft.com/office/powerpoint/2010/main" val="33286381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56DD88-A459-CB10-7371-D37235521D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B77126-0931-6CDF-BB8B-7B1E03A173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CDB2C-B436-CDE8-EADB-55D1C05F90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D" dirty="0"/>
          </a:p>
        </p:txBody>
      </p:sp>
    </p:spTree>
    <p:extLst>
      <p:ext uri="{BB962C8B-B14F-4D97-AF65-F5344CB8AC3E}">
        <p14:creationId xmlns:p14="http://schemas.microsoft.com/office/powerpoint/2010/main" val="752051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EEF21C-C94F-5360-B974-3D3A699EE5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50854D-552B-DA8A-2AEB-64F28F5279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678890-5761-0223-F961-2CB33226EE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D" dirty="0"/>
          </a:p>
        </p:txBody>
      </p:sp>
    </p:spTree>
    <p:extLst>
      <p:ext uri="{BB962C8B-B14F-4D97-AF65-F5344CB8AC3E}">
        <p14:creationId xmlns:p14="http://schemas.microsoft.com/office/powerpoint/2010/main" val="8843690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D" dirty="0"/>
          </a:p>
        </p:txBody>
      </p:sp>
    </p:spTree>
    <p:extLst>
      <p:ext uri="{BB962C8B-B14F-4D97-AF65-F5344CB8AC3E}">
        <p14:creationId xmlns:p14="http://schemas.microsoft.com/office/powerpoint/2010/main" val="37232713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090D9D-C2A7-7EE9-D7D4-49EF937467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B4A120-CBE0-5D6A-EF7E-A23A68DEA2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5E8DD8-0D44-1A8D-D804-E5F6C88B15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D" dirty="0"/>
          </a:p>
        </p:txBody>
      </p:sp>
    </p:spTree>
    <p:extLst>
      <p:ext uri="{BB962C8B-B14F-4D97-AF65-F5344CB8AC3E}">
        <p14:creationId xmlns:p14="http://schemas.microsoft.com/office/powerpoint/2010/main" val="21014562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>
          <a:extLst>
            <a:ext uri="{FF2B5EF4-FFF2-40B4-BE49-F238E27FC236}">
              <a16:creationId xmlns:a16="http://schemas.microsoft.com/office/drawing/2014/main" id="{80416E32-FF2A-15D5-4EB7-BDB854F9F7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6:notes">
            <a:extLst>
              <a:ext uri="{FF2B5EF4-FFF2-40B4-BE49-F238E27FC236}">
                <a16:creationId xmlns:a16="http://schemas.microsoft.com/office/drawing/2014/main" id="{A54FD7CC-9344-6758-1F22-807BB23FE5A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8" name="Google Shape;108;p6:notes">
            <a:extLst>
              <a:ext uri="{FF2B5EF4-FFF2-40B4-BE49-F238E27FC236}">
                <a16:creationId xmlns:a16="http://schemas.microsoft.com/office/drawing/2014/main" id="{438DFE6E-1A58-6A10-C7A6-D60D98BF2B9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1923352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5_Title Slide">
  <p:cSld name="35_Title Slid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42"/>
          <p:cNvSpPr>
            <a:spLocks noGrp="1"/>
          </p:cNvSpPr>
          <p:nvPr>
            <p:ph type="pic" idx="2"/>
          </p:nvPr>
        </p:nvSpPr>
        <p:spPr>
          <a:xfrm>
            <a:off x="6095993" y="160875"/>
            <a:ext cx="5901300" cy="65364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7_Title Slide 1">
  <p:cSld name="37_Title Slide_1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Google Shape;40;g2daf83bb0ad_0_211"/>
          <p:cNvPicPr preferRelativeResize="0"/>
          <p:nvPr/>
        </p:nvPicPr>
        <p:blipFill rotWithShape="1">
          <a:blip r:embed="rId2" cstate="hq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5641" t="-21785" r="-6957" b="-16621"/>
          <a:stretch/>
        </p:blipFill>
        <p:spPr>
          <a:xfrm>
            <a:off x="251450" y="6015975"/>
            <a:ext cx="1859274" cy="506750"/>
          </a:xfrm>
          <a:prstGeom prst="rect">
            <a:avLst/>
          </a:prstGeom>
          <a:noFill/>
          <a:ln>
            <a:noFill/>
          </a:ln>
        </p:spPr>
      </p:pic>
      <p:sp>
        <p:nvSpPr>
          <p:cNvPr id="41" name="Google Shape;41;g2daf83bb0ad_0_211"/>
          <p:cNvSpPr>
            <a:spLocks noGrp="1"/>
          </p:cNvSpPr>
          <p:nvPr>
            <p:ph type="pic" idx="2"/>
          </p:nvPr>
        </p:nvSpPr>
        <p:spPr>
          <a:xfrm>
            <a:off x="6095993" y="160875"/>
            <a:ext cx="5901300" cy="65364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3_Title Slide">
  <p:cSld name="43_Title Slide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49"/>
          <p:cNvSpPr>
            <a:spLocks noGrp="1"/>
          </p:cNvSpPr>
          <p:nvPr>
            <p:ph type="pic" idx="2"/>
          </p:nvPr>
        </p:nvSpPr>
        <p:spPr>
          <a:xfrm>
            <a:off x="180625" y="2201325"/>
            <a:ext cx="11802600" cy="44958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2_Title Slide">
  <p:cSld name="32_Title Slide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227">
          <p15:clr>
            <a:srgbClr val="E46962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4_Title Slide">
  <p:cSld name="44_Title Slide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7_Title Slide">
  <p:cSld name="47_Title Slide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8_Title Slide">
  <p:cSld name="48_Title Slide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5_Title Slide">
  <p:cSld name="45_Title Slide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3_Title Slide">
  <p:cSld name="53_Title Slide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9_Title Slide">
  <p:cSld name="49_Title Slide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0_Title Slide">
  <p:cSld name="50_Title Slide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1_Title Slide">
  <p:cSld name="51_Title Slide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2_Title Slide">
  <p:cSld name="52_Title Slide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4_Title Slide">
  <p:cSld name="54_Title Slide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5_Title Slide">
  <p:cSld name="55_Title Slide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6_Title Slide">
  <p:cSld name="56_Title Slide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7_Title Slide">
  <p:cSld name="57_Title Slide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8_Title Slide">
  <p:cSld name="58_Title Slide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6_Title Slide">
  <p:cSld name="36_Title Slide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4_Title Slide">
  <p:cSld name="34_Title Slide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3_Title Slide">
  <p:cSld name="33_Title Slide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68"/>
          <p:cNvSpPr/>
          <p:nvPr/>
        </p:nvSpPr>
        <p:spPr>
          <a:xfrm>
            <a:off x="194734" y="160867"/>
            <a:ext cx="11802600" cy="6536400"/>
          </a:xfrm>
          <a:prstGeom prst="rect">
            <a:avLst/>
          </a:prstGeom>
          <a:gradFill>
            <a:gsLst>
              <a:gs pos="0">
                <a:srgbClr val="3F3F3F"/>
              </a:gs>
              <a:gs pos="46000">
                <a:srgbClr val="262626"/>
              </a:gs>
              <a:gs pos="100000">
                <a:srgbClr val="171616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3/6/26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006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0_Title Slide">
  <p:cSld name="40_Title Slide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6"/>
          <p:cNvSpPr>
            <a:spLocks noGrp="1"/>
          </p:cNvSpPr>
          <p:nvPr>
            <p:ph type="pic" idx="2"/>
          </p:nvPr>
        </p:nvSpPr>
        <p:spPr>
          <a:xfrm>
            <a:off x="194725" y="1727425"/>
            <a:ext cx="3754800" cy="32172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9" name="Google Shape;29;p46"/>
          <p:cNvSpPr>
            <a:spLocks noGrp="1"/>
          </p:cNvSpPr>
          <p:nvPr>
            <p:ph type="pic" idx="3"/>
          </p:nvPr>
        </p:nvSpPr>
        <p:spPr>
          <a:xfrm>
            <a:off x="4152700" y="1727425"/>
            <a:ext cx="3886500" cy="32172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0" name="Google Shape;30;p46"/>
          <p:cNvSpPr>
            <a:spLocks noGrp="1"/>
          </p:cNvSpPr>
          <p:nvPr>
            <p:ph type="pic" idx="4"/>
          </p:nvPr>
        </p:nvSpPr>
        <p:spPr>
          <a:xfrm>
            <a:off x="8242525" y="1727425"/>
            <a:ext cx="3754800" cy="32172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968600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4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p40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4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4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4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0" r:id="rId1"/>
    <p:sldLayoutId id="2147483657" r:id="rId2"/>
    <p:sldLayoutId id="2147483658" r:id="rId3"/>
    <p:sldLayoutId id="2147483659" r:id="rId4"/>
    <p:sldLayoutId id="2147483660" r:id="rId5"/>
    <p:sldLayoutId id="2147483662" r:id="rId6"/>
    <p:sldLayoutId id="2147483663" r:id="rId7"/>
    <p:sldLayoutId id="2147483664" r:id="rId8"/>
    <p:sldLayoutId id="2147483665" r:id="rId9"/>
    <p:sldLayoutId id="2147483666" r:id="rId10"/>
    <p:sldLayoutId id="2147483667" r:id="rId11"/>
    <p:sldLayoutId id="2147483668" r:id="rId12"/>
    <p:sldLayoutId id="2147483669" r:id="rId13"/>
    <p:sldLayoutId id="2147483670" r:id="rId14"/>
    <p:sldLayoutId id="2147483671" r:id="rId15"/>
    <p:sldLayoutId id="2147483672" r:id="rId16"/>
    <p:sldLayoutId id="2147483673" r:id="rId17"/>
    <p:sldLayoutId id="2147483674" r:id="rId18"/>
    <p:sldLayoutId id="2147483675" r:id="rId19"/>
    <p:sldLayoutId id="2147483676" r:id="rId20"/>
    <p:sldLayoutId id="2147483677" r:id="rId21"/>
    <p:sldLayoutId id="2147483678" r:id="rId22"/>
    <p:sldLayoutId id="2147483679" r:id="rId23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jpeg"/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12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2.xml"/><Relationship Id="rId6" Type="http://schemas.microsoft.com/office/2007/relationships/hdphoto" Target="../media/hdphoto1.wdp"/><Relationship Id="rId11" Type="http://schemas.openxmlformats.org/officeDocument/2006/relationships/image" Target="../media/image17.jpeg"/><Relationship Id="rId5" Type="http://schemas.openxmlformats.org/officeDocument/2006/relationships/image" Target="../media/image12.png"/><Relationship Id="rId15" Type="http://schemas.openxmlformats.org/officeDocument/2006/relationships/image" Target="../media/image21.jpeg"/><Relationship Id="rId10" Type="http://schemas.openxmlformats.org/officeDocument/2006/relationships/image" Target="../media/image16.jpeg"/><Relationship Id="rId4" Type="http://schemas.openxmlformats.org/officeDocument/2006/relationships/hyperlink" Target="https://scholarworks.umass.edu/cgi/viewcontent.cgi?article=1041&amp;context=ttra" TargetMode="External"/><Relationship Id="rId9" Type="http://schemas.openxmlformats.org/officeDocument/2006/relationships/image" Target="../media/image15.jpeg"/><Relationship Id="rId14" Type="http://schemas.openxmlformats.org/officeDocument/2006/relationships/image" Target="../media/image2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3.png"/><Relationship Id="rId5" Type="http://schemas.microsoft.com/office/2007/relationships/hdphoto" Target="../media/hdphoto2.wdp"/><Relationship Id="rId4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8.png"/><Relationship Id="rId5" Type="http://schemas.microsoft.com/office/2007/relationships/hdphoto" Target="../media/hdphoto3.wdp"/><Relationship Id="rId4" Type="http://schemas.openxmlformats.org/officeDocument/2006/relationships/image" Target="../media/image3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41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slideLayout" Target="../slideLayouts/slideLayout22.xml"/><Relationship Id="rId7" Type="http://schemas.microsoft.com/office/2007/relationships/hdphoto" Target="../media/hdphoto5.wdp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43.png"/><Relationship Id="rId5" Type="http://schemas.microsoft.com/office/2007/relationships/hdphoto" Target="../media/hdphoto4.wdp"/><Relationship Id="rId10" Type="http://schemas.openxmlformats.org/officeDocument/2006/relationships/image" Target="../media/image45.png"/><Relationship Id="rId4" Type="http://schemas.openxmlformats.org/officeDocument/2006/relationships/image" Target="../media/image42.png"/><Relationship Id="rId9" Type="http://schemas.microsoft.com/office/2007/relationships/hdphoto" Target="../media/hdphoto6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47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2.xml"/><Relationship Id="rId4" Type="http://schemas.microsoft.com/office/2007/relationships/hdphoto" Target="../media/hdphoto7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51.png"/><Relationship Id="rId5" Type="http://schemas.openxmlformats.org/officeDocument/2006/relationships/image" Target="../media/image50.jpeg"/><Relationship Id="rId4" Type="http://schemas.openxmlformats.org/officeDocument/2006/relationships/notesSlide" Target="../notesSlides/notesSlide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slideLayout" Target="../slideLayouts/slideLayout23.xml"/><Relationship Id="rId7" Type="http://schemas.openxmlformats.org/officeDocument/2006/relationships/image" Target="../media/image54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F5248AD-4207-1978-C4D4-B2754CC92E2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"/>
            <a:ext cx="12720736" cy="8480491"/>
          </a:xfrm>
          <a:prstGeom prst="rect">
            <a:avLst/>
          </a:prstGeom>
        </p:spPr>
      </p:pic>
      <p:sp>
        <p:nvSpPr>
          <p:cNvPr id="10" name="Google Shape;70;p1">
            <a:extLst>
              <a:ext uri="{FF2B5EF4-FFF2-40B4-BE49-F238E27FC236}">
                <a16:creationId xmlns:a16="http://schemas.microsoft.com/office/drawing/2014/main" id="{AC5DD173-4311-D7CC-0F4A-B4240DCF48D3}"/>
              </a:ext>
            </a:extLst>
          </p:cNvPr>
          <p:cNvSpPr txBox="1"/>
          <p:nvPr/>
        </p:nvSpPr>
        <p:spPr>
          <a:xfrm>
            <a:off x="1339068" y="2054059"/>
            <a:ext cx="11304488" cy="18466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91425" bIns="0" anchor="t" anchorCtr="0">
            <a:spAutoFit/>
          </a:bodyPr>
          <a:lstStyle/>
          <a:p>
            <a:pPr lvl="0">
              <a:buSzPts val="1100"/>
            </a:pPr>
            <a:r>
              <a:rPr lang="ru-RU" sz="4800" dirty="0">
                <a:solidFill>
                  <a:schemeClr val="tx1"/>
                </a:solidFill>
                <a:latin typeface="Mont Heavy DEMO" pitchFamily="2" charset="0"/>
                <a:ea typeface="Oswald SemiBold"/>
                <a:cs typeface="Oswald SemiBold"/>
                <a:sym typeface="Oswald SemiBold"/>
              </a:rPr>
              <a:t>Спортивная инфраструктура будущего</a:t>
            </a:r>
            <a:endParaRPr lang="en-US" sz="4800" dirty="0">
              <a:solidFill>
                <a:schemeClr val="tx1"/>
              </a:solidFill>
              <a:latin typeface="Mont Heavy DEMO" pitchFamily="2" charset="0"/>
              <a:ea typeface="Oswald SemiBold"/>
              <a:cs typeface="Oswald SemiBold"/>
              <a:sym typeface="Oswald SemiBold"/>
            </a:endParaRPr>
          </a:p>
          <a:p>
            <a:pPr lvl="0">
              <a:buSzPts val="1100"/>
            </a:pPr>
            <a:r>
              <a:rPr lang="ru-RU" sz="2400" dirty="0">
                <a:solidFill>
                  <a:schemeClr val="tx1"/>
                </a:solidFill>
                <a:latin typeface="Onest" pitchFamily="2" charset="0"/>
                <a:ea typeface="Oswald SemiBold"/>
                <a:cs typeface="Oswald SemiBold"/>
                <a:sym typeface="Oswald SemiBold"/>
              </a:rPr>
              <a:t>и как она может стать частью комплексной застройки</a:t>
            </a:r>
            <a:endParaRPr sz="2400" b="0" i="0" u="none" strike="noStrike" cap="none" dirty="0">
              <a:solidFill>
                <a:schemeClr val="tx1"/>
              </a:solidFill>
              <a:latin typeface="Onest" pitchFamily="2" charset="0"/>
              <a:ea typeface="Oswald SemiBold"/>
              <a:cs typeface="Oswald SemiBold"/>
              <a:sym typeface="Oswald SemiBold"/>
            </a:endParaRPr>
          </a:p>
        </p:txBody>
      </p:sp>
      <p:pic>
        <p:nvPicPr>
          <p:cNvPr id="7" name="Imagine 3">
            <a:extLst>
              <a:ext uri="{FF2B5EF4-FFF2-40B4-BE49-F238E27FC236}">
                <a16:creationId xmlns:a16="http://schemas.microsoft.com/office/drawing/2014/main" id="{7F832E8C-B7C1-1ADF-7416-93CAB17C3FA6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"/>
          <a:stretch>
            <a:fillRect/>
          </a:stretch>
        </p:blipFill>
        <p:spPr>
          <a:xfrm>
            <a:off x="0" y="-9633"/>
            <a:ext cx="12377436" cy="6877266"/>
          </a:xfrm>
          <a:prstGeom prst="rect">
            <a:avLst/>
          </a:prstGeom>
          <a:noFill/>
        </p:spPr>
      </p:pic>
      <p:pic>
        <p:nvPicPr>
          <p:cNvPr id="12" name="Imagine 3">
            <a:extLst>
              <a:ext uri="{FF2B5EF4-FFF2-40B4-BE49-F238E27FC236}">
                <a16:creationId xmlns:a16="http://schemas.microsoft.com/office/drawing/2014/main" id="{68D284CE-338B-3EA3-AD92-57CBAB4BD5AA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11475153" y="4664765"/>
            <a:ext cx="12407245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6D067EC-C401-A6E9-8FB4-955CD3294BFC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63752" y="2438400"/>
            <a:ext cx="1981200" cy="19812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AE814C8-DE88-65D1-D174-78E8E9F83B3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46383" y="4676054"/>
            <a:ext cx="1956951" cy="2189922"/>
          </a:xfrm>
          <a:prstGeom prst="rect">
            <a:avLst/>
          </a:prstGeom>
        </p:spPr>
      </p:pic>
      <p:sp>
        <p:nvSpPr>
          <p:cNvPr id="4" name="AutoShape 2">
            <a:extLst>
              <a:ext uri="{FF2B5EF4-FFF2-40B4-BE49-F238E27FC236}">
                <a16:creationId xmlns:a16="http://schemas.microsoft.com/office/drawing/2014/main" id="{22A792AB-4659-8C6E-77B2-54F1AF27DEA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NL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07D201-978A-04D9-C2C5-4C323ED79AC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46383" y="4676054"/>
            <a:ext cx="1956951" cy="218992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EFF381D-CE6E-8013-CF03-EB3BBEEA47A8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65453" y="5133553"/>
            <a:ext cx="1547191" cy="154719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083ECAD-FE0C-7B5F-B5CC-A354F0AF5655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6298002" y="3115761"/>
            <a:ext cx="1981200" cy="776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004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0 L -0.87695 0.89144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854" y="4456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C20FF7-E11B-E443-3937-B63640B222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52ECBB-503D-2D9F-1EAA-75481978FD3F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-735209"/>
            <a:ext cx="5353679" cy="7601185"/>
          </a:xfrm>
          <a:prstGeom prst="rect">
            <a:avLst/>
          </a:prstGeom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03240D99-146D-586B-2D39-4F3E6C900EA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NL"/>
          </a:p>
        </p:txBody>
      </p:sp>
      <p:sp>
        <p:nvSpPr>
          <p:cNvPr id="13" name="Google Shape;70;p1">
            <a:extLst>
              <a:ext uri="{FF2B5EF4-FFF2-40B4-BE49-F238E27FC236}">
                <a16:creationId xmlns:a16="http://schemas.microsoft.com/office/drawing/2014/main" id="{4361DF1E-9A4F-D0E2-5CDA-188AED8F4847}"/>
              </a:ext>
            </a:extLst>
          </p:cNvPr>
          <p:cNvSpPr txBox="1"/>
          <p:nvPr/>
        </p:nvSpPr>
        <p:spPr>
          <a:xfrm>
            <a:off x="5881511" y="3182778"/>
            <a:ext cx="11430713" cy="492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9142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ru-RU" sz="3200" dirty="0">
                <a:solidFill>
                  <a:schemeClr val="tx1"/>
                </a:solidFill>
                <a:latin typeface="Mont Heavy DEMO" pitchFamily="2" charset="0"/>
                <a:ea typeface="Oswald SemiBold"/>
                <a:cs typeface="Oswald SemiBold"/>
                <a:sym typeface="Oswald SemiBold"/>
              </a:rPr>
              <a:t>Сергей Мырза</a:t>
            </a:r>
            <a:endParaRPr sz="3200" b="0" i="0" u="none" strike="noStrike" cap="none" dirty="0">
              <a:solidFill>
                <a:schemeClr val="tx1"/>
              </a:solidFill>
              <a:latin typeface="Mont Heavy DEMO" pitchFamily="2" charset="0"/>
              <a:ea typeface="Oswald SemiBold"/>
              <a:cs typeface="Oswald SemiBold"/>
              <a:sym typeface="Oswald SemiBold"/>
            </a:endParaRPr>
          </a:p>
        </p:txBody>
      </p:sp>
      <p:sp>
        <p:nvSpPr>
          <p:cNvPr id="14" name="Google Shape;71;p1">
            <a:extLst>
              <a:ext uri="{FF2B5EF4-FFF2-40B4-BE49-F238E27FC236}">
                <a16:creationId xmlns:a16="http://schemas.microsoft.com/office/drawing/2014/main" id="{87463C0A-30CA-9F71-F552-BD4711392791}"/>
              </a:ext>
            </a:extLst>
          </p:cNvPr>
          <p:cNvSpPr txBox="1"/>
          <p:nvPr/>
        </p:nvSpPr>
        <p:spPr>
          <a:xfrm>
            <a:off x="5881511" y="3675221"/>
            <a:ext cx="6220292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91425" bIns="0" anchor="t" anchorCtr="0">
            <a:spAutoFit/>
          </a:bodyPr>
          <a:lstStyle/>
          <a:p>
            <a:pPr lvl="0">
              <a:buSzPts val="2300"/>
            </a:pPr>
            <a:r>
              <a:rPr lang="ru-RU" sz="2000" dirty="0">
                <a:solidFill>
                  <a:schemeClr val="tx1"/>
                </a:solidFill>
                <a:latin typeface="Onest" pitchFamily="2" charset="0"/>
                <a:ea typeface="Helvetica Neue"/>
                <a:cs typeface="Helvetica Neue"/>
                <a:sym typeface="Helvetica Neue"/>
              </a:rPr>
              <a:t>Основатель архитектурного бюро </a:t>
            </a:r>
            <a:r>
              <a:rPr lang="en-US" sz="2000" dirty="0">
                <a:solidFill>
                  <a:schemeClr val="tx1"/>
                </a:solidFill>
                <a:latin typeface="Onest" pitchFamily="2" charset="0"/>
                <a:ea typeface="Helvetica Neue"/>
                <a:cs typeface="Helvetica Neue"/>
                <a:sym typeface="Helvetica Neue"/>
              </a:rPr>
              <a:t>LH47</a:t>
            </a:r>
            <a:r>
              <a:rPr lang="ru-RU" sz="2000" dirty="0">
                <a:solidFill>
                  <a:schemeClr val="tx1"/>
                </a:solidFill>
                <a:latin typeface="Onest" pitchFamily="2" charset="0"/>
                <a:ea typeface="Helvetica Neue"/>
                <a:cs typeface="Helvetica Neue"/>
                <a:sym typeface="Helvetica Neue"/>
              </a:rPr>
              <a:t> </a:t>
            </a:r>
            <a:r>
              <a:rPr lang="en-US" sz="2000" dirty="0">
                <a:solidFill>
                  <a:schemeClr val="tx1"/>
                </a:solidFill>
                <a:latin typeface="Onest" pitchFamily="2" charset="0"/>
                <a:ea typeface="Helvetica Neue"/>
                <a:cs typeface="Helvetica Neue"/>
                <a:sym typeface="Helvetica Neue"/>
              </a:rPr>
              <a:t>ARCH</a:t>
            </a:r>
            <a:r>
              <a:rPr lang="ru-RU" sz="2000" dirty="0">
                <a:solidFill>
                  <a:schemeClr val="tx1"/>
                </a:solidFill>
                <a:latin typeface="Onest" pitchFamily="2" charset="0"/>
                <a:ea typeface="Helvetica Neue"/>
                <a:cs typeface="Helvetica Neue"/>
                <a:sym typeface="Helvetica Neue"/>
              </a:rPr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D1375F-B191-9569-3099-744C9B0A8C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84432" y="4725144"/>
            <a:ext cx="1977930" cy="1977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38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2">
            <a:extLst>
              <a:ext uri="{FF2B5EF4-FFF2-40B4-BE49-F238E27FC236}">
                <a16:creationId xmlns:a16="http://schemas.microsoft.com/office/drawing/2014/main" id="{CAF64D3E-8C8A-3695-B144-33EA826174C5}"/>
              </a:ext>
            </a:extLst>
          </p:cNvPr>
          <p:cNvSpPr/>
          <p:nvPr/>
        </p:nvSpPr>
        <p:spPr>
          <a:xfrm>
            <a:off x="6993115" y="1035706"/>
            <a:ext cx="2153314" cy="1613027"/>
          </a:xfrm>
          <a:custGeom>
            <a:avLst/>
            <a:gdLst/>
            <a:ahLst/>
            <a:cxnLst/>
            <a:rect l="l" t="t" r="r" b="b"/>
            <a:pathLst>
              <a:path w="11620345" h="9782083">
                <a:moveTo>
                  <a:pt x="0" y="0"/>
                </a:moveTo>
                <a:lnTo>
                  <a:pt x="11620345" y="0"/>
                </a:lnTo>
                <a:lnTo>
                  <a:pt x="11620345" y="9782083"/>
                </a:lnTo>
                <a:lnTo>
                  <a:pt x="0" y="9782083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l="122"/>
            </a:stretch>
          </a:blipFill>
        </p:spPr>
        <p:txBody>
          <a:bodyPr/>
          <a:lstStyle/>
          <a:p>
            <a:endParaRPr lang="ru-MD"/>
          </a:p>
        </p:txBody>
      </p:sp>
      <p:sp>
        <p:nvSpPr>
          <p:cNvPr id="8" name="TextBox 16">
            <a:extLst>
              <a:ext uri="{FF2B5EF4-FFF2-40B4-BE49-F238E27FC236}">
                <a16:creationId xmlns:a16="http://schemas.microsoft.com/office/drawing/2014/main" id="{7E7EDBDA-6A1F-7EDE-490A-B2249FB4A3B8}"/>
              </a:ext>
            </a:extLst>
          </p:cNvPr>
          <p:cNvSpPr txBox="1"/>
          <p:nvPr/>
        </p:nvSpPr>
        <p:spPr>
          <a:xfrm>
            <a:off x="9228138" y="1044113"/>
            <a:ext cx="2835642" cy="1609447"/>
          </a:xfrm>
          <a:prstGeom prst="rect">
            <a:avLst/>
          </a:prstGeom>
          <a:solidFill>
            <a:srgbClr val="485941"/>
          </a:solidFill>
        </p:spPr>
        <p:txBody>
          <a:bodyPr lIns="33867" tIns="33867" rIns="33867" bIns="33867" rtlCol="0" anchor="ctr"/>
          <a:lstStyle/>
          <a:p>
            <a:pPr algn="ctr">
              <a:lnSpc>
                <a:spcPts val="1867"/>
              </a:lnSpc>
            </a:pPr>
            <a:endParaRPr sz="933" dirty="0"/>
          </a:p>
          <a:p>
            <a:pPr algn="ctr">
              <a:lnSpc>
                <a:spcPts val="1867"/>
              </a:lnSpc>
            </a:pPr>
            <a:endParaRPr lang="en-US" sz="1333" dirty="0">
              <a:solidFill>
                <a:srgbClr val="FFFFFF"/>
              </a:solidFill>
              <a:latin typeface="Montserrat Classic Bold"/>
              <a:hlinkClick r:id="rId4" tooltip="https://scholarworks.umass.edu/cgi/viewcontent.cgi?article=1041&amp;context=ttra"/>
            </a:endParaRPr>
          </a:p>
        </p:txBody>
      </p:sp>
      <p:sp>
        <p:nvSpPr>
          <p:cNvPr id="9" name="TextBox 10">
            <a:extLst>
              <a:ext uri="{FF2B5EF4-FFF2-40B4-BE49-F238E27FC236}">
                <a16:creationId xmlns:a16="http://schemas.microsoft.com/office/drawing/2014/main" id="{F34FB945-770E-6BBC-980A-0F1CA7EF9A65}"/>
              </a:ext>
            </a:extLst>
          </p:cNvPr>
          <p:cNvSpPr txBox="1"/>
          <p:nvPr/>
        </p:nvSpPr>
        <p:spPr>
          <a:xfrm>
            <a:off x="133573" y="2753193"/>
            <a:ext cx="2084971" cy="1624115"/>
          </a:xfrm>
          <a:prstGeom prst="rect">
            <a:avLst/>
          </a:prstGeom>
          <a:solidFill>
            <a:srgbClr val="485941"/>
          </a:solidFill>
        </p:spPr>
        <p:txBody>
          <a:bodyPr lIns="33867" tIns="33867" rIns="33867" bIns="33867" rtlCol="0" anchor="ctr"/>
          <a:lstStyle/>
          <a:p>
            <a:pPr algn="ctr">
              <a:lnSpc>
                <a:spcPts val="1867"/>
              </a:lnSpc>
            </a:pPr>
            <a:endParaRPr lang="en-US" sz="1333" dirty="0">
              <a:solidFill>
                <a:srgbClr val="FFFFFF"/>
              </a:solidFill>
              <a:latin typeface="Montserrat Classic Bold"/>
            </a:endParaRPr>
          </a:p>
        </p:txBody>
      </p:sp>
      <p:sp>
        <p:nvSpPr>
          <p:cNvPr id="11" name="TextBox 13">
            <a:extLst>
              <a:ext uri="{FF2B5EF4-FFF2-40B4-BE49-F238E27FC236}">
                <a16:creationId xmlns:a16="http://schemas.microsoft.com/office/drawing/2014/main" id="{40C00079-8B55-CEA4-23CE-829E02FC4ADF}"/>
              </a:ext>
            </a:extLst>
          </p:cNvPr>
          <p:cNvSpPr txBox="1"/>
          <p:nvPr/>
        </p:nvSpPr>
        <p:spPr>
          <a:xfrm>
            <a:off x="7004711" y="4491607"/>
            <a:ext cx="3338192" cy="1593822"/>
          </a:xfrm>
          <a:prstGeom prst="rect">
            <a:avLst/>
          </a:prstGeom>
          <a:solidFill>
            <a:srgbClr val="485941"/>
          </a:solidFill>
        </p:spPr>
        <p:txBody>
          <a:bodyPr lIns="33867" tIns="33867" rIns="33867" bIns="33867" rtlCol="0" anchor="ctr"/>
          <a:lstStyle/>
          <a:p>
            <a:pPr algn="ctr">
              <a:lnSpc>
                <a:spcPts val="1867"/>
              </a:lnSpc>
            </a:pPr>
            <a:endParaRPr lang="en-US" sz="1333" dirty="0">
              <a:solidFill>
                <a:srgbClr val="FFFFFF"/>
              </a:solidFill>
              <a:latin typeface="Montserrat Classic Bold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492CF6D-F9C9-35B1-995C-DA0351D34032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326415" y="2753192"/>
            <a:ext cx="2848472" cy="1629741"/>
          </a:xfrm>
          <a:prstGeom prst="rect">
            <a:avLst/>
          </a:prstGeom>
        </p:spPr>
      </p:pic>
      <p:sp>
        <p:nvSpPr>
          <p:cNvPr id="14" name="Freeform 24">
            <a:extLst>
              <a:ext uri="{FF2B5EF4-FFF2-40B4-BE49-F238E27FC236}">
                <a16:creationId xmlns:a16="http://schemas.microsoft.com/office/drawing/2014/main" id="{C6A01961-671F-6BF0-F83E-CD8516F23DEE}"/>
              </a:ext>
            </a:extLst>
          </p:cNvPr>
          <p:cNvSpPr/>
          <p:nvPr/>
        </p:nvSpPr>
        <p:spPr>
          <a:xfrm>
            <a:off x="5277078" y="4486970"/>
            <a:ext cx="1632723" cy="1612373"/>
          </a:xfrm>
          <a:custGeom>
            <a:avLst/>
            <a:gdLst/>
            <a:ahLst/>
            <a:cxnLst/>
            <a:rect l="l" t="t" r="r" b="b"/>
            <a:pathLst>
              <a:path w="2449084" h="2418560">
                <a:moveTo>
                  <a:pt x="0" y="0"/>
                </a:moveTo>
                <a:lnTo>
                  <a:pt x="2449084" y="0"/>
                </a:lnTo>
                <a:lnTo>
                  <a:pt x="2449084" y="2418559"/>
                </a:lnTo>
                <a:lnTo>
                  <a:pt x="0" y="2418559"/>
                </a:lnTo>
                <a:lnTo>
                  <a:pt x="0" y="0"/>
                </a:lnTo>
                <a:close/>
              </a:path>
            </a:pathLst>
          </a:custGeom>
          <a:blipFill>
            <a:blip r:embed="rId7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u-MD" sz="933" dirty="0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58251235-F58B-EF5D-D3BE-53AA9EC9D6CC}"/>
              </a:ext>
            </a:extLst>
          </p:cNvPr>
          <p:cNvSpPr/>
          <p:nvPr/>
        </p:nvSpPr>
        <p:spPr>
          <a:xfrm>
            <a:off x="7000376" y="2763472"/>
            <a:ext cx="1622103" cy="1615299"/>
          </a:xfrm>
          <a:custGeom>
            <a:avLst/>
            <a:gdLst/>
            <a:ahLst/>
            <a:cxnLst/>
            <a:rect l="l" t="t" r="r" b="b"/>
            <a:pathLst>
              <a:path w="2433154" h="2422948">
                <a:moveTo>
                  <a:pt x="0" y="0"/>
                </a:moveTo>
                <a:lnTo>
                  <a:pt x="2433154" y="0"/>
                </a:lnTo>
                <a:lnTo>
                  <a:pt x="2433154" y="2422948"/>
                </a:lnTo>
                <a:lnTo>
                  <a:pt x="0" y="2422948"/>
                </a:lnTo>
                <a:lnTo>
                  <a:pt x="0" y="0"/>
                </a:lnTo>
                <a:close/>
              </a:path>
            </a:pathLst>
          </a:custGeom>
          <a:blipFill>
            <a:blip r:embed="rId8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u-MD" sz="933"/>
          </a:p>
        </p:txBody>
      </p:sp>
      <p:sp>
        <p:nvSpPr>
          <p:cNvPr id="21" name="Freeform 7">
            <a:extLst>
              <a:ext uri="{FF2B5EF4-FFF2-40B4-BE49-F238E27FC236}">
                <a16:creationId xmlns:a16="http://schemas.microsoft.com/office/drawing/2014/main" id="{61B0DB79-D219-F36E-4B62-586623A1EC35}"/>
              </a:ext>
            </a:extLst>
          </p:cNvPr>
          <p:cNvSpPr/>
          <p:nvPr/>
        </p:nvSpPr>
        <p:spPr>
          <a:xfrm>
            <a:off x="118125" y="4485258"/>
            <a:ext cx="1617565" cy="1615797"/>
          </a:xfrm>
          <a:custGeom>
            <a:avLst/>
            <a:gdLst/>
            <a:ahLst/>
            <a:cxnLst/>
            <a:rect l="l" t="t" r="r" b="b"/>
            <a:pathLst>
              <a:path w="2426348" h="2423696">
                <a:moveTo>
                  <a:pt x="0" y="0"/>
                </a:moveTo>
                <a:lnTo>
                  <a:pt x="2426348" y="0"/>
                </a:lnTo>
                <a:lnTo>
                  <a:pt x="2426348" y="2423697"/>
                </a:lnTo>
                <a:lnTo>
                  <a:pt x="0" y="2423697"/>
                </a:lnTo>
                <a:lnTo>
                  <a:pt x="0" y="0"/>
                </a:lnTo>
                <a:close/>
              </a:path>
            </a:pathLst>
          </a:custGeom>
          <a:blipFill>
            <a:blip r:embed="rId9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u-MD" sz="933"/>
          </a:p>
        </p:txBody>
      </p:sp>
      <p:sp>
        <p:nvSpPr>
          <p:cNvPr id="23" name="Freeform 20">
            <a:extLst>
              <a:ext uri="{FF2B5EF4-FFF2-40B4-BE49-F238E27FC236}">
                <a16:creationId xmlns:a16="http://schemas.microsoft.com/office/drawing/2014/main" id="{2136DD39-52B5-54C5-D97D-70DF3C525B2B}"/>
              </a:ext>
            </a:extLst>
          </p:cNvPr>
          <p:cNvSpPr/>
          <p:nvPr/>
        </p:nvSpPr>
        <p:spPr>
          <a:xfrm>
            <a:off x="8719845" y="2767860"/>
            <a:ext cx="1617261" cy="1610910"/>
          </a:xfrm>
          <a:custGeom>
            <a:avLst/>
            <a:gdLst/>
            <a:ahLst/>
            <a:cxnLst/>
            <a:rect l="l" t="t" r="r" b="b"/>
            <a:pathLst>
              <a:path w="2425892" h="2416365">
                <a:moveTo>
                  <a:pt x="0" y="0"/>
                </a:moveTo>
                <a:lnTo>
                  <a:pt x="2425892" y="0"/>
                </a:lnTo>
                <a:lnTo>
                  <a:pt x="2425892" y="2416366"/>
                </a:lnTo>
                <a:lnTo>
                  <a:pt x="0" y="2416366"/>
                </a:lnTo>
                <a:lnTo>
                  <a:pt x="0" y="0"/>
                </a:lnTo>
                <a:close/>
              </a:path>
            </a:pathLst>
          </a:custGeom>
          <a:blipFill>
            <a:blip r:embed="rId10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u-MD" sz="933"/>
          </a:p>
        </p:txBody>
      </p:sp>
      <p:sp>
        <p:nvSpPr>
          <p:cNvPr id="28" name="Freeform 22">
            <a:extLst>
              <a:ext uri="{FF2B5EF4-FFF2-40B4-BE49-F238E27FC236}">
                <a16:creationId xmlns:a16="http://schemas.microsoft.com/office/drawing/2014/main" id="{9A05F0E6-B9FE-C8A6-4FBC-8681604E6A2C}"/>
              </a:ext>
            </a:extLst>
          </p:cNvPr>
          <p:cNvSpPr/>
          <p:nvPr/>
        </p:nvSpPr>
        <p:spPr>
          <a:xfrm>
            <a:off x="10438707" y="4491608"/>
            <a:ext cx="1612373" cy="1593822"/>
          </a:xfrm>
          <a:custGeom>
            <a:avLst/>
            <a:gdLst/>
            <a:ahLst/>
            <a:cxnLst/>
            <a:rect l="l" t="t" r="r" b="b"/>
            <a:pathLst>
              <a:path w="2418560" h="2390733">
                <a:moveTo>
                  <a:pt x="0" y="0"/>
                </a:moveTo>
                <a:lnTo>
                  <a:pt x="2418560" y="0"/>
                </a:lnTo>
                <a:lnTo>
                  <a:pt x="2418560" y="2390733"/>
                </a:lnTo>
                <a:lnTo>
                  <a:pt x="0" y="2390733"/>
                </a:lnTo>
                <a:lnTo>
                  <a:pt x="0" y="0"/>
                </a:lnTo>
                <a:close/>
              </a:path>
            </a:pathLst>
          </a:custGeom>
          <a:blipFill>
            <a:blip r:embed="rId11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t="684"/>
            </a:stretch>
          </a:blipFill>
        </p:spPr>
        <p:txBody>
          <a:bodyPr/>
          <a:lstStyle/>
          <a:p>
            <a:endParaRPr lang="ru-MD" sz="933" dirty="0"/>
          </a:p>
        </p:txBody>
      </p:sp>
      <p:sp>
        <p:nvSpPr>
          <p:cNvPr id="32" name="TextBox 10">
            <a:extLst>
              <a:ext uri="{FF2B5EF4-FFF2-40B4-BE49-F238E27FC236}">
                <a16:creationId xmlns:a16="http://schemas.microsoft.com/office/drawing/2014/main" id="{2C5B3475-D64E-90EA-BBC2-C1F4BD898C68}"/>
              </a:ext>
            </a:extLst>
          </p:cNvPr>
          <p:cNvSpPr txBox="1"/>
          <p:nvPr/>
        </p:nvSpPr>
        <p:spPr>
          <a:xfrm>
            <a:off x="9243750" y="1387171"/>
            <a:ext cx="2802360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ru-RU" sz="2000" b="1" dirty="0">
                <a:solidFill>
                  <a:schemeClr val="bg1"/>
                </a:solidFill>
                <a:latin typeface="Onest" pitchFamily="2" charset="0"/>
              </a:rPr>
              <a:t>ФИЛИАЛЫ</a:t>
            </a:r>
          </a:p>
          <a:p>
            <a:pPr algn="ctr"/>
            <a:r>
              <a:rPr lang="ru-RU" sz="2000" b="1" dirty="0">
                <a:solidFill>
                  <a:schemeClr val="bg1"/>
                </a:solidFill>
                <a:latin typeface="Onest" pitchFamily="2" charset="0"/>
              </a:rPr>
              <a:t>В ЧЕТЫРЕХ</a:t>
            </a:r>
          </a:p>
          <a:p>
            <a:pPr algn="ctr"/>
            <a:r>
              <a:rPr lang="ru-RU" sz="2000" b="1" dirty="0">
                <a:solidFill>
                  <a:schemeClr val="bg1"/>
                </a:solidFill>
                <a:latin typeface="Onest" pitchFamily="2" charset="0"/>
              </a:rPr>
              <a:t>СТРАНАХ МИРА</a:t>
            </a:r>
          </a:p>
        </p:txBody>
      </p:sp>
      <p:sp>
        <p:nvSpPr>
          <p:cNvPr id="33" name="TextBox 10">
            <a:extLst>
              <a:ext uri="{FF2B5EF4-FFF2-40B4-BE49-F238E27FC236}">
                <a16:creationId xmlns:a16="http://schemas.microsoft.com/office/drawing/2014/main" id="{03717206-0897-DAC2-3499-B744F5B6BB96}"/>
              </a:ext>
            </a:extLst>
          </p:cNvPr>
          <p:cNvSpPr txBox="1"/>
          <p:nvPr/>
        </p:nvSpPr>
        <p:spPr>
          <a:xfrm>
            <a:off x="7565155" y="4826853"/>
            <a:ext cx="2217303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ru-RU" sz="2000" b="1" dirty="0">
                <a:solidFill>
                  <a:schemeClr val="bg1"/>
                </a:solidFill>
                <a:latin typeface="Onest" pitchFamily="2" charset="0"/>
              </a:rPr>
              <a:t>50+</a:t>
            </a:r>
            <a:r>
              <a:rPr lang="en-US" sz="2000" b="1" dirty="0">
                <a:solidFill>
                  <a:schemeClr val="bg1"/>
                </a:solidFill>
                <a:latin typeface="Onest" pitchFamily="2" charset="0"/>
              </a:rPr>
              <a:t> </a:t>
            </a:r>
            <a:r>
              <a:rPr lang="ru-RU" sz="2000" b="1" dirty="0">
                <a:solidFill>
                  <a:schemeClr val="bg1"/>
                </a:solidFill>
                <a:latin typeface="Onest" pitchFamily="2" charset="0"/>
              </a:rPr>
              <a:t>СОТРУДНИКОВ</a:t>
            </a:r>
            <a:endParaRPr lang="en-US" sz="2000" b="1" dirty="0">
              <a:solidFill>
                <a:schemeClr val="bg1"/>
              </a:solidFill>
              <a:latin typeface="Onest" pitchFamily="2" charset="0"/>
            </a:endParaRPr>
          </a:p>
          <a:p>
            <a:pPr algn="ctr"/>
            <a:r>
              <a:rPr lang="en-US" sz="2000" b="1" dirty="0">
                <a:solidFill>
                  <a:schemeClr val="bg1"/>
                </a:solidFill>
                <a:latin typeface="Onest" pitchFamily="2" charset="0"/>
              </a:rPr>
              <a:t>IN-HOUSE</a:t>
            </a:r>
            <a:endParaRPr lang="ro-MD" sz="2000" b="1" dirty="0">
              <a:solidFill>
                <a:schemeClr val="bg1"/>
              </a:solidFill>
              <a:latin typeface="Onest" pitchFamily="2" charset="0"/>
            </a:endParaRPr>
          </a:p>
        </p:txBody>
      </p:sp>
      <p:pic>
        <p:nvPicPr>
          <p:cNvPr id="34" name="Рисунок 24">
            <a:extLst>
              <a:ext uri="{FF2B5EF4-FFF2-40B4-BE49-F238E27FC236}">
                <a16:creationId xmlns:a16="http://schemas.microsoft.com/office/drawing/2014/main" id="{7B392DBF-EB63-A669-2E1F-313843826485}"/>
              </a:ext>
            </a:extLst>
          </p:cNvPr>
          <p:cNvPicPr>
            <a:picLocks noChangeAspect="1"/>
          </p:cNvPicPr>
          <p:nvPr/>
        </p:nvPicPr>
        <p:blipFill>
          <a:blip r:embed="rId1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24707" y="2602818"/>
            <a:ext cx="1905000" cy="1905000"/>
          </a:xfrm>
          <a:prstGeom prst="rect">
            <a:avLst/>
          </a:prstGeom>
        </p:spPr>
      </p:pic>
      <p:sp>
        <p:nvSpPr>
          <p:cNvPr id="35" name="TextBox 10">
            <a:extLst>
              <a:ext uri="{FF2B5EF4-FFF2-40B4-BE49-F238E27FC236}">
                <a16:creationId xmlns:a16="http://schemas.microsoft.com/office/drawing/2014/main" id="{084EC1BB-075D-390F-5FFB-CF9CC5C9020B}"/>
              </a:ext>
            </a:extLst>
          </p:cNvPr>
          <p:cNvSpPr txBox="1"/>
          <p:nvPr/>
        </p:nvSpPr>
        <p:spPr>
          <a:xfrm>
            <a:off x="123149" y="3111798"/>
            <a:ext cx="2084971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ru-RU" sz="2000" b="1" dirty="0">
                <a:solidFill>
                  <a:schemeClr val="bg1"/>
                </a:solidFill>
                <a:latin typeface="Onest" pitchFamily="2" charset="0"/>
              </a:rPr>
              <a:t>ПОЛНЫЙ</a:t>
            </a:r>
          </a:p>
          <a:p>
            <a:pPr algn="ctr"/>
            <a:r>
              <a:rPr lang="ru-RU" sz="2000" b="1" dirty="0">
                <a:solidFill>
                  <a:schemeClr val="bg1"/>
                </a:solidFill>
                <a:latin typeface="Onest" pitchFamily="2" charset="0"/>
              </a:rPr>
              <a:t>СПЕКТР</a:t>
            </a:r>
          </a:p>
          <a:p>
            <a:pPr algn="ctr"/>
            <a:r>
              <a:rPr lang="ru-RU" sz="2000" b="1" dirty="0">
                <a:solidFill>
                  <a:schemeClr val="bg1"/>
                </a:solidFill>
                <a:latin typeface="Onest" pitchFamily="2" charset="0"/>
              </a:rPr>
              <a:t>УСЛУГ</a:t>
            </a:r>
            <a:endParaRPr lang="ro-MD" sz="2000" b="1" dirty="0">
              <a:solidFill>
                <a:schemeClr val="bg1"/>
              </a:solidFill>
              <a:latin typeface="Onest" pitchFamily="2" charset="0"/>
            </a:endParaRPr>
          </a:p>
        </p:txBody>
      </p:sp>
      <p:pic>
        <p:nvPicPr>
          <p:cNvPr id="36" name="Рисунок 26" descr="Изображение выглядит как на открытом воздухе, облако, небо, вода&#10;&#10;Автоматически созданное описание">
            <a:extLst>
              <a:ext uri="{FF2B5EF4-FFF2-40B4-BE49-F238E27FC236}">
                <a16:creationId xmlns:a16="http://schemas.microsoft.com/office/drawing/2014/main" id="{CDFF0E17-A865-572B-7EA2-B9E239A7989A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50919" y="4485258"/>
            <a:ext cx="3324473" cy="1618723"/>
          </a:xfrm>
          <a:prstGeom prst="rect">
            <a:avLst/>
          </a:prstGeom>
        </p:spPr>
      </p:pic>
      <p:pic>
        <p:nvPicPr>
          <p:cNvPr id="37" name="Рисунок 29" descr="Изображение выглядит как на открытом воздухе, небо, дерево, Ландшафтный дизайн&#10;&#10;Автоматически созданное описание">
            <a:extLst>
              <a:ext uri="{FF2B5EF4-FFF2-40B4-BE49-F238E27FC236}">
                <a16:creationId xmlns:a16="http://schemas.microsoft.com/office/drawing/2014/main" id="{14551B17-C46B-5890-E2C0-AE4D1C5D5928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444976" y="2762151"/>
            <a:ext cx="1613451" cy="1615157"/>
          </a:xfrm>
          <a:prstGeom prst="rect">
            <a:avLst/>
          </a:prstGeom>
        </p:spPr>
      </p:pic>
      <p:sp>
        <p:nvSpPr>
          <p:cNvPr id="5" name="Freeform 20">
            <a:extLst>
              <a:ext uri="{FF2B5EF4-FFF2-40B4-BE49-F238E27FC236}">
                <a16:creationId xmlns:a16="http://schemas.microsoft.com/office/drawing/2014/main" id="{476835AD-A72C-EC8B-A5E4-2FCD1F0E127D}"/>
              </a:ext>
            </a:extLst>
          </p:cNvPr>
          <p:cNvSpPr/>
          <p:nvPr/>
        </p:nvSpPr>
        <p:spPr>
          <a:xfrm>
            <a:off x="161502" y="1048256"/>
            <a:ext cx="1617261" cy="1610910"/>
          </a:xfrm>
          <a:custGeom>
            <a:avLst/>
            <a:gdLst/>
            <a:ahLst/>
            <a:cxnLst/>
            <a:rect l="l" t="t" r="r" b="b"/>
            <a:pathLst>
              <a:path w="2425892" h="2416365">
                <a:moveTo>
                  <a:pt x="0" y="0"/>
                </a:moveTo>
                <a:lnTo>
                  <a:pt x="2425892" y="0"/>
                </a:lnTo>
                <a:lnTo>
                  <a:pt x="2425892" y="2416366"/>
                </a:lnTo>
                <a:lnTo>
                  <a:pt x="0" y="2416366"/>
                </a:lnTo>
                <a:lnTo>
                  <a:pt x="0" y="0"/>
                </a:lnTo>
                <a:close/>
              </a:path>
            </a:pathLst>
          </a:custGeom>
          <a:blipFill>
            <a:blip r:embed="rId10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u-MD" sz="933"/>
          </a:p>
        </p:txBody>
      </p:sp>
      <p:sp>
        <p:nvSpPr>
          <p:cNvPr id="6" name="TextBox 10">
            <a:extLst>
              <a:ext uri="{FF2B5EF4-FFF2-40B4-BE49-F238E27FC236}">
                <a16:creationId xmlns:a16="http://schemas.microsoft.com/office/drawing/2014/main" id="{D3381E52-E818-503D-1E98-02A5F48C5F8B}"/>
              </a:ext>
            </a:extLst>
          </p:cNvPr>
          <p:cNvSpPr txBox="1"/>
          <p:nvPr/>
        </p:nvSpPr>
        <p:spPr>
          <a:xfrm>
            <a:off x="4577055" y="1039803"/>
            <a:ext cx="2332746" cy="1624115"/>
          </a:xfrm>
          <a:prstGeom prst="rect">
            <a:avLst/>
          </a:prstGeom>
          <a:solidFill>
            <a:srgbClr val="485941"/>
          </a:solidFill>
        </p:spPr>
        <p:txBody>
          <a:bodyPr lIns="33867" tIns="33867" rIns="33867" bIns="33867" rtlCol="0" anchor="ctr"/>
          <a:lstStyle/>
          <a:p>
            <a:pPr algn="ctr">
              <a:lnSpc>
                <a:spcPts val="1867"/>
              </a:lnSpc>
            </a:pPr>
            <a:endParaRPr lang="en-US" sz="1333" dirty="0">
              <a:solidFill>
                <a:srgbClr val="FFFFFF"/>
              </a:solidFill>
              <a:latin typeface="Montserrat Classic Bold"/>
            </a:endParaRP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A9C991C4-ED14-7F1C-E999-C7A57848110B}"/>
              </a:ext>
            </a:extLst>
          </p:cNvPr>
          <p:cNvSpPr txBox="1"/>
          <p:nvPr/>
        </p:nvSpPr>
        <p:spPr>
          <a:xfrm>
            <a:off x="4576270" y="1594254"/>
            <a:ext cx="2332746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ru-RU" sz="2000" b="1" dirty="0">
                <a:solidFill>
                  <a:schemeClr val="bg1"/>
                </a:solidFill>
                <a:latin typeface="Onest" pitchFamily="2" charset="0"/>
              </a:rPr>
              <a:t>ОСНОВАНЫ</a:t>
            </a:r>
          </a:p>
          <a:p>
            <a:pPr algn="ctr"/>
            <a:r>
              <a:rPr lang="ru-RU" sz="2000" b="1" dirty="0">
                <a:solidFill>
                  <a:schemeClr val="bg1"/>
                </a:solidFill>
                <a:latin typeface="Onest" pitchFamily="2" charset="0"/>
              </a:rPr>
              <a:t>В 2015 ГОДУ</a:t>
            </a:r>
            <a:endParaRPr lang="ro-MD" sz="2000" b="1" dirty="0">
              <a:solidFill>
                <a:schemeClr val="bg1"/>
              </a:solidFill>
              <a:latin typeface="Onest" pitchFamily="2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39B5D2F-EE8C-A457-C9AC-4F77FDCAFB9E}"/>
              </a:ext>
            </a:extLst>
          </p:cNvPr>
          <p:cNvPicPr>
            <a:picLocks noChangeAspect="1"/>
          </p:cNvPicPr>
          <p:nvPr/>
        </p:nvPicPr>
        <p:blipFill>
          <a:blip r:embed="rId1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881870" y="1044113"/>
            <a:ext cx="2628255" cy="161091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5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500"/>
                            </p:stCondLst>
                            <p:childTnLst>
                              <p:par>
                                <p:cTn id="6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8" grpId="0" animBg="1"/>
      <p:bldP spid="9" grpId="0" animBg="1"/>
      <p:bldP spid="11" grpId="0" animBg="1"/>
      <p:bldP spid="14" grpId="0" animBg="1"/>
      <p:bldP spid="18" grpId="0" animBg="1"/>
      <p:bldP spid="21" grpId="0" animBg="1"/>
      <p:bldP spid="23" grpId="0" animBg="1"/>
      <p:bldP spid="28" grpId="0" animBg="1"/>
      <p:bldP spid="32" grpId="0"/>
      <p:bldP spid="33" grpId="0"/>
      <p:bldP spid="35" grpId="0"/>
      <p:bldP spid="5" grpId="0" animBg="1"/>
      <p:bldP spid="6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4921F6-139C-F6F1-390A-496461E275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52F7F8-EBE7-861C-9E99-0AB0C7AABBF3}"/>
              </a:ext>
            </a:extLst>
          </p:cNvPr>
          <p:cNvSpPr txBox="1"/>
          <p:nvPr/>
        </p:nvSpPr>
        <p:spPr>
          <a:xfrm>
            <a:off x="597780" y="595282"/>
            <a:ext cx="949009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600" b="1" dirty="0">
                <a:latin typeface="Mont Heavy DEMO" pitchFamily="2" charset="0"/>
              </a:rPr>
              <a:t>ОТ ЛОКАЛЬНОГО ФИТНЕСА К</a:t>
            </a:r>
          </a:p>
          <a:p>
            <a:r>
              <a:rPr lang="ru-RU" sz="3600" b="1" dirty="0">
                <a:latin typeface="Mont Heavy DEMO" pitchFamily="2" charset="0"/>
              </a:rPr>
              <a:t>ПРОФЕССИОНАЛЬНОЙ ЭКОСИСТЕМЕ</a:t>
            </a:r>
            <a:endParaRPr lang="en-MD" sz="3600" b="1" dirty="0">
              <a:latin typeface="Mont Heavy DEMO" pitchFamily="2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E52EAAF-F1FA-4884-0D55-110AD6D4F789}"/>
              </a:ext>
            </a:extLst>
          </p:cNvPr>
          <p:cNvSpPr txBox="1"/>
          <p:nvPr/>
        </p:nvSpPr>
        <p:spPr>
          <a:xfrm>
            <a:off x="597780" y="2420888"/>
            <a:ext cx="483015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700" lvl="1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MD" altLang="en-MD" sz="2200" dirty="0">
                <a:solidFill>
                  <a:schemeClr val="tx1"/>
                </a:solidFill>
                <a:latin typeface="Onest" pitchFamily="2" charset="0"/>
              </a:rPr>
              <a:t>Глобальный тренд — концепция </a:t>
            </a:r>
            <a:r>
              <a:rPr lang="en-MD" altLang="en-MD" sz="2200" b="1" dirty="0">
                <a:solidFill>
                  <a:schemeClr val="tx1"/>
                </a:solidFill>
                <a:latin typeface="Onest" pitchFamily="2" charset="0"/>
              </a:rPr>
              <a:t>Active Design </a:t>
            </a:r>
          </a:p>
          <a:p>
            <a:pPr marL="12700" lvl="1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lang="en-MD" altLang="en-MD" sz="2200" dirty="0">
              <a:solidFill>
                <a:schemeClr val="tx1"/>
              </a:solidFill>
              <a:latin typeface="Onest" pitchFamily="2" charset="0"/>
            </a:endParaRPr>
          </a:p>
          <a:p>
            <a:pPr marL="12700" lvl="1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MD" altLang="en-MD" sz="2200" dirty="0">
                <a:solidFill>
                  <a:schemeClr val="tx1"/>
                </a:solidFill>
                <a:latin typeface="Onest" pitchFamily="2" charset="0"/>
              </a:rPr>
              <a:t>Переход к 15-минутному городу: удовлетворение потребностей в профессиональном спорте в пределах пешеходной доступности.</a:t>
            </a:r>
            <a:endParaRPr lang="ru-RU" altLang="en-MD" sz="2200" dirty="0">
              <a:solidFill>
                <a:schemeClr val="tx1"/>
              </a:solidFill>
              <a:latin typeface="Onest" pitchFamily="2" charset="0"/>
            </a:endParaRPr>
          </a:p>
          <a:p>
            <a:pPr marL="12700" lvl="1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lang="en-MD" altLang="en-MD" sz="2200" dirty="0">
              <a:solidFill>
                <a:schemeClr val="tx1"/>
              </a:solidFill>
              <a:latin typeface="Onest" pitchFamily="2" charset="0"/>
            </a:endParaRPr>
          </a:p>
          <a:p>
            <a:pPr marL="12700" lvl="1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ru-RU" altLang="en-MD" sz="2200" dirty="0">
                <a:solidFill>
                  <a:schemeClr val="tx1"/>
                </a:solidFill>
                <a:latin typeface="Onest" pitchFamily="2" charset="0"/>
              </a:rPr>
              <a:t>Это улучшает позиционирование жилого комплекса, выделяя его на фоне конкурентов</a:t>
            </a:r>
            <a:endParaRPr lang="en-MD" altLang="en-MD" sz="2200" dirty="0">
              <a:solidFill>
                <a:schemeClr val="tx1"/>
              </a:solidFill>
              <a:latin typeface="Onest" pitchFamily="2" charset="0"/>
            </a:endParaRPr>
          </a:p>
        </p:txBody>
      </p:sp>
      <p:sp>
        <p:nvSpPr>
          <p:cNvPr id="22" name="Rectangle 3">
            <a:extLst>
              <a:ext uri="{FF2B5EF4-FFF2-40B4-BE49-F238E27FC236}">
                <a16:creationId xmlns:a16="http://schemas.microsoft.com/office/drawing/2014/main" id="{EB6B5BBB-86E5-53A0-07F0-8FFC8C53A0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MD" altLang="en-M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B08A5607-51F0-3614-C5D6-9F04D4C357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096000" y="1844675"/>
            <a:ext cx="6096000" cy="5040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523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25C47B-C74D-CE08-5013-354D0D31FC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6356" y="0"/>
            <a:ext cx="12504712" cy="6920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693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81630B-A75A-71BC-6669-AD2C285DB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94489F-DF75-9095-41B6-C4469C81D299}"/>
              </a:ext>
            </a:extLst>
          </p:cNvPr>
          <p:cNvSpPr txBox="1"/>
          <p:nvPr/>
        </p:nvSpPr>
        <p:spPr>
          <a:xfrm>
            <a:off x="597780" y="595282"/>
            <a:ext cx="67681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600" b="1" dirty="0">
                <a:latin typeface="Mont Heavy DEMO" pitchFamily="2" charset="0"/>
              </a:rPr>
              <a:t>ВДОХНОВЕНИЕ И КОНЦЕПТ</a:t>
            </a:r>
            <a:endParaRPr lang="en-MD" sz="3600" b="1" dirty="0">
              <a:latin typeface="Mont Heavy DEMO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347898-FBD9-AFC0-CB77-5FBB0D62DD57}"/>
              </a:ext>
            </a:extLst>
          </p:cNvPr>
          <p:cNvSpPr txBox="1"/>
          <p:nvPr/>
        </p:nvSpPr>
        <p:spPr>
          <a:xfrm>
            <a:off x="597779" y="1628800"/>
            <a:ext cx="67681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MD" sz="2400" dirty="0">
                <a:latin typeface="Onest" pitchFamily="2" charset="0"/>
              </a:rPr>
              <a:t>Образ ковра, сотканного из жизней людей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3C01CB-8DC9-0BD4-ED75-8833C44C4B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1281" y="346795"/>
            <a:ext cx="4390719" cy="64533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BC5468-0408-4A46-5E34-8C9912A7BC66}"/>
              </a:ext>
            </a:extLst>
          </p:cNvPr>
          <p:cNvSpPr txBox="1"/>
          <p:nvPr/>
        </p:nvSpPr>
        <p:spPr>
          <a:xfrm>
            <a:off x="597780" y="2337795"/>
            <a:ext cx="6938381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ru-MD" sz="2400" b="1" dirty="0">
                <a:latin typeface="Onest" pitchFamily="2" charset="0"/>
              </a:rPr>
              <a:t>Молдавский ковер </a:t>
            </a:r>
            <a:r>
              <a:rPr lang="ru-MD" sz="2400" dirty="0">
                <a:latin typeface="Onest" pitchFamily="2" charset="0"/>
              </a:rPr>
              <a:t>— это не просто орнамент. Это язык дома, символ гостеприимства, труда и связи поколений.</a:t>
            </a:r>
          </a:p>
          <a:p>
            <a:pPr marL="342900" indent="-342900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ru-MD" sz="2400" dirty="0">
                <a:latin typeface="Onest" pitchFamily="2" charset="0"/>
              </a:rPr>
              <a:t>Планировочная сетка квартала следует ритмам земледельческих линий прошлого - полей.</a:t>
            </a:r>
            <a:endParaRPr lang="en-US" sz="2400" dirty="0">
              <a:latin typeface="Onest" pitchFamily="2" charset="0"/>
            </a:endParaRPr>
          </a:p>
          <a:p>
            <a:pPr marL="342900" indent="-342900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ru-RU" sz="2400" b="1" dirty="0">
                <a:latin typeface="Onest" pitchFamily="2" charset="0"/>
              </a:rPr>
              <a:t>С</a:t>
            </a:r>
            <a:r>
              <a:rPr lang="ru-MD" sz="2400" b="1" dirty="0">
                <a:latin typeface="Onest" pitchFamily="2" charset="0"/>
              </a:rPr>
              <a:t>оздаётся не абстрактно, а из реальных сценариев: </a:t>
            </a:r>
            <a:r>
              <a:rPr lang="ru-MD" sz="2400" dirty="0">
                <a:latin typeface="Onest" pitchFamily="2" charset="0"/>
              </a:rPr>
              <a:t>семья, прогулки, соседство, работа, учеба, отдых.</a:t>
            </a:r>
          </a:p>
        </p:txBody>
      </p:sp>
    </p:spTree>
    <p:extLst>
      <p:ext uri="{BB962C8B-B14F-4D97-AF65-F5344CB8AC3E}">
        <p14:creationId xmlns:p14="http://schemas.microsoft.com/office/powerpoint/2010/main" val="1534598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6F3B7F2-2C0E-E068-53B6-24BB3B2CE5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6688" y="0"/>
            <a:ext cx="7649074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074A0BE-CADF-67D0-4284-5DBEB77F7E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9074" y="0"/>
            <a:ext cx="7502457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A8EE131-6258-F3A6-BFFE-3563E93E645D}"/>
              </a:ext>
            </a:extLst>
          </p:cNvPr>
          <p:cNvSpPr/>
          <p:nvPr/>
        </p:nvSpPr>
        <p:spPr>
          <a:xfrm>
            <a:off x="623392" y="692696"/>
            <a:ext cx="9361040" cy="936253"/>
          </a:xfrm>
          <a:prstGeom prst="rect">
            <a:avLst/>
          </a:prstGeom>
          <a:solidFill>
            <a:srgbClr val="FF400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D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332DBC-6D09-A0AE-E16C-C871A9F028DF}"/>
              </a:ext>
            </a:extLst>
          </p:cNvPr>
          <p:cNvSpPr txBox="1"/>
          <p:nvPr/>
        </p:nvSpPr>
        <p:spPr>
          <a:xfrm>
            <a:off x="767408" y="791569"/>
            <a:ext cx="9217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MD" sz="2000" dirty="0">
                <a:solidFill>
                  <a:schemeClr val="bg1"/>
                </a:solidFill>
                <a:latin typeface="Onest" pitchFamily="2" charset="0"/>
              </a:rPr>
              <a:t>Мы не просто строим дорожки — мы программируем среду, которая естественно мотивирует жителей к движению и общению каждый день.</a:t>
            </a:r>
          </a:p>
        </p:txBody>
      </p:sp>
    </p:spTree>
    <p:extLst>
      <p:ext uri="{BB962C8B-B14F-4D97-AF65-F5344CB8AC3E}">
        <p14:creationId xmlns:p14="http://schemas.microsoft.com/office/powerpoint/2010/main" val="2565263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BCAFCC-0568-D32F-17F4-729A3E4763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27FE277-5A1D-E484-10FD-B2226ED01F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489176" y="0"/>
            <a:ext cx="7502457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FEC9493-1A43-003E-25A4-7A77E58A31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3825" y="0"/>
            <a:ext cx="12454762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62B16B1-3667-6ACE-7D60-3CB4A993F1D2}"/>
              </a:ext>
            </a:extLst>
          </p:cNvPr>
          <p:cNvSpPr/>
          <p:nvPr/>
        </p:nvSpPr>
        <p:spPr>
          <a:xfrm>
            <a:off x="623392" y="692696"/>
            <a:ext cx="9001000" cy="1151979"/>
          </a:xfrm>
          <a:prstGeom prst="rect">
            <a:avLst/>
          </a:prstGeom>
          <a:solidFill>
            <a:srgbClr val="FF400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D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FC31B7-94AF-1408-8026-43420B5B08FE}"/>
              </a:ext>
            </a:extLst>
          </p:cNvPr>
          <p:cNvSpPr txBox="1"/>
          <p:nvPr/>
        </p:nvSpPr>
        <p:spPr>
          <a:xfrm>
            <a:off x="767408" y="791569"/>
            <a:ext cx="87129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MD" sz="2000" dirty="0">
                <a:solidFill>
                  <a:schemeClr val="bg1"/>
                </a:solidFill>
                <a:latin typeface="Onest" pitchFamily="2" charset="0"/>
              </a:rPr>
              <a:t>Мы отказались от агрессивных барьеров и глухих заборов вокруг стадиона. Разделение зон происходит мягко - за счет смены текстур мощения, геопластики рельефа и многоярусного озеленения</a:t>
            </a:r>
          </a:p>
        </p:txBody>
      </p:sp>
    </p:spTree>
    <p:extLst>
      <p:ext uri="{BB962C8B-B14F-4D97-AF65-F5344CB8AC3E}">
        <p14:creationId xmlns:p14="http://schemas.microsoft.com/office/powerpoint/2010/main" val="29446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39C10C-18EE-C803-71FA-970A6A63B9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BFE7DE7-6131-CFE4-A08C-F8ADE6062E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097688" y="0"/>
            <a:ext cx="12454762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EDABC7E-9D40-BF9A-8745-7288D5D7E6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3762" y="-171400"/>
            <a:ext cx="8738238" cy="801005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BF44A02-AF78-B187-325E-FF47F194A961}"/>
              </a:ext>
            </a:extLst>
          </p:cNvPr>
          <p:cNvSpPr/>
          <p:nvPr/>
        </p:nvSpPr>
        <p:spPr>
          <a:xfrm>
            <a:off x="12288688" y="0"/>
            <a:ext cx="1160095" cy="6858000"/>
          </a:xfrm>
          <a:prstGeom prst="rect">
            <a:avLst/>
          </a:prstGeom>
          <a:solidFill>
            <a:srgbClr val="FF400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D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F6E01C1-A998-0EED-4FBB-CBAEDB850673}"/>
              </a:ext>
            </a:extLst>
          </p:cNvPr>
          <p:cNvSpPr/>
          <p:nvPr/>
        </p:nvSpPr>
        <p:spPr>
          <a:xfrm>
            <a:off x="263352" y="620689"/>
            <a:ext cx="6480720" cy="936104"/>
          </a:xfrm>
          <a:prstGeom prst="rect">
            <a:avLst/>
          </a:prstGeom>
          <a:solidFill>
            <a:srgbClr val="FF400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D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FD9F3A-4A27-5CF9-6F8B-A9094FE16DC3}"/>
              </a:ext>
            </a:extLst>
          </p:cNvPr>
          <p:cNvSpPr txBox="1"/>
          <p:nvPr/>
        </p:nvSpPr>
        <p:spPr>
          <a:xfrm>
            <a:off x="407368" y="719561"/>
            <a:ext cx="61926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MD" sz="2000" dirty="0">
                <a:solidFill>
                  <a:schemeClr val="bg1"/>
                </a:solidFill>
                <a:latin typeface="Onest" pitchFamily="2" charset="0"/>
              </a:rPr>
              <a:t>Беговые, велосипедные и прогулочные дорожки физически «вплетаются» в ландшафт</a:t>
            </a:r>
          </a:p>
        </p:txBody>
      </p:sp>
    </p:spTree>
    <p:extLst>
      <p:ext uri="{BB962C8B-B14F-4D97-AF65-F5344CB8AC3E}">
        <p14:creationId xmlns:p14="http://schemas.microsoft.com/office/powerpoint/2010/main" val="3013363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DBDA18-71DE-A7EC-B90E-2A4E8B6561C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400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D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28AC22-5CC9-6AD5-B373-1F6515E9D84D}"/>
              </a:ext>
            </a:extLst>
          </p:cNvPr>
          <p:cNvSpPr txBox="1"/>
          <p:nvPr/>
        </p:nvSpPr>
        <p:spPr>
          <a:xfrm>
            <a:off x="2819636" y="2951947"/>
            <a:ext cx="65527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600" dirty="0">
                <a:solidFill>
                  <a:schemeClr val="bg1"/>
                </a:solidFill>
                <a:latin typeface="Mont Heavy DEMO" pitchFamily="2" charset="0"/>
              </a:rPr>
              <a:t>ЖК </a:t>
            </a:r>
            <a:r>
              <a:rPr lang="en-US" sz="3600" dirty="0">
                <a:solidFill>
                  <a:schemeClr val="bg1"/>
                </a:solidFill>
                <a:latin typeface="Mont Heavy DEMO" pitchFamily="2" charset="0"/>
              </a:rPr>
              <a:t>COLINA</a:t>
            </a:r>
            <a:endParaRPr lang="ru-RU" sz="3600" dirty="0">
              <a:solidFill>
                <a:schemeClr val="bg1"/>
              </a:solidFill>
              <a:latin typeface="Mont Heavy DEMO" pitchFamily="2" charset="0"/>
            </a:endParaRPr>
          </a:p>
          <a:p>
            <a:pPr algn="ctr"/>
            <a:r>
              <a:rPr lang="ru-RU" sz="2000" dirty="0">
                <a:solidFill>
                  <a:schemeClr val="bg1"/>
                </a:solidFill>
                <a:latin typeface="Onest Light" pitchFamily="2" charset="0"/>
              </a:rPr>
              <a:t>МОЛДОВА</a:t>
            </a:r>
            <a:endParaRPr lang="en-MD" sz="2000" dirty="0">
              <a:solidFill>
                <a:schemeClr val="bg1"/>
              </a:solidFill>
              <a:latin typeface="Onest Ligh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4930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FE84641-A620-0B56-F103-233F338242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9777" y="47117"/>
            <a:ext cx="4872446" cy="670616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D1F219B-995C-B6F0-C4F6-D98D5E80927F}"/>
              </a:ext>
            </a:extLst>
          </p:cNvPr>
          <p:cNvSpPr/>
          <p:nvPr/>
        </p:nvSpPr>
        <p:spPr>
          <a:xfrm>
            <a:off x="263352" y="5373216"/>
            <a:ext cx="7920880" cy="1008112"/>
          </a:xfrm>
          <a:prstGeom prst="rect">
            <a:avLst/>
          </a:prstGeom>
          <a:solidFill>
            <a:srgbClr val="FF400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D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7FF74A-37F1-D287-450E-E6152F1E1627}"/>
              </a:ext>
            </a:extLst>
          </p:cNvPr>
          <p:cNvSpPr txBox="1"/>
          <p:nvPr/>
        </p:nvSpPr>
        <p:spPr>
          <a:xfrm>
            <a:off x="407368" y="5472089"/>
            <a:ext cx="77668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MD" sz="2400" dirty="0">
                <a:solidFill>
                  <a:schemeClr val="bg1"/>
                </a:solidFill>
                <a:latin typeface="Onest" pitchFamily="2" charset="0"/>
              </a:rPr>
              <a:t>Интеграция полномасштабного футбольного поля</a:t>
            </a:r>
            <a:endParaRPr lang="en-US" sz="2400" dirty="0">
              <a:solidFill>
                <a:schemeClr val="bg1"/>
              </a:solidFill>
              <a:latin typeface="Onest" pitchFamily="2" charset="0"/>
            </a:endParaRPr>
          </a:p>
          <a:p>
            <a:r>
              <a:rPr lang="ru-MD" sz="2400" dirty="0">
                <a:solidFill>
                  <a:schemeClr val="bg1"/>
                </a:solidFill>
                <a:latin typeface="Onest" pitchFamily="2" charset="0"/>
              </a:rPr>
              <a:t>и спортивной академии прямо в генеральный план</a:t>
            </a:r>
            <a:endParaRPr lang="en-MD" sz="2400" dirty="0">
              <a:solidFill>
                <a:schemeClr val="bg1"/>
              </a:solidFill>
              <a:latin typeface="Ones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0044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</p:cBhvr>
                                      <p:by x="200000" y="20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0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.00417 L 0 0.41366 " pathEditMode="relative" rAng="0" ptsTypes="AA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0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536980D-16F6-453A-7412-7C44C8AA3A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-389111"/>
            <a:ext cx="12192000" cy="7636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44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26E5016-1B95-7D14-98B8-2449AA25F7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71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103750"/>
      </p:ext>
    </p:extLst>
  </p:cSld>
  <p:clrMapOvr>
    <a:masterClrMapping/>
  </p:clrMapOvr>
  <p:transition spd="slow">
    <p:push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F8771C-D091-FDEE-AEA5-97FFE3EC03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D81BCC-E0BE-4A81-7EC8-656B232BEB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71630"/>
          </a:xfrm>
          <a:prstGeom prst="rect">
            <a:avLst/>
          </a:prstGeom>
        </p:spPr>
      </p:pic>
      <p:pic>
        <p:nvPicPr>
          <p:cNvPr id="2" name="IMG_6969_6CB10446-CABB-4505-B470-7F5383A51FEE.mp4">
            <a:hlinkClick r:id="" action="ppaction://media"/>
            <a:extLst>
              <a:ext uri="{FF2B5EF4-FFF2-40B4-BE49-F238E27FC236}">
                <a16:creationId xmlns:a16="http://schemas.microsoft.com/office/drawing/2014/main" id="{E27F762E-FA76-4E07-7139-C0BB67523AF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99572" y="235351"/>
            <a:ext cx="3592856" cy="6387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910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5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3B7B89F-3BEA-AECC-76B0-7E90069BF7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1" y="1828783"/>
            <a:ext cx="12192001" cy="52749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15C8322-8061-FB13-FBD9-DF5B99A6991B}"/>
              </a:ext>
            </a:extLst>
          </p:cNvPr>
          <p:cNvSpPr txBox="1"/>
          <p:nvPr/>
        </p:nvSpPr>
        <p:spPr>
          <a:xfrm>
            <a:off x="597780" y="595282"/>
            <a:ext cx="666721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600" b="1" dirty="0">
                <a:latin typeface="Mont Heavy DEMO" pitchFamily="2" charset="0"/>
              </a:rPr>
              <a:t>СПОРТИВНЫЙ КОМПЛЕКС</a:t>
            </a:r>
          </a:p>
          <a:p>
            <a:r>
              <a:rPr lang="en-US" sz="3600" b="1" dirty="0">
                <a:latin typeface="Mont Heavy DEMO" pitchFamily="2" charset="0"/>
              </a:rPr>
              <a:t>PREMIER FOOTBALL</a:t>
            </a:r>
            <a:endParaRPr lang="en-MD" sz="3600" b="1" dirty="0">
              <a:latin typeface="Mont Heavy DEMO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0889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6E234E-226D-D936-E59E-BC69D82AD2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4039" y="294032"/>
            <a:ext cx="7523922" cy="6269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041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7DEB58E-93B1-485F-8190-036A546A0E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514" r="-283" b="13985"/>
          <a:stretch>
            <a:fillRect/>
          </a:stretch>
        </p:blipFill>
        <p:spPr>
          <a:xfrm>
            <a:off x="-97299" y="-243407"/>
            <a:ext cx="12408635" cy="7101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54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9BD997-FE00-CD01-FFF4-9AD56F5BBA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D5B70DC-E893-0245-2865-EE9FD6A103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-514" r="-283" b="13985"/>
          <a:stretch>
            <a:fillRect/>
          </a:stretch>
        </p:blipFill>
        <p:spPr>
          <a:xfrm>
            <a:off x="-97299" y="-243407"/>
            <a:ext cx="12408635" cy="7101408"/>
          </a:xfrm>
          <a:prstGeom prst="rect">
            <a:avLst/>
          </a:prstGeom>
        </p:spPr>
      </p:pic>
      <p:pic>
        <p:nvPicPr>
          <p:cNvPr id="3" name="SnapInsta.to_AQMedWX7Cdn_xoa208m7D2o364ydHcYwiLGUe6iKBLm9Cglpevz1SaFsgzo4mX7O_V6RGGfS3A4hXhgavrxqMHhQobkO2MalUbXqZ2k">
            <a:hlinkClick r:id="" action="ppaction://media"/>
            <a:extLst>
              <a:ext uri="{FF2B5EF4-FFF2-40B4-BE49-F238E27FC236}">
                <a16:creationId xmlns:a16="http://schemas.microsoft.com/office/drawing/2014/main" id="{9BD3E8CB-854B-12AB-2959-90A81B4B62F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96634" y="108424"/>
            <a:ext cx="3598732" cy="6397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49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9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0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1590254-4DBC-43DA-4402-8698361A98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647937" y="1"/>
            <a:ext cx="488315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BB15CC2-67AE-43D3-82F5-B0A73AAE81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32926" y="0"/>
            <a:ext cx="3634331" cy="68579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CA246CC-1904-27C8-9420-8C26D41B0E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83096" y="0"/>
            <a:ext cx="488315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836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94728C-FEAE-BA45-D610-6C26D04D64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2A05D0B-5545-498E-D8CB-640A24658F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647937" y="1"/>
            <a:ext cx="488315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FC6C9EA-D1D3-A4E6-08B3-2A3E5F1CECA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32926" y="0"/>
            <a:ext cx="3634331" cy="68579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7594F7A-2A69-5EEE-E980-29742EC3096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83096" y="0"/>
            <a:ext cx="4883150" cy="6858001"/>
          </a:xfrm>
          <a:prstGeom prst="rect">
            <a:avLst/>
          </a:prstGeom>
        </p:spPr>
      </p:pic>
      <p:pic>
        <p:nvPicPr>
          <p:cNvPr id="5" name="Sequence 01_6">
            <a:hlinkClick r:id="" action="ppaction://media"/>
            <a:extLst>
              <a:ext uri="{FF2B5EF4-FFF2-40B4-BE49-F238E27FC236}">
                <a16:creationId xmlns:a16="http://schemas.microsoft.com/office/drawing/2014/main" id="{8DE07CCB-CD65-233C-7855-9BB42B91CB8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371766" y="312725"/>
            <a:ext cx="3505809" cy="6232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653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2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0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B2AFB4-D725-D00D-A696-C2FE729CFF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476DEAC-C3DB-1BD1-24CA-170791B82202}"/>
              </a:ext>
            </a:extLst>
          </p:cNvPr>
          <p:cNvSpPr txBox="1"/>
          <p:nvPr/>
        </p:nvSpPr>
        <p:spPr>
          <a:xfrm>
            <a:off x="597780" y="595282"/>
            <a:ext cx="58512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600" b="1" dirty="0">
                <a:latin typeface="Mont Heavy DEMO" pitchFamily="2" charset="0"/>
              </a:rPr>
              <a:t>ОТКАЗ ОТ «КОРОБОК»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397A2E-0840-97DF-548F-A223A90D4F1C}"/>
              </a:ext>
            </a:extLst>
          </p:cNvPr>
          <p:cNvSpPr txBox="1"/>
          <p:nvPr/>
        </p:nvSpPr>
        <p:spPr>
          <a:xfrm>
            <a:off x="597780" y="1862115"/>
            <a:ext cx="68900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700" lvl="1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MD" altLang="en-MD" sz="2200" dirty="0">
                <a:solidFill>
                  <a:srgbClr val="303030"/>
                </a:solidFill>
                <a:latin typeface="Onest" pitchFamily="2" charset="0"/>
              </a:rPr>
              <a:t>Биоморфные линии, динамика и мягкость форм.</a:t>
            </a:r>
          </a:p>
          <a:p>
            <a:pPr marL="12700" lvl="1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lang="en-MD" altLang="en-MD" sz="2200" dirty="0">
              <a:solidFill>
                <a:srgbClr val="303030"/>
              </a:solidFill>
              <a:latin typeface="Onest" pitchFamily="2" charset="0"/>
            </a:endParaRPr>
          </a:p>
          <a:p>
            <a:pPr marL="12700" lvl="1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MD" altLang="en-MD" sz="2200" dirty="0">
                <a:solidFill>
                  <a:srgbClr val="303030"/>
                </a:solidFill>
                <a:latin typeface="Onest" pitchFamily="2" charset="0"/>
              </a:rPr>
              <a:t>Здание визуально «растянуто» и гармонично врезано в перепад рельефа.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2BC8B80-F794-38FC-23FE-019F7E78BC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3929168"/>
            <a:ext cx="7772400" cy="295871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CF815C8-5E47-AB01-4171-C573EC4822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869088" y="0"/>
            <a:ext cx="47558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492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977729-6225-9264-F252-8703CE7B58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9204D62-54D3-9BEC-D171-0545339C09B3}"/>
              </a:ext>
            </a:extLst>
          </p:cNvPr>
          <p:cNvSpPr txBox="1"/>
          <p:nvPr/>
        </p:nvSpPr>
        <p:spPr>
          <a:xfrm>
            <a:off x="597780" y="595282"/>
            <a:ext cx="612539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600" b="1" dirty="0">
                <a:latin typeface="Mont Heavy DEMO" pitchFamily="2" charset="0"/>
              </a:rPr>
              <a:t>ЭКОНОМИКА ВРЕМЕНИ</a:t>
            </a:r>
          </a:p>
          <a:p>
            <a:r>
              <a:rPr lang="ru-RU" sz="3600" b="1" dirty="0">
                <a:latin typeface="Mont Heavy DEMO" pitchFamily="2" charset="0"/>
              </a:rPr>
              <a:t>И БЕЗОПАСНОСТЬ</a:t>
            </a:r>
            <a:endParaRPr lang="en-MD" sz="3600" b="1" dirty="0">
              <a:latin typeface="Mont Heavy DEMO" pitchFamily="2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760D7E1-5641-555A-FC64-D03D04DBEF4A}"/>
              </a:ext>
            </a:extLst>
          </p:cNvPr>
          <p:cNvSpPr txBox="1"/>
          <p:nvPr/>
        </p:nvSpPr>
        <p:spPr>
          <a:xfrm>
            <a:off x="601949" y="2552633"/>
            <a:ext cx="612122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MD" altLang="en-MD" sz="2400" dirty="0">
                <a:solidFill>
                  <a:srgbClr val="303030"/>
                </a:solidFill>
                <a:latin typeface="Onest" pitchFamily="2" charset="0"/>
              </a:rPr>
              <a:t>Главный барьер для детского спорта в мегаполисе </a:t>
            </a:r>
            <a:r>
              <a:rPr lang="ru-RU" altLang="en-MD" sz="2400" dirty="0">
                <a:solidFill>
                  <a:srgbClr val="303030"/>
                </a:solidFill>
                <a:latin typeface="Onest" pitchFamily="2" charset="0"/>
              </a:rPr>
              <a:t>-</a:t>
            </a:r>
            <a:r>
              <a:rPr lang="en-MD" altLang="en-MD" sz="2400" dirty="0">
                <a:solidFill>
                  <a:srgbClr val="303030"/>
                </a:solidFill>
                <a:latin typeface="Onest" pitchFamily="2" charset="0"/>
              </a:rPr>
              <a:t> изнурительные поездки на тренировки по пробкам. В Colina эта проблема полностью устранена.</a:t>
            </a:r>
            <a:endParaRPr lang="ru-RU" altLang="en-MD" sz="2400" dirty="0">
              <a:solidFill>
                <a:srgbClr val="303030"/>
              </a:solidFill>
              <a:latin typeface="Onest" pitchFamily="2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lang="en-MD" altLang="en-MD" sz="2400" dirty="0">
              <a:solidFill>
                <a:srgbClr val="303030"/>
              </a:solidFill>
              <a:latin typeface="Onest" pitchFamily="2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MD" altLang="en-MD" sz="2400" dirty="0">
                <a:solidFill>
                  <a:srgbClr val="303030"/>
                </a:solidFill>
                <a:latin typeface="Onest" pitchFamily="2" charset="0"/>
              </a:rPr>
              <a:t>Ребенок может самостоятельно дойти от подъезда до футбольной академии по закрытой и охраняемой территории с круглосуточным видеонаблюдением.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FB7A58-A3AA-BAE4-78DC-516A4F0678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032104" y="-54371"/>
            <a:ext cx="6266536" cy="6912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422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BFB08D-5068-FF6C-DA4E-334EF25948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86700EA0-3259-3540-74F0-233F402DE7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2346290"/>
            <a:ext cx="12192000" cy="554720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6FD14BE-EFB6-74B7-03A1-07CD9CEC38B4}"/>
              </a:ext>
            </a:extLst>
          </p:cNvPr>
          <p:cNvSpPr txBox="1"/>
          <p:nvPr/>
        </p:nvSpPr>
        <p:spPr>
          <a:xfrm>
            <a:off x="597780" y="595282"/>
            <a:ext cx="73003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600" b="1" dirty="0">
                <a:latin typeface="Mont Heavy DEMO" pitchFamily="2" charset="0"/>
              </a:rPr>
              <a:t>НЕ ЗАБЫВАЕМ О РОДИТЕЛЯХ</a:t>
            </a:r>
            <a:endParaRPr lang="en-MD" sz="3600" b="1" dirty="0">
              <a:latin typeface="Mont Heavy DEMO" pitchFamily="2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2DD38F3-76B3-6134-E959-4940BE6EEA10}"/>
              </a:ext>
            </a:extLst>
          </p:cNvPr>
          <p:cNvSpPr txBox="1"/>
          <p:nvPr/>
        </p:nvSpPr>
        <p:spPr>
          <a:xfrm>
            <a:off x="601949" y="1275352"/>
            <a:ext cx="612122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ru-MD" sz="2200" dirty="0">
                <a:latin typeface="Onest" pitchFamily="2" charset="0"/>
              </a:rPr>
              <a:t>Мы превратили ожидание ребенка с тренировки в полезное время</a:t>
            </a:r>
            <a:endParaRPr lang="en-MD" altLang="en-MD" sz="2200" dirty="0">
              <a:solidFill>
                <a:srgbClr val="303030"/>
              </a:solidFill>
              <a:latin typeface="Onest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5E9F82C-627A-5F2F-E4C5-CCCA82020D3E}"/>
              </a:ext>
            </a:extLst>
          </p:cNvPr>
          <p:cNvGrpSpPr/>
          <p:nvPr/>
        </p:nvGrpSpPr>
        <p:grpSpPr>
          <a:xfrm>
            <a:off x="5807967" y="2081102"/>
            <a:ext cx="7056785" cy="1299202"/>
            <a:chOff x="5807967" y="2081102"/>
            <a:chExt cx="7056785" cy="1299202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B08D5DB8-E696-40D3-CDE7-4ACEFFB63305}"/>
                </a:ext>
              </a:extLst>
            </p:cNvPr>
            <p:cNvSpPr/>
            <p:nvPr/>
          </p:nvSpPr>
          <p:spPr>
            <a:xfrm>
              <a:off x="5807967" y="2081102"/>
              <a:ext cx="6121226" cy="1008112"/>
            </a:xfrm>
            <a:prstGeom prst="rect">
              <a:avLst/>
            </a:prstGeom>
            <a:solidFill>
              <a:srgbClr val="FF400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MD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E5BF65A-67EF-4ACD-5499-B63970D8F730}"/>
                </a:ext>
              </a:extLst>
            </p:cNvPr>
            <p:cNvSpPr txBox="1"/>
            <p:nvPr/>
          </p:nvSpPr>
          <p:spPr>
            <a:xfrm>
              <a:off x="5951984" y="2179975"/>
              <a:ext cx="691276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MD" sz="2400" dirty="0">
                  <a:solidFill>
                    <a:schemeClr val="bg1"/>
                  </a:solidFill>
                  <a:latin typeface="Onest" pitchFamily="2" charset="0"/>
                </a:rPr>
                <a:t>Активные зоны для взрослых: силовые тренировки, бокс, йога и фитнес</a:t>
              </a:r>
            </a:p>
            <a:p>
              <a:endParaRPr lang="ru-MD" sz="2400" dirty="0">
                <a:solidFill>
                  <a:schemeClr val="bg1"/>
                </a:solidFill>
                <a:latin typeface="Onest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89113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B2AFB4-D725-D00D-A696-C2FE729CFF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476DEAC-C3DB-1BD1-24CA-170791B82202}"/>
              </a:ext>
            </a:extLst>
          </p:cNvPr>
          <p:cNvSpPr txBox="1"/>
          <p:nvPr/>
        </p:nvSpPr>
        <p:spPr>
          <a:xfrm>
            <a:off x="597780" y="595282"/>
            <a:ext cx="73003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600" b="1" dirty="0">
                <a:latin typeface="Mont Heavy DEMO" pitchFamily="2" charset="0"/>
              </a:rPr>
              <a:t>НЕ ЗАБЫВАЕМ О РОДИТЕЛЯХ</a:t>
            </a:r>
            <a:endParaRPr lang="en-MD" sz="3600" b="1" dirty="0">
              <a:latin typeface="Mont Heavy DEMO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55AEB4-BF19-BA0E-F387-0417B2CCCE00}"/>
              </a:ext>
            </a:extLst>
          </p:cNvPr>
          <p:cNvSpPr txBox="1"/>
          <p:nvPr/>
        </p:nvSpPr>
        <p:spPr>
          <a:xfrm>
            <a:off x="601948" y="2395487"/>
            <a:ext cx="751432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ru-MD" sz="2200" dirty="0">
                <a:latin typeface="Onest" pitchFamily="2" charset="0"/>
              </a:rPr>
              <a:t>Зоны социализации: кафе, лобби, комфортные балконы и трибуны для просмотра матчей.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39ECDE-D67F-7221-1810-5D0D54809A0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43684" y="3429000"/>
            <a:ext cx="8281371" cy="39604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0BB18CB-0841-892E-4EED-A6C69AF51F24}"/>
              </a:ext>
            </a:extLst>
          </p:cNvPr>
          <p:cNvSpPr txBox="1"/>
          <p:nvPr/>
        </p:nvSpPr>
        <p:spPr>
          <a:xfrm>
            <a:off x="601949" y="1275352"/>
            <a:ext cx="612122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ru-MD" sz="2200" dirty="0">
                <a:latin typeface="Onest" pitchFamily="2" charset="0"/>
              </a:rPr>
              <a:t>Мы превратили ожидание ребенка с тренировки в полезное время</a:t>
            </a:r>
            <a:endParaRPr lang="en-MD" altLang="en-MD" sz="2200" dirty="0">
              <a:solidFill>
                <a:srgbClr val="303030"/>
              </a:solidFill>
              <a:latin typeface="Onest" pitchFamily="2" charset="0"/>
            </a:endParaRPr>
          </a:p>
        </p:txBody>
      </p:sp>
      <p:pic>
        <p:nvPicPr>
          <p:cNvPr id="3" name="Sequence 01_1">
            <a:hlinkClick r:id="" action="ppaction://media"/>
            <a:extLst>
              <a:ext uri="{FF2B5EF4-FFF2-40B4-BE49-F238E27FC236}">
                <a16:creationId xmlns:a16="http://schemas.microsoft.com/office/drawing/2014/main" id="{C6D0B42A-51B0-5125-0854-D8D12E76A40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34375" y="0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901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98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repeatCount="0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4DD035-C26C-6AA3-A777-F31146EE8B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323FABE-E380-D040-5C46-91A1B56CAC0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400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D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96817F-198E-FAD7-8F5D-B3DA441A4F9C}"/>
              </a:ext>
            </a:extLst>
          </p:cNvPr>
          <p:cNvSpPr txBox="1"/>
          <p:nvPr/>
        </p:nvSpPr>
        <p:spPr>
          <a:xfrm>
            <a:off x="2819636" y="3105835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600" dirty="0">
                <a:solidFill>
                  <a:schemeClr val="bg1"/>
                </a:solidFill>
                <a:latin typeface="Mont Heavy DEMO" pitchFamily="2" charset="0"/>
              </a:rPr>
              <a:t>ЗАКЛЮЧЕНИЕ</a:t>
            </a:r>
          </a:p>
        </p:txBody>
      </p:sp>
    </p:spTree>
    <p:extLst>
      <p:ext uri="{BB962C8B-B14F-4D97-AF65-F5344CB8AC3E}">
        <p14:creationId xmlns:p14="http://schemas.microsoft.com/office/powerpoint/2010/main" val="3599019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81630B-A75A-71BC-6669-AD2C285DB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5BC5468-0408-4A46-5E34-8C9912A7BC66}"/>
              </a:ext>
            </a:extLst>
          </p:cNvPr>
          <p:cNvSpPr txBox="1"/>
          <p:nvPr/>
        </p:nvSpPr>
        <p:spPr>
          <a:xfrm>
            <a:off x="597780" y="2028224"/>
            <a:ext cx="108988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>
                <a:latin typeface="Onest" pitchFamily="2" charset="0"/>
              </a:rPr>
              <a:t>Г</a:t>
            </a:r>
            <a:r>
              <a:rPr lang="ru-MD" sz="2800" dirty="0">
                <a:latin typeface="Onest" pitchFamily="2" charset="0"/>
              </a:rPr>
              <a:t>рамотная архитектура и ландшафтные решения способны превратить крупный стадион в центре двора в одно из преимуществ проекта.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094489F-DF75-9095-41B6-C4469C81D299}"/>
              </a:ext>
            </a:extLst>
          </p:cNvPr>
          <p:cNvSpPr txBox="1"/>
          <p:nvPr/>
        </p:nvSpPr>
        <p:spPr>
          <a:xfrm>
            <a:off x="597780" y="595282"/>
            <a:ext cx="35926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600" b="1" dirty="0">
                <a:latin typeface="Mont Heavy DEMO" pitchFamily="2" charset="0"/>
              </a:rPr>
              <a:t>ЗАКЛЮЧЕНИЕ</a:t>
            </a:r>
            <a:endParaRPr lang="en-MD" sz="3600" b="1" dirty="0">
              <a:latin typeface="Mont Heavy DEMO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48F5FB-B074-D1E3-0031-3368A7774DA1}"/>
              </a:ext>
            </a:extLst>
          </p:cNvPr>
          <p:cNvSpPr txBox="1"/>
          <p:nvPr/>
        </p:nvSpPr>
        <p:spPr>
          <a:xfrm>
            <a:off x="597780" y="4221088"/>
            <a:ext cx="108988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MD" sz="2800" dirty="0">
                <a:latin typeface="Onest" pitchFamily="2" charset="0"/>
              </a:rPr>
              <a:t>Будущее за многофункциональными пространствами, которые формируют здоровое, социально ответственное </a:t>
            </a:r>
            <a:r>
              <a:rPr lang="ru-RU" sz="2800" dirty="0">
                <a:latin typeface="Onest" pitchFamily="2" charset="0"/>
              </a:rPr>
              <a:t>сообщество</a:t>
            </a:r>
            <a:endParaRPr lang="ru-MD" sz="2800" dirty="0">
              <a:latin typeface="Ones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736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>
          <a:extLst>
            <a:ext uri="{FF2B5EF4-FFF2-40B4-BE49-F238E27FC236}">
              <a16:creationId xmlns:a16="http://schemas.microsoft.com/office/drawing/2014/main" id="{0ED5A3D4-5F53-D847-F31C-4A7FC12008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9BFF4A-EB37-7854-8BAC-A7E57D4AEEE3}"/>
              </a:ext>
            </a:extLst>
          </p:cNvPr>
          <p:cNvSpPr/>
          <p:nvPr/>
        </p:nvSpPr>
        <p:spPr>
          <a:xfrm>
            <a:off x="-1" y="-30476"/>
            <a:ext cx="12192001" cy="720389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D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D6BDE3-677E-3066-7E5E-324AEBE9A1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90574" y="4234681"/>
            <a:ext cx="2420888" cy="2420888"/>
          </a:xfrm>
          <a:prstGeom prst="rect">
            <a:avLst/>
          </a:prstGeom>
        </p:spPr>
      </p:pic>
      <p:pic>
        <p:nvPicPr>
          <p:cNvPr id="6" name="4414">
            <a:hlinkClick r:id="" action="ppaction://media"/>
            <a:extLst>
              <a:ext uri="{FF2B5EF4-FFF2-40B4-BE49-F238E27FC236}">
                <a16:creationId xmlns:a16="http://schemas.microsoft.com/office/drawing/2014/main" id="{D89BE05E-A5D7-DC3C-0457-57D2DA0666E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67188" y="4763"/>
            <a:ext cx="3857625" cy="6858000"/>
          </a:xfrm>
          <a:prstGeom prst="rect">
            <a:avLst/>
          </a:prstGeom>
        </p:spPr>
      </p:pic>
      <p:sp>
        <p:nvSpPr>
          <p:cNvPr id="116" name="Google Shape;116;p6">
            <a:extLst>
              <a:ext uri="{FF2B5EF4-FFF2-40B4-BE49-F238E27FC236}">
                <a16:creationId xmlns:a16="http://schemas.microsoft.com/office/drawing/2014/main" id="{85439D4A-2658-6288-BE0A-F389AB684D3F}"/>
              </a:ext>
            </a:extLst>
          </p:cNvPr>
          <p:cNvSpPr txBox="1"/>
          <p:nvPr/>
        </p:nvSpPr>
        <p:spPr>
          <a:xfrm>
            <a:off x="3572250" y="1836260"/>
            <a:ext cx="5047500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91425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000"/>
              <a:buFont typeface="Arial"/>
              <a:buNone/>
            </a:pPr>
            <a:r>
              <a:rPr lang="ru-RU" sz="6600" b="0" i="0" u="none" strike="noStrike" cap="none" dirty="0">
                <a:solidFill>
                  <a:schemeClr val="bg1"/>
                </a:solidFill>
                <a:latin typeface="Mont Heavy DEMO" pitchFamily="2" charset="0"/>
                <a:ea typeface="Oswald SemiBold"/>
                <a:cs typeface="Oswald SemiBold"/>
                <a:sym typeface="Oswald SemiBold"/>
              </a:rPr>
              <a:t>СПАСИБО</a:t>
            </a:r>
            <a:endParaRPr sz="6600" b="0" i="0" u="none" strike="noStrike" cap="none" dirty="0">
              <a:solidFill>
                <a:schemeClr val="bg1"/>
              </a:solidFill>
              <a:latin typeface="Mont Heavy DEMO" pitchFamily="2" charset="0"/>
              <a:ea typeface="Oswald SemiBold"/>
              <a:cs typeface="Oswald SemiBold"/>
              <a:sym typeface="Oswald SemiBold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99EB98E-D10A-221D-FF7A-E758B029E106}"/>
              </a:ext>
            </a:extLst>
          </p:cNvPr>
          <p:cNvGrpSpPr/>
          <p:nvPr/>
        </p:nvGrpSpPr>
        <p:grpSpPr>
          <a:xfrm>
            <a:off x="568174" y="3834571"/>
            <a:ext cx="2275323" cy="2675433"/>
            <a:chOff x="568174" y="3834571"/>
            <a:chExt cx="2275323" cy="2675433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BEB19E87-9F35-249F-EDE7-6FA28651D49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68174" y="4234681"/>
              <a:ext cx="2275323" cy="2275323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FF92168F-ECBB-8C76-1EFC-5FB13D902051}"/>
                </a:ext>
              </a:extLst>
            </p:cNvPr>
            <p:cNvSpPr txBox="1"/>
            <p:nvPr/>
          </p:nvSpPr>
          <p:spPr>
            <a:xfrm>
              <a:off x="767408" y="3834571"/>
              <a:ext cx="189722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latin typeface="Onest" pitchFamily="2" charset="0"/>
                </a:rPr>
                <a:t>TELEGRAM</a:t>
              </a:r>
              <a:endParaRPr lang="ru-MD" sz="2000" b="1" dirty="0">
                <a:solidFill>
                  <a:schemeClr val="bg1"/>
                </a:solidFill>
                <a:latin typeface="Onest" pitchFamily="2" charset="0"/>
              </a:endParaRPr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1DA49DF2-E79F-FE40-BD8A-6B1E6BAF5DE6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9527370" y="4234681"/>
            <a:ext cx="2275323" cy="227532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05A63E5-9A13-C711-A6DC-839EEA6EEB92}"/>
              </a:ext>
            </a:extLst>
          </p:cNvPr>
          <p:cNvSpPr txBox="1"/>
          <p:nvPr/>
        </p:nvSpPr>
        <p:spPr>
          <a:xfrm>
            <a:off x="9726604" y="3834571"/>
            <a:ext cx="18972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Onest" pitchFamily="2" charset="0"/>
              </a:rPr>
              <a:t>WEBSITE</a:t>
            </a:r>
            <a:endParaRPr lang="ru-MD" sz="2000" b="1" dirty="0">
              <a:solidFill>
                <a:schemeClr val="bg1"/>
              </a:solidFill>
              <a:latin typeface="Ones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535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9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1791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791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44444E-6 L 0 0.18889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9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4791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291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0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116" grpId="0"/>
      <p:bldP spid="11" grpId="0"/>
      <p:bldP spid="11" grpId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20737</TotalTime>
  <Words>422</Words>
  <Application>Microsoft Macintosh PowerPoint</Application>
  <PresentationFormat>Widescreen</PresentationFormat>
  <Paragraphs>61</Paragraphs>
  <Slides>27</Slides>
  <Notes>12</Notes>
  <HiddenSlides>0</HiddenSlides>
  <MMClips>5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Mont Heavy DEMO</vt:lpstr>
      <vt:lpstr>Calibri</vt:lpstr>
      <vt:lpstr>Montserrat Classic Bold</vt:lpstr>
      <vt:lpstr>Onest</vt:lpstr>
      <vt:lpstr>Onest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Mei 279</dc:creator>
  <cp:lastModifiedBy>Serghei Trofimov</cp:lastModifiedBy>
  <cp:revision>235</cp:revision>
  <dcterms:created xsi:type="dcterms:W3CDTF">2020-12-09T11:35:12Z</dcterms:created>
  <dcterms:modified xsi:type="dcterms:W3CDTF">2026-03-06T06:46:28Z</dcterms:modified>
</cp:coreProperties>
</file>