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BFBFB"/>
    <a:srgbClr val="1C1C1C"/>
    <a:srgbClr val="393939"/>
    <a:srgbClr val="FF6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1A584-1742-429C-99DD-259AA5BA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F57C4-5587-4326-B0C4-521913222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D3D36-CA78-4C5B-824D-88D100D6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6938F-961F-416B-B2D1-23F95B4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132B3-A980-4183-8B17-6797A3B8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6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327A2-1DAD-412D-8327-C9814F83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469C2-88C8-4D1F-87D0-F15C60E8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3F6D2-EF86-408D-A578-7FAFE44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4223C-7965-46F9-99B2-59407396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4E971-D508-49AB-95F9-E5F0CF73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47D046-DC5F-443F-B922-98F3F48F6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FEC2A-3B10-4314-B4C4-B555719B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545D4-0F98-457F-B6DA-BEC27F50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5593-46FD-4B49-8D1C-D4313279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F317D-D21C-47DB-94B7-E4D8175B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A30EE-472C-4671-965D-81866D75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BE564-F108-4200-872B-91376E18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17664-7029-440C-9DF6-8D6E5AB5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14A77-65E9-429F-99E3-0CDBDD79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A50C9-916D-40FC-937D-2DB388C0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D975B-9508-41AC-B80A-2E3A03D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8D1823-0A9F-4F96-8397-164A6A472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CD25B-1F0D-4FFB-AA5B-6C3A433F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D9C3F-BEF4-4CA0-AAA7-1B598920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33699-76DD-43C1-A311-78F890B2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DBE47-E360-4965-879E-74BD9A25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1B579-1877-475C-A9CE-0AFA9C60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B8CFF4-FA38-43F4-8BD1-45EB2129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0D9021-B027-492B-BB1F-83AD6F91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2F335-0720-47A7-8625-E2570F3E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B2EC-4748-4528-A16B-0048D25F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896B7-0E74-41AE-AFD3-33CA85A4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082B1-5724-4AB1-A44A-AB5DD92D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163249-58E5-4982-A152-3A3312185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F91E3-B67E-46E8-BB2C-86646DA7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1E882-299C-4E2A-B04C-59353E6DE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9C781E-5620-4619-A269-AD5944D0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431DC1-7D95-4BEB-96FC-6BEB437E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5D81B0-4021-4238-A1D0-2AD31BBA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23546-02E3-4098-92E5-155ED898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DB3EF9-8D48-4224-BAEF-EDB2BC90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E019C2-BA02-4E5C-A1C4-48E42EC4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32438-047F-4996-B0D0-CDB136E8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4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AD28DA-CC62-48E8-9A0F-F3B47859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E0FA1-5CAE-4D48-AEDB-54213FB0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C3922-9F73-4026-8D37-24107445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E6F36-BAD4-4D32-AF78-3FECBBB4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03E0D-FE5E-43D3-BE68-8ACD7CB1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C09B6-7549-42D5-8A81-DFB4EA87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E1AD76-A683-48AC-A87F-B7A0CF18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AA5EF-C775-458C-BCCF-8E59CF85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5F9FC-0964-4EBD-A314-06BDAFC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A53A5-7491-45E0-858E-6D667773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33FB66-2F51-4F7E-A1FE-D3BBCAB2E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8442EC-59F4-4F4E-A243-7BA6AE400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CF6CC-DD6F-4135-9687-23DC07C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2535F-0AB8-4E25-9E14-2404CA2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20CC84-F891-4EC9-A22A-32EA819B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951F1-1667-4DE6-A6D7-C3CD3B05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05E90-B166-4FE4-B8FF-B53ED1A7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E7C5C-9435-43D8-86DC-10AD8D33A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244ADC-1066-4F12-92FC-BD4BB96B1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FC04F-4DC3-47CE-ACDC-E555B453E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BC8D38-24DA-4F72-BDAC-1FABDFCD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30C364-BED0-4CFF-8C61-C33B29CFC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98275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6A97A3-EB28-41A4-832F-15ED9DCB6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595779"/>
            <a:ext cx="6858000" cy="598487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1C1C1C"/>
                </a:solidFill>
                <a:latin typeface="Involve" panose="020B0502020202020204" pitchFamily="34" charset="0"/>
              </a:rPr>
              <a:t>Модульное строительство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8D25F-0123-401F-BB82-717D68CDE1AA}"/>
              </a:ext>
            </a:extLst>
          </p:cNvPr>
          <p:cNvSpPr txBox="1"/>
          <p:nvPr/>
        </p:nvSpPr>
        <p:spPr>
          <a:xfrm>
            <a:off x="419100" y="5194266"/>
            <a:ext cx="6728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1C1C1C"/>
                </a:solidFill>
                <a:latin typeface="Involve" panose="020B0502020202020204" pitchFamily="34" charset="0"/>
              </a:rPr>
              <a:t>Хольцов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 Артемий, ген. </a:t>
            </a:r>
            <a:r>
              <a:rPr lang="ru-RU" dirty="0" err="1">
                <a:solidFill>
                  <a:srgbClr val="1C1C1C"/>
                </a:solidFill>
                <a:latin typeface="Involve" panose="020B0502020202020204" pitchFamily="34" charset="0"/>
              </a:rPr>
              <a:t>д</a:t>
            </a:r>
            <a:r>
              <a:rPr lang="ru-RU" sz="1800" dirty="0" err="1">
                <a:solidFill>
                  <a:srgbClr val="1C1C1C"/>
                </a:solidFill>
                <a:latin typeface="Involve" panose="020B0502020202020204" pitchFamily="34" charset="0"/>
              </a:rPr>
              <a:t>ир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Involve" panose="020B0502020202020204" pitchFamily="34" charset="0"/>
              </a:rPr>
              <a:t>HoltsovHouse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en-US" sz="1800" dirty="0">
                <a:solidFill>
                  <a:srgbClr val="1C1C1C"/>
                </a:solidFill>
                <a:latin typeface="Involve" panose="020B0502020202020204" pitchFamily="34" charset="0"/>
              </a:rPr>
              <a:t>13</a:t>
            </a:r>
            <a:r>
              <a:rPr lang="ru-RU" sz="1800" dirty="0">
                <a:solidFill>
                  <a:srgbClr val="1C1C1C"/>
                </a:solidFill>
                <a:latin typeface="Involve" panose="020B0502020202020204" pitchFamily="34" charset="0"/>
              </a:rPr>
              <a:t>.03.2025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AA115B-AD1F-4CE0-846A-CF1CFFF7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Колонтитул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2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B26C8-6928-4467-976C-0ED72284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8" y="6235680"/>
            <a:ext cx="4152900" cy="381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57CF01-2116-43AA-80B5-D405F7192831}"/>
              </a:ext>
            </a:extLst>
          </p:cNvPr>
          <p:cNvSpPr txBox="1"/>
          <p:nvPr/>
        </p:nvSpPr>
        <p:spPr>
          <a:xfrm>
            <a:off x="348702" y="2034735"/>
            <a:ext cx="449321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О технологии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572A5-99DF-4E66-96E2-8B6BE9FBF975}"/>
              </a:ext>
            </a:extLst>
          </p:cNvPr>
          <p:cNvSpPr txBox="1"/>
          <p:nvPr/>
        </p:nvSpPr>
        <p:spPr>
          <a:xfrm>
            <a:off x="6732799" y="2034735"/>
            <a:ext cx="5110493" cy="312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9D024-2C21-46F2-8B58-998460DB22B9}"/>
              </a:ext>
            </a:extLst>
          </p:cNvPr>
          <p:cNvSpPr txBox="1"/>
          <p:nvPr/>
        </p:nvSpPr>
        <p:spPr>
          <a:xfrm>
            <a:off x="348701" y="3242749"/>
            <a:ext cx="5345887" cy="2958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dirty="0">
                <a:solidFill>
                  <a:srgbClr val="1C1C1C"/>
                </a:solidFill>
                <a:latin typeface="Involve" panose="020B0502020202020204" pitchFamily="34" charset="0"/>
              </a:rPr>
              <a:t>Дом состоит из крупногабаритных модулей, которые производятся на 100% на заводе с отделкой и инженерией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E40764-01D5-48EE-BDB2-72990FCEB55D}"/>
              </a:ext>
            </a:extLst>
          </p:cNvPr>
          <p:cNvCxnSpPr>
            <a:cxnSpLocks/>
          </p:cNvCxnSpPr>
          <p:nvPr/>
        </p:nvCxnSpPr>
        <p:spPr>
          <a:xfrm>
            <a:off x="6096000" y="2034735"/>
            <a:ext cx="0" cy="3066224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BB83E8-4300-366F-F359-D2F6E3615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97" y="1057277"/>
            <a:ext cx="3057745" cy="2606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CFA441-FF30-0D06-C078-2116D60C3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34" y="1057276"/>
            <a:ext cx="2412803" cy="382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6B4A4F-B5C1-5864-64A7-D5624C509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97" y="3704905"/>
            <a:ext cx="3057745" cy="22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D2774-4AB0-4F1A-8A00-6A2A8E4F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7" y="6236195"/>
            <a:ext cx="4152887" cy="38161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chemeClr val="bg1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Колонтитул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chemeClr val="bg1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3</a:t>
              </a:fld>
              <a:endParaRPr lang="ru-RU" altLang="ru-RU" sz="1600" dirty="0">
                <a:solidFill>
                  <a:schemeClr val="bg1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57CF01-2116-43AA-80B5-D405F7192831}"/>
              </a:ext>
            </a:extLst>
          </p:cNvPr>
          <p:cNvSpPr txBox="1"/>
          <p:nvPr/>
        </p:nvSpPr>
        <p:spPr>
          <a:xfrm>
            <a:off x="348702" y="2034735"/>
            <a:ext cx="464870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Слабые места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572A5-99DF-4E66-96E2-8B6BE9FBF975}"/>
              </a:ext>
            </a:extLst>
          </p:cNvPr>
          <p:cNvSpPr txBox="1"/>
          <p:nvPr/>
        </p:nvSpPr>
        <p:spPr>
          <a:xfrm>
            <a:off x="6413051" y="1436914"/>
            <a:ext cx="5430242" cy="3759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Габариты модулей ограничивают гибкость доставки и монтажа. Требуются современные дороги и проезды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Заводское </a:t>
            </a:r>
            <a:r>
              <a:rPr lang="ru-RU" sz="1600" dirty="0" err="1">
                <a:solidFill>
                  <a:schemeClr val="bg1"/>
                </a:solidFill>
                <a:latin typeface="Involve" panose="020B0502020202020204" pitchFamily="34" charset="0"/>
              </a:rPr>
              <a:t>конвеерное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 производство заточено на использование типовых материалов = ограничение выбора материалов и планировок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Объемно-планировочные решения домов тесно связаны с габаритами модулей = компактность планировок и размеров дома (дома площадью не более 150кв.м.)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Ограничения по весу модулей и конструктиву = возможность использовать в основном «каркасную» технологию в разных вариациях.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E40764-01D5-48EE-BDB2-72990FCEB55D}"/>
              </a:ext>
            </a:extLst>
          </p:cNvPr>
          <p:cNvCxnSpPr>
            <a:cxnSpLocks/>
          </p:cNvCxnSpPr>
          <p:nvPr/>
        </p:nvCxnSpPr>
        <p:spPr>
          <a:xfrm>
            <a:off x="6096000" y="2034735"/>
            <a:ext cx="0" cy="3066224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F65AA-07E1-0C31-989D-F48DC040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BC05A-8286-6CCC-A08F-56BD037F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7" y="6236195"/>
            <a:ext cx="4152887" cy="38161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D3C174-5E4A-D85D-3B57-DFF21EA1D86E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1B1B2957-9A73-F1AF-7006-CC84D1CE5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chemeClr val="bg1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Колонтитул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FF1B38D2-8A1A-CFE3-96F4-DF5D8AF9C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chemeClr val="bg1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4</a:t>
              </a:fld>
              <a:endParaRPr lang="ru-RU" altLang="ru-RU" sz="1600" dirty="0">
                <a:solidFill>
                  <a:schemeClr val="bg1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F8C3CEC-A412-ED8C-8ED0-1B2F0D512D80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3C5EA3-6B9C-5C47-DD9A-42BCE4B06E26}"/>
              </a:ext>
            </a:extLst>
          </p:cNvPr>
          <p:cNvSpPr txBox="1"/>
          <p:nvPr/>
        </p:nvSpPr>
        <p:spPr>
          <a:xfrm>
            <a:off x="348702" y="2034735"/>
            <a:ext cx="499091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Преимущества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54961-0E75-8089-5F9E-60A74210376B}"/>
              </a:ext>
            </a:extLst>
          </p:cNvPr>
          <p:cNvSpPr txBox="1"/>
          <p:nvPr/>
        </p:nvSpPr>
        <p:spPr>
          <a:xfrm>
            <a:off x="6413051" y="1436914"/>
            <a:ext cx="5430242" cy="4449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Производительность труда строителей в цеху в 2-3 раза выше, чем на стройплощадке.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Скорость появления дома на участке в разы быстрее. При наличии домов на складе – скорость в десятки раз быстрее, чем при строительстве на месте.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Контроль качества строительных процессов облегчается в виду концентрации всей «стройки» в одном месте в комфортных условиях.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Типовое производство позволяет сконцентрироваться на узких технических моментах и сервисе.</a:t>
            </a:r>
          </a:p>
          <a:p>
            <a:pPr marL="285750" indent="-285750">
              <a:lnSpc>
                <a:spcPct val="140000"/>
              </a:lnSpc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Модульное производство позволяет строить (привозить) дома сразу с чистовой отделкой и инженерией, всей сантехникой, окнами, светильниками  и пр.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D80A1B4-BE9A-960B-0368-C25FB79BC021}"/>
              </a:ext>
            </a:extLst>
          </p:cNvPr>
          <p:cNvCxnSpPr>
            <a:cxnSpLocks/>
          </p:cNvCxnSpPr>
          <p:nvPr/>
        </p:nvCxnSpPr>
        <p:spPr>
          <a:xfrm>
            <a:off x="6096000" y="2034735"/>
            <a:ext cx="0" cy="3066224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5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397E44-E72A-4AF1-B4FC-961EED56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64E7EFD-C39D-4EED-8C78-2C7BE7DF51A7}"/>
              </a:ext>
            </a:extLst>
          </p:cNvPr>
          <p:cNvSpPr txBox="1">
            <a:spLocks/>
          </p:cNvSpPr>
          <p:nvPr/>
        </p:nvSpPr>
        <p:spPr>
          <a:xfrm>
            <a:off x="1874564" y="1933575"/>
            <a:ext cx="8442872" cy="170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 err="1">
                <a:solidFill>
                  <a:schemeClr val="bg1"/>
                </a:solidFill>
                <a:latin typeface="Involve SemiBold" panose="020B0502020202020204" pitchFamily="34" charset="0"/>
              </a:rPr>
              <a:t>Хольцов</a:t>
            </a:r>
            <a:r>
              <a:rPr lang="ru-RU" sz="5400" dirty="0">
                <a:solidFill>
                  <a:schemeClr val="bg1"/>
                </a:solidFill>
                <a:latin typeface="Involve SemiBold" panose="020B0502020202020204" pitchFamily="34" charset="0"/>
              </a:rPr>
              <a:t> Артемий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Involve SemiBold" panose="020B0502020202020204" pitchFamily="34" charset="0"/>
              </a:rPr>
              <a:t>Генеральный директор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7D2A45B-3CF7-4F3C-B2D6-78FA9048873F}"/>
              </a:ext>
            </a:extLst>
          </p:cNvPr>
          <p:cNvSpPr txBox="1">
            <a:spLocks/>
          </p:cNvSpPr>
          <p:nvPr/>
        </p:nvSpPr>
        <p:spPr>
          <a:xfrm>
            <a:off x="348701" y="4333875"/>
            <a:ext cx="5299623" cy="461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6D44"/>
                </a:solidFill>
                <a:latin typeface="Involve SemiBold" panose="020B0502020202020204" pitchFamily="34" charset="0"/>
              </a:rPr>
              <a:t>www.holtsovhouse.ru</a:t>
            </a:r>
            <a:endParaRPr lang="ru-RU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4C53C43-E2FE-47EF-AA70-6EEF7189771D}"/>
              </a:ext>
            </a:extLst>
          </p:cNvPr>
          <p:cNvSpPr txBox="1">
            <a:spLocks/>
          </p:cNvSpPr>
          <p:nvPr/>
        </p:nvSpPr>
        <p:spPr>
          <a:xfrm>
            <a:off x="441985" y="5226935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689B539-AF70-4B43-862C-1B794D2F98D4}"/>
              </a:ext>
            </a:extLst>
          </p:cNvPr>
          <p:cNvSpPr/>
          <p:nvPr/>
        </p:nvSpPr>
        <p:spPr>
          <a:xfrm>
            <a:off x="411619" y="5029288"/>
            <a:ext cx="2219324" cy="1585825"/>
          </a:xfrm>
          <a:prstGeom prst="roundRect">
            <a:avLst>
              <a:gd name="adj" fmla="val 841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Involve SemiBold" panose="020B0502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F97CDC5-67FF-4456-9706-A71C5A42D493}"/>
              </a:ext>
            </a:extLst>
          </p:cNvPr>
          <p:cNvSpPr txBox="1">
            <a:spLocks/>
          </p:cNvSpPr>
          <p:nvPr/>
        </p:nvSpPr>
        <p:spPr>
          <a:xfrm>
            <a:off x="520085" y="5186864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Телефон: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+7 (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921</a:t>
            </a: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)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856</a:t>
            </a: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-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00</a:t>
            </a: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-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44</a:t>
            </a:r>
          </a:p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Почта: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info@holtsovhouse.ru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1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94949"/>
      </a:dk1>
      <a:lt1>
        <a:sysClr val="window" lastClr="F2F2F3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237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Involve</vt:lpstr>
      <vt:lpstr>Involve SemiBold</vt:lpstr>
      <vt:lpstr>Тема Office</vt:lpstr>
      <vt:lpstr>РОССИЙСКАЯ СТРОИТЕЛЬНАЯ НЕДЕЛЯ 2025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Admin</cp:lastModifiedBy>
  <cp:revision>12</cp:revision>
  <dcterms:created xsi:type="dcterms:W3CDTF">2025-02-14T10:11:28Z</dcterms:created>
  <dcterms:modified xsi:type="dcterms:W3CDTF">2025-03-05T06:47:39Z</dcterms:modified>
</cp:coreProperties>
</file>