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0" r:id="rId15"/>
    <p:sldId id="272" r:id="rId16"/>
  </p:sldIdLst>
  <p:sldSz cx="9144000" cy="5143500"/>
  <p:notesSz cx="6858000" cy="9144000"/>
  <p:embeddedFontLst>
    <p:embeddedFont>
      <p:font typeface="SimSun" panose="02010600030101010101" pitchFamily="2" charset="-122"/>
      <p:regular r:id="rId20"/>
    </p:embeddedFont>
    <p:embeddedFont>
      <p:font typeface="Commissioner"/>
      <p:regular r:id="rId21"/>
      <p:bold r:id="rId22"/>
    </p:embeddedFont>
    <p:embeddedFont>
      <p:font typeface="Mulish"/>
      <p:regular r:id="rId23"/>
      <p:italic r:id="rId24"/>
      <p:boldItalic r:id="rId25"/>
    </p:embeddedFont>
    <p:embeddedFont>
      <p:font typeface="Tenor Sans" panose="02000000000000000000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1619" userDrawn="1">
          <p15:clr>
            <a:srgbClr val="747775"/>
          </p15:clr>
        </p15:guide>
        <p15:guide id="2" pos="2915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5C773D7-B462-4467-854D-1D09444B94E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0" y="0"/>
      </p:cViewPr>
      <p:guideLst>
        <p:guide orient="horz" pos="1619"/>
        <p:guide pos="291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font" Target="fonts/font7.fntdata"/><Relationship Id="rId25" Type="http://schemas.openxmlformats.org/officeDocument/2006/relationships/font" Target="fonts/font6.fntdata"/><Relationship Id="rId24" Type="http://schemas.openxmlformats.org/officeDocument/2006/relationships/font" Target="fonts/font5.fntdata"/><Relationship Id="rId23" Type="http://schemas.openxmlformats.org/officeDocument/2006/relationships/font" Target="fonts/font4.fntdata"/><Relationship Id="rId22" Type="http://schemas.openxmlformats.org/officeDocument/2006/relationships/font" Target="fonts/font3.fntdata"/><Relationship Id="rId21" Type="http://schemas.openxmlformats.org/officeDocument/2006/relationships/font" Target="fonts/font2.fntdata"/><Relationship Id="rId20" Type="http://schemas.openxmlformats.org/officeDocument/2006/relationships/font" Target="fonts/font1.fntdata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f3c0ab5d5_0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f3c0ab5d5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466b434913_0_5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466b434913_0_5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466b434913_0_4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466b434913_0_4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466b434913_0_7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466b434913_0_7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466b434913_0_7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466b434913_0_7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66b434913_0_5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466b434913_0_5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f3c0ab5d5_0_15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f3c0ab5d5_0_15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43a5e794d4_0_26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43a5e794d4_0_26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66b434913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466b434913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466b434913_0_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466b434913_0_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466b434913_0_1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466b434913_0_1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466b434913_0_1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466b434913_0_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466b434913_0_2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466b434913_0_2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1">
  <p:cSld name="Заголовок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body" idx="1"/>
          </p:nvPr>
        </p:nvSpPr>
        <p:spPr>
          <a:xfrm>
            <a:off x="450503" y="4447448"/>
            <a:ext cx="8239200" cy="2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Helvetica Neue"/>
              <a:buNone/>
              <a:defRPr sz="1400" b="1"/>
            </a:lvl1pPr>
            <a:lvl2pPr marL="914400" lvl="1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○"/>
              <a:defRPr/>
            </a:lvl2pPr>
            <a:lvl3pPr marL="1371600" lvl="2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■"/>
              <a:defRPr/>
            </a:lvl3pPr>
            <a:lvl4pPr marL="1828800" lvl="3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●"/>
              <a:defRPr/>
            </a:lvl4pPr>
            <a:lvl5pPr marL="2286000" lvl="4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○"/>
              <a:defRPr/>
            </a:lvl5pPr>
            <a:lvl6pPr marL="2743200" lvl="5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■"/>
              <a:defRPr/>
            </a:lvl6pPr>
            <a:lvl7pPr marL="3200400" lvl="6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●"/>
              <a:defRPr/>
            </a:lvl7pPr>
            <a:lvl8pPr marL="3657600" lvl="7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○"/>
              <a:defRPr/>
            </a:lvl8pPr>
            <a:lvl9pPr marL="4114800" lvl="8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type="title"/>
          </p:nvPr>
        </p:nvSpPr>
        <p:spPr>
          <a:xfrm>
            <a:off x="452436" y="965622"/>
            <a:ext cx="8239200" cy="17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Helvetica Neue"/>
              <a:buNone/>
              <a:defRPr sz="44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type="body" idx="2"/>
          </p:nvPr>
        </p:nvSpPr>
        <p:spPr>
          <a:xfrm>
            <a:off x="450503" y="2708696"/>
            <a:ext cx="82392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1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1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1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1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100" b="1"/>
            </a:lvl5pPr>
            <a:lvl6pPr marL="2743200" lvl="5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■"/>
              <a:defRPr/>
            </a:lvl6pPr>
            <a:lvl7pPr marL="3200400" lvl="6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●"/>
              <a:defRPr/>
            </a:lvl7pPr>
            <a:lvl8pPr marL="3657600" lvl="7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○"/>
              <a:defRPr/>
            </a:lvl8pPr>
            <a:lvl9pPr marL="4114800" lvl="8" indent="-279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type="sldNum" idx="12"/>
          </p:nvPr>
        </p:nvSpPr>
        <p:spPr>
          <a:xfrm>
            <a:off x="4500562" y="4905375"/>
            <a:ext cx="138300" cy="1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700"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14"/>
          <p:cNvCxnSpPr/>
          <p:nvPr/>
        </p:nvCxnSpPr>
        <p:spPr>
          <a:xfrm>
            <a:off x="-39075" y="4385150"/>
            <a:ext cx="9296100" cy="0"/>
          </a:xfrm>
          <a:prstGeom prst="straightConnector1">
            <a:avLst/>
          </a:prstGeom>
          <a:noFill/>
          <a:ln w="19050" cap="flat" cmpd="sng">
            <a:solidFill>
              <a:srgbClr val="F2F2F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14"/>
          <p:cNvSpPr txBox="1"/>
          <p:nvPr/>
        </p:nvSpPr>
        <p:spPr>
          <a:xfrm>
            <a:off x="291400" y="1119900"/>
            <a:ext cx="8579100" cy="16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2F2F2"/>
                </a:solidFill>
                <a:latin typeface="Commissioner"/>
                <a:ea typeface="Commissioner"/>
                <a:cs typeface="Commissioner"/>
                <a:sym typeface="Commissioner"/>
              </a:rPr>
              <a:t>БЕЗ ИПОТЕКИ 2.0</a:t>
            </a:r>
            <a:endParaRPr sz="3600" b="1">
              <a:solidFill>
                <a:srgbClr val="F2F2F2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3060450" y="2990300"/>
            <a:ext cx="3023100" cy="523500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b="1">
                <a:solidFill>
                  <a:srgbClr val="F2F2F2"/>
                </a:solidFill>
                <a:latin typeface="Commissioner"/>
                <a:ea typeface="Commissioner"/>
                <a:cs typeface="Commissioner"/>
                <a:sym typeface="Commissioner"/>
              </a:rPr>
              <a:t>Новосибирск, Красноярск</a:t>
            </a:r>
            <a:endParaRPr b="1">
              <a:solidFill>
                <a:srgbClr val="F2F2F2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18650" y="4385150"/>
            <a:ext cx="7397100" cy="7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2F2F2"/>
                </a:solidFill>
                <a:latin typeface="Mulish"/>
                <a:ea typeface="Mulish"/>
                <a:cs typeface="Mulish"/>
                <a:sym typeface="Mulish"/>
              </a:rPr>
              <a:t>2025</a:t>
            </a:r>
            <a:endParaRPr sz="1100">
              <a:solidFill>
                <a:srgbClr val="F2F2F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397550" y="1971925"/>
            <a:ext cx="6348900" cy="5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mmissioner"/>
                <a:ea typeface="Commissioner"/>
                <a:cs typeface="Commissioner"/>
                <a:sym typeface="Commissioner"/>
              </a:rPr>
              <a:t>РЫНОК НОВОСТРОЕК</a:t>
            </a:r>
            <a:endParaRPr sz="1800">
              <a:solidFill>
                <a:schemeClr val="lt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mmissioner"/>
                <a:ea typeface="Commissioner"/>
                <a:cs typeface="Commissioner"/>
                <a:sym typeface="Commissioner"/>
              </a:rPr>
              <a:t>СПУСТЯ 8 МЕСЯЦЕВ ПОСЛЕ ПОВЫШЕНИЯ СТАВОК</a:t>
            </a:r>
            <a:endParaRPr sz="1800">
              <a:solidFill>
                <a:schemeClr val="lt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805" y="4623435"/>
            <a:ext cx="1538605" cy="3314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/>
        </p:nvSpPr>
        <p:spPr>
          <a:xfrm>
            <a:off x="264525" y="218263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ОЖИДАНИЯ ПО ИЗМЕНЕНИЮ СТОИМОСТИ НОВОСТРОЕК</a:t>
            </a:r>
            <a:endParaRPr sz="12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137" name="Google Shape;137;p25"/>
          <p:cNvGraphicFramePr/>
          <p:nvPr/>
        </p:nvGraphicFramePr>
        <p:xfrm>
          <a:off x="376343" y="699448"/>
          <a:ext cx="7498125" cy="3000000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1411275"/>
                <a:gridCol w="1014475"/>
                <a:gridCol w="1014475"/>
                <a:gridCol w="1014475"/>
                <a:gridCol w="1014475"/>
                <a:gridCol w="1014475"/>
                <a:gridCol w="1014475"/>
              </a:tblGrid>
              <a:tr h="222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Перспектива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 месяцев</a:t>
                      </a:r>
                      <a:endParaRPr lang="en-US" sz="1000" b="1">
                        <a:solidFill>
                          <a:srgbClr val="C0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3-5 лет</a:t>
                      </a:r>
                      <a:endParaRPr lang="en-US" sz="1000" b="1">
                        <a:solidFill>
                          <a:srgbClr val="C0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 hMerge="1">
                  <a:tcPr/>
                </a:tc>
                <a:tc hMerge="1">
                  <a:tcPr/>
                </a:tc>
              </a:tr>
              <a:tr h="199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География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Средняя по </a:t>
                      </a:r>
                      <a:r>
                        <a:rPr lang="ru-RU" alt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РФ</a:t>
                      </a:r>
                      <a:endParaRPr lang="ru-RU" alt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Средняя по 20 городам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будут расти темпами, выше темпов общей инфляции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31%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34%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29%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29%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31%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21%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будут расти синхронно с инфляцией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46%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39%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53%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44%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39%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54%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будут расти темпами, ниже темпов общей инфляции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11%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будут стоять на месте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13%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будут снижаться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8%</a:t>
                      </a:r>
                      <a:endParaRPr lang="en-US" sz="10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неизбежно рухнут</a:t>
                      </a:r>
                      <a:endParaRPr lang="en-US" sz="10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3%</a:t>
                      </a:r>
                      <a:endParaRPr lang="en-US" sz="10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/>
        </p:nvSpPr>
        <p:spPr>
          <a:xfrm>
            <a:off x="248000" y="-92722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ОЖИДАНИЯ ПО СТАВКЕ РЫНОЧНОЙ ИПОТЕКИ</a:t>
            </a:r>
            <a:endParaRPr sz="12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143" name="Google Shape;143;p26"/>
          <p:cNvGraphicFramePr/>
          <p:nvPr>
            <p:custDataLst>
              <p:tags r:id="rId1"/>
            </p:custDataLst>
          </p:nvPr>
        </p:nvGraphicFramePr>
        <p:xfrm>
          <a:off x="314325" y="358140"/>
          <a:ext cx="7506335" cy="4785360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1936750"/>
                <a:gridCol w="1392555"/>
                <a:gridCol w="1392555"/>
                <a:gridCol w="1392555"/>
                <a:gridCol w="1391920"/>
              </a:tblGrid>
              <a:tr h="28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Средние показатели по </a:t>
                      </a:r>
                      <a:r>
                        <a:rPr lang="ru-RU" altLang="en-US" sz="7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РФ</a:t>
                      </a:r>
                      <a:endParaRPr lang="ru-RU" altLang="en-US" sz="700" b="1">
                        <a:solidFill>
                          <a:srgbClr val="C0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Перспектива</a:t>
                      </a:r>
                      <a:endParaRPr sz="7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 месяцев</a:t>
                      </a:r>
                      <a:endParaRPr sz="700" b="1">
                        <a:solidFill>
                          <a:srgbClr val="C0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3-5 лет</a:t>
                      </a:r>
                      <a:endParaRPr sz="700" b="1">
                        <a:solidFill>
                          <a:srgbClr val="C0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Дата замера данных</a:t>
                      </a:r>
                      <a:endParaRPr sz="7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окт 2024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фев 2025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окт 2024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фев 2025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существенно снизится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немного снизится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26%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25%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36%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изменится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34%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39%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14%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20%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немного повысится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33%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21%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26%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20%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значительно повысится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21%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27%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ACAC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Показатели по Новосибирску и Красноярску</a:t>
                      </a:r>
                      <a:endParaRPr sz="7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ACACA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Перспектива</a:t>
                      </a:r>
                      <a:endParaRPr sz="7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 месяцев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3-5 лет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Город</a:t>
                      </a:r>
                      <a:endParaRPr sz="7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существенно снизится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19%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немного снизится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31%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28%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40%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38%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изменится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41%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44%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20%</a:t>
                      </a:r>
                      <a:endParaRPr lang="en-US" sz="8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23%</a:t>
                      </a:r>
                      <a:endParaRPr lang="en-US" sz="800" b="0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немного повысится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16%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19%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17%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7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значительно повысится</a:t>
                      </a:r>
                      <a:endParaRPr sz="7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11%</a:t>
                      </a:r>
                      <a:endParaRPr lang="en-US" sz="800" b="0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CACA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/>
          <p:nvPr/>
        </p:nvSpPr>
        <p:spPr>
          <a:xfrm>
            <a:off x="408940" y="-94615"/>
            <a:ext cx="8326120" cy="46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 РАССРОЧК</a:t>
            </a:r>
            <a:r>
              <a:rPr lang="ru-RU" altLang="en-US" sz="20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А</a:t>
            </a:r>
            <a:endParaRPr lang="ru-RU" altLang="en-US" sz="20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3" name="Table 2"/>
          <p:cNvGraphicFramePr/>
          <p:nvPr>
            <p:custDataLst>
              <p:tags r:id="rId1"/>
            </p:custDataLst>
          </p:nvPr>
        </p:nvGraphicFramePr>
        <p:xfrm>
          <a:off x="520700" y="414020"/>
          <a:ext cx="7340600" cy="4729480"/>
        </p:xfrm>
        <a:graphic>
          <a:graphicData uri="http://schemas.openxmlformats.org/drawingml/2006/table">
            <a:tbl>
              <a:tblPr/>
              <a:tblGrid>
                <a:gridCol w="1835150"/>
                <a:gridCol w="1835150"/>
                <a:gridCol w="1835150"/>
                <a:gridCol w="1835150"/>
              </a:tblGrid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Параметр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</a:rPr>
                        <a:t>Сре</a:t>
                      </a:r>
                      <a:r>
                        <a:rPr lang="ru-RU" altLang="en-US" sz="800" b="1" i="0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</a:rPr>
                        <a:t>днее по РФ</a:t>
                      </a:r>
                      <a:endParaRPr lang="ru-RU" altLang="en-US" sz="800" b="1" i="0">
                        <a:solidFill>
                          <a:srgbClr val="C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</a:rPr>
                        <a:t>Новосибирск</a:t>
                      </a:r>
                      <a:endParaRPr lang="en-US" altLang="zh-CN" sz="800" b="1" i="0">
                        <a:solidFill>
                          <a:srgbClr val="C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C00000"/>
                          </a:solidFill>
                          <a:latin typeface="Commissioner"/>
                          <a:ea typeface="Commissioner"/>
                        </a:rPr>
                        <a:t>Красноярск</a:t>
                      </a:r>
                      <a:endParaRPr lang="en-US" altLang="zh-CN" sz="800" b="1" i="0">
                        <a:solidFill>
                          <a:srgbClr val="C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Осведомленность</a:t>
                      </a:r>
                      <a:endParaRPr lang="en-US" altLang="zh-CN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73%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74%</a:t>
                      </a:r>
                      <a:endParaRPr lang="en-US" altLang="zh-CN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73%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Готовность воспользоваться</a:t>
                      </a:r>
                      <a:endParaRPr lang="en-US" altLang="zh-CN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44%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41%</a:t>
                      </a:r>
                      <a:endParaRPr lang="en-US" altLang="zh-CN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44%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 gridSpan="4"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zh-CN" sz="800" b="1">
                          <a:solidFill>
                            <a:srgbClr val="C41616"/>
                          </a:solidFill>
                          <a:latin typeface="Commissioner"/>
                          <a:ea typeface="Commissioner"/>
                          <a:sym typeface="+mn-ea"/>
                        </a:rPr>
                        <a:t>% первоначального взноса при покупке в рассрочку</a:t>
                      </a:r>
                      <a:endParaRPr lang="en-US" altLang="zh-CN" sz="800" b="1" i="0">
                        <a:solidFill>
                          <a:srgbClr val="C41616"/>
                        </a:solidFill>
                        <a:latin typeface="Commissioner"/>
                        <a:ea typeface="Commissioner"/>
                        <a:sym typeface="+mn-ea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20%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49%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56%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58%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30%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26%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21%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27%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40%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10%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7%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6%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50%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10%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13%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7%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70%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3%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2%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 gridSpan="4"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zh-CN" sz="800" b="1">
                          <a:solidFill>
                            <a:srgbClr val="C41616"/>
                          </a:solidFill>
                          <a:latin typeface="Commissioner"/>
                          <a:ea typeface="Commissioner"/>
                          <a:sym typeface="+mn-ea"/>
                        </a:rPr>
                        <a:t>% годовых на остаток платежа по рассрочке</a:t>
                      </a:r>
                      <a:endParaRPr lang="en-US" altLang="zh-CN" sz="800" b="1" i="0">
                        <a:solidFill>
                          <a:srgbClr val="C41616"/>
                        </a:solidFill>
                        <a:latin typeface="Commissioner"/>
                        <a:ea typeface="Commissioner"/>
                        <a:sym typeface="+mn-ea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Только без 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19%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20%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18%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5%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25%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19%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26%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8%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17%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19%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17%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10%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20%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26%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17%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12%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5%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7%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15%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7%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7%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7%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20%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25%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2%</a:t>
                      </a:r>
                      <a:endParaRPr lang="ru-RU" altLang="en-US" sz="800" b="0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920"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Не более 30%</a:t>
                      </a:r>
                      <a:endParaRPr lang="ru-RU" altLang="en-US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0%</a:t>
                      </a:r>
                      <a:endParaRPr lang="ru-RU" altLang="en-US" sz="800" b="0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altLang="en-US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1%</a:t>
                      </a:r>
                      <a:endParaRPr lang="ru-RU" altLang="en-US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9E9E9E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3;p28"/>
          <p:cNvSpPr txBox="1"/>
          <p:nvPr/>
        </p:nvSpPr>
        <p:spPr>
          <a:xfrm>
            <a:off x="2601595" y="3453765"/>
            <a:ext cx="3942080" cy="518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en-US" sz="18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Телеграм-канал КОРОЛЬ МЕДИА</a:t>
            </a:r>
            <a:endParaRPr lang="en-GB" altLang="en-US" sz="18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pic>
        <p:nvPicPr>
          <p:cNvPr id="2" name="Picture 1" descr="fdb9e7a39c4c3032f79d154076bfe0a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89985" y="1689100"/>
            <a:ext cx="1764665" cy="17646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487625" y="2083250"/>
            <a:ext cx="2050500" cy="437100"/>
          </a:xfrm>
          <a:prstGeom prst="roundRect">
            <a:avLst>
              <a:gd name="adj" fmla="val 50000"/>
            </a:avLst>
          </a:prstGeom>
          <a:solidFill>
            <a:srgbClr val="212121"/>
          </a:solidFill>
          <a:ln>
            <a:noFill/>
          </a:ln>
        </p:spPr>
        <p:txBody>
          <a:bodyPr spcFirstLastPara="1" wrap="square" lIns="11725" tIns="11725" rIns="11725" bIns="11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649"/>
              <a:buFont typeface="Tenor Sans" panose="02000000000000000000"/>
              <a:buNone/>
            </a:pPr>
            <a:r>
              <a:rPr lang="en-US" sz="1420" b="0" i="0" u="none" strike="noStrike" cap="none">
                <a:solidFill>
                  <a:srgbClr val="F2F2F2"/>
                </a:solidFill>
                <a:latin typeface="Tenor Sans" panose="02000000000000000000"/>
                <a:ea typeface="Tenor Sans" panose="02000000000000000000"/>
                <a:cs typeface="Tenor Sans" panose="02000000000000000000"/>
                <a:sym typeface="Tenor Sans" panose="02000000000000000000"/>
              </a:rPr>
              <a:t>2000 респондентов</a:t>
            </a:r>
            <a:endParaRPr sz="1095"/>
          </a:p>
        </p:txBody>
      </p:sp>
      <p:sp>
        <p:nvSpPr>
          <p:cNvPr id="69" name="Google Shape;69;p15"/>
          <p:cNvSpPr/>
          <p:nvPr/>
        </p:nvSpPr>
        <p:spPr>
          <a:xfrm>
            <a:off x="487625" y="2623159"/>
            <a:ext cx="2050500" cy="437100"/>
          </a:xfrm>
          <a:prstGeom prst="roundRect">
            <a:avLst>
              <a:gd name="adj" fmla="val 50000"/>
            </a:avLst>
          </a:prstGeom>
          <a:solidFill>
            <a:srgbClr val="212121"/>
          </a:solidFill>
          <a:ln>
            <a:noFill/>
          </a:ln>
        </p:spPr>
        <p:txBody>
          <a:bodyPr spcFirstLastPara="1" wrap="square" lIns="11725" tIns="11725" rIns="11725" bIns="117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649"/>
              <a:buFont typeface="Tenor Sans" panose="02000000000000000000"/>
              <a:buNone/>
            </a:pPr>
            <a:r>
              <a:rPr lang="en-US" sz="1420" b="0" i="0" u="none" strike="noStrike" cap="none">
                <a:solidFill>
                  <a:srgbClr val="F2F2F2"/>
                </a:solidFill>
                <a:latin typeface="Tenor Sans" panose="02000000000000000000"/>
                <a:ea typeface="Tenor Sans" panose="02000000000000000000"/>
                <a:cs typeface="Tenor Sans" panose="02000000000000000000"/>
                <a:sym typeface="Tenor Sans" panose="02000000000000000000"/>
              </a:rPr>
              <a:t>20</a:t>
            </a:r>
            <a:r>
              <a:rPr lang="en-US" sz="1420">
                <a:solidFill>
                  <a:srgbClr val="F2F2F2"/>
                </a:solidFill>
                <a:latin typeface="Tenor Sans" panose="02000000000000000000"/>
                <a:ea typeface="Tenor Sans" panose="02000000000000000000"/>
                <a:cs typeface="Tenor Sans" panose="02000000000000000000"/>
                <a:sym typeface="Tenor Sans" panose="02000000000000000000"/>
              </a:rPr>
              <a:t> городов</a:t>
            </a:r>
            <a:endParaRPr sz="1095"/>
          </a:p>
        </p:txBody>
      </p:sp>
      <p:sp>
        <p:nvSpPr>
          <p:cNvPr id="70" name="Google Shape;70;p15"/>
          <p:cNvSpPr txBox="1"/>
          <p:nvPr/>
        </p:nvSpPr>
        <p:spPr>
          <a:xfrm>
            <a:off x="408150" y="398625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БЕЗ ИПОТЕКИ 2.0</a:t>
            </a:r>
            <a:endParaRPr sz="30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487625" y="1280438"/>
            <a:ext cx="31749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ФЕВРАЛЬ 2025</a:t>
            </a:r>
            <a:endParaRPr sz="22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период проведения исследования</a:t>
            </a:r>
            <a:endParaRPr sz="1100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4162175" y="1370850"/>
            <a:ext cx="2619300" cy="1200900"/>
          </a:xfrm>
          <a:prstGeom prst="roundRect">
            <a:avLst>
              <a:gd name="adj" fmla="val 16667"/>
            </a:avLst>
          </a:prstGeom>
          <a:solidFill>
            <a:srgbClr val="CACACA"/>
          </a:solidFill>
          <a:ln w="9525" cap="flat" cmpd="sng">
            <a:solidFill>
              <a:srgbClr val="CACA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Красноярск</a:t>
            </a:r>
            <a:endParaRPr sz="20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120 респондентов</a:t>
            </a:r>
            <a:endParaRPr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4162175" y="2695625"/>
            <a:ext cx="2619300" cy="1200900"/>
          </a:xfrm>
          <a:prstGeom prst="roundRect">
            <a:avLst>
              <a:gd name="adj" fmla="val 16667"/>
            </a:avLst>
          </a:prstGeom>
          <a:solidFill>
            <a:srgbClr val="CACACA"/>
          </a:solidFill>
          <a:ln w="9525" cap="flat" cmpd="sng">
            <a:solidFill>
              <a:srgbClr val="CACA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Новосибир</a:t>
            </a:r>
            <a:r>
              <a:rPr lang="en-US" sz="20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ск</a:t>
            </a:r>
            <a:endParaRPr sz="20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170 респондентов</a:t>
            </a:r>
            <a:endParaRPr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6913250" y="1370850"/>
            <a:ext cx="1514400" cy="2525700"/>
          </a:xfrm>
          <a:prstGeom prst="roundRect">
            <a:avLst>
              <a:gd name="adj" fmla="val 16667"/>
            </a:avLst>
          </a:prstGeom>
          <a:solidFill>
            <a:srgbClr val="CACACA"/>
          </a:solidFill>
          <a:ln w="9525" cap="flat" cmpd="sng">
            <a:solidFill>
              <a:srgbClr val="CACA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СФО</a:t>
            </a:r>
            <a:endParaRPr sz="20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29</a:t>
            </a:r>
            <a:r>
              <a:rPr lang="en-US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0 респондентов</a:t>
            </a:r>
            <a:endParaRPr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/>
        </p:nvSpPr>
        <p:spPr>
          <a:xfrm>
            <a:off x="408150" y="398625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НАМЕРЕНИЕ НА ПОКУПКУ</a:t>
            </a:r>
            <a:endParaRPr sz="30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465700" y="1101950"/>
            <a:ext cx="3067200" cy="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  <a:buNone/>
            </a:pPr>
            <a:r>
              <a:rPr lang="en-US" sz="12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Средний показатель по всем городам:</a:t>
            </a:r>
            <a:endParaRPr sz="12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465700" y="2802150"/>
            <a:ext cx="3067200" cy="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  <a:buNone/>
            </a:pPr>
            <a:r>
              <a:rPr lang="en-US" sz="12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П</a:t>
            </a:r>
            <a:r>
              <a:rPr lang="en-US" sz="12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оказатель по Новосибирску:</a:t>
            </a:r>
            <a:endParaRPr sz="12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4120525" y="2802150"/>
            <a:ext cx="3067200" cy="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  <a:buNone/>
            </a:pPr>
            <a:r>
              <a:rPr lang="en-US" sz="12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Показатель по Красноярску:</a:t>
            </a:r>
            <a:endParaRPr sz="12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465700" y="1441575"/>
            <a:ext cx="31749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63,9%</a:t>
            </a:r>
            <a:r>
              <a:rPr lang="en-US" sz="16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 респондентов</a:t>
            </a:r>
            <a:endParaRPr sz="16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находятся с поиске </a:t>
            </a:r>
            <a:endParaRPr sz="1100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или планируют покупку в ближайшее время</a:t>
            </a:r>
            <a:endParaRPr sz="1100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4120525" y="3199350"/>
            <a:ext cx="31749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66</a:t>
            </a: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,7%</a:t>
            </a:r>
            <a:r>
              <a:rPr lang="en-US" sz="16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 респондентов</a:t>
            </a:r>
            <a:endParaRPr sz="16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находятся в поиске </a:t>
            </a:r>
            <a:endParaRPr sz="1100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или планируют покупку в ближайшее время</a:t>
            </a:r>
            <a:endParaRPr sz="1100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556100" y="3199350"/>
            <a:ext cx="31749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59</a:t>
            </a: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,4%</a:t>
            </a:r>
            <a:r>
              <a:rPr lang="en-US" sz="16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 респондентов</a:t>
            </a:r>
            <a:endParaRPr sz="16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находятся в поиске </a:t>
            </a:r>
            <a:endParaRPr sz="1100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или планируют покупку в ближайшее время</a:t>
            </a:r>
            <a:endParaRPr sz="1100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0450" y="4537075"/>
            <a:ext cx="1682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/>
        </p:nvSpPr>
        <p:spPr>
          <a:xfrm>
            <a:off x="195100" y="146988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КРИТЕРИИ ВЫБОРА ОБЪЕКТА</a:t>
            </a:r>
            <a:endParaRPr sz="24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в категории: цена, застройщик, место</a:t>
            </a:r>
            <a:endParaRPr sz="16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96" name="Google Shape;96;p18"/>
          <p:cNvGraphicFramePr/>
          <p:nvPr/>
        </p:nvGraphicFramePr>
        <p:xfrm>
          <a:off x="272950" y="1028930"/>
          <a:ext cx="8681720" cy="3896995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336550"/>
                <a:gridCol w="3372485"/>
                <a:gridCol w="791845"/>
                <a:gridCol w="817245"/>
                <a:gridCol w="832485"/>
                <a:gridCol w="745490"/>
                <a:gridCol w="920115"/>
                <a:gridCol w="865505"/>
              </a:tblGrid>
              <a:tr h="54419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altLang="en-US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Категория / Оценка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особенно 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 ср</a:t>
                      </a: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.балл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Цена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41%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57%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2,12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2,02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2,00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Репутация застройщика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56%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40%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1,76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1,68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1,78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Местоположение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64%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35%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1,69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1,74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1,48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919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Доступность ключевых сервисов (магазин, аптека, ПВЗ и т.д.)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58%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37%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1,69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1,60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1,63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Репутация УК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60%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1,62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1,35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1,47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Отсутствие шума (автотрасса, аэропорт)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57%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1,59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1,58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1,42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7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Инфраструктура для семей с детьми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17%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50%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1,49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1,44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1,64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Экология района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70%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22%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1,36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1,20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1,40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919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Инфраструктура для спокойного отдыха (прак, пешеходные зоны)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70%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1,3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1,20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1,35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Удобство парковки автомобилей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22%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60%</a:t>
                      </a:r>
                      <a:endParaRPr 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18%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1,14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0,89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1,04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/>
        </p:nvSpPr>
        <p:spPr>
          <a:xfrm>
            <a:off x="195100" y="146988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КРИТЕРИИ ВЫБОРА ОБЪЕКТА</a:t>
            </a:r>
            <a:endParaRPr sz="24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в категории: цена, застройщик, место</a:t>
            </a:r>
            <a:endParaRPr sz="16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102" name="Google Shape;102;p19"/>
          <p:cNvGraphicFramePr/>
          <p:nvPr/>
        </p:nvGraphicFramePr>
        <p:xfrm>
          <a:off x="272950" y="963525"/>
          <a:ext cx="8777803" cy="3139440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304800"/>
                <a:gridCol w="3116580"/>
                <a:gridCol w="896620"/>
                <a:gridCol w="848360"/>
                <a:gridCol w="897255"/>
                <a:gridCol w="840105"/>
                <a:gridCol w="936823"/>
                <a:gridCol w="937260"/>
              </a:tblGrid>
              <a:tr h="3128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endParaRPr lang="en-GB" alt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8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Категория / Оценка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особенно 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 ср.балл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11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Инфраструктура для спорта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58%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0,97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0,74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1,02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Инфраструктура для владельцев собак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36%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52%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0,88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0,79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0,85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919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13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Мобильное приложение жителя (коммуникация с УК)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36%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0,84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0,66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0,78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919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14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Инфраструктура для маломобильных граждан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0,63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0,82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919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15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Инфраструктура для активного отдыха и барбекю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0,58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0,44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0,46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16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Рядом водный объект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35%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0,53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0,34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0,48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17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Велосипедная инфраструктура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35%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0,5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0,34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0,42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2294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18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Инфраструктура для электромобиля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71%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0,39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0,38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0,37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7905" y="4519295"/>
            <a:ext cx="1682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/>
        </p:nvSpPr>
        <p:spPr>
          <a:xfrm>
            <a:off x="195100" y="146988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КРИТЕРИИ ВЫБОРА ОБЪЕКТА</a:t>
            </a:r>
            <a:endParaRPr sz="24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в категории: двор, дом</a:t>
            </a:r>
            <a:endParaRPr sz="16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96" name="Google Shape;96;p18"/>
          <p:cNvGraphicFramePr/>
          <p:nvPr>
            <p:custDataLst>
              <p:tags r:id="rId2"/>
            </p:custDataLst>
          </p:nvPr>
        </p:nvGraphicFramePr>
        <p:xfrm>
          <a:off x="273050" y="1028700"/>
          <a:ext cx="8689975" cy="3928745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337185"/>
                <a:gridCol w="3375660"/>
                <a:gridCol w="792480"/>
                <a:gridCol w="817880"/>
                <a:gridCol w="833120"/>
                <a:gridCol w="746125"/>
                <a:gridCol w="921385"/>
                <a:gridCol w="866140"/>
              </a:tblGrid>
              <a:tr h="58420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altLang="en-US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Категория / Оценка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особенно 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 ср</a:t>
                      </a: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.балл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9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</a:tr>
              <a:tr h="32766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Качество лифтов</a:t>
                      </a:r>
                      <a:endParaRPr lang="en-US" altLang="zh-CN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61%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33%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1,59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1,40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1,47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0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Безопасность (видеонаблюдение, охрана)</a:t>
                      </a:r>
                      <a:endParaRPr lang="en-US" altLang="zh-CN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9%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58%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33%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1,58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1,48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1,53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66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1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Хорошее освещение двора</a:t>
                      </a:r>
                      <a:endParaRPr lang="en-US" altLang="zh-CN" sz="800" b="1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29%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1,53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1,32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1,43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0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Озеленение и ландшафтный дизайн двора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9%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65%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26%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1,43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1,34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1,46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66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Класс энергоэффективности дома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19%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63%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18%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1,15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1,01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</a:rPr>
                        <a:t>1,02</a:t>
                      </a:r>
                      <a:endParaRPr lang="en-US" altLang="zh-CN" sz="1000" b="1" i="0">
                        <a:solidFill>
                          <a:srgbClr val="00B05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0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Количество этажей в доме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30%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54%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1,01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0,95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0,91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66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7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Количество квартир на этаже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31%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54%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15%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1,00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0,99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0,94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9814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Современные входные группы и подъезды (просторные, освещенные)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27%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61%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12%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0,96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0,89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0,90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66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Двор без машин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32%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12%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0,92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0,87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0,94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70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Вход в подъезд на уровне тротуара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39%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11%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0,84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0,78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0,82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/>
        </p:nvSpPr>
        <p:spPr>
          <a:xfrm>
            <a:off x="195100" y="146988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КРИТЕРИИ ВЫБОРА ОБЪЕКТА</a:t>
            </a:r>
            <a:endParaRPr sz="24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в категории: двор, дом</a:t>
            </a:r>
            <a:endParaRPr sz="16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126" name="Google Shape;126;p23"/>
          <p:cNvGraphicFramePr/>
          <p:nvPr>
            <p:custDataLst>
              <p:tags r:id="rId2"/>
            </p:custDataLst>
          </p:nvPr>
        </p:nvGraphicFramePr>
        <p:xfrm>
          <a:off x="299085" y="1019810"/>
          <a:ext cx="8710930" cy="1772285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336550"/>
                <a:gridCol w="3779520"/>
                <a:gridCol w="736600"/>
                <a:gridCol w="728345"/>
                <a:gridCol w="760730"/>
                <a:gridCol w="680720"/>
                <a:gridCol w="875030"/>
                <a:gridCol w="813435"/>
              </a:tblGrid>
              <a:tr h="45974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alt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Категория / Оценка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особенно 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</a:t>
                      </a: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 </a:t>
                      </a:r>
                      <a:r>
                        <a:rPr lang="en-US" sz="800" b="1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</a:tr>
              <a:tr h="32766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11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Наличие кладовых на этаже или паркинге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36%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54%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10%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0,83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0,74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0,72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829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Особенная архитектура и дизайн ЖК и дома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51%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43%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0,60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0,59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0,58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2829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13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Наличие искусственного водного объекта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t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71%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24%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</a:rPr>
                        <a:t>5%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0,39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0,34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 b="1" i="0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</a:rPr>
                        <a:t>0,32</a:t>
                      </a:r>
                      <a:endParaRPr lang="en-US" altLang="zh-CN" sz="1000" b="1" i="0">
                        <a:solidFill>
                          <a:srgbClr val="FF0000"/>
                        </a:solidFill>
                        <a:latin typeface="Commissioner"/>
                        <a:ea typeface="Commissioner"/>
                      </a:endParaRPr>
                    </a:p>
                  </a:txBody>
                  <a:tcPr marL="63817" marR="63817" marT="63817" marB="63817" anchor="ctr" anchorCtr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265" y="4511675"/>
            <a:ext cx="1682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/>
        </p:nvSpPr>
        <p:spPr>
          <a:xfrm>
            <a:off x="195100" y="146988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КРИТЕРИИ ВЫБОРА ОБЪЕКТА</a:t>
            </a:r>
            <a:endParaRPr sz="24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в категории: квартира</a:t>
            </a:r>
            <a:endParaRPr sz="16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120" name="Google Shape;120;p22"/>
          <p:cNvGraphicFramePr/>
          <p:nvPr>
            <p:custDataLst>
              <p:tags r:id="rId2"/>
            </p:custDataLst>
          </p:nvPr>
        </p:nvGraphicFramePr>
        <p:xfrm>
          <a:off x="283210" y="979805"/>
          <a:ext cx="8622665" cy="3939540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314325"/>
                <a:gridCol w="3277870"/>
                <a:gridCol w="901700"/>
                <a:gridCol w="901700"/>
                <a:gridCol w="812800"/>
                <a:gridCol w="780415"/>
                <a:gridCol w="844550"/>
                <a:gridCol w="789305"/>
              </a:tblGrid>
              <a:tr h="44450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endParaRPr lang="en-GB" alt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8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Категория / Оценка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особенно 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</a:t>
                      </a: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 </a:t>
                      </a:r>
                      <a:r>
                        <a:rPr lang="en-US" sz="800" b="1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</a:tr>
              <a:tr h="34988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Качество воды в квартире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48%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49%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1,95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1,84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2,06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25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Планировка квартиры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56%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39%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1,73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1,63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1,63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88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</a:t>
                      </a:r>
                      <a:endParaRPr lang="ru-RU" altLang="en-GB"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Наличие балкона, лоджии, террасы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58%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36%</a:t>
                      </a:r>
                      <a:endParaRPr lang="en-US" sz="1000" b="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1,66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1,55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1,64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25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Наличие индивидуального отопления в квартире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32%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1,5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1,18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1,18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2E9"/>
                    </a:solidFill>
                  </a:tcPr>
                </a:tc>
              </a:tr>
              <a:tr h="34925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Уровень отделки квартиры от застройщика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17%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1,29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1,19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1,08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88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Наличие умных систем защиты от протечек воды и утечек газа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18%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1,28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1,12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1,26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25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7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Большая кухня-гостиная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58%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1,27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1,18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1,12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25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8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Красивый вид из окна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16%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64%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20%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1,24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1,11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00B05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1,26</a:t>
                      </a:r>
                      <a:endParaRPr lang="en-US" sz="1000" b="1">
                        <a:solidFill>
                          <a:srgbClr val="00B05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88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Наличие гардеробной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31%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54%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15%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0,99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0,92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0,93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349250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Высокие потолки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56%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11%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0,89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0,86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/>
        </p:nvSpPr>
        <p:spPr>
          <a:xfrm>
            <a:off x="195100" y="146988"/>
            <a:ext cx="8327700" cy="6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12121"/>
                </a:solidFill>
                <a:latin typeface="Commissioner"/>
                <a:ea typeface="Commissioner"/>
                <a:cs typeface="Commissioner"/>
                <a:sym typeface="Commissioner"/>
              </a:rPr>
              <a:t>КРИТЕРИИ ВЫБОРА ОБЪЕКТА</a:t>
            </a:r>
            <a:endParaRPr sz="2400" b="1">
              <a:solidFill>
                <a:srgbClr val="212121"/>
              </a:solidFill>
              <a:latin typeface="Commissioner"/>
              <a:ea typeface="Commissioner"/>
              <a:cs typeface="Commissioner"/>
              <a:sym typeface="Commission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ommissioner"/>
                <a:ea typeface="Commissioner"/>
                <a:cs typeface="Commissioner"/>
                <a:sym typeface="Commissioner"/>
              </a:rPr>
              <a:t>в категории: квартира</a:t>
            </a:r>
            <a:endParaRPr sz="1600" b="1">
              <a:solidFill>
                <a:srgbClr val="C00000"/>
              </a:solidFill>
              <a:latin typeface="Commissioner"/>
              <a:ea typeface="Commissioner"/>
              <a:cs typeface="Commissioner"/>
              <a:sym typeface="Commissioner"/>
            </a:endParaRPr>
          </a:p>
        </p:txBody>
      </p:sp>
      <p:graphicFrame>
        <p:nvGraphicFramePr>
          <p:cNvPr id="126" name="Google Shape;126;p23"/>
          <p:cNvGraphicFramePr/>
          <p:nvPr/>
        </p:nvGraphicFramePr>
        <p:xfrm>
          <a:off x="299000" y="1019893"/>
          <a:ext cx="8710930" cy="1859280"/>
        </p:xfrm>
        <a:graphic>
          <a:graphicData uri="http://schemas.openxmlformats.org/drawingml/2006/table">
            <a:tbl>
              <a:tblPr>
                <a:noFill/>
                <a:tableStyleId>{25C773D7-B462-4467-854D-1D09444B94E1}</a:tableStyleId>
              </a:tblPr>
              <a:tblGrid>
                <a:gridCol w="336550"/>
                <a:gridCol w="3779520"/>
                <a:gridCol w="736600"/>
                <a:gridCol w="728345"/>
                <a:gridCol w="760730"/>
                <a:gridCol w="680720"/>
                <a:gridCol w="875030"/>
                <a:gridCol w="813277"/>
              </a:tblGrid>
              <a:tr h="16452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altLang="en-US"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solidFill>
                            <a:schemeClr val="dk1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Категория / Оценка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не 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особенно 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важный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/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</a:t>
                      </a: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 </a:t>
                      </a:r>
                      <a:r>
                        <a:rPr lang="en-US" sz="800" b="1">
                          <a:solidFill>
                            <a:srgbClr val="00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Новосибирск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Красноярск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ср. балл</a:t>
                      </a:r>
                      <a:endParaRPr sz="800" b="1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/>
                </a:tc>
              </a:tr>
              <a:tr h="1292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11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Автоматизированная передача показаний счетчиков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47%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0,77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0,69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0,67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1292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12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Панорамные окна в квартире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52%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38%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10%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0,58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0,63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1292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13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Наличие умных систем управления климатом и (или) бытовыми приборами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52%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0,66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0,51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0,63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2E9"/>
                    </a:solidFill>
                  </a:tcPr>
                </a:tc>
              </a:tr>
              <a:tr h="129275">
                <a:tc>
                  <a:txBody>
                    <a:bodyPr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altLang="en-GB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14</a:t>
                      </a:r>
                      <a:endParaRPr lang="ru-RU" altLang="en-GB"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Встроенная мебель и техника от застройщика</a:t>
                      </a:r>
                      <a:endParaRPr sz="8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53%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38%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9%</a:t>
                      </a:r>
                      <a:endParaRPr sz="10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0,65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0,52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Commissioner"/>
                          <a:ea typeface="Commissioner"/>
                          <a:cs typeface="Commissioner"/>
                          <a:sym typeface="Commissioner"/>
                        </a:rPr>
                        <a:t>0,52</a:t>
                      </a:r>
                      <a:endParaRPr lang="en-US" sz="1000" b="1">
                        <a:solidFill>
                          <a:srgbClr val="FF0000"/>
                        </a:solidFill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2E9"/>
                    </a:solidFill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265" y="4511675"/>
            <a:ext cx="1682750" cy="5397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684*309"/>
  <p:tag name="TABLE_ENDDRAG_RECT" val="21*81*684*309"/>
</p:tagLst>
</file>

<file path=ppt/tags/tag2.xml><?xml version="1.0" encoding="utf-8"?>
<p:tagLst xmlns:p="http://schemas.openxmlformats.org/presentationml/2006/main">
  <p:tag name="TABLE_ENDDRAG_ORIGIN_RECT" val="685*139"/>
  <p:tag name="TABLE_ENDDRAG_RECT" val="23*80*685*139"/>
</p:tagLst>
</file>

<file path=ppt/tags/tag3.xml><?xml version="1.0" encoding="utf-8"?>
<p:tagLst xmlns:p="http://schemas.openxmlformats.org/presentationml/2006/main">
  <p:tag name="TABLE_ENDDRAG_ORIGIN_RECT" val="678*310"/>
  <p:tag name="TABLE_ENDDRAG_RECT" val="22*77*678*310"/>
</p:tagLst>
</file>

<file path=ppt/tags/tag4.xml><?xml version="1.0" encoding="utf-8"?>
<p:tagLst xmlns:p="http://schemas.openxmlformats.org/presentationml/2006/main">
  <p:tag name="TABLE_ENDDRAG_ORIGIN_RECT" val="591*367"/>
  <p:tag name="TABLE_ENDDRAG_RECT" val="24*33*591*367"/>
</p:tagLst>
</file>

<file path=ppt/tags/tag5.xml><?xml version="1.0" encoding="utf-8"?>
<p:tagLst xmlns:p="http://schemas.openxmlformats.org/presentationml/2006/main">
  <p:tag name="TABLE_ENDDRAG_ORIGIN_RECT" val="577*367"/>
  <p:tag name="TABLE_ENDDRAG_RECT" val="41*37*577*367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5854</Words>
  <Application>WPS Presentation</Application>
  <PresentationFormat/>
  <Paragraphs>1312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SimSun</vt:lpstr>
      <vt:lpstr>Wingdings</vt:lpstr>
      <vt:lpstr>Arial</vt:lpstr>
      <vt:lpstr>Helvetica Neue</vt:lpstr>
      <vt:lpstr>Commissioner</vt:lpstr>
      <vt:lpstr>Mulish</vt:lpstr>
      <vt:lpstr>Tenor Sans</vt:lpstr>
      <vt:lpstr>Microsoft YaHei</vt:lpstr>
      <vt:lpstr>Arial Unicode MS</vt:lpstr>
      <vt:lpstr>Simple Light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Irina Mikheeva</cp:lastModifiedBy>
  <cp:revision>5</cp:revision>
  <dcterms:created xsi:type="dcterms:W3CDTF">2025-04-01T07:36:00Z</dcterms:created>
  <dcterms:modified xsi:type="dcterms:W3CDTF">2025-04-03T05:42:02Z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1C400C61FFF74670A700E091CC77833A_13</vt:lpwstr>
  </property>
  <property fmtid="{D5CDD505-2E9C-101B-9397-08002B2CF9AE}" pid="3" name="KSOProductBuildVer">
    <vt:lpwstr>2057-12.2.0.20348</vt:lpwstr>
  </property>
</Properties>
</file>