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3"/>
  </p:notesMasterIdLst>
  <p:sldIdLst>
    <p:sldId id="778" r:id="rId5"/>
    <p:sldId id="758" r:id="rId6"/>
    <p:sldId id="851" r:id="rId7"/>
    <p:sldId id="914" r:id="rId8"/>
    <p:sldId id="1539" r:id="rId9"/>
    <p:sldId id="905" r:id="rId10"/>
    <p:sldId id="538" r:id="rId11"/>
    <p:sldId id="529" r:id="rId12"/>
    <p:sldId id="534" r:id="rId13"/>
    <p:sldId id="821" r:id="rId14"/>
    <p:sldId id="912" r:id="rId15"/>
    <p:sldId id="913" r:id="rId16"/>
    <p:sldId id="859" r:id="rId17"/>
    <p:sldId id="837" r:id="rId18"/>
    <p:sldId id="876" r:id="rId19"/>
    <p:sldId id="866" r:id="rId20"/>
    <p:sldId id="877" r:id="rId21"/>
    <p:sldId id="879" r:id="rId22"/>
    <p:sldId id="878" r:id="rId23"/>
    <p:sldId id="872" r:id="rId24"/>
    <p:sldId id="768" r:id="rId25"/>
    <p:sldId id="850" r:id="rId26"/>
    <p:sldId id="906" r:id="rId27"/>
    <p:sldId id="853" r:id="rId28"/>
    <p:sldId id="852" r:id="rId29"/>
    <p:sldId id="266" r:id="rId30"/>
    <p:sldId id="903" r:id="rId31"/>
    <p:sldId id="332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nRadar at a glance" id="{FD2AA346-CAA3-48EB-934B-689C9B164836}">
          <p14:sldIdLst>
            <p14:sldId id="778"/>
            <p14:sldId id="758"/>
            <p14:sldId id="851"/>
            <p14:sldId id="914"/>
            <p14:sldId id="1539"/>
            <p14:sldId id="905"/>
            <p14:sldId id="538"/>
            <p14:sldId id="529"/>
            <p14:sldId id="534"/>
            <p14:sldId id="821"/>
            <p14:sldId id="912"/>
            <p14:sldId id="913"/>
            <p14:sldId id="859"/>
          </p14:sldIdLst>
        </p14:section>
        <p14:section name="Top Features &amp; capabilities" id="{4A983EF4-DD2E-4ABD-9506-5A637A2967D8}">
          <p14:sldIdLst>
            <p14:sldId id="837"/>
            <p14:sldId id="876"/>
            <p14:sldId id="866"/>
            <p14:sldId id="877"/>
            <p14:sldId id="879"/>
            <p14:sldId id="878"/>
            <p14:sldId id="872"/>
            <p14:sldId id="768"/>
          </p14:sldIdLst>
        </p14:section>
        <p14:section name="Industry vertical slides" id="{EC086584-FA7F-4AC8-91CE-B6C13F106D66}">
          <p14:sldIdLst>
            <p14:sldId id="850"/>
            <p14:sldId id="906"/>
            <p14:sldId id="853"/>
            <p14:sldId id="852"/>
          </p14:sldIdLst>
        </p14:section>
        <p14:section name="C-Suite Audience" id="{8BB3AAD8-B309-4A98-A0AB-FCEC7172AFE0}">
          <p14:sldIdLst>
            <p14:sldId id="266"/>
            <p14:sldId id="903"/>
            <p14:sldId id="332"/>
          </p14:sldIdLst>
        </p14:section>
        <p14:section name="Keep in touch &amp; end template" id="{C33B4395-8493-42F0-AABE-1A0F06ED87A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280C03-C403-BC59-1B55-D0FFB0CD549F}" name="Kate Robson" initials="KR" userId="S::k.robson@planradar.com::3e2f8438-493a-453f-8a50-6210321eb164" providerId="AD"/>
  <p188:author id="{132B4A33-F914-66D6-BA50-D681556B2AEA}" name="Stacy Schlicht" initials="SS" userId="S::s.schlicht@planradar.com::4fa95a26-cff7-473d-a15e-720a6b60c833" providerId="AD"/>
  <p188:author id="{92409399-7F40-3965-6298-07952EFD16C2}" name="Emily-Claire Wigan" initials="EW" userId="S::e.wigan@planradar.com::ddfd14e0-ca18-45ae-bfe8-c5beca88ea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C8"/>
    <a:srgbClr val="3C4650"/>
    <a:srgbClr val="003264"/>
    <a:srgbClr val="000000"/>
    <a:srgbClr val="28965A"/>
    <a:srgbClr val="7FB1E3"/>
    <a:srgbClr val="FFE346"/>
    <a:srgbClr val="66A2DE"/>
    <a:srgbClr val="CCE0F4"/>
    <a:srgbClr val="68A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FA07C-2879-4127-BD4B-443B6C3C9C32}" v="11" dt="2023-04-26T06:55:34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5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80" d="100"/>
        <a:sy n="8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965A"/>
            </a:solidFill>
          </c:spPr>
          <c:dPt>
            <c:idx val="0"/>
            <c:bubble3D val="0"/>
            <c:spPr>
              <a:solidFill>
                <a:srgbClr val="28965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58-6D4F-AE76-433A46428379}"/>
              </c:ext>
            </c:extLst>
          </c:dPt>
          <c:dPt>
            <c:idx val="1"/>
            <c:bubble3D val="0"/>
            <c:spPr>
              <a:solidFill>
                <a:srgbClr val="C8C8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58-6D4F-AE76-433A4642837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58-6D4F-AE76-433A464283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64C8"/>
            </a:solidFill>
          </c:spPr>
          <c:dPt>
            <c:idx val="0"/>
            <c:bubble3D val="0"/>
            <c:spPr>
              <a:solidFill>
                <a:srgbClr val="0064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F3-AC45-B867-9F5EF9C3D75B}"/>
              </c:ext>
            </c:extLst>
          </c:dPt>
          <c:dPt>
            <c:idx val="1"/>
            <c:bubble3D val="0"/>
            <c:spPr>
              <a:solidFill>
                <a:srgbClr val="C8C8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F3-AC45-B867-9F5EF9C3D7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F3-AC45-B867-9F5EF9C3D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FB1E3"/>
            </a:solidFill>
          </c:spPr>
          <c:dPt>
            <c:idx val="0"/>
            <c:bubble3D val="0"/>
            <c:spPr>
              <a:solidFill>
                <a:srgbClr val="7FB1E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06-754A-B3A8-79E68C4800B6}"/>
              </c:ext>
            </c:extLst>
          </c:dPt>
          <c:dPt>
            <c:idx val="1"/>
            <c:bubble3D val="0"/>
            <c:spPr>
              <a:solidFill>
                <a:srgbClr val="C8C8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06-754A-B3A8-79E68C4800B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06-754A-B3A8-79E68C480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965A"/>
            </a:solidFill>
          </c:spPr>
          <c:dPt>
            <c:idx val="0"/>
            <c:bubble3D val="0"/>
            <c:spPr>
              <a:solidFill>
                <a:srgbClr val="28965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58-6D4F-AE76-433A46428379}"/>
              </c:ext>
            </c:extLst>
          </c:dPt>
          <c:dPt>
            <c:idx val="1"/>
            <c:bubble3D val="0"/>
            <c:spPr>
              <a:solidFill>
                <a:srgbClr val="C8C8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58-6D4F-AE76-433A4642837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58-6D4F-AE76-433A464283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64C8"/>
            </a:solidFill>
          </c:spPr>
          <c:dPt>
            <c:idx val="0"/>
            <c:bubble3D val="0"/>
            <c:spPr>
              <a:solidFill>
                <a:srgbClr val="0064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F3-AC45-B867-9F5EF9C3D75B}"/>
              </c:ext>
            </c:extLst>
          </c:dPt>
          <c:dPt>
            <c:idx val="1"/>
            <c:bubble3D val="0"/>
            <c:spPr>
              <a:solidFill>
                <a:srgbClr val="C8C8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F3-AC45-B867-9F5EF9C3D7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F3-AC45-B867-9F5EF9C3D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FB1E3"/>
            </a:solidFill>
          </c:spPr>
          <c:dPt>
            <c:idx val="0"/>
            <c:bubble3D val="0"/>
            <c:spPr>
              <a:solidFill>
                <a:srgbClr val="7FB1E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06-754A-B3A8-79E68C4800B6}"/>
              </c:ext>
            </c:extLst>
          </c:dPt>
          <c:dPt>
            <c:idx val="1"/>
            <c:bubble3D val="0"/>
            <c:spPr>
              <a:solidFill>
                <a:srgbClr val="C8C8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06-754A-B3A8-79E68C4800B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06-754A-B3A8-79E68C480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C5189-D2D8-4F8A-A5D9-50FFEE873DF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E"/>
        </a:p>
      </dgm:t>
    </dgm:pt>
    <dgm:pt modelId="{8ABA35F6-42DB-4292-A9C6-CFD11F43C897}">
      <dgm:prSet phldrT="[Text]"/>
      <dgm:spPr/>
      <dgm:t>
        <a:bodyPr/>
        <a:lstStyle/>
        <a:p>
          <a:r>
            <a:rPr lang="ru-RU" b="0" i="0" dirty="0"/>
            <a:t>Улучшение взаимодействия </a:t>
          </a:r>
          <a:endParaRPr lang="en-AE" dirty="0"/>
        </a:p>
      </dgm:t>
    </dgm:pt>
    <dgm:pt modelId="{07991F35-4930-45EA-9527-585B975C6130}" type="parTrans" cxnId="{04537DCE-39C9-4560-A293-4DE7A754A48F}">
      <dgm:prSet/>
      <dgm:spPr/>
      <dgm:t>
        <a:bodyPr/>
        <a:lstStyle/>
        <a:p>
          <a:endParaRPr lang="en-AE"/>
        </a:p>
      </dgm:t>
    </dgm:pt>
    <dgm:pt modelId="{DEEC5811-2D8A-419D-8C3C-C36EB8732165}" type="sibTrans" cxnId="{04537DCE-39C9-4560-A293-4DE7A754A48F}">
      <dgm:prSet/>
      <dgm:spPr/>
      <dgm:t>
        <a:bodyPr/>
        <a:lstStyle/>
        <a:p>
          <a:endParaRPr lang="en-AE"/>
        </a:p>
      </dgm:t>
    </dgm:pt>
    <dgm:pt modelId="{45138A17-8054-42ED-9E2A-53AF005FC558}">
      <dgm:prSet phldrT="[Text]"/>
      <dgm:spPr/>
      <dgm:t>
        <a:bodyPr/>
        <a:lstStyle/>
        <a:p>
          <a:r>
            <a:rPr lang="ru-RU" dirty="0"/>
            <a:t>Повышение эффективности</a:t>
          </a:r>
          <a:endParaRPr lang="en-AE" dirty="0"/>
        </a:p>
      </dgm:t>
    </dgm:pt>
    <dgm:pt modelId="{5409B2EE-5177-4B8D-962C-2E203EFFBF84}" type="parTrans" cxnId="{23FF117E-EC30-4848-98CE-B0293692771E}">
      <dgm:prSet/>
      <dgm:spPr/>
      <dgm:t>
        <a:bodyPr/>
        <a:lstStyle/>
        <a:p>
          <a:endParaRPr lang="en-AE"/>
        </a:p>
      </dgm:t>
    </dgm:pt>
    <dgm:pt modelId="{C8E7E805-F760-45E4-A131-9632CCF48A23}" type="sibTrans" cxnId="{23FF117E-EC30-4848-98CE-B0293692771E}">
      <dgm:prSet/>
      <dgm:spPr/>
      <dgm:t>
        <a:bodyPr/>
        <a:lstStyle/>
        <a:p>
          <a:endParaRPr lang="en-AE"/>
        </a:p>
      </dgm:t>
    </dgm:pt>
    <dgm:pt modelId="{749DA11F-5C77-4D7E-BC5A-430EE808CE60}">
      <dgm:prSet phldrT="[Text]"/>
      <dgm:spPr/>
      <dgm:t>
        <a:bodyPr/>
        <a:lstStyle/>
        <a:p>
          <a:r>
            <a:rPr lang="ru-RU" b="0" i="0" dirty="0"/>
            <a:t>Лучшее качество</a:t>
          </a:r>
          <a:endParaRPr lang="en-AE" dirty="0"/>
        </a:p>
      </dgm:t>
    </dgm:pt>
    <dgm:pt modelId="{0B07C3BE-18A1-4ABF-9863-D223C5BE54C9}" type="parTrans" cxnId="{687518D4-3304-4C58-8DB8-19845EB835D7}">
      <dgm:prSet/>
      <dgm:spPr/>
      <dgm:t>
        <a:bodyPr/>
        <a:lstStyle/>
        <a:p>
          <a:endParaRPr lang="en-AE"/>
        </a:p>
      </dgm:t>
    </dgm:pt>
    <dgm:pt modelId="{7BF7B3B7-4411-4DDD-AF01-4002FCD74A96}" type="sibTrans" cxnId="{687518D4-3304-4C58-8DB8-19845EB835D7}">
      <dgm:prSet/>
      <dgm:spPr/>
      <dgm:t>
        <a:bodyPr/>
        <a:lstStyle/>
        <a:p>
          <a:endParaRPr lang="en-AE"/>
        </a:p>
      </dgm:t>
    </dgm:pt>
    <dgm:pt modelId="{2907C1B0-47AC-416E-AFA4-A2BEF83E15E3}">
      <dgm:prSet phldrT="[Text]"/>
      <dgm:spPr/>
      <dgm:t>
        <a:bodyPr/>
        <a:lstStyle/>
        <a:p>
          <a:r>
            <a:rPr lang="ru-RU" b="0" i="0" dirty="0"/>
            <a:t>Повышенная безопасность</a:t>
          </a:r>
          <a:endParaRPr lang="en-AE" dirty="0"/>
        </a:p>
      </dgm:t>
    </dgm:pt>
    <dgm:pt modelId="{E0C78C24-BA9E-4354-A0FE-B6F156429FC1}" type="parTrans" cxnId="{79610146-5202-48E6-88B5-FACA8B9E8E39}">
      <dgm:prSet/>
      <dgm:spPr/>
      <dgm:t>
        <a:bodyPr/>
        <a:lstStyle/>
        <a:p>
          <a:endParaRPr lang="en-AE"/>
        </a:p>
      </dgm:t>
    </dgm:pt>
    <dgm:pt modelId="{5B83B252-4B69-4C83-8945-AEBAD6580217}" type="sibTrans" cxnId="{79610146-5202-48E6-88B5-FACA8B9E8E39}">
      <dgm:prSet/>
      <dgm:spPr/>
      <dgm:t>
        <a:bodyPr/>
        <a:lstStyle/>
        <a:p>
          <a:endParaRPr lang="en-AE"/>
        </a:p>
      </dgm:t>
    </dgm:pt>
    <dgm:pt modelId="{3D4D4109-D985-48F7-8390-BA39B41032B0}">
      <dgm:prSet phldrT="[Text]"/>
      <dgm:spPr/>
      <dgm:t>
        <a:bodyPr/>
        <a:lstStyle/>
        <a:p>
          <a:r>
            <a:rPr lang="ru-RU" b="0" i="0" dirty="0"/>
            <a:t>Принятие решений на основе данных</a:t>
          </a:r>
          <a:endParaRPr lang="en-AE" dirty="0"/>
        </a:p>
      </dgm:t>
    </dgm:pt>
    <dgm:pt modelId="{2D52F823-C297-4127-B7E2-1D35B88A164B}" type="parTrans" cxnId="{231230A6-8F95-4503-954C-826CE1ABC3E8}">
      <dgm:prSet/>
      <dgm:spPr/>
      <dgm:t>
        <a:bodyPr/>
        <a:lstStyle/>
        <a:p>
          <a:endParaRPr lang="en-AE"/>
        </a:p>
      </dgm:t>
    </dgm:pt>
    <dgm:pt modelId="{F6F2F1EF-AC7A-4B61-AD37-BCA41A197C88}" type="sibTrans" cxnId="{231230A6-8F95-4503-954C-826CE1ABC3E8}">
      <dgm:prSet/>
      <dgm:spPr/>
      <dgm:t>
        <a:bodyPr/>
        <a:lstStyle/>
        <a:p>
          <a:endParaRPr lang="en-AE"/>
        </a:p>
      </dgm:t>
    </dgm:pt>
    <dgm:pt modelId="{2FB06DE8-8001-4D38-AB5A-02322388B94C}" type="pres">
      <dgm:prSet presAssocID="{CABC5189-D2D8-4F8A-A5D9-50FFEE873DF0}" presName="outerComposite" presStyleCnt="0">
        <dgm:presLayoutVars>
          <dgm:chMax val="5"/>
          <dgm:dir/>
          <dgm:resizeHandles val="exact"/>
        </dgm:presLayoutVars>
      </dgm:prSet>
      <dgm:spPr/>
    </dgm:pt>
    <dgm:pt modelId="{C0521F99-4DEF-4030-A8BE-F894E4413CE9}" type="pres">
      <dgm:prSet presAssocID="{CABC5189-D2D8-4F8A-A5D9-50FFEE873DF0}" presName="dummyMaxCanvas" presStyleCnt="0">
        <dgm:presLayoutVars/>
      </dgm:prSet>
      <dgm:spPr/>
    </dgm:pt>
    <dgm:pt modelId="{993852FA-0652-493A-BB13-8710721646C7}" type="pres">
      <dgm:prSet presAssocID="{CABC5189-D2D8-4F8A-A5D9-50FFEE873DF0}" presName="FiveNodes_1" presStyleLbl="node1" presStyleIdx="0" presStyleCnt="5">
        <dgm:presLayoutVars>
          <dgm:bulletEnabled val="1"/>
        </dgm:presLayoutVars>
      </dgm:prSet>
      <dgm:spPr/>
    </dgm:pt>
    <dgm:pt modelId="{BB24FD85-EA9C-4D32-A26A-12D8C17E9D00}" type="pres">
      <dgm:prSet presAssocID="{CABC5189-D2D8-4F8A-A5D9-50FFEE873DF0}" presName="FiveNodes_2" presStyleLbl="node1" presStyleIdx="1" presStyleCnt="5">
        <dgm:presLayoutVars>
          <dgm:bulletEnabled val="1"/>
        </dgm:presLayoutVars>
      </dgm:prSet>
      <dgm:spPr/>
    </dgm:pt>
    <dgm:pt modelId="{8D5D3021-E3AB-4629-A986-F58D3C24D65E}" type="pres">
      <dgm:prSet presAssocID="{CABC5189-D2D8-4F8A-A5D9-50FFEE873DF0}" presName="FiveNodes_3" presStyleLbl="node1" presStyleIdx="2" presStyleCnt="5">
        <dgm:presLayoutVars>
          <dgm:bulletEnabled val="1"/>
        </dgm:presLayoutVars>
      </dgm:prSet>
      <dgm:spPr/>
    </dgm:pt>
    <dgm:pt modelId="{5538AF4C-EADE-4553-B97D-0CA32109F97D}" type="pres">
      <dgm:prSet presAssocID="{CABC5189-D2D8-4F8A-A5D9-50FFEE873DF0}" presName="FiveNodes_4" presStyleLbl="node1" presStyleIdx="3" presStyleCnt="5">
        <dgm:presLayoutVars>
          <dgm:bulletEnabled val="1"/>
        </dgm:presLayoutVars>
      </dgm:prSet>
      <dgm:spPr/>
    </dgm:pt>
    <dgm:pt modelId="{7B0B03D8-98FB-450F-A380-1DFE3E670B62}" type="pres">
      <dgm:prSet presAssocID="{CABC5189-D2D8-4F8A-A5D9-50FFEE873DF0}" presName="FiveNodes_5" presStyleLbl="node1" presStyleIdx="4" presStyleCnt="5">
        <dgm:presLayoutVars>
          <dgm:bulletEnabled val="1"/>
        </dgm:presLayoutVars>
      </dgm:prSet>
      <dgm:spPr/>
    </dgm:pt>
    <dgm:pt modelId="{89FFBF63-963F-4E34-B1FC-B626463C95A0}" type="pres">
      <dgm:prSet presAssocID="{CABC5189-D2D8-4F8A-A5D9-50FFEE873DF0}" presName="FiveConn_1-2" presStyleLbl="fgAccFollowNode1" presStyleIdx="0" presStyleCnt="4">
        <dgm:presLayoutVars>
          <dgm:bulletEnabled val="1"/>
        </dgm:presLayoutVars>
      </dgm:prSet>
      <dgm:spPr/>
    </dgm:pt>
    <dgm:pt modelId="{BFFB70A6-B501-4928-8C1F-06F1EBF49D48}" type="pres">
      <dgm:prSet presAssocID="{CABC5189-D2D8-4F8A-A5D9-50FFEE873DF0}" presName="FiveConn_2-3" presStyleLbl="fgAccFollowNode1" presStyleIdx="1" presStyleCnt="4">
        <dgm:presLayoutVars>
          <dgm:bulletEnabled val="1"/>
        </dgm:presLayoutVars>
      </dgm:prSet>
      <dgm:spPr/>
    </dgm:pt>
    <dgm:pt modelId="{F8557463-98CC-423E-BE43-EB871F709823}" type="pres">
      <dgm:prSet presAssocID="{CABC5189-D2D8-4F8A-A5D9-50FFEE873DF0}" presName="FiveConn_3-4" presStyleLbl="fgAccFollowNode1" presStyleIdx="2" presStyleCnt="4">
        <dgm:presLayoutVars>
          <dgm:bulletEnabled val="1"/>
        </dgm:presLayoutVars>
      </dgm:prSet>
      <dgm:spPr/>
    </dgm:pt>
    <dgm:pt modelId="{38CF93C5-8135-42B1-9D09-A8B7597662ED}" type="pres">
      <dgm:prSet presAssocID="{CABC5189-D2D8-4F8A-A5D9-50FFEE873DF0}" presName="FiveConn_4-5" presStyleLbl="fgAccFollowNode1" presStyleIdx="3" presStyleCnt="4">
        <dgm:presLayoutVars>
          <dgm:bulletEnabled val="1"/>
        </dgm:presLayoutVars>
      </dgm:prSet>
      <dgm:spPr/>
    </dgm:pt>
    <dgm:pt modelId="{906CFCF2-6CBF-4902-A719-B992C69BB9AB}" type="pres">
      <dgm:prSet presAssocID="{CABC5189-D2D8-4F8A-A5D9-50FFEE873DF0}" presName="FiveNodes_1_text" presStyleLbl="node1" presStyleIdx="4" presStyleCnt="5">
        <dgm:presLayoutVars>
          <dgm:bulletEnabled val="1"/>
        </dgm:presLayoutVars>
      </dgm:prSet>
      <dgm:spPr/>
    </dgm:pt>
    <dgm:pt modelId="{BBB01582-E875-42B6-A40A-E82D6B790EDA}" type="pres">
      <dgm:prSet presAssocID="{CABC5189-D2D8-4F8A-A5D9-50FFEE873DF0}" presName="FiveNodes_2_text" presStyleLbl="node1" presStyleIdx="4" presStyleCnt="5">
        <dgm:presLayoutVars>
          <dgm:bulletEnabled val="1"/>
        </dgm:presLayoutVars>
      </dgm:prSet>
      <dgm:spPr/>
    </dgm:pt>
    <dgm:pt modelId="{D5654219-7608-46E4-8BF8-1C9ADB500871}" type="pres">
      <dgm:prSet presAssocID="{CABC5189-D2D8-4F8A-A5D9-50FFEE873DF0}" presName="FiveNodes_3_text" presStyleLbl="node1" presStyleIdx="4" presStyleCnt="5">
        <dgm:presLayoutVars>
          <dgm:bulletEnabled val="1"/>
        </dgm:presLayoutVars>
      </dgm:prSet>
      <dgm:spPr/>
    </dgm:pt>
    <dgm:pt modelId="{37938B56-578B-45CD-8C56-3982F6E574A1}" type="pres">
      <dgm:prSet presAssocID="{CABC5189-D2D8-4F8A-A5D9-50FFEE873DF0}" presName="FiveNodes_4_text" presStyleLbl="node1" presStyleIdx="4" presStyleCnt="5">
        <dgm:presLayoutVars>
          <dgm:bulletEnabled val="1"/>
        </dgm:presLayoutVars>
      </dgm:prSet>
      <dgm:spPr/>
    </dgm:pt>
    <dgm:pt modelId="{E499C3DA-B58B-4358-9D2B-801DB49DB1FC}" type="pres">
      <dgm:prSet presAssocID="{CABC5189-D2D8-4F8A-A5D9-50FFEE873DF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9DCA90E-3955-4533-A336-698E255940CC}" type="presOf" srcId="{5B83B252-4B69-4C83-8945-AEBAD6580217}" destId="{38CF93C5-8135-42B1-9D09-A8B7597662ED}" srcOrd="0" destOrd="0" presId="urn:microsoft.com/office/officeart/2005/8/layout/vProcess5"/>
    <dgm:cxn modelId="{973B361E-23C6-4E38-9D14-DBC605CA79A8}" type="presOf" srcId="{2907C1B0-47AC-416E-AFA4-A2BEF83E15E3}" destId="{5538AF4C-EADE-4553-B97D-0CA32109F97D}" srcOrd="0" destOrd="0" presId="urn:microsoft.com/office/officeart/2005/8/layout/vProcess5"/>
    <dgm:cxn modelId="{78028221-CE28-4960-8A52-BA0BCC7C2F0A}" type="presOf" srcId="{749DA11F-5C77-4D7E-BC5A-430EE808CE60}" destId="{D5654219-7608-46E4-8BF8-1C9ADB500871}" srcOrd="1" destOrd="0" presId="urn:microsoft.com/office/officeart/2005/8/layout/vProcess5"/>
    <dgm:cxn modelId="{19A03932-191E-40CA-BE42-911C144C63BE}" type="presOf" srcId="{CABC5189-D2D8-4F8A-A5D9-50FFEE873DF0}" destId="{2FB06DE8-8001-4D38-AB5A-02322388B94C}" srcOrd="0" destOrd="0" presId="urn:microsoft.com/office/officeart/2005/8/layout/vProcess5"/>
    <dgm:cxn modelId="{ACF9D05E-6319-489A-BF3E-2D490B8BACE6}" type="presOf" srcId="{2907C1B0-47AC-416E-AFA4-A2BEF83E15E3}" destId="{37938B56-578B-45CD-8C56-3982F6E574A1}" srcOrd="1" destOrd="0" presId="urn:microsoft.com/office/officeart/2005/8/layout/vProcess5"/>
    <dgm:cxn modelId="{79610146-5202-48E6-88B5-FACA8B9E8E39}" srcId="{CABC5189-D2D8-4F8A-A5D9-50FFEE873DF0}" destId="{2907C1B0-47AC-416E-AFA4-A2BEF83E15E3}" srcOrd="3" destOrd="0" parTransId="{E0C78C24-BA9E-4354-A0FE-B6F156429FC1}" sibTransId="{5B83B252-4B69-4C83-8945-AEBAD6580217}"/>
    <dgm:cxn modelId="{C29A024D-2810-4D97-B49E-97BF310A44FA}" type="presOf" srcId="{8ABA35F6-42DB-4292-A9C6-CFD11F43C897}" destId="{993852FA-0652-493A-BB13-8710721646C7}" srcOrd="0" destOrd="0" presId="urn:microsoft.com/office/officeart/2005/8/layout/vProcess5"/>
    <dgm:cxn modelId="{DAE31B4E-2EF4-4575-B278-353F1DCEF224}" type="presOf" srcId="{45138A17-8054-42ED-9E2A-53AF005FC558}" destId="{BBB01582-E875-42B6-A40A-E82D6B790EDA}" srcOrd="1" destOrd="0" presId="urn:microsoft.com/office/officeart/2005/8/layout/vProcess5"/>
    <dgm:cxn modelId="{23FF117E-EC30-4848-98CE-B0293692771E}" srcId="{CABC5189-D2D8-4F8A-A5D9-50FFEE873DF0}" destId="{45138A17-8054-42ED-9E2A-53AF005FC558}" srcOrd="1" destOrd="0" parTransId="{5409B2EE-5177-4B8D-962C-2E203EFFBF84}" sibTransId="{C8E7E805-F760-45E4-A131-9632CCF48A23}"/>
    <dgm:cxn modelId="{1385348F-1368-4B39-9B6B-D465915B98B9}" type="presOf" srcId="{749DA11F-5C77-4D7E-BC5A-430EE808CE60}" destId="{8D5D3021-E3AB-4629-A986-F58D3C24D65E}" srcOrd="0" destOrd="0" presId="urn:microsoft.com/office/officeart/2005/8/layout/vProcess5"/>
    <dgm:cxn modelId="{7ECEF892-16DE-4387-95DC-0E50775CB0FA}" type="presOf" srcId="{3D4D4109-D985-48F7-8390-BA39B41032B0}" destId="{7B0B03D8-98FB-450F-A380-1DFE3E670B62}" srcOrd="0" destOrd="0" presId="urn:microsoft.com/office/officeart/2005/8/layout/vProcess5"/>
    <dgm:cxn modelId="{D98F1496-02D3-4AF4-B14C-89F21442D847}" type="presOf" srcId="{3D4D4109-D985-48F7-8390-BA39B41032B0}" destId="{E499C3DA-B58B-4358-9D2B-801DB49DB1FC}" srcOrd="1" destOrd="0" presId="urn:microsoft.com/office/officeart/2005/8/layout/vProcess5"/>
    <dgm:cxn modelId="{254F1FA1-28CC-4217-B049-C39B14790930}" type="presOf" srcId="{7BF7B3B7-4411-4DDD-AF01-4002FCD74A96}" destId="{F8557463-98CC-423E-BE43-EB871F709823}" srcOrd="0" destOrd="0" presId="urn:microsoft.com/office/officeart/2005/8/layout/vProcess5"/>
    <dgm:cxn modelId="{231230A6-8F95-4503-954C-826CE1ABC3E8}" srcId="{CABC5189-D2D8-4F8A-A5D9-50FFEE873DF0}" destId="{3D4D4109-D985-48F7-8390-BA39B41032B0}" srcOrd="4" destOrd="0" parTransId="{2D52F823-C297-4127-B7E2-1D35B88A164B}" sibTransId="{F6F2F1EF-AC7A-4B61-AD37-BCA41A197C88}"/>
    <dgm:cxn modelId="{C35C95C1-AC9E-42A2-B7A2-2BFD326A4ABB}" type="presOf" srcId="{DEEC5811-2D8A-419D-8C3C-C36EB8732165}" destId="{89FFBF63-963F-4E34-B1FC-B626463C95A0}" srcOrd="0" destOrd="0" presId="urn:microsoft.com/office/officeart/2005/8/layout/vProcess5"/>
    <dgm:cxn modelId="{66A163C6-CF05-4F20-8890-9566F6781979}" type="presOf" srcId="{8ABA35F6-42DB-4292-A9C6-CFD11F43C897}" destId="{906CFCF2-6CBF-4902-A719-B992C69BB9AB}" srcOrd="1" destOrd="0" presId="urn:microsoft.com/office/officeart/2005/8/layout/vProcess5"/>
    <dgm:cxn modelId="{04537DCE-39C9-4560-A293-4DE7A754A48F}" srcId="{CABC5189-D2D8-4F8A-A5D9-50FFEE873DF0}" destId="{8ABA35F6-42DB-4292-A9C6-CFD11F43C897}" srcOrd="0" destOrd="0" parTransId="{07991F35-4930-45EA-9527-585B975C6130}" sibTransId="{DEEC5811-2D8A-419D-8C3C-C36EB8732165}"/>
    <dgm:cxn modelId="{687518D4-3304-4C58-8DB8-19845EB835D7}" srcId="{CABC5189-D2D8-4F8A-A5D9-50FFEE873DF0}" destId="{749DA11F-5C77-4D7E-BC5A-430EE808CE60}" srcOrd="2" destOrd="0" parTransId="{0B07C3BE-18A1-4ABF-9863-D223C5BE54C9}" sibTransId="{7BF7B3B7-4411-4DDD-AF01-4002FCD74A96}"/>
    <dgm:cxn modelId="{6DB068DE-6DDA-4EF3-B767-8497D9A6ECA4}" type="presOf" srcId="{C8E7E805-F760-45E4-A131-9632CCF48A23}" destId="{BFFB70A6-B501-4928-8C1F-06F1EBF49D48}" srcOrd="0" destOrd="0" presId="urn:microsoft.com/office/officeart/2005/8/layout/vProcess5"/>
    <dgm:cxn modelId="{307471E1-902B-447A-8E07-70D9290BEA61}" type="presOf" srcId="{45138A17-8054-42ED-9E2A-53AF005FC558}" destId="{BB24FD85-EA9C-4D32-A26A-12D8C17E9D00}" srcOrd="0" destOrd="0" presId="urn:microsoft.com/office/officeart/2005/8/layout/vProcess5"/>
    <dgm:cxn modelId="{3E247988-15B0-4C09-B350-5F3A3F83B428}" type="presParOf" srcId="{2FB06DE8-8001-4D38-AB5A-02322388B94C}" destId="{C0521F99-4DEF-4030-A8BE-F894E4413CE9}" srcOrd="0" destOrd="0" presId="urn:microsoft.com/office/officeart/2005/8/layout/vProcess5"/>
    <dgm:cxn modelId="{63F79666-69EB-4357-8C12-5D0CC631D946}" type="presParOf" srcId="{2FB06DE8-8001-4D38-AB5A-02322388B94C}" destId="{993852FA-0652-493A-BB13-8710721646C7}" srcOrd="1" destOrd="0" presId="urn:microsoft.com/office/officeart/2005/8/layout/vProcess5"/>
    <dgm:cxn modelId="{90F2A4C3-3997-4441-8656-836C370465B0}" type="presParOf" srcId="{2FB06DE8-8001-4D38-AB5A-02322388B94C}" destId="{BB24FD85-EA9C-4D32-A26A-12D8C17E9D00}" srcOrd="2" destOrd="0" presId="urn:microsoft.com/office/officeart/2005/8/layout/vProcess5"/>
    <dgm:cxn modelId="{7C9338B5-A493-4652-B80A-68FC50304886}" type="presParOf" srcId="{2FB06DE8-8001-4D38-AB5A-02322388B94C}" destId="{8D5D3021-E3AB-4629-A986-F58D3C24D65E}" srcOrd="3" destOrd="0" presId="urn:microsoft.com/office/officeart/2005/8/layout/vProcess5"/>
    <dgm:cxn modelId="{095DF82C-FDED-4148-B785-7AEA1F51F5DC}" type="presParOf" srcId="{2FB06DE8-8001-4D38-AB5A-02322388B94C}" destId="{5538AF4C-EADE-4553-B97D-0CA32109F97D}" srcOrd="4" destOrd="0" presId="urn:microsoft.com/office/officeart/2005/8/layout/vProcess5"/>
    <dgm:cxn modelId="{9FF6CF5D-79AC-4E1D-822F-55FB4D0474C2}" type="presParOf" srcId="{2FB06DE8-8001-4D38-AB5A-02322388B94C}" destId="{7B0B03D8-98FB-450F-A380-1DFE3E670B62}" srcOrd="5" destOrd="0" presId="urn:microsoft.com/office/officeart/2005/8/layout/vProcess5"/>
    <dgm:cxn modelId="{225973F5-D90D-4D95-97FE-3640C95A4623}" type="presParOf" srcId="{2FB06DE8-8001-4D38-AB5A-02322388B94C}" destId="{89FFBF63-963F-4E34-B1FC-B626463C95A0}" srcOrd="6" destOrd="0" presId="urn:microsoft.com/office/officeart/2005/8/layout/vProcess5"/>
    <dgm:cxn modelId="{6E115ABC-FEA5-4E93-9B45-71F93F8A6B0C}" type="presParOf" srcId="{2FB06DE8-8001-4D38-AB5A-02322388B94C}" destId="{BFFB70A6-B501-4928-8C1F-06F1EBF49D48}" srcOrd="7" destOrd="0" presId="urn:microsoft.com/office/officeart/2005/8/layout/vProcess5"/>
    <dgm:cxn modelId="{CE7AD8AC-D9A6-4BAB-B0AD-FE3320BCA9F7}" type="presParOf" srcId="{2FB06DE8-8001-4D38-AB5A-02322388B94C}" destId="{F8557463-98CC-423E-BE43-EB871F709823}" srcOrd="8" destOrd="0" presId="urn:microsoft.com/office/officeart/2005/8/layout/vProcess5"/>
    <dgm:cxn modelId="{9110915D-4522-4BE9-9A41-626F5412A022}" type="presParOf" srcId="{2FB06DE8-8001-4D38-AB5A-02322388B94C}" destId="{38CF93C5-8135-42B1-9D09-A8B7597662ED}" srcOrd="9" destOrd="0" presId="urn:microsoft.com/office/officeart/2005/8/layout/vProcess5"/>
    <dgm:cxn modelId="{9C1C0DBB-C463-45FC-946D-A8A2890D52F9}" type="presParOf" srcId="{2FB06DE8-8001-4D38-AB5A-02322388B94C}" destId="{906CFCF2-6CBF-4902-A719-B992C69BB9AB}" srcOrd="10" destOrd="0" presId="urn:microsoft.com/office/officeart/2005/8/layout/vProcess5"/>
    <dgm:cxn modelId="{B4567411-99B8-4118-84BB-B858124FA82F}" type="presParOf" srcId="{2FB06DE8-8001-4D38-AB5A-02322388B94C}" destId="{BBB01582-E875-42B6-A40A-E82D6B790EDA}" srcOrd="11" destOrd="0" presId="urn:microsoft.com/office/officeart/2005/8/layout/vProcess5"/>
    <dgm:cxn modelId="{61103664-2591-47A7-89FF-0B2AB082E6C4}" type="presParOf" srcId="{2FB06DE8-8001-4D38-AB5A-02322388B94C}" destId="{D5654219-7608-46E4-8BF8-1C9ADB500871}" srcOrd="12" destOrd="0" presId="urn:microsoft.com/office/officeart/2005/8/layout/vProcess5"/>
    <dgm:cxn modelId="{55F0A043-4EC6-446E-A687-F2F84DDA3B9C}" type="presParOf" srcId="{2FB06DE8-8001-4D38-AB5A-02322388B94C}" destId="{37938B56-578B-45CD-8C56-3982F6E574A1}" srcOrd="13" destOrd="0" presId="urn:microsoft.com/office/officeart/2005/8/layout/vProcess5"/>
    <dgm:cxn modelId="{37687967-66E6-4EAA-8C4E-91F3A406846D}" type="presParOf" srcId="{2FB06DE8-8001-4D38-AB5A-02322388B94C}" destId="{E499C3DA-B58B-4358-9D2B-801DB49DB1F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852FA-0652-493A-BB13-8710721646C7}">
      <dsp:nvSpPr>
        <dsp:cNvPr id="0" name=""/>
        <dsp:cNvSpPr/>
      </dsp:nvSpPr>
      <dsp:spPr>
        <a:xfrm>
          <a:off x="0" y="0"/>
          <a:ext cx="5291835" cy="787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/>
            <a:t>Улучшение взаимодействия </a:t>
          </a:r>
          <a:endParaRPr lang="en-AE" sz="2000" kern="1200" dirty="0"/>
        </a:p>
      </dsp:txBody>
      <dsp:txXfrm>
        <a:off x="23064" y="23064"/>
        <a:ext cx="4349957" cy="741344"/>
      </dsp:txXfrm>
    </dsp:sp>
    <dsp:sp modelId="{BB24FD85-EA9C-4D32-A26A-12D8C17E9D00}">
      <dsp:nvSpPr>
        <dsp:cNvPr id="0" name=""/>
        <dsp:cNvSpPr/>
      </dsp:nvSpPr>
      <dsp:spPr>
        <a:xfrm>
          <a:off x="395169" y="896843"/>
          <a:ext cx="5291835" cy="787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Повышение эффективности</a:t>
          </a:r>
          <a:endParaRPr lang="en-AE" sz="2000" kern="1200" dirty="0"/>
        </a:p>
      </dsp:txBody>
      <dsp:txXfrm>
        <a:off x="418233" y="919907"/>
        <a:ext cx="4338681" cy="741344"/>
      </dsp:txXfrm>
    </dsp:sp>
    <dsp:sp modelId="{8D5D3021-E3AB-4629-A986-F58D3C24D65E}">
      <dsp:nvSpPr>
        <dsp:cNvPr id="0" name=""/>
        <dsp:cNvSpPr/>
      </dsp:nvSpPr>
      <dsp:spPr>
        <a:xfrm>
          <a:off x="790339" y="1793687"/>
          <a:ext cx="5291835" cy="787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/>
            <a:t>Лучшее качество</a:t>
          </a:r>
          <a:endParaRPr lang="en-AE" sz="2000" kern="1200" dirty="0"/>
        </a:p>
      </dsp:txBody>
      <dsp:txXfrm>
        <a:off x="813403" y="1816751"/>
        <a:ext cx="4338681" cy="741344"/>
      </dsp:txXfrm>
    </dsp:sp>
    <dsp:sp modelId="{5538AF4C-EADE-4553-B97D-0CA32109F97D}">
      <dsp:nvSpPr>
        <dsp:cNvPr id="0" name=""/>
        <dsp:cNvSpPr/>
      </dsp:nvSpPr>
      <dsp:spPr>
        <a:xfrm>
          <a:off x="1185508" y="2690530"/>
          <a:ext cx="5291835" cy="787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/>
            <a:t>Повышенная безопасность</a:t>
          </a:r>
          <a:endParaRPr lang="en-AE" sz="2000" kern="1200" dirty="0"/>
        </a:p>
      </dsp:txBody>
      <dsp:txXfrm>
        <a:off x="1208572" y="2713594"/>
        <a:ext cx="4338681" cy="741344"/>
      </dsp:txXfrm>
    </dsp:sp>
    <dsp:sp modelId="{7B0B03D8-98FB-450F-A380-1DFE3E670B62}">
      <dsp:nvSpPr>
        <dsp:cNvPr id="0" name=""/>
        <dsp:cNvSpPr/>
      </dsp:nvSpPr>
      <dsp:spPr>
        <a:xfrm>
          <a:off x="1580678" y="3587374"/>
          <a:ext cx="5291835" cy="787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/>
            <a:t>Принятие решений на основе данных</a:t>
          </a:r>
          <a:endParaRPr lang="en-AE" sz="2000" kern="1200" dirty="0"/>
        </a:p>
      </dsp:txBody>
      <dsp:txXfrm>
        <a:off x="1603742" y="3610438"/>
        <a:ext cx="4338681" cy="741344"/>
      </dsp:txXfrm>
    </dsp:sp>
    <dsp:sp modelId="{89FFBF63-963F-4E34-B1FC-B626463C95A0}">
      <dsp:nvSpPr>
        <dsp:cNvPr id="0" name=""/>
        <dsp:cNvSpPr/>
      </dsp:nvSpPr>
      <dsp:spPr>
        <a:xfrm>
          <a:off x="4779978" y="575292"/>
          <a:ext cx="511857" cy="511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2300" kern="1200"/>
        </a:p>
      </dsp:txBody>
      <dsp:txXfrm>
        <a:off x="4895146" y="575292"/>
        <a:ext cx="281521" cy="385172"/>
      </dsp:txXfrm>
    </dsp:sp>
    <dsp:sp modelId="{BFFB70A6-B501-4928-8C1F-06F1EBF49D48}">
      <dsp:nvSpPr>
        <dsp:cNvPr id="0" name=""/>
        <dsp:cNvSpPr/>
      </dsp:nvSpPr>
      <dsp:spPr>
        <a:xfrm>
          <a:off x="5175148" y="1472136"/>
          <a:ext cx="511857" cy="511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2300" kern="1200"/>
        </a:p>
      </dsp:txBody>
      <dsp:txXfrm>
        <a:off x="5290316" y="1472136"/>
        <a:ext cx="281521" cy="385172"/>
      </dsp:txXfrm>
    </dsp:sp>
    <dsp:sp modelId="{F8557463-98CC-423E-BE43-EB871F709823}">
      <dsp:nvSpPr>
        <dsp:cNvPr id="0" name=""/>
        <dsp:cNvSpPr/>
      </dsp:nvSpPr>
      <dsp:spPr>
        <a:xfrm>
          <a:off x="5570317" y="2355855"/>
          <a:ext cx="511857" cy="511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2300" kern="1200"/>
        </a:p>
      </dsp:txBody>
      <dsp:txXfrm>
        <a:off x="5685485" y="2355855"/>
        <a:ext cx="281521" cy="385172"/>
      </dsp:txXfrm>
    </dsp:sp>
    <dsp:sp modelId="{38CF93C5-8135-42B1-9D09-A8B7597662ED}">
      <dsp:nvSpPr>
        <dsp:cNvPr id="0" name=""/>
        <dsp:cNvSpPr/>
      </dsp:nvSpPr>
      <dsp:spPr>
        <a:xfrm>
          <a:off x="5965487" y="3261448"/>
          <a:ext cx="511857" cy="511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2300" kern="1200"/>
        </a:p>
      </dsp:txBody>
      <dsp:txXfrm>
        <a:off x="6080655" y="3261448"/>
        <a:ext cx="281521" cy="385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B5841-607A-3640-8C4F-124F5071F8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9F9C5-641F-024E-8808-3A09FDFFCC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727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34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34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679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58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676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6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225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520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20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651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8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12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81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656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73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03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9F9C5-641F-024E-8808-3A09FDFFCCC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79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675628-DE4B-E941-B2A9-FC689BA9B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4E0700-8416-5443-8121-0059C658B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9B0641-DB6F-6345-BA88-EC5D147C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33C6FC-03E4-8B47-A245-13899586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CA6091-EB9F-6C4B-B394-7AFEECC2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58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58B0B-D1D7-F644-A04D-926B3650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AB86A9-DC58-B94E-9ECD-070A3FDE1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32BDE7-74A0-9A47-AAF5-FF884229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55096F-CE89-DA48-ADA1-1706DCC6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ABBD9B-26AC-664A-B688-756FDA12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89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ABBF4F-ED57-DB41-82F8-A03629026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FBAE93-3566-B845-A455-898376B5C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CCB100-CBF6-F34C-94E6-6E7642E2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D7FDC-8894-8E42-AAF9-83B22855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8DE861-6D8C-7441-B232-913A24CAE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40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829925" y="4851400"/>
            <a:ext cx="2319676" cy="9080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3538899" y="4857749"/>
            <a:ext cx="2150701" cy="9080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812801" y="4349749"/>
            <a:ext cx="2336800" cy="40005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  <a:lvl2pPr>
              <a:defRPr sz="1400">
                <a:latin typeface="Mission Gothic Regular" pitchFamily="50" charset="0"/>
              </a:defRPr>
            </a:lvl2pPr>
            <a:lvl3pPr>
              <a:defRPr sz="1400">
                <a:latin typeface="Mission Gothic Regular" pitchFamily="50" charset="0"/>
              </a:defRPr>
            </a:lvl3pPr>
            <a:lvl4pPr>
              <a:defRPr sz="1400">
                <a:latin typeface="Mission Gothic Regular" pitchFamily="50" charset="0"/>
              </a:defRPr>
            </a:lvl4pPr>
            <a:lvl5pPr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3538899" y="4349749"/>
            <a:ext cx="2135716" cy="40005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  <a:lvl2pPr>
              <a:defRPr sz="1400">
                <a:latin typeface="Mission Gothic Regular" pitchFamily="50" charset="0"/>
              </a:defRPr>
            </a:lvl2pPr>
            <a:lvl3pPr>
              <a:defRPr sz="1400">
                <a:latin typeface="Mission Gothic Regular" pitchFamily="50" charset="0"/>
              </a:defRPr>
            </a:lvl3pPr>
            <a:lvl4pPr>
              <a:defRPr sz="1400">
                <a:latin typeface="Mission Gothic Regular" pitchFamily="50" charset="0"/>
              </a:defRPr>
            </a:lvl4pPr>
            <a:lvl5pPr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6197601" y="4857749"/>
            <a:ext cx="2233639" cy="9080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6197601" y="4349749"/>
            <a:ext cx="2218076" cy="40005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  <a:lvl2pPr>
              <a:defRPr sz="1400">
                <a:latin typeface="Mission Gothic Regular" pitchFamily="50" charset="0"/>
              </a:defRPr>
            </a:lvl2pPr>
            <a:lvl3pPr>
              <a:defRPr sz="1400">
                <a:latin typeface="Mission Gothic Regular" pitchFamily="50" charset="0"/>
              </a:defRPr>
            </a:lvl3pPr>
            <a:lvl4pPr>
              <a:defRPr sz="1400">
                <a:latin typeface="Mission Gothic Regular" pitchFamily="50" charset="0"/>
              </a:defRPr>
            </a:lvl4pPr>
            <a:lvl5pPr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8840048" y="4857749"/>
            <a:ext cx="2335952" cy="9080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/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8840049" y="4349749"/>
            <a:ext cx="2319676" cy="40005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  <a:lvl2pPr>
              <a:defRPr sz="1400">
                <a:latin typeface="Mission Gothic Regular" pitchFamily="50" charset="0"/>
              </a:defRPr>
            </a:lvl2pPr>
            <a:lvl3pPr>
              <a:defRPr sz="1400">
                <a:latin typeface="Mission Gothic Regular" pitchFamily="50" charset="0"/>
              </a:defRPr>
            </a:lvl3pPr>
            <a:lvl4pPr>
              <a:defRPr sz="1400">
                <a:latin typeface="Mission Gothic Regular" pitchFamily="50" charset="0"/>
              </a:defRPr>
            </a:lvl4pPr>
            <a:lvl5pPr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80"/>
          </p:nvPr>
        </p:nvSpPr>
        <p:spPr>
          <a:xfrm>
            <a:off x="812800" y="2108200"/>
            <a:ext cx="2540000" cy="1828800"/>
          </a:xfrm>
        </p:spPr>
        <p:txBody>
          <a:bodyPr>
            <a:normAutofit/>
          </a:bodyPr>
          <a:lstStyle>
            <a:lvl1pPr>
              <a:defRPr sz="1400"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81"/>
          </p:nvPr>
        </p:nvSpPr>
        <p:spPr>
          <a:xfrm>
            <a:off x="3488267" y="2108200"/>
            <a:ext cx="2540000" cy="1828800"/>
          </a:xfrm>
        </p:spPr>
        <p:txBody>
          <a:bodyPr>
            <a:normAutofit/>
          </a:bodyPr>
          <a:lstStyle>
            <a:lvl1pPr>
              <a:defRPr sz="1400"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82"/>
          </p:nvPr>
        </p:nvSpPr>
        <p:spPr>
          <a:xfrm>
            <a:off x="6163733" y="2108200"/>
            <a:ext cx="2540000" cy="1828800"/>
          </a:xfrm>
        </p:spPr>
        <p:txBody>
          <a:bodyPr>
            <a:normAutofit/>
          </a:bodyPr>
          <a:lstStyle>
            <a:lvl1pPr>
              <a:defRPr sz="1400"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83"/>
          </p:nvPr>
        </p:nvSpPr>
        <p:spPr>
          <a:xfrm>
            <a:off x="8839200" y="2108200"/>
            <a:ext cx="2540000" cy="1828800"/>
          </a:xfrm>
        </p:spPr>
        <p:txBody>
          <a:bodyPr>
            <a:normAutofit/>
          </a:bodyPr>
          <a:lstStyle>
            <a:lvl1pPr>
              <a:defRPr sz="1400"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711200" y="558800"/>
            <a:ext cx="6705600" cy="431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733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609585" indent="0">
              <a:buFontTx/>
              <a:buNone/>
              <a:defRPr sz="1400">
                <a:latin typeface="Mission Gothic Regular" pitchFamily="50" charset="0"/>
              </a:defRPr>
            </a:lvl2pPr>
            <a:lvl3pPr marL="1219170" indent="0">
              <a:buFontTx/>
              <a:buNone/>
              <a:defRPr sz="1400">
                <a:latin typeface="Mission Gothic Regular" pitchFamily="50" charset="0"/>
              </a:defRPr>
            </a:lvl3pPr>
            <a:lvl4pPr marL="1828754" indent="0">
              <a:buFontTx/>
              <a:buNone/>
              <a:defRPr sz="1400">
                <a:latin typeface="Mission Gothic Regular" pitchFamily="50" charset="0"/>
              </a:defRPr>
            </a:lvl4pPr>
            <a:lvl5pPr marL="2438339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711200" y="584200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9863541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705600" y="2722031"/>
            <a:ext cx="4673600" cy="1320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609585" indent="0">
              <a:buFontTx/>
              <a:buNone/>
              <a:defRPr sz="1467"/>
            </a:lvl2pPr>
            <a:lvl3pPr marL="1219170" indent="0">
              <a:buFontTx/>
              <a:buNone/>
              <a:defRPr sz="1467"/>
            </a:lvl3pPr>
            <a:lvl4pPr marL="1828754" indent="0">
              <a:buFontTx/>
              <a:buNone/>
              <a:defRPr sz="1467"/>
            </a:lvl4pPr>
            <a:lvl5pPr marL="2438339" indent="0">
              <a:buFontTx/>
              <a:buNone/>
              <a:defRPr sz="1467"/>
            </a:lvl5pPr>
          </a:lstStyle>
          <a:p>
            <a:pPr lvl="0"/>
            <a:endParaRPr lang="en-JM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7518400" y="4144434"/>
            <a:ext cx="3251200" cy="4106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7518400" y="4749801"/>
            <a:ext cx="3251200" cy="6201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6705600" y="2311404"/>
            <a:ext cx="4673600" cy="4762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67">
                <a:solidFill>
                  <a:schemeClr val="tx1"/>
                </a:solidFill>
                <a:latin typeface="Roboto Slab Bold"/>
                <a:ea typeface="Roboto Light"/>
                <a:cs typeface="Roboto Slab Bold"/>
              </a:defRPr>
            </a:lvl1pPr>
            <a:lvl2pPr marL="609585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219170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828754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438339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04000" y="584200"/>
            <a:ext cx="406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6968182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1CEAC-96E2-2F4E-B610-75B22F999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97476C-7077-E542-B253-28D400E60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96ABA8-C266-3141-A519-D7C81B6C3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84B2E9-AE49-074B-8A98-CB2B1F38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D3AC0-83AC-E14A-B593-20CD6A8B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39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9C9F3-F8E8-1F43-B550-5EEB0EC9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FC0951-D759-A84F-9BFE-F7181E25E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8666AC-A996-A244-B7D0-140FD36BD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1BDF23-E86B-0344-B344-086ABFD8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8F57CD-A438-1543-91D7-C5260620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59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65C25-3483-0F40-A0BB-0ACD5CA77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9F17D9-3A67-014A-9FAB-11F50759E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1F77AB-9C57-D44E-A17E-F1CE8680C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C4BE11-0894-E349-AB21-A55ED169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2072B5-1AE3-A147-BF23-4EA9F88C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662B30-FA0F-1944-A88A-99D25004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40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51EAE-1F4B-4043-9D7D-48544EAC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009ECC-92B7-D74E-BCB0-D5C4D0DF2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37B05DA-08FF-394F-A557-A8A666FBD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DA3278-3F50-3C48-A224-941015470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494495-3F65-0B47-B1EE-7E853FB31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9BE5DDA-331F-C84E-8CF3-288D7191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962921-333D-B748-841E-FD5BBA8D4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A3295F2-B4E7-4C43-8DDC-C964ACC0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49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F13C7-7B42-C247-8E75-B5E42966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BFA6CE-CDB8-EE4F-9F8E-493A926F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DC3211-D196-844A-952C-94F0F579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2A6CED-A07C-CE47-A454-4E9DB938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72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BDA98E-1561-E247-8167-0BE10848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1EE908-68A2-D645-A4A5-E1048A505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C62ADD-BFCE-0C4B-8A76-82F671AB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97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AC3B5-12B3-534F-AF47-9892206A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BE1100-19BD-AC4B-891E-27660DD34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C784C4-CF73-2247-BFBC-2684A7543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A4BB25-4A6E-3748-9BDA-910CF5B3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766A5A-84DD-8843-96D3-0B324EC3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2A2160-D409-B340-9E8A-A538B5DB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67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337A2-1E04-0248-AC1B-F349F7D8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4395D54-D897-8C4C-AD4C-52BCA84A1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095D33-DCE6-CF47-9013-5078FBBB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318151-9D29-4E40-B366-9EE2DDC6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1DC569-A60F-2F4D-9D60-7D9F4E37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7629CF-22EA-0546-B1CF-E92963AF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16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CBF8D5-0F4B-7043-8E44-5C5AC2EB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D84C6E-9C43-DC48-B466-80247194E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DB39CF-736C-CC48-8299-726896785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CE32-6E1F-A24A-B10A-B8733DE6C41F}" type="datetimeFigureOut">
              <a:rPr lang="de-DE" smtClean="0"/>
              <a:t>12.08.2024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C487B1-76E0-5644-8D3E-FAEE473F0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53D96E-245B-FD40-ADC5-81FE4489C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8EE29-B363-2B4D-840B-EEF78916CA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37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11" Type="http://schemas.openxmlformats.org/officeDocument/2006/relationships/image" Target="../media/image63.png"/><Relationship Id="rId5" Type="http://schemas.openxmlformats.org/officeDocument/2006/relationships/image" Target="../media/image59.jpeg"/><Relationship Id="rId10" Type="http://schemas.openxmlformats.org/officeDocument/2006/relationships/image" Target="../media/image62.svg"/><Relationship Id="rId4" Type="http://schemas.openxmlformats.org/officeDocument/2006/relationships/image" Target="../media/image58.jpe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svg"/><Relationship Id="rId7" Type="http://schemas.openxmlformats.org/officeDocument/2006/relationships/image" Target="../media/image5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5.png"/><Relationship Id="rId7" Type="http://schemas.openxmlformats.org/officeDocument/2006/relationships/image" Target="../media/image71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59.jpeg"/><Relationship Id="rId4" Type="http://schemas.openxmlformats.org/officeDocument/2006/relationships/image" Target="../media/image69.svg"/><Relationship Id="rId9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2.pn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6.png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101.emf"/><Relationship Id="rId4" Type="http://schemas.openxmlformats.org/officeDocument/2006/relationships/image" Target="../media/image97.emf"/><Relationship Id="rId9" Type="http://schemas.openxmlformats.org/officeDocument/2006/relationships/image" Target="../media/image10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04.png"/><Relationship Id="rId4" Type="http://schemas.openxmlformats.org/officeDocument/2006/relationships/image" Target="../media/image10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jpe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microsoft.com/office/2007/relationships/hdphoto" Target="../media/hdphoto1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83.sv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122.png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1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11" Type="http://schemas.openxmlformats.org/officeDocument/2006/relationships/image" Target="../media/image38.svg"/><Relationship Id="rId5" Type="http://schemas.openxmlformats.org/officeDocument/2006/relationships/image" Target="../media/image33.pn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4.svg"/><Relationship Id="rId4" Type="http://schemas.openxmlformats.org/officeDocument/2006/relationships/image" Target="../media/image32.emf"/><Relationship Id="rId9" Type="http://schemas.openxmlformats.org/officeDocument/2006/relationships/image" Target="../media/image24.emf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A0C14660-65B2-1D09-5B57-916C3DFFA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r="19556" b="2453"/>
          <a:stretch/>
        </p:blipFill>
        <p:spPr bwMode="auto">
          <a:xfrm>
            <a:off x="2508062" y="-1"/>
            <a:ext cx="9683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ihandform 6">
            <a:extLst>
              <a:ext uri="{FF2B5EF4-FFF2-40B4-BE49-F238E27FC236}">
                <a16:creationId xmlns:a16="http://schemas.microsoft.com/office/drawing/2014/main" id="{DAF8B763-F2DC-13E4-87F3-4150F3C385AA}"/>
              </a:ext>
            </a:extLst>
          </p:cNvPr>
          <p:cNvSpPr/>
          <p:nvPr/>
        </p:nvSpPr>
        <p:spPr>
          <a:xfrm>
            <a:off x="-65101" y="-24266"/>
            <a:ext cx="6737053" cy="6857999"/>
          </a:xfrm>
          <a:custGeom>
            <a:avLst/>
            <a:gdLst>
              <a:gd name="connsiteX0" fmla="*/ 0 w 6737053"/>
              <a:gd name="connsiteY0" fmla="*/ 0 h 6857999"/>
              <a:gd name="connsiteX1" fmla="*/ 1431235 w 6737053"/>
              <a:gd name="connsiteY1" fmla="*/ 0 h 6857999"/>
              <a:gd name="connsiteX2" fmla="*/ 5184432 w 6737053"/>
              <a:gd name="connsiteY2" fmla="*/ 0 h 6857999"/>
              <a:gd name="connsiteX3" fmla="*/ 6615667 w 6737053"/>
              <a:gd name="connsiteY3" fmla="*/ 0 h 6857999"/>
              <a:gd name="connsiteX4" fmla="*/ 6661725 w 6737053"/>
              <a:gd name="connsiteY4" fmla="*/ 257908 h 6857999"/>
              <a:gd name="connsiteX5" fmla="*/ 6737053 w 6737053"/>
              <a:gd name="connsiteY5" fmla="*/ 1253529 h 6857999"/>
              <a:gd name="connsiteX6" fmla="*/ 3589407 w 6737053"/>
              <a:gd name="connsiteY6" fmla="*/ 6844711 h 6857999"/>
              <a:gd name="connsiteX7" fmla="*/ 3566297 w 6737053"/>
              <a:gd name="connsiteY7" fmla="*/ 6857999 h 6857999"/>
              <a:gd name="connsiteX8" fmla="*/ 2135062 w 6737053"/>
              <a:gd name="connsiteY8" fmla="*/ 6857999 h 6857999"/>
              <a:gd name="connsiteX9" fmla="*/ 1431235 w 6737053"/>
              <a:gd name="connsiteY9" fmla="*/ 6857999 h 6857999"/>
              <a:gd name="connsiteX10" fmla="*/ 0 w 6737053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37053" h="6857999">
                <a:moveTo>
                  <a:pt x="0" y="0"/>
                </a:moveTo>
                <a:lnTo>
                  <a:pt x="1431235" y="0"/>
                </a:lnTo>
                <a:lnTo>
                  <a:pt x="5184432" y="0"/>
                </a:lnTo>
                <a:lnTo>
                  <a:pt x="6615667" y="0"/>
                </a:lnTo>
                <a:lnTo>
                  <a:pt x="6661725" y="257908"/>
                </a:lnTo>
                <a:cubicBezTo>
                  <a:pt x="6711328" y="582541"/>
                  <a:pt x="6737053" y="915031"/>
                  <a:pt x="6737053" y="1253529"/>
                </a:cubicBezTo>
                <a:cubicBezTo>
                  <a:pt x="6737053" y="3623018"/>
                  <a:pt x="5476495" y="5698089"/>
                  <a:pt x="3589407" y="6844711"/>
                </a:cubicBezTo>
                <a:lnTo>
                  <a:pt x="3566297" y="6857999"/>
                </a:lnTo>
                <a:lnTo>
                  <a:pt x="2135062" y="6857999"/>
                </a:lnTo>
                <a:lnTo>
                  <a:pt x="1431235" y="6857999"/>
                </a:lnTo>
                <a:lnTo>
                  <a:pt x="0" y="6857999"/>
                </a:lnTo>
                <a:close/>
              </a:path>
            </a:pathLst>
          </a:custGeom>
          <a:gradFill flip="none" rotWithShape="1">
            <a:gsLst>
              <a:gs pos="0">
                <a:srgbClr val="0064C8"/>
              </a:gs>
              <a:gs pos="100000">
                <a:srgbClr val="00326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B14E1321-640C-D8AA-A3EE-C1D740C58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101" y="161260"/>
            <a:ext cx="4603385" cy="1645253"/>
          </a:xfrm>
          <a:prstGeom prst="rect">
            <a:avLst/>
          </a:prstGeom>
        </p:spPr>
      </p:pic>
      <p:sp>
        <p:nvSpPr>
          <p:cNvPr id="9" name="Rechteck 10">
            <a:extLst>
              <a:ext uri="{FF2B5EF4-FFF2-40B4-BE49-F238E27FC236}">
                <a16:creationId xmlns:a16="http://schemas.microsoft.com/office/drawing/2014/main" id="{76ACAB0C-8D92-63F9-9696-7AB3C138AC2D}"/>
              </a:ext>
            </a:extLst>
          </p:cNvPr>
          <p:cNvSpPr/>
          <p:nvPr/>
        </p:nvSpPr>
        <p:spPr>
          <a:xfrm>
            <a:off x="448448" y="3479645"/>
            <a:ext cx="4985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Цифровая трансформация строительства</a:t>
            </a:r>
          </a:p>
        </p:txBody>
      </p:sp>
      <p:pic>
        <p:nvPicPr>
          <p:cNvPr id="4" name="Рисунок 9">
            <a:extLst>
              <a:ext uri="{FF2B5EF4-FFF2-40B4-BE49-F238E27FC236}">
                <a16:creationId xmlns:a16="http://schemas.microsoft.com/office/drawing/2014/main" id="{00876D28-3702-77FB-0552-D1E8032C1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613" y="4639433"/>
            <a:ext cx="297673" cy="47435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6" name="Рисунок 25">
            <a:extLst>
              <a:ext uri="{FF2B5EF4-FFF2-40B4-BE49-F238E27FC236}">
                <a16:creationId xmlns:a16="http://schemas.microsoft.com/office/drawing/2014/main" id="{3B299C53-C698-07F4-A8D1-1AE5727F6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0543" y="1916996"/>
            <a:ext cx="297674" cy="47436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40BE4779-8361-43D1-20D0-B68A5D684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150" y="2114626"/>
            <a:ext cx="297674" cy="47436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41BC96-568D-A6FE-E736-75E8510F7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520" y="3098593"/>
            <a:ext cx="302982" cy="48281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3" name="Рисунок 9">
            <a:extLst>
              <a:ext uri="{FF2B5EF4-FFF2-40B4-BE49-F238E27FC236}">
                <a16:creationId xmlns:a16="http://schemas.microsoft.com/office/drawing/2014/main" id="{283D3395-0D9D-AA36-C5FE-279D34DE2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843" y="4043641"/>
            <a:ext cx="297673" cy="47435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7" name="Rechteck 10">
            <a:extLst>
              <a:ext uri="{FF2B5EF4-FFF2-40B4-BE49-F238E27FC236}">
                <a16:creationId xmlns:a16="http://schemas.microsoft.com/office/drawing/2014/main" id="{5746E52E-9D47-86B7-4348-DF55416D6256}"/>
              </a:ext>
            </a:extLst>
          </p:cNvPr>
          <p:cNvSpPr/>
          <p:nvPr/>
        </p:nvSpPr>
        <p:spPr>
          <a:xfrm>
            <a:off x="337796" y="5903942"/>
            <a:ext cx="2609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Москва 13.08.2024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92CC7CB-F9F6-DAD5-2D7A-F88AC9B0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8" y="1672570"/>
            <a:ext cx="4088362" cy="86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3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3">
            <a:extLst>
              <a:ext uri="{FF2B5EF4-FFF2-40B4-BE49-F238E27FC236}">
                <a16:creationId xmlns:a16="http://schemas.microsoft.com/office/drawing/2014/main" id="{9471122E-6097-B766-4CBC-1D50C0F61F8F}"/>
              </a:ext>
            </a:extLst>
          </p:cNvPr>
          <p:cNvSpPr/>
          <p:nvPr/>
        </p:nvSpPr>
        <p:spPr>
          <a:xfrm>
            <a:off x="0" y="0"/>
            <a:ext cx="12192000" cy="1979029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platzhalter 39">
            <a:extLst>
              <a:ext uri="{FF2B5EF4-FFF2-40B4-BE49-F238E27FC236}">
                <a16:creationId xmlns:a16="http://schemas.microsoft.com/office/drawing/2014/main" id="{683BA403-D102-F9E1-AFF5-50AB7F90F1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965" y="2713153"/>
            <a:ext cx="2640775" cy="1774431"/>
          </a:xfrm>
          <a:prstGeom prst="rect">
            <a:avLst/>
          </a:prstGeom>
        </p:spPr>
      </p:pic>
      <p:pic>
        <p:nvPicPr>
          <p:cNvPr id="40" name="Bildplatzhalter 39">
            <a:extLst>
              <a:ext uri="{FF2B5EF4-FFF2-40B4-BE49-F238E27FC236}">
                <a16:creationId xmlns:a16="http://schemas.microsoft.com/office/drawing/2014/main" id="{B5CD5FD1-1813-4FF9-60AD-92C4E2B261D5}"/>
              </a:ext>
            </a:extLst>
          </p:cNvPr>
          <p:cNvPicPr>
            <a:picLocks noGrp="1" noChangeAspect="1"/>
          </p:cNvPicPr>
          <p:nvPr>
            <p:ph type="pic" sz="quarter" idx="8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21" y="2713153"/>
            <a:ext cx="2640775" cy="177443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408669" y="5129340"/>
            <a:ext cx="2629101" cy="1422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Будьте в курсе всех сложностей и проблем, возникающих в процессе выполнения работ.</a:t>
            </a:r>
            <a:endParaRPr lang="en-JM" sz="14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159FAED5-08B4-D683-07FF-2F5B8B7E4B06}"/>
              </a:ext>
            </a:extLst>
          </p:cNvPr>
          <p:cNvSpPr txBox="1">
            <a:spLocks/>
          </p:cNvSpPr>
          <p:nvPr/>
        </p:nvSpPr>
        <p:spPr>
          <a:xfrm>
            <a:off x="408670" y="4487584"/>
            <a:ext cx="2637853" cy="518068"/>
          </a:xfrm>
          <a:prstGeom prst="rect">
            <a:avLst/>
          </a:prstGeom>
          <a:solidFill>
            <a:srgbClr val="003264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Прозрачный контроль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строительства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D428B1-B8E1-FD26-7470-3B3919517E6F}"/>
              </a:ext>
            </a:extLst>
          </p:cNvPr>
          <p:cNvSpPr txBox="1">
            <a:spLocks/>
          </p:cNvSpPr>
          <p:nvPr/>
        </p:nvSpPr>
        <p:spPr>
          <a:xfrm>
            <a:off x="3321995" y="4487584"/>
            <a:ext cx="2635115" cy="518068"/>
          </a:xfrm>
          <a:prstGeom prst="rect">
            <a:avLst/>
          </a:prstGeom>
          <a:solidFill>
            <a:srgbClr val="003264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Отчетность и статистика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B7D93BA-E0CA-59D9-3A9D-7D2FC5A2FA22}"/>
              </a:ext>
            </a:extLst>
          </p:cNvPr>
          <p:cNvSpPr txBox="1">
            <a:spLocks/>
          </p:cNvSpPr>
          <p:nvPr/>
        </p:nvSpPr>
        <p:spPr>
          <a:xfrm>
            <a:off x="6228681" y="4487584"/>
            <a:ext cx="2635115" cy="518068"/>
          </a:xfrm>
          <a:prstGeom prst="rect">
            <a:avLst/>
          </a:prstGeom>
          <a:solidFill>
            <a:srgbClr val="003264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Архив проектов</a:t>
            </a:r>
          </a:p>
        </p:txBody>
      </p:sp>
      <p:pic>
        <p:nvPicPr>
          <p:cNvPr id="15" name="Bildplatzhalter 39">
            <a:extLst>
              <a:ext uri="{FF2B5EF4-FFF2-40B4-BE49-F238E27FC236}">
                <a16:creationId xmlns:a16="http://schemas.microsoft.com/office/drawing/2014/main" id="{7C799E28-F376-EE9F-26FD-117849FD9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2554" y="2713153"/>
            <a:ext cx="2640775" cy="1774431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27877EF-780B-7506-BD12-2DBA13E119ED}"/>
              </a:ext>
            </a:extLst>
          </p:cNvPr>
          <p:cNvSpPr txBox="1">
            <a:spLocks/>
          </p:cNvSpPr>
          <p:nvPr/>
        </p:nvSpPr>
        <p:spPr>
          <a:xfrm>
            <a:off x="9142553" y="4487584"/>
            <a:ext cx="2640777" cy="518068"/>
          </a:xfrm>
          <a:prstGeom prst="rect">
            <a:avLst/>
          </a:prstGeom>
          <a:solidFill>
            <a:srgbClr val="003264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Согласование изменений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42C8350-7C9C-DF7E-15B6-9063498D6281}"/>
              </a:ext>
            </a:extLst>
          </p:cNvPr>
          <p:cNvSpPr txBox="1">
            <a:spLocks/>
          </p:cNvSpPr>
          <p:nvPr/>
        </p:nvSpPr>
        <p:spPr>
          <a:xfrm>
            <a:off x="3319965" y="5129340"/>
            <a:ext cx="2637145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Получайте актуальные данные о выполнении задач и исправлении проблем в режиме реального времени.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658C76C-0817-F3B7-20EF-AEF3623970BC}"/>
              </a:ext>
            </a:extLst>
          </p:cNvPr>
          <p:cNvSpPr txBox="1">
            <a:spLocks/>
          </p:cNvSpPr>
          <p:nvPr/>
        </p:nvSpPr>
        <p:spPr>
          <a:xfrm>
            <a:off x="6228681" y="5129340"/>
            <a:ext cx="2622961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Храните полную историю коммуникации по принятым решениям и изменениям в документации.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88B2D22-7674-3BD5-81A8-29EFF78D17AE}"/>
              </a:ext>
            </a:extLst>
          </p:cNvPr>
          <p:cNvSpPr txBox="1">
            <a:spLocks/>
          </p:cNvSpPr>
          <p:nvPr/>
        </p:nvSpPr>
        <p:spPr>
          <a:xfrm>
            <a:off x="9142553" y="5129340"/>
            <a:ext cx="2631523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Утверждайте изменения проектных решений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 другими участниками проекта.</a:t>
            </a:r>
            <a:endParaRPr lang="en-JM" sz="14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70FFCB-CFE1-2F65-D6C0-0F0538765204}"/>
              </a:ext>
            </a:extLst>
          </p:cNvPr>
          <p:cNvSpPr/>
          <p:nvPr/>
        </p:nvSpPr>
        <p:spPr>
          <a:xfrm>
            <a:off x="319221" y="460472"/>
            <a:ext cx="6415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Обзор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47CD237-DEED-5EBA-CC10-66480A611D9C}"/>
              </a:ext>
            </a:extLst>
          </p:cNvPr>
          <p:cNvSpPr txBox="1">
            <a:spLocks/>
          </p:cNvSpPr>
          <p:nvPr/>
        </p:nvSpPr>
        <p:spPr>
          <a:xfrm>
            <a:off x="319222" y="962182"/>
            <a:ext cx="10245704" cy="41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de-DE" sz="3200" b="1" dirty="0" err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r>
              <a:rPr lang="de-DE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для заказчиков</a:t>
            </a:r>
          </a:p>
          <a:p>
            <a:pPr algn="l">
              <a:lnSpc>
                <a:spcPct val="100000"/>
              </a:lnSpc>
            </a:pPr>
            <a:endParaRPr lang="de-DE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A56CD0DE-A2A0-044B-B36E-8FA48CD11EA8}"/>
              </a:ext>
            </a:extLst>
          </p:cNvPr>
          <p:cNvSpPr txBox="1">
            <a:spLocks/>
          </p:cNvSpPr>
          <p:nvPr/>
        </p:nvSpPr>
        <p:spPr>
          <a:xfrm>
            <a:off x="319222" y="2194038"/>
            <a:ext cx="11353186" cy="480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75000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 Black"/>
                <a:ea typeface="Lato Black"/>
                <a:cs typeface="Lato Black"/>
              </a:rPr>
              <a:t>Повысьте прозрачность управления активами</a:t>
            </a:r>
            <a:br>
              <a:rPr lang="en-GB" sz="1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ru-RU" sz="1400" dirty="0">
                <a:latin typeface="Lato Light"/>
                <a:ea typeface="+mn-lt"/>
                <a:cs typeface="+mn-lt"/>
              </a:rPr>
              <a:t>Следите за ходом работ на объектах, согласовывайте решения с командой и решайте вопросы централизованно через единую платформу.</a:t>
            </a:r>
            <a:endParaRPr lang="en-GB" sz="1400" dirty="0">
              <a:solidFill>
                <a:schemeClr val="tx1">
                  <a:lumMod val="95000"/>
                  <a:lumOff val="5000"/>
                </a:schemeClr>
              </a:solidFill>
              <a:latin typeface="Lato Light"/>
              <a:ea typeface="Lato Light"/>
              <a:cs typeface="Lato Light"/>
            </a:endParaRPr>
          </a:p>
        </p:txBody>
      </p:sp>
      <p:pic>
        <p:nvPicPr>
          <p:cNvPr id="16" name="Bildplatzhalter 39">
            <a:extLst>
              <a:ext uri="{FF2B5EF4-FFF2-40B4-BE49-F238E27FC236}">
                <a16:creationId xmlns:a16="http://schemas.microsoft.com/office/drawing/2014/main" id="{95BC36A0-8362-4592-6991-D1F83F2398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71" y="2717601"/>
            <a:ext cx="2640775" cy="1774431"/>
          </a:xfrm>
          <a:prstGeom prst="rect">
            <a:avLst/>
          </a:prstGeom>
        </p:spPr>
      </p:pic>
      <p:grpSp>
        <p:nvGrpSpPr>
          <p:cNvPr id="20" name="Gruppieren 16">
            <a:extLst>
              <a:ext uri="{FF2B5EF4-FFF2-40B4-BE49-F238E27FC236}">
                <a16:creationId xmlns:a16="http://schemas.microsoft.com/office/drawing/2014/main" id="{FF2D7681-FE29-0DDF-C9F9-8A4027E0C40E}"/>
              </a:ext>
            </a:extLst>
          </p:cNvPr>
          <p:cNvGrpSpPr/>
          <p:nvPr/>
        </p:nvGrpSpPr>
        <p:grpSpPr>
          <a:xfrm>
            <a:off x="10800433" y="460472"/>
            <a:ext cx="973643" cy="973643"/>
            <a:chOff x="8173214" y="536856"/>
            <a:chExt cx="973643" cy="973643"/>
          </a:xfrm>
        </p:grpSpPr>
        <p:pic>
          <p:nvPicPr>
            <p:cNvPr id="25" name="Grafik 17">
              <a:extLst>
                <a:ext uri="{FF2B5EF4-FFF2-40B4-BE49-F238E27FC236}">
                  <a16:creationId xmlns:a16="http://schemas.microsoft.com/office/drawing/2014/main" id="{B32B5957-A9D8-6AE4-1A6F-FCEF4AA01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14" y="536856"/>
              <a:ext cx="973643" cy="973643"/>
            </a:xfrm>
            <a:prstGeom prst="rect">
              <a:avLst/>
            </a:prstGeom>
          </p:spPr>
        </p:pic>
        <p:pic>
          <p:nvPicPr>
            <p:cNvPr id="26" name="Grafik 21">
              <a:extLst>
                <a:ext uri="{FF2B5EF4-FFF2-40B4-BE49-F238E27FC236}">
                  <a16:creationId xmlns:a16="http://schemas.microsoft.com/office/drawing/2014/main" id="{AF888A45-F7FC-4EFC-77A1-C8941D20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45893" y="772363"/>
              <a:ext cx="628285" cy="50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6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E237463-7AA0-036D-73DB-AFB725029DF0}"/>
              </a:ext>
            </a:extLst>
          </p:cNvPr>
          <p:cNvSpPr/>
          <p:nvPr/>
        </p:nvSpPr>
        <p:spPr>
          <a:xfrm>
            <a:off x="0" y="0"/>
            <a:ext cx="12192000" cy="1979029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Bildplatzhalter 39">
            <a:extLst>
              <a:ext uri="{FF2B5EF4-FFF2-40B4-BE49-F238E27FC236}">
                <a16:creationId xmlns:a16="http://schemas.microsoft.com/office/drawing/2014/main" id="{B5CD5FD1-1813-4FF9-60AD-92C4E2B261D5}"/>
              </a:ext>
            </a:extLst>
          </p:cNvPr>
          <p:cNvPicPr>
            <a:picLocks noGrp="1" noChangeAspect="1"/>
          </p:cNvPicPr>
          <p:nvPr>
            <p:ph type="pic" sz="quarter" idx="8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940" y="2942428"/>
            <a:ext cx="2124000" cy="171299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341525" y="5047446"/>
            <a:ext cx="2211853" cy="1422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Выдача предписаний об устранении выявленных нарушений и</a:t>
            </a:r>
            <a:r>
              <a:rPr lang="en-US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контроль их исполнения.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0A4EF3B-2549-F106-50CE-5BF8FC6A7CC9}"/>
              </a:ext>
            </a:extLst>
          </p:cNvPr>
          <p:cNvSpPr/>
          <p:nvPr/>
        </p:nvSpPr>
        <p:spPr>
          <a:xfrm>
            <a:off x="319222" y="460472"/>
            <a:ext cx="6415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Обзор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E6BFDA7E-6216-3393-2AAD-3E3975B6BBFD}"/>
              </a:ext>
            </a:extLst>
          </p:cNvPr>
          <p:cNvSpPr txBox="1">
            <a:spLocks/>
          </p:cNvSpPr>
          <p:nvPr/>
        </p:nvSpPr>
        <p:spPr>
          <a:xfrm>
            <a:off x="319223" y="962182"/>
            <a:ext cx="8136800" cy="41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de-DE" sz="3200" b="1" dirty="0" err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r>
              <a:rPr lang="de-DE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для строительных компаний</a:t>
            </a:r>
            <a:endParaRPr lang="de-DE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9" name="Bildplatzhalter 39">
            <a:extLst>
              <a:ext uri="{FF2B5EF4-FFF2-40B4-BE49-F238E27FC236}">
                <a16:creationId xmlns:a16="http://schemas.microsoft.com/office/drawing/2014/main" id="{76D8BEB7-DA81-5D66-C78B-CEC9F0FCFA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169" y="2944257"/>
            <a:ext cx="2124000" cy="1715179"/>
          </a:xfrm>
          <a:prstGeom prst="rect">
            <a:avLst/>
          </a:prstGeom>
        </p:spPr>
      </p:pic>
      <p:sp>
        <p:nvSpPr>
          <p:cNvPr id="21" name="Untertitel 2">
            <a:extLst>
              <a:ext uri="{FF2B5EF4-FFF2-40B4-BE49-F238E27FC236}">
                <a16:creationId xmlns:a16="http://schemas.microsoft.com/office/drawing/2014/main" id="{4BD47B9D-8CFB-43F6-1C1A-283F867B14C8}"/>
              </a:ext>
            </a:extLst>
          </p:cNvPr>
          <p:cNvSpPr txBox="1">
            <a:spLocks/>
          </p:cNvSpPr>
          <p:nvPr/>
        </p:nvSpPr>
        <p:spPr>
          <a:xfrm>
            <a:off x="319222" y="2194038"/>
            <a:ext cx="10049990" cy="480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75000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 Black"/>
                <a:ea typeface="Lato Black"/>
                <a:cs typeface="Lato Black"/>
              </a:rPr>
              <a:t>Реализуйте проект без простоев и переделок</a:t>
            </a:r>
            <a:br>
              <a:rPr lang="en-GB" sz="1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ru-RU" sz="1400" dirty="0">
                <a:latin typeface="Lato Light"/>
                <a:ea typeface="+mn-lt"/>
                <a:cs typeface="+mn-lt"/>
              </a:rPr>
              <a:t>Следите за ходом проекта, взаимодействуйте с командой и решайте вопросы централизованно через единую платформу.</a:t>
            </a:r>
            <a:endParaRPr lang="en-GB" sz="1400" dirty="0">
              <a:solidFill>
                <a:schemeClr val="tx1">
                  <a:lumMod val="95000"/>
                  <a:lumOff val="5000"/>
                </a:schemeClr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159FAED5-08B4-D683-07FF-2F5B8B7E4B06}"/>
              </a:ext>
            </a:extLst>
          </p:cNvPr>
          <p:cNvSpPr txBox="1">
            <a:spLocks/>
          </p:cNvSpPr>
          <p:nvPr/>
        </p:nvSpPr>
        <p:spPr>
          <a:xfrm>
            <a:off x="407867" y="4405690"/>
            <a:ext cx="2135036" cy="518068"/>
          </a:xfrm>
          <a:prstGeom prst="rect">
            <a:avLst/>
          </a:prstGeom>
          <a:solidFill>
            <a:srgbClr val="FFE34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rgbClr val="00326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Контроль качества</a:t>
            </a:r>
            <a:endParaRPr lang="en-JM" sz="1400" b="1" dirty="0">
              <a:solidFill>
                <a:srgbClr val="00326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89" name="Bildplatzhalter 39">
            <a:extLst>
              <a:ext uri="{FF2B5EF4-FFF2-40B4-BE49-F238E27FC236}">
                <a16:creationId xmlns:a16="http://schemas.microsoft.com/office/drawing/2014/main" id="{08963EE0-8252-D21B-919B-6812091609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594" y="2940238"/>
            <a:ext cx="2124000" cy="1715179"/>
          </a:xfrm>
          <a:prstGeom prst="rect">
            <a:avLst/>
          </a:prstGeom>
        </p:spPr>
      </p:pic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65565176-1B56-0604-8451-F6F7CED32ECB}"/>
              </a:ext>
            </a:extLst>
          </p:cNvPr>
          <p:cNvSpPr txBox="1">
            <a:spLocks/>
          </p:cNvSpPr>
          <p:nvPr/>
        </p:nvSpPr>
        <p:spPr>
          <a:xfrm>
            <a:off x="7324449" y="5047446"/>
            <a:ext cx="2298535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Выдача указаний об устранении нарушений правил охраны труда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 техники безопасности.</a:t>
            </a: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A68CF325-FA05-E581-892C-6AD30D4CD350}"/>
              </a:ext>
            </a:extLst>
          </p:cNvPr>
          <p:cNvSpPr txBox="1">
            <a:spLocks/>
          </p:cNvSpPr>
          <p:nvPr/>
        </p:nvSpPr>
        <p:spPr>
          <a:xfrm>
            <a:off x="7340792" y="4405690"/>
            <a:ext cx="2124754" cy="518068"/>
          </a:xfrm>
          <a:prstGeom prst="rect">
            <a:avLst/>
          </a:prstGeom>
          <a:solidFill>
            <a:srgbClr val="FFE34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rgbClr val="00326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Соблюдение правил техники безопасности</a:t>
            </a:r>
          </a:p>
        </p:txBody>
      </p:sp>
      <p:pic>
        <p:nvPicPr>
          <p:cNvPr id="93" name="Bildplatzhalter 39">
            <a:extLst>
              <a:ext uri="{FF2B5EF4-FFF2-40B4-BE49-F238E27FC236}">
                <a16:creationId xmlns:a16="http://schemas.microsoft.com/office/drawing/2014/main" id="{391DD603-2713-E69E-9366-3A5ADC0053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508" y="2942427"/>
            <a:ext cx="2124000" cy="1715179"/>
          </a:xfrm>
          <a:prstGeom prst="rect">
            <a:avLst/>
          </a:prstGeom>
        </p:spPr>
      </p:pic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623B6CF6-3C08-7DA4-240A-3B79EF6FE702}"/>
              </a:ext>
            </a:extLst>
          </p:cNvPr>
          <p:cNvSpPr txBox="1">
            <a:spLocks/>
          </p:cNvSpPr>
          <p:nvPr/>
        </p:nvSpPr>
        <p:spPr>
          <a:xfrm>
            <a:off x="5026181" y="5047446"/>
            <a:ext cx="2124001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Цифровые чек-листы для стандартизации процедуры приемки выполненных работ.</a:t>
            </a: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C2142430-173A-6CE0-7F71-F1D661ED3E62}"/>
              </a:ext>
            </a:extLst>
          </p:cNvPr>
          <p:cNvSpPr txBox="1">
            <a:spLocks/>
          </p:cNvSpPr>
          <p:nvPr/>
        </p:nvSpPr>
        <p:spPr>
          <a:xfrm>
            <a:off x="5026181" y="4405690"/>
            <a:ext cx="2130015" cy="518068"/>
          </a:xfrm>
          <a:prstGeom prst="rect">
            <a:avLst/>
          </a:prstGeom>
          <a:solidFill>
            <a:srgbClr val="FFE34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rgbClr val="00326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Приемка выполненных работ</a:t>
            </a:r>
            <a:endParaRPr lang="en-JM" sz="1400" b="1" dirty="0">
              <a:solidFill>
                <a:srgbClr val="00326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98" name="Text Placeholder 5">
            <a:extLst>
              <a:ext uri="{FF2B5EF4-FFF2-40B4-BE49-F238E27FC236}">
                <a16:creationId xmlns:a16="http://schemas.microsoft.com/office/drawing/2014/main" id="{D969ABEB-1626-BAD9-07B3-36380349D2D0}"/>
              </a:ext>
            </a:extLst>
          </p:cNvPr>
          <p:cNvSpPr txBox="1">
            <a:spLocks/>
          </p:cNvSpPr>
          <p:nvPr/>
        </p:nvSpPr>
        <p:spPr>
          <a:xfrm>
            <a:off x="2720981" y="5056364"/>
            <a:ext cx="2130932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Заполнение актов освидетельствования скрытых работ становится быстрее.</a:t>
            </a:r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380A7756-93F8-40D3-7615-53B1B1081E14}"/>
              </a:ext>
            </a:extLst>
          </p:cNvPr>
          <p:cNvSpPr txBox="1">
            <a:spLocks/>
          </p:cNvSpPr>
          <p:nvPr/>
        </p:nvSpPr>
        <p:spPr>
          <a:xfrm>
            <a:off x="2720982" y="4405690"/>
            <a:ext cx="2127734" cy="518068"/>
          </a:xfrm>
          <a:prstGeom prst="rect">
            <a:avLst/>
          </a:prstGeom>
          <a:solidFill>
            <a:srgbClr val="FFE34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rgbClr val="00326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Учет работ на стройплощадке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BBC21A-D86B-3842-F45B-8BA2F3EA9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800433" y="460472"/>
            <a:ext cx="973643" cy="97364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5775BF1-97D3-0016-6281-9E85975523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06141" y="697125"/>
            <a:ext cx="562219" cy="499751"/>
          </a:xfrm>
          <a:prstGeom prst="rect">
            <a:avLst/>
          </a:prstGeom>
        </p:spPr>
      </p:pic>
      <p:pic>
        <p:nvPicPr>
          <p:cNvPr id="5" name="Bildplatzhalter 39">
            <a:extLst>
              <a:ext uri="{FF2B5EF4-FFF2-40B4-BE49-F238E27FC236}">
                <a16:creationId xmlns:a16="http://schemas.microsoft.com/office/drawing/2014/main" id="{30B4472C-3CD9-4C4D-B258-D2EE1975C2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9323" y="2940238"/>
            <a:ext cx="2124754" cy="171408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992BC3D-7DC2-3D6F-0F4D-4F4F3A1630AB}"/>
              </a:ext>
            </a:extLst>
          </p:cNvPr>
          <p:cNvSpPr txBox="1">
            <a:spLocks/>
          </p:cNvSpPr>
          <p:nvPr/>
        </p:nvSpPr>
        <p:spPr>
          <a:xfrm>
            <a:off x="9654119" y="5047446"/>
            <a:ext cx="2124000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Формирование актов</a:t>
            </a:r>
            <a:r>
              <a:rPr lang="en-US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отчетов по проекту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 несколько кликов.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24C303B-7FCA-0D90-A745-AD0608259EE4}"/>
              </a:ext>
            </a:extLst>
          </p:cNvPr>
          <p:cNvSpPr txBox="1">
            <a:spLocks/>
          </p:cNvSpPr>
          <p:nvPr/>
        </p:nvSpPr>
        <p:spPr>
          <a:xfrm>
            <a:off x="9649323" y="4405690"/>
            <a:ext cx="2130254" cy="518068"/>
          </a:xfrm>
          <a:prstGeom prst="rect">
            <a:avLst/>
          </a:prstGeom>
          <a:solidFill>
            <a:srgbClr val="FFE346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rgbClr val="00326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Автоматизация подготовки отчетов</a:t>
            </a:r>
          </a:p>
        </p:txBody>
      </p:sp>
    </p:spTree>
    <p:extLst>
      <p:ext uri="{BB962C8B-B14F-4D97-AF65-F5344CB8AC3E}">
        <p14:creationId xmlns:p14="http://schemas.microsoft.com/office/powerpoint/2010/main" val="304562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3">
            <a:extLst>
              <a:ext uri="{FF2B5EF4-FFF2-40B4-BE49-F238E27FC236}">
                <a16:creationId xmlns:a16="http://schemas.microsoft.com/office/drawing/2014/main" id="{9471122E-6097-B766-4CBC-1D50C0F61F8F}"/>
              </a:ext>
            </a:extLst>
          </p:cNvPr>
          <p:cNvSpPr/>
          <p:nvPr/>
        </p:nvSpPr>
        <p:spPr>
          <a:xfrm>
            <a:off x="0" y="0"/>
            <a:ext cx="12192000" cy="1979029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F2342A1-17E0-3723-E08A-A59392423CED}"/>
              </a:ext>
            </a:extLst>
          </p:cNvPr>
          <p:cNvGrpSpPr/>
          <p:nvPr/>
        </p:nvGrpSpPr>
        <p:grpSpPr>
          <a:xfrm>
            <a:off x="10800433" y="460472"/>
            <a:ext cx="973643" cy="973643"/>
            <a:chOff x="8173214" y="536856"/>
            <a:chExt cx="973643" cy="97364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44BAD99-174F-C28C-5D3D-BAFBAF30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173214" y="536856"/>
              <a:ext cx="973643" cy="97364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3CF6C11-553A-D114-D33A-469B0FAA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408721" y="772363"/>
              <a:ext cx="502629" cy="502629"/>
            </a:xfrm>
            <a:prstGeom prst="rect">
              <a:avLst/>
            </a:prstGeom>
          </p:spPr>
        </p:pic>
      </p:grpSp>
      <p:pic>
        <p:nvPicPr>
          <p:cNvPr id="11" name="Bildplatzhalter 39">
            <a:extLst>
              <a:ext uri="{FF2B5EF4-FFF2-40B4-BE49-F238E27FC236}">
                <a16:creationId xmlns:a16="http://schemas.microsoft.com/office/drawing/2014/main" id="{683BA403-D102-F9E1-AFF5-50AB7F90F1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965" y="2713153"/>
            <a:ext cx="2640775" cy="1774431"/>
          </a:xfrm>
          <a:prstGeom prst="rect">
            <a:avLst/>
          </a:prstGeom>
        </p:spPr>
      </p:pic>
      <p:pic>
        <p:nvPicPr>
          <p:cNvPr id="40" name="Bildplatzhalter 39">
            <a:extLst>
              <a:ext uri="{FF2B5EF4-FFF2-40B4-BE49-F238E27FC236}">
                <a16:creationId xmlns:a16="http://schemas.microsoft.com/office/drawing/2014/main" id="{B5CD5FD1-1813-4FF9-60AD-92C4E2B261D5}"/>
              </a:ext>
            </a:extLst>
          </p:cNvPr>
          <p:cNvPicPr>
            <a:picLocks noGrp="1" noChangeAspect="1"/>
          </p:cNvPicPr>
          <p:nvPr>
            <p:ph type="pic" sz="quarter" idx="80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71" y="2713153"/>
            <a:ext cx="2640775" cy="177443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408669" y="5129340"/>
            <a:ext cx="2629101" cy="1422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Храните и актуализируйте документацию по проекту, чтобы избежать ненужных ошибок в процессе выполнения работ.</a:t>
            </a:r>
            <a:endParaRPr lang="en-JM" sz="14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4BD47B9D-8CFB-43F6-1C1A-283F867B14C8}"/>
              </a:ext>
            </a:extLst>
          </p:cNvPr>
          <p:cNvSpPr txBox="1">
            <a:spLocks/>
          </p:cNvSpPr>
          <p:nvPr/>
        </p:nvSpPr>
        <p:spPr>
          <a:xfrm>
            <a:off x="319221" y="2195410"/>
            <a:ext cx="10049990" cy="301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75000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Обеспечьте бесперебойную связь между проектированием и строительством</a:t>
            </a:r>
            <a:endParaRPr lang="en-GB" sz="1400" b="1" dirty="0">
              <a:solidFill>
                <a:schemeClr val="tx1">
                  <a:lumMod val="95000"/>
                  <a:lumOff val="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159FAED5-08B4-D683-07FF-2F5B8B7E4B06}"/>
              </a:ext>
            </a:extLst>
          </p:cNvPr>
          <p:cNvSpPr txBox="1">
            <a:spLocks/>
          </p:cNvSpPr>
          <p:nvPr/>
        </p:nvSpPr>
        <p:spPr>
          <a:xfrm>
            <a:off x="408670" y="4487584"/>
            <a:ext cx="2637853" cy="518068"/>
          </a:xfrm>
          <a:prstGeom prst="rect">
            <a:avLst/>
          </a:prstGeom>
          <a:solidFill>
            <a:srgbClr val="3C46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Управление документацией    по проекту</a:t>
            </a:r>
          </a:p>
        </p:txBody>
      </p:sp>
      <p:pic>
        <p:nvPicPr>
          <p:cNvPr id="7" name="Bildplatzhalter 39">
            <a:extLst>
              <a:ext uri="{FF2B5EF4-FFF2-40B4-BE49-F238E27FC236}">
                <a16:creationId xmlns:a16="http://schemas.microsoft.com/office/drawing/2014/main" id="{BB77BA3E-F3FE-0191-CF1C-F602DFDF67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259" y="2713153"/>
            <a:ext cx="2640775" cy="1774431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D428B1-B8E1-FD26-7470-3B3919517E6F}"/>
              </a:ext>
            </a:extLst>
          </p:cNvPr>
          <p:cNvSpPr txBox="1">
            <a:spLocks/>
          </p:cNvSpPr>
          <p:nvPr/>
        </p:nvSpPr>
        <p:spPr>
          <a:xfrm>
            <a:off x="3321995" y="4487584"/>
            <a:ext cx="2635115" cy="518068"/>
          </a:xfrm>
          <a:prstGeom prst="rect">
            <a:avLst/>
          </a:prstGeom>
          <a:solidFill>
            <a:srgbClr val="3C46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Журнал авторского надзора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B7D93BA-E0CA-59D9-3A9D-7D2FC5A2FA22}"/>
              </a:ext>
            </a:extLst>
          </p:cNvPr>
          <p:cNvSpPr txBox="1">
            <a:spLocks/>
          </p:cNvSpPr>
          <p:nvPr/>
        </p:nvSpPr>
        <p:spPr>
          <a:xfrm>
            <a:off x="6228681" y="4487584"/>
            <a:ext cx="2635115" cy="518068"/>
          </a:xfrm>
          <a:prstGeom prst="rect">
            <a:avLst/>
          </a:prstGeom>
          <a:solidFill>
            <a:srgbClr val="3C46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Авторский надзор</a:t>
            </a:r>
          </a:p>
        </p:txBody>
      </p:sp>
      <p:pic>
        <p:nvPicPr>
          <p:cNvPr id="15" name="Bildplatzhalter 39">
            <a:extLst>
              <a:ext uri="{FF2B5EF4-FFF2-40B4-BE49-F238E27FC236}">
                <a16:creationId xmlns:a16="http://schemas.microsoft.com/office/drawing/2014/main" id="{7C799E28-F376-EE9F-26FD-117849FD9A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2554" y="2713153"/>
            <a:ext cx="2640775" cy="1774431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27877EF-780B-7506-BD12-2DBA13E119ED}"/>
              </a:ext>
            </a:extLst>
          </p:cNvPr>
          <p:cNvSpPr txBox="1">
            <a:spLocks/>
          </p:cNvSpPr>
          <p:nvPr/>
        </p:nvSpPr>
        <p:spPr>
          <a:xfrm>
            <a:off x="9142553" y="4487584"/>
            <a:ext cx="2640777" cy="518068"/>
          </a:xfrm>
          <a:prstGeom prst="rect">
            <a:avLst/>
          </a:prstGeom>
          <a:solidFill>
            <a:srgbClr val="3C4650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Согласование изменений проекта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42C8350-7C9C-DF7E-15B6-9063498D6281}"/>
              </a:ext>
            </a:extLst>
          </p:cNvPr>
          <p:cNvSpPr txBox="1">
            <a:spLocks/>
          </p:cNvSpPr>
          <p:nvPr/>
        </p:nvSpPr>
        <p:spPr>
          <a:xfrm>
            <a:off x="3319965" y="5129340"/>
            <a:ext cx="2637145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Формируйте отчеты по отклонениям, нарушениям проекта в несколько кликов.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658C76C-0817-F3B7-20EF-AEF3623970BC}"/>
              </a:ext>
            </a:extLst>
          </p:cNvPr>
          <p:cNvSpPr txBox="1">
            <a:spLocks/>
          </p:cNvSpPr>
          <p:nvPr/>
        </p:nvSpPr>
        <p:spPr>
          <a:xfrm>
            <a:off x="6228681" y="5129340"/>
            <a:ext cx="2622961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Ведите цифровой учет отклонений от проекта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 контроль их устранения.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88B2D22-7674-3BD5-81A8-29EFF78D17AE}"/>
              </a:ext>
            </a:extLst>
          </p:cNvPr>
          <p:cNvSpPr txBox="1">
            <a:spLocks/>
          </p:cNvSpPr>
          <p:nvPr/>
        </p:nvSpPr>
        <p:spPr>
          <a:xfrm>
            <a:off x="9142553" y="5129340"/>
            <a:ext cx="2631523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Утверждайте изменения проектных решений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 заказчиком и другими участниками проекта.</a:t>
            </a:r>
            <a:endParaRPr lang="en-JM" sz="14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70FFCB-CFE1-2F65-D6C0-0F0538765204}"/>
              </a:ext>
            </a:extLst>
          </p:cNvPr>
          <p:cNvSpPr/>
          <p:nvPr/>
        </p:nvSpPr>
        <p:spPr>
          <a:xfrm>
            <a:off x="319221" y="460472"/>
            <a:ext cx="6415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Обзор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47CD237-DEED-5EBA-CC10-66480A611D9C}"/>
              </a:ext>
            </a:extLst>
          </p:cNvPr>
          <p:cNvSpPr txBox="1">
            <a:spLocks/>
          </p:cNvSpPr>
          <p:nvPr/>
        </p:nvSpPr>
        <p:spPr>
          <a:xfrm>
            <a:off x="319222" y="962182"/>
            <a:ext cx="10245704" cy="41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de-DE" sz="3200" b="1" dirty="0" err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r>
              <a:rPr lang="de-DE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для проектировщиков и дизайнеров</a:t>
            </a:r>
          </a:p>
          <a:p>
            <a:pPr algn="l">
              <a:lnSpc>
                <a:spcPct val="100000"/>
              </a:lnSpc>
            </a:pPr>
            <a:endParaRPr lang="de-DE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AD9DAC7-CB37-5902-057D-6E3D3823D622}"/>
              </a:ext>
            </a:extLst>
          </p:cNvPr>
          <p:cNvSpPr/>
          <p:nvPr/>
        </p:nvSpPr>
        <p:spPr>
          <a:xfrm>
            <a:off x="0" y="0"/>
            <a:ext cx="12192000" cy="1979029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0A4EF3B-2549-F106-50CE-5BF8FC6A7CC9}"/>
              </a:ext>
            </a:extLst>
          </p:cNvPr>
          <p:cNvSpPr/>
          <p:nvPr/>
        </p:nvSpPr>
        <p:spPr>
          <a:xfrm>
            <a:off x="319221" y="460472"/>
            <a:ext cx="6415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Обзор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E6BFDA7E-6216-3393-2AAD-3E3975B6BBFD}"/>
              </a:ext>
            </a:extLst>
          </p:cNvPr>
          <p:cNvSpPr txBox="1">
            <a:spLocks/>
          </p:cNvSpPr>
          <p:nvPr/>
        </p:nvSpPr>
        <p:spPr>
          <a:xfrm>
            <a:off x="319222" y="941665"/>
            <a:ext cx="9742590" cy="41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DE" sz="3200" b="1" dirty="0" err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r>
              <a:rPr lang="de-DE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для управляющих компаний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793AE7E-38E5-F5A8-FDA8-7054CD70D930}"/>
              </a:ext>
            </a:extLst>
          </p:cNvPr>
          <p:cNvGrpSpPr/>
          <p:nvPr/>
        </p:nvGrpSpPr>
        <p:grpSpPr>
          <a:xfrm>
            <a:off x="10800433" y="460472"/>
            <a:ext cx="973643" cy="973643"/>
            <a:chOff x="8173214" y="536856"/>
            <a:chExt cx="973643" cy="973643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42124DA3-AF51-9475-0815-9A2B21AEF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14" y="536856"/>
              <a:ext cx="973643" cy="973643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7398AB9-4E17-A3D1-7DF1-9C7AB73B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45893" y="772363"/>
              <a:ext cx="628285" cy="502629"/>
            </a:xfrm>
            <a:prstGeom prst="rect">
              <a:avLst/>
            </a:prstGeom>
          </p:spPr>
        </p:pic>
      </p:grp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414379F8-6568-2895-7076-0532E7E7EA6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409608" y="5047446"/>
            <a:ext cx="2114103" cy="1422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Планируйте и контролируйте выполнение текущих работ.</a:t>
            </a:r>
          </a:p>
        </p:txBody>
      </p:sp>
      <p:sp>
        <p:nvSpPr>
          <p:cNvPr id="37" name="Untertitel 2">
            <a:extLst>
              <a:ext uri="{FF2B5EF4-FFF2-40B4-BE49-F238E27FC236}">
                <a16:creationId xmlns:a16="http://schemas.microsoft.com/office/drawing/2014/main" id="{FF0ED84A-92EC-D606-A5F7-270BB41A3D77}"/>
              </a:ext>
            </a:extLst>
          </p:cNvPr>
          <p:cNvSpPr txBox="1">
            <a:spLocks/>
          </p:cNvSpPr>
          <p:nvPr/>
        </p:nvSpPr>
        <p:spPr>
          <a:xfrm>
            <a:off x="319222" y="2194038"/>
            <a:ext cx="10049990" cy="480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75000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 Black"/>
                <a:ea typeface="Lato Black"/>
                <a:cs typeface="Lato Black"/>
              </a:rPr>
              <a:t>Повысьте эффективность управления объектом</a:t>
            </a:r>
            <a:br>
              <a:rPr lang="en-GB" sz="1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ru-RU" sz="1400" dirty="0">
                <a:latin typeface="Lato Light"/>
                <a:ea typeface="+mn-lt"/>
                <a:cs typeface="+mn-lt"/>
              </a:rPr>
              <a:t>Следите за состоянием объекта, взаимодействуйте с командой и решайте вопросы централизованно через единую платформу.</a:t>
            </a:r>
            <a:endParaRPr lang="en-GB" sz="1400" dirty="0">
              <a:solidFill>
                <a:schemeClr val="tx1">
                  <a:lumMod val="95000"/>
                  <a:lumOff val="5000"/>
                </a:schemeClr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F8FCDE94-B756-0587-ECA2-E45424176C6E}"/>
              </a:ext>
            </a:extLst>
          </p:cNvPr>
          <p:cNvSpPr txBox="1">
            <a:spLocks/>
          </p:cNvSpPr>
          <p:nvPr/>
        </p:nvSpPr>
        <p:spPr>
          <a:xfrm>
            <a:off x="407867" y="4405690"/>
            <a:ext cx="2135036" cy="518068"/>
          </a:xfrm>
          <a:prstGeom prst="rect">
            <a:avLst/>
          </a:prstGeom>
          <a:solidFill>
            <a:srgbClr val="28965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Обслуживание и ремонты</a:t>
            </a:r>
            <a:endParaRPr lang="en-JM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894D295-0409-8B41-54D7-C7CA32A54A9F}"/>
              </a:ext>
            </a:extLst>
          </p:cNvPr>
          <p:cNvSpPr txBox="1">
            <a:spLocks/>
          </p:cNvSpPr>
          <p:nvPr/>
        </p:nvSpPr>
        <p:spPr>
          <a:xfrm>
            <a:off x="9652652" y="5047446"/>
            <a:ext cx="2121424" cy="1422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Наличие единой доказательной базы в случае возникновения спорных ситуаций.</a:t>
            </a:r>
            <a:endParaRPr lang="en-JM" sz="1400" dirty="0">
              <a:solidFill>
                <a:schemeClr val="tx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2BC341AB-64B6-D875-B1E6-6424BEAAF2BA}"/>
              </a:ext>
            </a:extLst>
          </p:cNvPr>
          <p:cNvSpPr txBox="1">
            <a:spLocks/>
          </p:cNvSpPr>
          <p:nvPr/>
        </p:nvSpPr>
        <p:spPr>
          <a:xfrm>
            <a:off x="9645598" y="4405690"/>
            <a:ext cx="2133462" cy="518068"/>
          </a:xfrm>
          <a:prstGeom prst="rect">
            <a:avLst/>
          </a:prstGeom>
          <a:solidFill>
            <a:srgbClr val="28965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Сбор доказательств и урегулирование споров</a:t>
            </a:r>
          </a:p>
        </p:txBody>
      </p:sp>
      <p:pic>
        <p:nvPicPr>
          <p:cNvPr id="43" name="Bildplatzhalter 39">
            <a:extLst>
              <a:ext uri="{FF2B5EF4-FFF2-40B4-BE49-F238E27FC236}">
                <a16:creationId xmlns:a16="http://schemas.microsoft.com/office/drawing/2014/main" id="{0B8EB76A-4B15-43E1-9F24-8FF8F065A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792" y="2942427"/>
            <a:ext cx="2124000" cy="1715179"/>
          </a:xfrm>
          <a:prstGeom prst="rect">
            <a:avLst/>
          </a:prstGeom>
        </p:spPr>
      </p:pic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B008BF4B-57A1-8469-E951-DDAA221C96F3}"/>
              </a:ext>
            </a:extLst>
          </p:cNvPr>
          <p:cNvSpPr txBox="1">
            <a:spLocks/>
          </p:cNvSpPr>
          <p:nvPr/>
        </p:nvSpPr>
        <p:spPr>
          <a:xfrm>
            <a:off x="7340088" y="5047446"/>
            <a:ext cx="2124000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Хранение информации о фактах нарушения правил охраны труда.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5BEA573C-C49C-0102-DCC4-8DC094D43582}"/>
              </a:ext>
            </a:extLst>
          </p:cNvPr>
          <p:cNvSpPr txBox="1">
            <a:spLocks/>
          </p:cNvSpPr>
          <p:nvPr/>
        </p:nvSpPr>
        <p:spPr>
          <a:xfrm>
            <a:off x="7340792" y="4405690"/>
            <a:ext cx="2124754" cy="518068"/>
          </a:xfrm>
          <a:prstGeom prst="rect">
            <a:avLst/>
          </a:prstGeom>
          <a:solidFill>
            <a:srgbClr val="28965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Соблюдение правил техники безопасности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A3FFE171-435C-EFE2-7380-D5704C9997B4}"/>
              </a:ext>
            </a:extLst>
          </p:cNvPr>
          <p:cNvSpPr txBox="1">
            <a:spLocks/>
          </p:cNvSpPr>
          <p:nvPr/>
        </p:nvSpPr>
        <p:spPr>
          <a:xfrm>
            <a:off x="5026181" y="5047446"/>
            <a:ext cx="2124001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Стандартизация процедуры приемки выполненных работ по объекту.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F54CE840-2D24-6226-1589-5C275FC74C20}"/>
              </a:ext>
            </a:extLst>
          </p:cNvPr>
          <p:cNvSpPr txBox="1">
            <a:spLocks/>
          </p:cNvSpPr>
          <p:nvPr/>
        </p:nvSpPr>
        <p:spPr>
          <a:xfrm>
            <a:off x="5026181" y="4405690"/>
            <a:ext cx="2130015" cy="518068"/>
          </a:xfrm>
          <a:prstGeom prst="rect">
            <a:avLst/>
          </a:prstGeom>
          <a:solidFill>
            <a:srgbClr val="28965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Приемка работ</a:t>
            </a:r>
            <a:endParaRPr lang="en-JM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1BDB5094-152D-69DC-5F32-E0EE95D18639}"/>
              </a:ext>
            </a:extLst>
          </p:cNvPr>
          <p:cNvSpPr txBox="1">
            <a:spLocks/>
          </p:cNvSpPr>
          <p:nvPr/>
        </p:nvSpPr>
        <p:spPr>
          <a:xfrm>
            <a:off x="2720982" y="5056364"/>
            <a:ext cx="2124000" cy="142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Цифровые чек-листы, повторяющиеся задачи проверки оборудования.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7F873E36-CDBC-78E7-C53A-88A70C473449}"/>
              </a:ext>
            </a:extLst>
          </p:cNvPr>
          <p:cNvSpPr txBox="1">
            <a:spLocks/>
          </p:cNvSpPr>
          <p:nvPr/>
        </p:nvSpPr>
        <p:spPr>
          <a:xfrm>
            <a:off x="2720982" y="4405690"/>
            <a:ext cx="2127734" cy="518068"/>
          </a:xfrm>
          <a:prstGeom prst="rect">
            <a:avLst/>
          </a:prstGeom>
          <a:solidFill>
            <a:srgbClr val="28965A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Инспекции,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чек-листы, аудиты</a:t>
            </a:r>
            <a:endParaRPr lang="en-JM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2" name="Bildplatzhalter 39">
            <a:extLst>
              <a:ext uri="{FF2B5EF4-FFF2-40B4-BE49-F238E27FC236}">
                <a16:creationId xmlns:a16="http://schemas.microsoft.com/office/drawing/2014/main" id="{CBDBC6EC-0FD1-9092-09C2-B49AF32D8B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6454" y="2942427"/>
            <a:ext cx="2121165" cy="1476252"/>
          </a:xfrm>
          <a:prstGeom prst="rect">
            <a:avLst/>
          </a:prstGeom>
        </p:spPr>
      </p:pic>
      <p:pic>
        <p:nvPicPr>
          <p:cNvPr id="55" name="Bildplatzhalter 39">
            <a:extLst>
              <a:ext uri="{FF2B5EF4-FFF2-40B4-BE49-F238E27FC236}">
                <a16:creationId xmlns:a16="http://schemas.microsoft.com/office/drawing/2014/main" id="{FDCE6BCE-AC63-6C5A-3121-93A04C4BDC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1" y="2942427"/>
            <a:ext cx="2116598" cy="1463262"/>
          </a:xfrm>
          <a:prstGeom prst="rect">
            <a:avLst/>
          </a:prstGeom>
        </p:spPr>
      </p:pic>
      <p:pic>
        <p:nvPicPr>
          <p:cNvPr id="56" name="Bildplatzhalter 39">
            <a:extLst>
              <a:ext uri="{FF2B5EF4-FFF2-40B4-BE49-F238E27FC236}">
                <a16:creationId xmlns:a16="http://schemas.microsoft.com/office/drawing/2014/main" id="{76E9D4BB-6321-4AE3-BB76-AB8E891494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978" y="2942428"/>
            <a:ext cx="2115203" cy="1463261"/>
          </a:xfrm>
          <a:prstGeom prst="rect">
            <a:avLst/>
          </a:prstGeom>
        </p:spPr>
      </p:pic>
      <p:pic>
        <p:nvPicPr>
          <p:cNvPr id="57" name="Bildplatzhalter 39">
            <a:extLst>
              <a:ext uri="{FF2B5EF4-FFF2-40B4-BE49-F238E27FC236}">
                <a16:creationId xmlns:a16="http://schemas.microsoft.com/office/drawing/2014/main" id="{5368CFC3-3084-5471-07E7-CF5D8F72A78F}"/>
              </a:ext>
            </a:extLst>
          </p:cNvPr>
          <p:cNvPicPr>
            <a:picLocks noGrp="1" noChangeAspect="1"/>
          </p:cNvPicPr>
          <p:nvPr>
            <p:ph type="pic" sz="quarter" idx="80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9369" y="2942428"/>
            <a:ext cx="2130949" cy="1476252"/>
          </a:xfrm>
        </p:spPr>
      </p:pic>
    </p:spTree>
    <p:extLst>
      <p:ext uri="{BB962C8B-B14F-4D97-AF65-F5344CB8AC3E}">
        <p14:creationId xmlns:p14="http://schemas.microsoft.com/office/powerpoint/2010/main" val="4844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C7ACD45-3608-7290-7E5F-8C3D5ACFF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264"/>
              </a:gs>
              <a:gs pos="100000">
                <a:srgbClr val="0064C8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3E92AD1E-141B-CA4F-886D-6C66CAC1D8E2}"/>
              </a:ext>
            </a:extLst>
          </p:cNvPr>
          <p:cNvSpPr txBox="1">
            <a:spLocks/>
          </p:cNvSpPr>
          <p:nvPr/>
        </p:nvSpPr>
        <p:spPr>
          <a:xfrm>
            <a:off x="2281822" y="2367993"/>
            <a:ext cx="7628355" cy="2122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Отличительные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особенности и возможности</a:t>
            </a:r>
            <a:endParaRPr lang="de-DE" sz="4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01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C03715A9-0A99-BE73-7A5A-005AFE44DC91}"/>
              </a:ext>
            </a:extLst>
          </p:cNvPr>
          <p:cNvSpPr/>
          <p:nvPr/>
        </p:nvSpPr>
        <p:spPr>
          <a:xfrm>
            <a:off x="444369" y="408687"/>
            <a:ext cx="11757369" cy="1936530"/>
          </a:xfrm>
          <a:prstGeom prst="round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3264"/>
              </a:solidFill>
            </a:endParaRPr>
          </a:p>
        </p:txBody>
      </p:sp>
      <p:pic>
        <p:nvPicPr>
          <p:cNvPr id="27" name="Grafik 27">
            <a:extLst>
              <a:ext uri="{FF2B5EF4-FFF2-40B4-BE49-F238E27FC236}">
                <a16:creationId xmlns:a16="http://schemas.microsoft.com/office/drawing/2014/main" id="{BBE3F9A0-4803-1294-97BD-3FE783509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742" b="-8"/>
          <a:stretch/>
        </p:blipFill>
        <p:spPr>
          <a:xfrm>
            <a:off x="8757517" y="-528"/>
            <a:ext cx="3446656" cy="6858528"/>
          </a:xfrm>
          <a:prstGeom prst="rect">
            <a:avLst/>
          </a:prstGeom>
        </p:spPr>
      </p:pic>
      <p:pic>
        <p:nvPicPr>
          <p:cNvPr id="6" name="Grafik 5" descr="Ein Bild, das Text, Im Haus, Screenshot enthält.&#10;&#10;Automatisch generierte Beschreibung">
            <a:extLst>
              <a:ext uri="{FF2B5EF4-FFF2-40B4-BE49-F238E27FC236}">
                <a16:creationId xmlns:a16="http://schemas.microsoft.com/office/drawing/2014/main" id="{CA16D287-43FC-48F2-9C5D-B0A25EBBB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7060"/>
          <a:stretch/>
        </p:blipFill>
        <p:spPr>
          <a:xfrm>
            <a:off x="6889638" y="1326783"/>
            <a:ext cx="5302361" cy="5595702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0BAFFA37-62AC-5245-330B-E1F0E2DFD052}"/>
              </a:ext>
            </a:extLst>
          </p:cNvPr>
          <p:cNvSpPr txBox="1">
            <a:spLocks/>
          </p:cNvSpPr>
          <p:nvPr/>
        </p:nvSpPr>
        <p:spPr>
          <a:xfrm>
            <a:off x="773063" y="1359395"/>
            <a:ext cx="7418436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Согласовывайте и актуализируйте документацию по проекту   для всех участников</a:t>
            </a:r>
            <a:r>
              <a:rPr lang="de-AT" sz="20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6C1A509-FC2C-F78C-C9F4-7C6F84DA3858}"/>
              </a:ext>
            </a:extLst>
          </p:cNvPr>
          <p:cNvSpPr/>
          <p:nvPr/>
        </p:nvSpPr>
        <p:spPr>
          <a:xfrm>
            <a:off x="773062" y="600143"/>
            <a:ext cx="7418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Управление документами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4D2BAF-7F21-96F5-21F1-EB4726526C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01774" y="2345217"/>
            <a:ext cx="2589554" cy="4512253"/>
          </a:xfrm>
          <a:prstGeom prst="rect">
            <a:avLst/>
          </a:prstGeom>
          <a:effectLst>
            <a:outerShdw blurRad="636136" dist="63500" algn="ctr" rotWithShape="0">
              <a:srgbClr val="000000">
                <a:alpha val="30000"/>
              </a:srgbClr>
            </a:outerShdw>
          </a:effectLst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127C1AAE-CA71-E914-5CAA-2770B60907DA}"/>
              </a:ext>
            </a:extLst>
          </p:cNvPr>
          <p:cNvSpPr/>
          <p:nvPr/>
        </p:nvSpPr>
        <p:spPr>
          <a:xfrm>
            <a:off x="457199" y="2823369"/>
            <a:ext cx="3085050" cy="15069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1A952C-46D3-E0E8-8464-3A88238039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07250" y="4331689"/>
            <a:ext cx="1557701" cy="1506996"/>
          </a:xfrm>
          <a:prstGeom prst="rect">
            <a:avLst/>
          </a:prstGeom>
          <a:effectLst>
            <a:outerShdw blurRad="381000" dist="38100" dir="18900000" algn="bl" rotWithShape="0">
              <a:prstClr val="black">
                <a:alpha val="3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9187DD8-D3C7-13FC-EAA2-34DDE1315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562" y="2570201"/>
            <a:ext cx="496567" cy="496567"/>
          </a:xfrm>
          <a:prstGeom prst="rect">
            <a:avLst/>
          </a:prstGeom>
        </p:spPr>
      </p:pic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8B674E23-51DF-F9B7-155F-1BC093651179}"/>
              </a:ext>
            </a:extLst>
          </p:cNvPr>
          <p:cNvSpPr/>
          <p:nvPr/>
        </p:nvSpPr>
        <p:spPr>
          <a:xfrm>
            <a:off x="3832601" y="2823369"/>
            <a:ext cx="3085050" cy="15069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AFC3BA49-5261-F9DA-7E9F-085727CE8BB6}"/>
              </a:ext>
            </a:extLst>
          </p:cNvPr>
          <p:cNvSpPr/>
          <p:nvPr/>
        </p:nvSpPr>
        <p:spPr>
          <a:xfrm>
            <a:off x="460247" y="4792657"/>
            <a:ext cx="3085050" cy="150699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4AB97D1E-4391-9303-F925-86FAFB0C4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532" y="2570201"/>
            <a:ext cx="496567" cy="496567"/>
          </a:xfrm>
          <a:prstGeom prst="rect">
            <a:avLst/>
          </a:prstGeom>
        </p:spPr>
      </p:pic>
      <p:sp>
        <p:nvSpPr>
          <p:cNvPr id="47" name="Abgerundetes Rechteck 46">
            <a:extLst>
              <a:ext uri="{FF2B5EF4-FFF2-40B4-BE49-F238E27FC236}">
                <a16:creationId xmlns:a16="http://schemas.microsoft.com/office/drawing/2014/main" id="{A686DBD4-6A71-07CA-9931-0D768F91E2B1}"/>
              </a:ext>
            </a:extLst>
          </p:cNvPr>
          <p:cNvSpPr/>
          <p:nvPr/>
        </p:nvSpPr>
        <p:spPr>
          <a:xfrm>
            <a:off x="3832601" y="4792657"/>
            <a:ext cx="3085050" cy="15069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CAEEAF24-26DC-AEB9-D7D3-ABF1E248A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561" y="4539489"/>
            <a:ext cx="496567" cy="49656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FF96021B-797D-A8D2-0ECE-98CC86797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6843" y="4539490"/>
            <a:ext cx="496566" cy="4965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BE31B1-D227-0CC7-5CB0-F36752CF66CB}"/>
              </a:ext>
            </a:extLst>
          </p:cNvPr>
          <p:cNvSpPr txBox="1"/>
          <p:nvPr/>
        </p:nvSpPr>
        <p:spPr>
          <a:xfrm>
            <a:off x="452330" y="3087519"/>
            <a:ext cx="3085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/>
                <a:latin typeface="Lato" panose="020F0502020204030203" pitchFamily="34" charset="0"/>
              </a:rPr>
              <a:t>Хранение</a:t>
            </a:r>
            <a:endParaRPr lang="ru-RU" sz="1400" dirty="0">
              <a:effectLst/>
              <a:latin typeface="Lato Light" panose="020F0502020204030203" pitchFamily="34" charset="0"/>
            </a:endParaRPr>
          </a:p>
          <a:p>
            <a:pPr algn="ctr"/>
            <a:r>
              <a:rPr lang="ru-RU" sz="1400" dirty="0">
                <a:effectLst/>
                <a:latin typeface="Lato Light" panose="020F0502020204030203" pitchFamily="34" charset="0"/>
              </a:rPr>
              <a:t>Организуйте удобное структурированное хранилище</a:t>
            </a:r>
            <a:r>
              <a:rPr lang="en-US" sz="1400" dirty="0">
                <a:latin typeface="Lato Light" panose="020F0502020204030203" pitchFamily="34" charset="0"/>
              </a:rPr>
              <a:t>.</a:t>
            </a:r>
            <a:endParaRPr lang="ru-RU" sz="1400" dirty="0">
              <a:effectLst/>
              <a:latin typeface="Lato Light" panose="020F0502020204030203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FDAE899-31E5-7C2E-4719-1B0581737F10}"/>
              </a:ext>
            </a:extLst>
          </p:cNvPr>
          <p:cNvSpPr txBox="1"/>
          <p:nvPr/>
        </p:nvSpPr>
        <p:spPr>
          <a:xfrm>
            <a:off x="3827732" y="3154226"/>
            <a:ext cx="3085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/>
                <a:latin typeface="Lato" panose="020F0502020204030203" pitchFamily="34" charset="0"/>
              </a:rPr>
              <a:t>Работайте совместно</a:t>
            </a:r>
            <a:endParaRPr lang="ru-RU" sz="1400" dirty="0">
              <a:effectLst/>
              <a:latin typeface="Lato" panose="020F0502020204030203" pitchFamily="34" charset="0"/>
            </a:endParaRPr>
          </a:p>
          <a:p>
            <a:pPr algn="ctr"/>
            <a:r>
              <a:rPr lang="ru-RU" sz="1400" dirty="0">
                <a:latin typeface="Lato Light" panose="020F0502020204030203" pitchFamily="34" charset="0"/>
              </a:rPr>
              <a:t>Контролируйте права доступа </a:t>
            </a:r>
          </a:p>
          <a:p>
            <a:pPr algn="ctr"/>
            <a:r>
              <a:rPr lang="ru-RU" sz="1400" dirty="0">
                <a:latin typeface="Lato Light" panose="020F0502020204030203" pitchFamily="34" charset="0"/>
              </a:rPr>
              <a:t>к различным разделам документов.</a:t>
            </a:r>
            <a:endParaRPr lang="ru-RU" sz="1400" dirty="0">
              <a:effectLst/>
              <a:latin typeface="Lato Light" panose="020F050202020403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99E3313-6946-2F79-298F-8994C95048C1}"/>
              </a:ext>
            </a:extLst>
          </p:cNvPr>
          <p:cNvSpPr txBox="1"/>
          <p:nvPr/>
        </p:nvSpPr>
        <p:spPr>
          <a:xfrm>
            <a:off x="452330" y="5139372"/>
            <a:ext cx="3085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/>
                <a:latin typeface="Lato" panose="020F0502020204030203" pitchFamily="34" charset="0"/>
              </a:rPr>
              <a:t>Управление версиями </a:t>
            </a:r>
            <a:endParaRPr lang="ru-RU" sz="1400" dirty="0">
              <a:effectLst/>
              <a:latin typeface="Lato" panose="020F0502020204030203" pitchFamily="34" charset="0"/>
            </a:endParaRPr>
          </a:p>
          <a:p>
            <a:pPr algn="ctr"/>
            <a:r>
              <a:rPr lang="ru-RU" sz="1400" dirty="0">
                <a:latin typeface="Lato Light" panose="020F0502020204030203" pitchFamily="34" charset="0"/>
              </a:rPr>
              <a:t>Храните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 историю </a:t>
            </a:r>
          </a:p>
          <a:p>
            <a:pPr algn="ctr"/>
            <a:r>
              <a:rPr lang="ru-RU" sz="1400" dirty="0">
                <a:effectLst/>
                <a:latin typeface="Lato Light" panose="020F0502020204030203" pitchFamily="34" charset="0"/>
              </a:rPr>
              <a:t>обновления версий файлов.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5A41F9-6A8D-F508-14E4-FC0A7A3D3D67}"/>
              </a:ext>
            </a:extLst>
          </p:cNvPr>
          <p:cNvSpPr txBox="1"/>
          <p:nvPr/>
        </p:nvSpPr>
        <p:spPr>
          <a:xfrm>
            <a:off x="3827732" y="5139372"/>
            <a:ext cx="3085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/>
                <a:latin typeface="Lato" panose="020F0502020204030203" pitchFamily="34" charset="0"/>
              </a:rPr>
              <a:t>Согласование</a:t>
            </a:r>
            <a:endParaRPr lang="ru-RU" sz="1400" dirty="0">
              <a:effectLst/>
              <a:latin typeface="Lato" panose="020F0502020204030203" pitchFamily="34" charset="0"/>
            </a:endParaRPr>
          </a:p>
          <a:p>
            <a:pPr algn="ctr"/>
            <a:r>
              <a:rPr lang="ru-RU" sz="1400" dirty="0">
                <a:effectLst/>
                <a:latin typeface="Lato Light" panose="020F0502020204030203" pitchFamily="34" charset="0"/>
              </a:rPr>
              <a:t>Направляйте документы                          на утверждение другим участникам</a:t>
            </a:r>
            <a:r>
              <a:rPr lang="en-US" sz="1400" dirty="0">
                <a:latin typeface="Lato Light" panose="020F0502020204030203" pitchFamily="34" charset="0"/>
              </a:rPr>
              <a:t>.</a:t>
            </a:r>
            <a:endParaRPr lang="ru-RU" sz="1400" dirty="0">
              <a:effectLst/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8CE729-6924-75C9-A09D-C729A7A59FE5}"/>
              </a:ext>
            </a:extLst>
          </p:cNvPr>
          <p:cNvSpPr/>
          <p:nvPr/>
        </p:nvSpPr>
        <p:spPr>
          <a:xfrm>
            <a:off x="359684" y="1054225"/>
            <a:ext cx="6173945" cy="1668919"/>
          </a:xfrm>
          <a:prstGeom prst="roundRect">
            <a:avLst/>
          </a:prstGeom>
          <a:solidFill>
            <a:srgbClr val="28965A"/>
          </a:solidFill>
          <a:ln>
            <a:solidFill>
              <a:srgbClr val="289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7">
            <a:extLst>
              <a:ext uri="{FF2B5EF4-FFF2-40B4-BE49-F238E27FC236}">
                <a16:creationId xmlns:a16="http://schemas.microsoft.com/office/drawing/2014/main" id="{EEFF09D0-679F-714E-3F0A-4F807E4C57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28965A">
                <a:tint val="45000"/>
                <a:satMod val="400000"/>
              </a:srgbClr>
            </a:duotone>
            <a:lum bright="33000" contras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742" b="-8"/>
          <a:stretch/>
        </p:blipFill>
        <p:spPr>
          <a:xfrm>
            <a:off x="8745344" y="-528"/>
            <a:ext cx="3446656" cy="6858528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D512A488-3CAD-646B-D459-26C01C0E1543}"/>
              </a:ext>
            </a:extLst>
          </p:cNvPr>
          <p:cNvSpPr/>
          <p:nvPr/>
        </p:nvSpPr>
        <p:spPr>
          <a:xfrm>
            <a:off x="738909" y="1180798"/>
            <a:ext cx="5190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График проекта</a:t>
            </a:r>
            <a:endParaRPr lang="de-DE" sz="4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Untertitel 2">
            <a:extLst>
              <a:ext uri="{FF2B5EF4-FFF2-40B4-BE49-F238E27FC236}">
                <a16:creationId xmlns:a16="http://schemas.microsoft.com/office/drawing/2014/main" id="{62CDE01C-9932-8D6B-D513-ED301FD16D7E}"/>
              </a:ext>
            </a:extLst>
          </p:cNvPr>
          <p:cNvSpPr txBox="1">
            <a:spLocks/>
          </p:cNvSpPr>
          <p:nvPr/>
        </p:nvSpPr>
        <p:spPr>
          <a:xfrm>
            <a:off x="738909" y="1888684"/>
            <a:ext cx="4765964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Обеспечивайте контроль                        сроков реализации проекта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Untertitel 2">
            <a:extLst>
              <a:ext uri="{FF2B5EF4-FFF2-40B4-BE49-F238E27FC236}">
                <a16:creationId xmlns:a16="http://schemas.microsoft.com/office/drawing/2014/main" id="{47518984-1E76-0855-71D8-95C5CF281A64}"/>
              </a:ext>
            </a:extLst>
          </p:cNvPr>
          <p:cNvSpPr txBox="1">
            <a:spLocks/>
          </p:cNvSpPr>
          <p:nvPr/>
        </p:nvSpPr>
        <p:spPr>
          <a:xfrm>
            <a:off x="738909" y="3181345"/>
            <a:ext cx="4874572" cy="1150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Следите за ходом реализации проекта и получайте оповещения о просроченных задачах прямо на графике.</a:t>
            </a:r>
          </a:p>
          <a:p>
            <a:pPr marL="285750" indent="-285750" algn="l">
              <a:buSzPct val="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Импортируйте готовые графики из </a:t>
            </a:r>
            <a:r>
              <a:rPr lang="ru-RU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Primavera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P6, Microsoft Project или ASTA </a:t>
            </a:r>
            <a:r>
              <a:rPr lang="ru-RU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Powerproject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и дополняйте их задачами из PlanRadar прямо со стройплощадки</a:t>
            </a:r>
          </a:p>
          <a:p>
            <a:pPr marL="285750" indent="-285750" algn="l">
              <a:buSzPct val="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Вносите изменения в график по ходу реализации проекта для поддержания его актуальности</a:t>
            </a:r>
          </a:p>
          <a:p>
            <a:pPr marL="285750" indent="-285750" algn="l">
              <a:buSzPct val="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Экспортируйте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обновленный график из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PlanRadar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       в формате 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XML 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 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PDF</a:t>
            </a:r>
            <a:endParaRPr lang="ru-RU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Grafik 2" descr="Ein Bild, das Text, Screenshot, drinnen enthält.&#10;&#10;Automatisch generierte Beschreibung">
            <a:extLst>
              <a:ext uri="{FF2B5EF4-FFF2-40B4-BE49-F238E27FC236}">
                <a16:creationId xmlns:a16="http://schemas.microsoft.com/office/drawing/2014/main" id="{761D63C0-5ABE-873E-0F83-0B308CC213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378" y="306396"/>
            <a:ext cx="9402506" cy="62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64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Untertitel 2">
            <a:extLst>
              <a:ext uri="{FF2B5EF4-FFF2-40B4-BE49-F238E27FC236}">
                <a16:creationId xmlns:a16="http://schemas.microsoft.com/office/drawing/2014/main" id="{62CDE01C-9932-8D6B-D513-ED301FD16D7E}"/>
              </a:ext>
            </a:extLst>
          </p:cNvPr>
          <p:cNvSpPr txBox="1">
            <a:spLocks/>
          </p:cNvSpPr>
          <p:nvPr/>
        </p:nvSpPr>
        <p:spPr>
          <a:xfrm>
            <a:off x="319220" y="3581925"/>
            <a:ext cx="3599637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Взаимодействуйте с вашей </a:t>
            </a:r>
            <a:r>
              <a:rPr lang="de-DE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BIM </a:t>
            </a: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моделью в </a:t>
            </a:r>
            <a:r>
              <a:rPr lang="en-US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841231-84E4-4EF2-60C9-716009B108A5}"/>
              </a:ext>
            </a:extLst>
          </p:cNvPr>
          <p:cNvSpPr/>
          <p:nvPr/>
        </p:nvSpPr>
        <p:spPr>
          <a:xfrm>
            <a:off x="6374406" y="-528"/>
            <a:ext cx="6676010" cy="4427180"/>
          </a:xfrm>
          <a:prstGeom prst="round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B523C9-78D7-4B61-BF24-F95A1CBF7730}"/>
              </a:ext>
            </a:extLst>
          </p:cNvPr>
          <p:cNvSpPr/>
          <p:nvPr/>
        </p:nvSpPr>
        <p:spPr>
          <a:xfrm>
            <a:off x="319220" y="2076050"/>
            <a:ext cx="7056582" cy="1936530"/>
          </a:xfrm>
          <a:prstGeom prst="round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3264"/>
              </a:solidFill>
            </a:endParaRPr>
          </a:p>
        </p:txBody>
      </p:sp>
      <p:pic>
        <p:nvPicPr>
          <p:cNvPr id="54" name="Grafik 53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C82B5BE1-759A-36FC-AA7F-BB5277B3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836"/>
          <a:stretch/>
        </p:blipFill>
        <p:spPr>
          <a:xfrm>
            <a:off x="2925336" y="1006752"/>
            <a:ext cx="9266664" cy="586674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2ABD1F6F-5F89-6278-0D63-42A5A9CB39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827" y="437553"/>
            <a:ext cx="4965294" cy="3588052"/>
          </a:xfrm>
          <a:prstGeom prst="rect">
            <a:avLst/>
          </a:prstGeom>
        </p:spPr>
      </p:pic>
      <p:pic>
        <p:nvPicPr>
          <p:cNvPr id="56" name="Grafik 55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4143696F-CF82-840E-BC91-2EFFB91FDE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836"/>
          <a:stretch/>
        </p:blipFill>
        <p:spPr>
          <a:xfrm>
            <a:off x="2925336" y="1005082"/>
            <a:ext cx="9266664" cy="2169883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228FDD5B-2257-81BF-F936-450CFD9EC5D9}"/>
              </a:ext>
            </a:extLst>
          </p:cNvPr>
          <p:cNvSpPr txBox="1">
            <a:spLocks/>
          </p:cNvSpPr>
          <p:nvPr/>
        </p:nvSpPr>
        <p:spPr>
          <a:xfrm>
            <a:off x="647913" y="3026758"/>
            <a:ext cx="3526923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Взаимодействуйте с вашей </a:t>
            </a:r>
            <a:r>
              <a:rPr lang="de-DE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BIM </a:t>
            </a: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моделью в </a:t>
            </a:r>
            <a:r>
              <a:rPr lang="en-US" sz="2000" b="1" dirty="0" err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Rechteck 2">
            <a:extLst>
              <a:ext uri="{FF2B5EF4-FFF2-40B4-BE49-F238E27FC236}">
                <a16:creationId xmlns:a16="http://schemas.microsoft.com/office/drawing/2014/main" id="{9E9EB7BC-55E8-D4D0-DA4C-5ECB71B68BEA}"/>
              </a:ext>
            </a:extLst>
          </p:cNvPr>
          <p:cNvSpPr/>
          <p:nvPr/>
        </p:nvSpPr>
        <p:spPr>
          <a:xfrm>
            <a:off x="647912" y="2267506"/>
            <a:ext cx="4452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BIM</a:t>
            </a:r>
          </a:p>
        </p:txBody>
      </p:sp>
      <p:sp>
        <p:nvSpPr>
          <p:cNvPr id="6" name="Abgerundetes Rechteck 4">
            <a:extLst>
              <a:ext uri="{FF2B5EF4-FFF2-40B4-BE49-F238E27FC236}">
                <a16:creationId xmlns:a16="http://schemas.microsoft.com/office/drawing/2014/main" id="{085D457C-A4A4-9EBE-3DD2-F25C6A1DBFE4}"/>
              </a:ext>
            </a:extLst>
          </p:cNvPr>
          <p:cNvSpPr/>
          <p:nvPr/>
        </p:nvSpPr>
        <p:spPr>
          <a:xfrm>
            <a:off x="319220" y="4746145"/>
            <a:ext cx="3085050" cy="15069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60FD0E86-075E-49B8-5576-1A21D2240E82}"/>
              </a:ext>
            </a:extLst>
          </p:cNvPr>
          <p:cNvSpPr txBox="1"/>
          <p:nvPr/>
        </p:nvSpPr>
        <p:spPr>
          <a:xfrm>
            <a:off x="314351" y="5010295"/>
            <a:ext cx="308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Lato Light" panose="020F0502020204030203" pitchFamily="34" charset="0"/>
              </a:rPr>
              <a:t>Хранение и просмотр</a:t>
            </a:r>
            <a:endParaRPr lang="ru-RU" sz="1400" dirty="0">
              <a:effectLst/>
              <a:latin typeface="Lato Light" panose="020F0502020204030203" pitchFamily="34" charset="0"/>
            </a:endParaRPr>
          </a:p>
          <a:p>
            <a:pPr algn="ctr"/>
            <a:r>
              <a:rPr lang="en-US" sz="1400" dirty="0">
                <a:effectLst/>
                <a:latin typeface="Lato Light" panose="020F0502020204030203" pitchFamily="34" charset="0"/>
              </a:rPr>
              <a:t>Open BIM-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технология </a:t>
            </a:r>
            <a:r>
              <a:rPr lang="en-US" sz="1400" dirty="0" err="1">
                <a:effectLst/>
                <a:latin typeface="Lato Light" panose="020F0502020204030203" pitchFamily="34" charset="0"/>
              </a:rPr>
              <a:t>PlanRadar</a:t>
            </a:r>
            <a:r>
              <a:rPr lang="en-US" sz="1400" dirty="0">
                <a:effectLst/>
                <a:latin typeface="Lato Light" panose="020F0502020204030203" pitchFamily="34" charset="0"/>
              </a:rPr>
              <a:t> 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позволяет работать с моделями </a:t>
            </a:r>
          </a:p>
          <a:p>
            <a:pPr algn="ctr"/>
            <a:r>
              <a:rPr lang="ru-RU" sz="1400" dirty="0">
                <a:effectLst/>
                <a:latin typeface="Lato Light" panose="020F0502020204030203" pitchFamily="34" charset="0"/>
              </a:rPr>
              <a:t>в форматах </a:t>
            </a:r>
            <a:r>
              <a:rPr lang="en-US" sz="1400" dirty="0">
                <a:effectLst/>
                <a:latin typeface="Lato Light" panose="020F0502020204030203" pitchFamily="34" charset="0"/>
              </a:rPr>
              <a:t>IFC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 2</a:t>
            </a:r>
            <a:r>
              <a:rPr lang="en-US" sz="1400" dirty="0">
                <a:effectLst/>
                <a:latin typeface="Lato Light" panose="020F0502020204030203" pitchFamily="34" charset="0"/>
              </a:rPr>
              <a:t>x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3, </a:t>
            </a:r>
            <a:r>
              <a:rPr lang="en-US" sz="1400" dirty="0">
                <a:effectLst/>
                <a:latin typeface="Lato Light" panose="020F0502020204030203" pitchFamily="34" charset="0"/>
              </a:rPr>
              <a:t>IFC 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4</a:t>
            </a:r>
          </a:p>
        </p:txBody>
      </p:sp>
      <p:sp>
        <p:nvSpPr>
          <p:cNvPr id="9" name="Abgerundetes Rechteck 4">
            <a:extLst>
              <a:ext uri="{FF2B5EF4-FFF2-40B4-BE49-F238E27FC236}">
                <a16:creationId xmlns:a16="http://schemas.microsoft.com/office/drawing/2014/main" id="{02022583-DD5F-62A9-7007-A1015E603003}"/>
              </a:ext>
            </a:extLst>
          </p:cNvPr>
          <p:cNvSpPr/>
          <p:nvPr/>
        </p:nvSpPr>
        <p:spPr>
          <a:xfrm>
            <a:off x="3670229" y="4746145"/>
            <a:ext cx="3085050" cy="15069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60DA0AFF-2CD9-718A-EAB3-DBCA7314A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582" y="4492976"/>
            <a:ext cx="502920" cy="502920"/>
          </a:xfrm>
          <a:prstGeom prst="rect">
            <a:avLst/>
          </a:prstGeom>
        </p:spPr>
      </p:pic>
      <p:sp>
        <p:nvSpPr>
          <p:cNvPr id="11" name="Textfeld 3">
            <a:extLst>
              <a:ext uri="{FF2B5EF4-FFF2-40B4-BE49-F238E27FC236}">
                <a16:creationId xmlns:a16="http://schemas.microsoft.com/office/drawing/2014/main" id="{63175D96-6A18-75C8-A4C1-3617FA986CD8}"/>
              </a:ext>
            </a:extLst>
          </p:cNvPr>
          <p:cNvSpPr txBox="1"/>
          <p:nvPr/>
        </p:nvSpPr>
        <p:spPr>
          <a:xfrm>
            <a:off x="3665360" y="5010295"/>
            <a:ext cx="308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/>
                <a:latin typeface="Lato" panose="020F0502020204030203" pitchFamily="34" charset="0"/>
              </a:rPr>
              <a:t>Экспорт</a:t>
            </a:r>
            <a:endParaRPr lang="ru-RU" sz="1400" dirty="0">
              <a:effectLst/>
              <a:latin typeface="Lato Light" panose="020F0502020204030203" pitchFamily="34" charset="0"/>
            </a:endParaRPr>
          </a:p>
          <a:p>
            <a:pPr algn="ctr"/>
            <a:r>
              <a:rPr lang="ru-RU" sz="1400" dirty="0">
                <a:latin typeface="Lato Light" panose="020F0502020204030203" pitchFamily="34" charset="0"/>
              </a:rPr>
              <a:t>Экспортируйте созданные на модели з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адачи в формате BCF для обратной связи с проектировщиками</a:t>
            </a:r>
          </a:p>
        </p:txBody>
      </p:sp>
      <p:pic>
        <p:nvPicPr>
          <p:cNvPr id="19" name="Picture 18" descr="A blue square with a white clock and arrow&#10;&#10;Description automatically generated">
            <a:extLst>
              <a:ext uri="{FF2B5EF4-FFF2-40B4-BE49-F238E27FC236}">
                <a16:creationId xmlns:a16="http://schemas.microsoft.com/office/drawing/2014/main" id="{584E3B51-86AD-9C98-75FC-AB5F3693C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9521" y="4490152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8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077AA8-F16C-FD1B-F028-22CD6DBEDFDE}"/>
              </a:ext>
            </a:extLst>
          </p:cNvPr>
          <p:cNvSpPr/>
          <p:nvPr/>
        </p:nvSpPr>
        <p:spPr>
          <a:xfrm>
            <a:off x="319220" y="2343169"/>
            <a:ext cx="6173945" cy="988563"/>
          </a:xfrm>
          <a:prstGeom prst="roundRect">
            <a:avLst/>
          </a:prstGeom>
          <a:solidFill>
            <a:srgbClr val="3C46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512A488-3CAD-646B-D459-26C01C0E1543}"/>
              </a:ext>
            </a:extLst>
          </p:cNvPr>
          <p:cNvSpPr/>
          <p:nvPr/>
        </p:nvSpPr>
        <p:spPr>
          <a:xfrm>
            <a:off x="590939" y="875718"/>
            <a:ext cx="4011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QR-</a:t>
            </a:r>
            <a:r>
              <a:rPr lang="ru-RU" sz="40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коды</a:t>
            </a:r>
          </a:p>
          <a:p>
            <a:r>
              <a:rPr lang="ru-RU" sz="40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и </a:t>
            </a:r>
            <a:r>
              <a:rPr lang="en-US" sz="40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NFC-</a:t>
            </a:r>
            <a:r>
              <a:rPr lang="ru-RU" sz="40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метки</a:t>
            </a:r>
            <a:endParaRPr lang="de-DE" sz="4000" b="1" dirty="0">
              <a:solidFill>
                <a:srgbClr val="0064C8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Untertitel 2">
            <a:extLst>
              <a:ext uri="{FF2B5EF4-FFF2-40B4-BE49-F238E27FC236}">
                <a16:creationId xmlns:a16="http://schemas.microsoft.com/office/drawing/2014/main" id="{62CDE01C-9932-8D6B-D513-ED301FD16D7E}"/>
              </a:ext>
            </a:extLst>
          </p:cNvPr>
          <p:cNvSpPr txBox="1">
            <a:spLocks/>
          </p:cNvSpPr>
          <p:nvPr/>
        </p:nvSpPr>
        <p:spPr>
          <a:xfrm>
            <a:off x="590938" y="2486737"/>
            <a:ext cx="4310743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Сокращайте время поиска необходимой информации и задач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Untertitel 2">
            <a:extLst>
              <a:ext uri="{FF2B5EF4-FFF2-40B4-BE49-F238E27FC236}">
                <a16:creationId xmlns:a16="http://schemas.microsoft.com/office/drawing/2014/main" id="{47518984-1E76-0855-71D8-95C5CF281A64}"/>
              </a:ext>
            </a:extLst>
          </p:cNvPr>
          <p:cNvSpPr txBox="1">
            <a:spLocks/>
          </p:cNvSpPr>
          <p:nvPr/>
        </p:nvSpPr>
        <p:spPr>
          <a:xfrm>
            <a:off x="590937" y="3800951"/>
            <a:ext cx="4970107" cy="1150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Размещайте 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QR-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коды и 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NFC-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метки на объекте                             и связывайте их с задачами</a:t>
            </a:r>
          </a:p>
          <a:p>
            <a:pPr marL="285750" indent="-285750" algn="l">
              <a:buSzPct val="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Сканируйте 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QR-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коды и 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NFC-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метки для быстрого доступа к информации по задаче даже без подключения к интернету</a:t>
            </a:r>
          </a:p>
          <a:p>
            <a:pPr marL="285750" indent="-285750" algn="l">
              <a:buSzPct val="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Храните в задачах информацию об оборудовании и истории его обслуживания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2A935-CCF7-B068-82F6-40E4B8391A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0"/>
          <a:stretch/>
        </p:blipFill>
        <p:spPr>
          <a:xfrm>
            <a:off x="5830112" y="1"/>
            <a:ext cx="6361888" cy="33314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5638A2-4152-9853-1CE5-437B1A01D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671" y="3800951"/>
            <a:ext cx="1887408" cy="1728000"/>
          </a:xfrm>
          <a:prstGeom prst="rect">
            <a:avLst/>
          </a:prstGeom>
        </p:spPr>
      </p:pic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96A3697D-81FC-BDFB-C98C-AA213AF44243}"/>
              </a:ext>
            </a:extLst>
          </p:cNvPr>
          <p:cNvSpPr/>
          <p:nvPr/>
        </p:nvSpPr>
        <p:spPr>
          <a:xfrm rot="10800000" flipV="1">
            <a:off x="10459672" y="1984860"/>
            <a:ext cx="1746764" cy="23558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8BDF92-34FA-6309-47B5-A24506575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543" y="3800951"/>
            <a:ext cx="1887408" cy="172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F9A5F3-5A0D-49C6-17A8-822D2A1B1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800" y="3800951"/>
            <a:ext cx="1887408" cy="1728000"/>
          </a:xfrm>
          <a:prstGeom prst="rect">
            <a:avLst/>
          </a:prstGeom>
        </p:spPr>
      </p:pic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1BED7889-8DA8-1FDB-E186-1B66C51B1CC1}"/>
              </a:ext>
            </a:extLst>
          </p:cNvPr>
          <p:cNvSpPr/>
          <p:nvPr/>
        </p:nvSpPr>
        <p:spPr>
          <a:xfrm flipV="1">
            <a:off x="5826315" y="-6486"/>
            <a:ext cx="1746764" cy="23558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902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1B2F9804-FC37-338B-5880-752125497175}"/>
              </a:ext>
            </a:extLst>
          </p:cNvPr>
          <p:cNvSpPr/>
          <p:nvPr/>
        </p:nvSpPr>
        <p:spPr>
          <a:xfrm>
            <a:off x="293908" y="480020"/>
            <a:ext cx="11757369" cy="1936530"/>
          </a:xfrm>
          <a:prstGeom prst="round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3264"/>
              </a:solidFill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B4E8EE97-DB12-1280-1496-A2CB8D798262}"/>
              </a:ext>
            </a:extLst>
          </p:cNvPr>
          <p:cNvSpPr txBox="1">
            <a:spLocks/>
          </p:cNvSpPr>
          <p:nvPr/>
        </p:nvSpPr>
        <p:spPr>
          <a:xfrm>
            <a:off x="622601" y="1430728"/>
            <a:ext cx="5257925" cy="70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Автоматизируйте процессы, соединяя </a:t>
            </a:r>
            <a:r>
              <a:rPr lang="ru-RU" sz="2000" b="1" u="none" strike="noStrike" dirty="0" err="1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r>
              <a:rPr lang="ru-RU" sz="20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с различными системами</a:t>
            </a:r>
            <a:r>
              <a:rPr lang="de-AT" sz="20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</a:t>
            </a: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Rechteck 2">
            <a:extLst>
              <a:ext uri="{FF2B5EF4-FFF2-40B4-BE49-F238E27FC236}">
                <a16:creationId xmlns:a16="http://schemas.microsoft.com/office/drawing/2014/main" id="{A44FB342-2BBA-1A7B-93D3-DF36EAD55043}"/>
              </a:ext>
            </a:extLst>
          </p:cNvPr>
          <p:cNvSpPr/>
          <p:nvPr/>
        </p:nvSpPr>
        <p:spPr>
          <a:xfrm>
            <a:off x="622601" y="671476"/>
            <a:ext cx="7418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Интеграция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4D1DC5-F00A-5277-8323-DADFB64BF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527" y="0"/>
            <a:ext cx="6311473" cy="6858000"/>
          </a:xfrm>
          <a:prstGeom prst="rect">
            <a:avLst/>
          </a:prstGeom>
        </p:spPr>
      </p:pic>
      <p:pic>
        <p:nvPicPr>
          <p:cNvPr id="8" name="Grafik 3">
            <a:extLst>
              <a:ext uri="{FF2B5EF4-FFF2-40B4-BE49-F238E27FC236}">
                <a16:creationId xmlns:a16="http://schemas.microsoft.com/office/drawing/2014/main" id="{A1678ACC-9C54-FD4A-7AE9-148BBA099D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44" y="-673617"/>
            <a:ext cx="11465281" cy="8710709"/>
          </a:xfrm>
          <a:prstGeom prst="rect">
            <a:avLst/>
          </a:prstGeom>
        </p:spPr>
      </p:pic>
      <p:sp>
        <p:nvSpPr>
          <p:cNvPr id="3" name="Abgerundetes Rechteck 4">
            <a:extLst>
              <a:ext uri="{FF2B5EF4-FFF2-40B4-BE49-F238E27FC236}">
                <a16:creationId xmlns:a16="http://schemas.microsoft.com/office/drawing/2014/main" id="{993863B1-0154-852F-A950-8D89C77878DB}"/>
              </a:ext>
            </a:extLst>
          </p:cNvPr>
          <p:cNvSpPr/>
          <p:nvPr/>
        </p:nvSpPr>
        <p:spPr>
          <a:xfrm>
            <a:off x="293908" y="2906483"/>
            <a:ext cx="3075312" cy="15069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A42C0FD4-E036-FC72-1CB5-90B6680C251E}"/>
              </a:ext>
            </a:extLst>
          </p:cNvPr>
          <p:cNvSpPr txBox="1"/>
          <p:nvPr/>
        </p:nvSpPr>
        <p:spPr>
          <a:xfrm>
            <a:off x="289038" y="3170633"/>
            <a:ext cx="3075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Lato" panose="020F0502020204030203" pitchFamily="34" charset="0"/>
              </a:rPr>
              <a:t>PlanRadar</a:t>
            </a:r>
            <a:r>
              <a:rPr lang="en-US" sz="1400" b="1" dirty="0">
                <a:latin typeface="Lato" panose="020F0502020204030203" pitchFamily="34" charset="0"/>
              </a:rPr>
              <a:t> Connect</a:t>
            </a:r>
            <a:endParaRPr lang="ru-RU" sz="1400" dirty="0">
              <a:effectLst/>
              <a:latin typeface="Lato Light" panose="020F0502020204030203" pitchFamily="34" charset="0"/>
            </a:endParaRPr>
          </a:p>
          <a:p>
            <a:pPr algn="ctr"/>
            <a:r>
              <a:rPr lang="ru-RU" sz="1400" dirty="0">
                <a:effectLst/>
                <a:latin typeface="Lato Light" panose="020F0502020204030203" pitchFamily="34" charset="0"/>
              </a:rPr>
              <a:t>Автоматизируйте процессы </a:t>
            </a:r>
            <a:r>
              <a:rPr lang="ru-RU" sz="1400" dirty="0">
                <a:latin typeface="Lato Light" panose="020F0502020204030203" pitchFamily="34" charset="0"/>
              </a:rPr>
              <a:t>ч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ерез </a:t>
            </a:r>
          </a:p>
          <a:p>
            <a:pPr algn="ctr"/>
            <a:r>
              <a:rPr lang="ru-RU" sz="1400" dirty="0">
                <a:effectLst/>
                <a:latin typeface="Lato Light" panose="020F0502020204030203" pitchFamily="34" charset="0"/>
              </a:rPr>
              <a:t>встроенную </a:t>
            </a:r>
            <a:r>
              <a:rPr lang="en-US" sz="1400" dirty="0">
                <a:latin typeface="Lato" panose="020F0502020204030203" pitchFamily="34" charset="0"/>
              </a:rPr>
              <a:t>l</a:t>
            </a:r>
            <a:r>
              <a:rPr lang="en-US" sz="1400" dirty="0">
                <a:effectLst/>
                <a:latin typeface="Lato" panose="020F0502020204030203" pitchFamily="34" charset="0"/>
              </a:rPr>
              <a:t>ow-code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 платформу</a:t>
            </a:r>
            <a:r>
              <a:rPr lang="en-US" sz="1400" dirty="0">
                <a:effectLst/>
                <a:latin typeface="Lato Light" panose="020F0502020204030203" pitchFamily="34" charset="0"/>
              </a:rPr>
              <a:t> </a:t>
            </a:r>
            <a:endParaRPr lang="ru-RU" sz="1400" dirty="0">
              <a:effectLst/>
              <a:latin typeface="Lato Light" panose="020F0502020204030203" pitchFamily="34" charset="0"/>
            </a:endParaRPr>
          </a:p>
          <a:p>
            <a:pPr algn="ctr"/>
            <a:r>
              <a:rPr lang="ru-RU" sz="1400" dirty="0">
                <a:latin typeface="Lato Light" panose="020F0502020204030203" pitchFamily="34" charset="0"/>
              </a:rPr>
              <a:t>и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 </a:t>
            </a:r>
            <a:r>
              <a:rPr lang="ru-RU" sz="1400" dirty="0" err="1">
                <a:effectLst/>
                <a:latin typeface="Lato Light" panose="020F0502020204030203" pitchFamily="34" charset="0"/>
              </a:rPr>
              <a:t>преднастроенные</a:t>
            </a:r>
            <a:r>
              <a:rPr lang="ru-RU" sz="1400" dirty="0">
                <a:effectLst/>
                <a:latin typeface="Lato Light" panose="020F0502020204030203" pitchFamily="34" charset="0"/>
              </a:rPr>
              <a:t> коннекторы</a:t>
            </a:r>
          </a:p>
        </p:txBody>
      </p:sp>
      <p:sp>
        <p:nvSpPr>
          <p:cNvPr id="7" name="Abgerundetes Rechteck 4">
            <a:extLst>
              <a:ext uri="{FF2B5EF4-FFF2-40B4-BE49-F238E27FC236}">
                <a16:creationId xmlns:a16="http://schemas.microsoft.com/office/drawing/2014/main" id="{E7B6F722-217C-9818-90F0-208EC682104A}"/>
              </a:ext>
            </a:extLst>
          </p:cNvPr>
          <p:cNvSpPr/>
          <p:nvPr/>
        </p:nvSpPr>
        <p:spPr>
          <a:xfrm>
            <a:off x="289039" y="4860327"/>
            <a:ext cx="3085050" cy="15069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D434F78D-1654-4779-2929-483DFECB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270" y="2653314"/>
            <a:ext cx="502920" cy="502920"/>
          </a:xfrm>
          <a:prstGeom prst="rect">
            <a:avLst/>
          </a:prstGeom>
        </p:spPr>
      </p:pic>
      <p:sp>
        <p:nvSpPr>
          <p:cNvPr id="10" name="Textfeld 3">
            <a:extLst>
              <a:ext uri="{FF2B5EF4-FFF2-40B4-BE49-F238E27FC236}">
                <a16:creationId xmlns:a16="http://schemas.microsoft.com/office/drawing/2014/main" id="{9D4C459E-2772-F27E-2E13-B90804595312}"/>
              </a:ext>
            </a:extLst>
          </p:cNvPr>
          <p:cNvSpPr txBox="1"/>
          <p:nvPr/>
        </p:nvSpPr>
        <p:spPr>
          <a:xfrm>
            <a:off x="284170" y="5124477"/>
            <a:ext cx="3085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ato" panose="020F0502020204030203" pitchFamily="34" charset="0"/>
              </a:rPr>
              <a:t>REST </a:t>
            </a:r>
            <a:r>
              <a:rPr lang="en-US" sz="1400" b="1" dirty="0">
                <a:effectLst/>
                <a:latin typeface="Lato" panose="020F0502020204030203" pitchFamily="34" charset="0"/>
              </a:rPr>
              <a:t>API</a:t>
            </a:r>
            <a:endParaRPr lang="ru-RU" sz="1400" dirty="0">
              <a:effectLst/>
              <a:latin typeface="Lato Light" panose="020F0502020204030203" pitchFamily="34" charset="0"/>
            </a:endParaRPr>
          </a:p>
          <a:p>
            <a:pPr algn="ctr"/>
            <a:r>
              <a:rPr lang="ru-RU" sz="1400" dirty="0">
                <a:latin typeface="Lato Light" panose="020F0502020204030203" pitchFamily="34" charset="0"/>
              </a:rPr>
              <a:t>Интегрируйте </a:t>
            </a:r>
            <a:r>
              <a:rPr lang="en-US" sz="1400" dirty="0" err="1">
                <a:latin typeface="Lato Light" panose="020F0502020204030203" pitchFamily="34" charset="0"/>
              </a:rPr>
              <a:t>PlanRadar</a:t>
            </a:r>
            <a:r>
              <a:rPr lang="en-US" sz="1400" dirty="0">
                <a:latin typeface="Lato Light" panose="020F0502020204030203" pitchFamily="34" charset="0"/>
              </a:rPr>
              <a:t> </a:t>
            </a:r>
          </a:p>
          <a:p>
            <a:pPr algn="ctr"/>
            <a:r>
              <a:rPr lang="ru-RU" sz="1400" dirty="0">
                <a:latin typeface="Lato Light" panose="020F0502020204030203" pitchFamily="34" charset="0"/>
              </a:rPr>
              <a:t>с помощью открытого</a:t>
            </a:r>
            <a:r>
              <a:rPr lang="en-US" sz="1400" dirty="0">
                <a:latin typeface="Lato Light" panose="020F0502020204030203" pitchFamily="34" charset="0"/>
              </a:rPr>
              <a:t> </a:t>
            </a: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API</a:t>
            </a:r>
            <a:endParaRPr lang="ru-RU" sz="1400" dirty="0">
              <a:effectLst/>
              <a:latin typeface="Lato Light" panose="020F0502020204030203" pitchFamily="34" charset="0"/>
            </a:endParaRPr>
          </a:p>
        </p:txBody>
      </p:sp>
      <p:pic>
        <p:nvPicPr>
          <p:cNvPr id="11" name="Picture 10" descr="A blue square with a white clock and arrow&#10;&#10;Description automatically generated">
            <a:extLst>
              <a:ext uri="{FF2B5EF4-FFF2-40B4-BE49-F238E27FC236}">
                <a16:creationId xmlns:a16="http://schemas.microsoft.com/office/drawing/2014/main" id="{6205386C-FA97-0A18-8FC2-161E7D107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331" y="4604334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6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532456" y="1445506"/>
            <a:ext cx="3735294" cy="568553"/>
          </a:xfrm>
        </p:spPr>
        <p:txBody>
          <a:bodyPr/>
          <a:lstStyle/>
          <a:p>
            <a:r>
              <a:rPr lang="ru-RU" sz="1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Региональный управляющий СНГ</a:t>
            </a:r>
            <a:endParaRPr lang="en-US" sz="1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B4F6065-758E-989D-7FD9-31B70BC1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21" y="390786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Андрей Белогорцев</a:t>
            </a:r>
            <a:endParaRPr lang="de-DE" sz="4000" b="1" dirty="0">
              <a:solidFill>
                <a:srgbClr val="0064C8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2610D2-9807-2C4C-C1A5-3349D7BA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018" y="6262577"/>
            <a:ext cx="1665982" cy="595423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E60E2A08-3D63-1022-5172-A531E987A1CB}"/>
              </a:ext>
            </a:extLst>
          </p:cNvPr>
          <p:cNvSpPr txBox="1">
            <a:spLocks/>
          </p:cNvSpPr>
          <p:nvPr/>
        </p:nvSpPr>
        <p:spPr>
          <a:xfrm>
            <a:off x="159488" y="6411432"/>
            <a:ext cx="1112875" cy="29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B039E98-B80C-794C-A101-41F224158DFA}" type="slidenum">
              <a:rPr lang="de-DE" sz="1200" smtClean="0">
                <a:solidFill>
                  <a:srgbClr val="808080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pPr algn="l"/>
              <a:t>2</a:t>
            </a:fld>
            <a:endParaRPr lang="de-DE" sz="1200" dirty="0">
              <a:solidFill>
                <a:srgbClr val="808080"/>
              </a:solidFill>
              <a:latin typeface="Calibri Light" panose="020F0302020204030204" pitchFamily="34" charset="0"/>
              <a:ea typeface="Lato Light" panose="020F0502020204030203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Gerade Verbindung 4">
            <a:extLst>
              <a:ext uri="{FF2B5EF4-FFF2-40B4-BE49-F238E27FC236}">
                <a16:creationId xmlns:a16="http://schemas.microsoft.com/office/drawing/2014/main" id="{92293C4F-B08C-DE40-866A-73D7625C3F02}"/>
              </a:ext>
            </a:extLst>
          </p:cNvPr>
          <p:cNvCxnSpPr>
            <a:cxnSpLocks/>
          </p:cNvCxnSpPr>
          <p:nvPr/>
        </p:nvCxnSpPr>
        <p:spPr>
          <a:xfrm>
            <a:off x="159488" y="6262577"/>
            <a:ext cx="11858636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4E32424-0E4F-088D-074A-172BA422E8BE}"/>
              </a:ext>
            </a:extLst>
          </p:cNvPr>
          <p:cNvSpPr txBox="1">
            <a:spLocks/>
          </p:cNvSpPr>
          <p:nvPr/>
        </p:nvSpPr>
        <p:spPr>
          <a:xfrm>
            <a:off x="3957378" y="2861167"/>
            <a:ext cx="3100916" cy="26228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33" b="1" i="0" strike="noStrike" kern="200" spc="0" baseline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AT" sz="1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defRPr/>
            </a:pPr>
            <a:r>
              <a:rPr lang="de-AT" sz="1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a.belogortsev@planradar.com</a:t>
            </a:r>
          </a:p>
          <a:p>
            <a:pPr>
              <a:defRPr/>
            </a:pPr>
            <a:r>
              <a:rPr lang="de-AT" sz="1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www.planradar.com/ru</a:t>
            </a:r>
            <a:endParaRPr lang="en-ID" sz="1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56099431-72D1-2753-D292-D4AFA7FE04D6}"/>
              </a:ext>
            </a:extLst>
          </p:cNvPr>
          <p:cNvSpPr txBox="1">
            <a:spLocks/>
          </p:cNvSpPr>
          <p:nvPr/>
        </p:nvSpPr>
        <p:spPr>
          <a:xfrm>
            <a:off x="3985689" y="4211887"/>
            <a:ext cx="3542868" cy="1452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33" b="1" i="0" strike="noStrike" kern="200" spc="0" baseline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ООО «ПЛАНРАДАР»</a:t>
            </a:r>
            <a:endParaRPr lang="de-AT" sz="16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  <a:r>
              <a:rPr lang="ru-RU" sz="16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-й смоленский переулок д.5 корпус </a:t>
            </a:r>
            <a:r>
              <a:rPr lang="ru-RU" sz="16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121099</a:t>
            </a:r>
            <a:r>
              <a:rPr lang="ru-RU" sz="16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Россия, Москва</a:t>
            </a:r>
            <a:endParaRPr lang="en-ID" sz="1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AFBFDE1-7F37-E882-F63F-E7249C9BB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4953" y="3256703"/>
            <a:ext cx="180000" cy="1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0FAA564-97D4-49E4-067B-821EA97C9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4953" y="3528752"/>
            <a:ext cx="180000" cy="18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9777129-5EA4-8BE6-F2AB-3E2C9AB71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12441" y="4277303"/>
            <a:ext cx="148628" cy="198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4617D-5A76-309F-AAAD-711F056219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456" y="2536316"/>
            <a:ext cx="2841776" cy="3028560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flipH="1" flipV="1">
            <a:off x="2764632" y="2549320"/>
            <a:ext cx="609600" cy="584200"/>
          </a:xfrm>
          <a:prstGeom prst="rtTriangle">
            <a:avLst/>
          </a:prstGeom>
          <a:solidFill>
            <a:srgbClr val="0032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8511127-D465-145D-1E49-4293AC2E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19" y="5690454"/>
            <a:ext cx="2214471" cy="4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F0A51181-23C4-65F9-CCCA-76D21883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80" y="5584762"/>
            <a:ext cx="1858963" cy="5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F6DAFF1-A99B-5798-CF7C-460D8125EB1B}"/>
              </a:ext>
            </a:extLst>
          </p:cNvPr>
          <p:cNvSpPr txBox="1">
            <a:spLocks/>
          </p:cNvSpPr>
          <p:nvPr/>
        </p:nvSpPr>
        <p:spPr>
          <a:xfrm>
            <a:off x="8305643" y="2861167"/>
            <a:ext cx="3586717" cy="2022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33" b="1" i="0" strike="noStrike" kern="200" spc="0" baseline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AT" sz="1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Опыт ведения проектов цифровизации в регионах:</a:t>
            </a:r>
          </a:p>
          <a:p>
            <a:pPr marL="57150" indent="-285750">
              <a:buFont typeface="Arial" panose="020B0604020202020204" pitchFamily="34" charset="0"/>
              <a:buChar char="•"/>
              <a:defRPr/>
            </a:pPr>
            <a:r>
              <a:rPr lang="ru-RU" sz="1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СНГ</a:t>
            </a:r>
          </a:p>
          <a:p>
            <a:pPr marL="57150" indent="-285750">
              <a:buFont typeface="Arial" panose="020B0604020202020204" pitchFamily="34" charset="0"/>
              <a:buChar char="•"/>
              <a:defRPr/>
            </a:pPr>
            <a:r>
              <a:rPr lang="ru-RU" sz="1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Средний Восток</a:t>
            </a:r>
          </a:p>
          <a:p>
            <a:pPr marL="57150" indent="-285750">
              <a:buFont typeface="Arial" panose="020B0604020202020204" pitchFamily="34" charset="0"/>
              <a:buChar char="•"/>
              <a:defRPr/>
            </a:pPr>
            <a:r>
              <a:rPr lang="ru-RU" sz="1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Юго-Восточная Азия</a:t>
            </a:r>
            <a:endParaRPr lang="en-ID" sz="1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7CE6E3-CCE1-1CE4-1DDB-08DEB98686C6}"/>
              </a:ext>
            </a:extLst>
          </p:cNvPr>
          <p:cNvSpPr/>
          <p:nvPr/>
        </p:nvSpPr>
        <p:spPr>
          <a:xfrm>
            <a:off x="365328" y="1710820"/>
            <a:ext cx="6173945" cy="1668919"/>
          </a:xfrm>
          <a:prstGeom prst="roundRect">
            <a:avLst/>
          </a:prstGeom>
          <a:solidFill>
            <a:srgbClr val="0064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8935D4-F105-FBB8-1F55-17AEB392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3" r="3296"/>
          <a:stretch/>
        </p:blipFill>
        <p:spPr>
          <a:xfrm>
            <a:off x="4313055" y="3396239"/>
            <a:ext cx="7878945" cy="34812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2B863-4425-A7A8-9CA1-41E2BD60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6" y="295892"/>
            <a:ext cx="5894962" cy="3337037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D512A488-3CAD-646B-D459-26C01C0E1543}"/>
              </a:ext>
            </a:extLst>
          </p:cNvPr>
          <p:cNvSpPr/>
          <p:nvPr/>
        </p:nvSpPr>
        <p:spPr>
          <a:xfrm>
            <a:off x="632176" y="1834194"/>
            <a:ext cx="4016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Инспекции 360</a:t>
            </a:r>
            <a:endParaRPr lang="en-US" sz="4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Untertitel 2">
            <a:extLst>
              <a:ext uri="{FF2B5EF4-FFF2-40B4-BE49-F238E27FC236}">
                <a16:creationId xmlns:a16="http://schemas.microsoft.com/office/drawing/2014/main" id="{62CDE01C-9932-8D6B-D513-ED301FD16D7E}"/>
              </a:ext>
            </a:extLst>
          </p:cNvPr>
          <p:cNvSpPr txBox="1">
            <a:spLocks/>
          </p:cNvSpPr>
          <p:nvPr/>
        </p:nvSpPr>
        <p:spPr>
          <a:xfrm>
            <a:off x="632176" y="2545729"/>
            <a:ext cx="4588935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Визуальный контроль выполненных работ с помощью камер 360°</a:t>
            </a:r>
          </a:p>
          <a:p>
            <a:pPr algn="l">
              <a:lnSpc>
                <a:spcPct val="100000"/>
              </a:lnSpc>
            </a:pPr>
            <a:endParaRPr lang="de-DE" sz="20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Untertitel 2">
            <a:extLst>
              <a:ext uri="{FF2B5EF4-FFF2-40B4-BE49-F238E27FC236}">
                <a16:creationId xmlns:a16="http://schemas.microsoft.com/office/drawing/2014/main" id="{47518984-1E76-0855-71D8-95C5CF281A64}"/>
              </a:ext>
            </a:extLst>
          </p:cNvPr>
          <p:cNvSpPr txBox="1">
            <a:spLocks/>
          </p:cNvSpPr>
          <p:nvPr/>
        </p:nvSpPr>
        <p:spPr>
          <a:xfrm>
            <a:off x="632177" y="3859943"/>
            <a:ext cx="5350933" cy="1150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7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Создавайте маршрут прохода сотрудника по объекту</a:t>
            </a:r>
          </a:p>
          <a:p>
            <a:pPr marL="285750" indent="-285750" algn="l">
              <a:buSzPct val="7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Фиксируйте выполненные за установленный период работы с помощью 360° снимков</a:t>
            </a:r>
          </a:p>
          <a:p>
            <a:pPr marL="285750" indent="-285750" algn="l">
              <a:buSzPct val="7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Храните историю и сравнивайте разные периоды между собой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0AE2E3-F440-930E-CB89-0E76E9E8A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95893"/>
            <a:ext cx="5948027" cy="33763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E9433E-D55F-5756-426F-96426F80B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295893"/>
            <a:ext cx="5948027" cy="337630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685579-DBD0-2987-FF57-069AD923DE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295893"/>
            <a:ext cx="5948027" cy="3376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DF97520-A043-4CE6-3F89-CC58DB2F6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8" y="295893"/>
            <a:ext cx="5948026" cy="33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4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117FD387-D1A7-3647-AF0C-226D0100C4A6}"/>
              </a:ext>
            </a:extLst>
          </p:cNvPr>
          <p:cNvSpPr/>
          <p:nvPr/>
        </p:nvSpPr>
        <p:spPr>
          <a:xfrm>
            <a:off x="0" y="3443361"/>
            <a:ext cx="12192000" cy="3427865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50F19D4-09D3-8C9A-8FF3-2F7DC6EFA462}"/>
              </a:ext>
            </a:extLst>
          </p:cNvPr>
          <p:cNvSpPr/>
          <p:nvPr/>
        </p:nvSpPr>
        <p:spPr>
          <a:xfrm>
            <a:off x="0" y="-15496"/>
            <a:ext cx="12192000" cy="3458352"/>
          </a:xfrm>
          <a:prstGeom prst="rect">
            <a:avLst/>
          </a:prstGeom>
          <a:solidFill>
            <a:srgbClr val="00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AD0EA9CC-D112-CF80-7919-9E5249DC5AEA}"/>
              </a:ext>
            </a:extLst>
          </p:cNvPr>
          <p:cNvSpPr txBox="1">
            <a:spLocks/>
          </p:cNvSpPr>
          <p:nvPr/>
        </p:nvSpPr>
        <p:spPr>
          <a:xfrm>
            <a:off x="1350990" y="5084179"/>
            <a:ext cx="5074128" cy="796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ISO 27001 — это стандарт по безопасности, который устанавливает общие принципы для выявления, контроля и снижения рисков, связанных с безопасностью данных. PlanRadar имеет сертификат ISO 27001 и гарантирует, что все технические и организационные процедуры при обработке наших данных соответствуют самым высоким стандартам.</a:t>
            </a:r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88F19DBD-BE39-47ED-61D0-A3F9D5C04713}"/>
              </a:ext>
            </a:extLst>
          </p:cNvPr>
          <p:cNvSpPr txBox="1">
            <a:spLocks/>
          </p:cNvSpPr>
          <p:nvPr/>
        </p:nvSpPr>
        <p:spPr>
          <a:xfrm>
            <a:off x="1350990" y="3859745"/>
            <a:ext cx="4812565" cy="602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GDPR регулирует обработку персональных данных операторами по обработке данных на территории Европейского союза. В соответствии со стандартом GDPR мы обеспечиваем, помимо прочего, защиту и конфиденциальность всей информации.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283B682-E46D-ED60-AEB2-3CD2E29050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22" y="3859744"/>
            <a:ext cx="919121" cy="91507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403BA7C-2C31-B8CB-AE10-31A082A9EC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21" y="5023241"/>
            <a:ext cx="919121" cy="9191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2D92C7C-6383-16CD-6E24-24DFDAC587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181" y="602068"/>
            <a:ext cx="6052122" cy="5651593"/>
          </a:xfrm>
          <a:prstGeom prst="rect">
            <a:avLst/>
          </a:prstGeom>
        </p:spPr>
      </p:pic>
      <p:sp>
        <p:nvSpPr>
          <p:cNvPr id="15" name="Untertitel 2">
            <a:extLst>
              <a:ext uri="{FF2B5EF4-FFF2-40B4-BE49-F238E27FC236}">
                <a16:creationId xmlns:a16="http://schemas.microsoft.com/office/drawing/2014/main" id="{DADD61A8-A06B-658A-8138-4E5E4368C2BB}"/>
              </a:ext>
            </a:extLst>
          </p:cNvPr>
          <p:cNvSpPr txBox="1">
            <a:spLocks/>
          </p:cNvSpPr>
          <p:nvPr/>
        </p:nvSpPr>
        <p:spPr>
          <a:xfrm>
            <a:off x="334032" y="997253"/>
            <a:ext cx="6979806" cy="41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Наличие сертификации и работа в соответствии с ведущими отраслевыми стандартами для обеспечения безопасности ваших данных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/>
            <a:br>
              <a:rPr lang="de-DE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/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3623C592-AC3E-D75F-A1CE-95E3EE2AB107}"/>
              </a:ext>
            </a:extLst>
          </p:cNvPr>
          <p:cNvSpPr txBox="1">
            <a:spLocks/>
          </p:cNvSpPr>
          <p:nvPr/>
        </p:nvSpPr>
        <p:spPr>
          <a:xfrm>
            <a:off x="334032" y="360762"/>
            <a:ext cx="8386625" cy="699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Высочайший уровень информационной безопасности</a:t>
            </a:r>
            <a:endParaRPr lang="de-DE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8DDA3ADB-1519-36B6-BB66-42EC838E8DE4}"/>
              </a:ext>
            </a:extLst>
          </p:cNvPr>
          <p:cNvSpPr txBox="1">
            <a:spLocks/>
          </p:cNvSpPr>
          <p:nvPr/>
        </p:nvSpPr>
        <p:spPr>
          <a:xfrm>
            <a:off x="386282" y="1785577"/>
            <a:ext cx="3123272" cy="13315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Шифрование данных</a:t>
            </a:r>
          </a:p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Многофакторная аутентификация</a:t>
            </a:r>
          </a:p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Технология единого входа</a:t>
            </a:r>
          </a:p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Расширенная система разрешений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545E4ABE-5622-2F79-BCD2-09C64FB114AB}"/>
              </a:ext>
            </a:extLst>
          </p:cNvPr>
          <p:cNvSpPr txBox="1">
            <a:spLocks/>
          </p:cNvSpPr>
          <p:nvPr/>
        </p:nvSpPr>
        <p:spPr>
          <a:xfrm>
            <a:off x="3285075" y="1785577"/>
            <a:ext cx="4456846" cy="13315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Персональные пароли с истекающим сроком действия</a:t>
            </a:r>
          </a:p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Биометрическая система идентификации в мобильных приложениях</a:t>
            </a:r>
          </a:p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Режим повышенной безопасности</a:t>
            </a:r>
          </a:p>
          <a:p>
            <a:pPr marL="285750" indent="-285750" algn="l">
              <a:lnSpc>
                <a:spcPct val="100000"/>
              </a:lnSpc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Защита с помощью PIN-кода и шифрование мобильных устройств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6AD2B18-44A3-F98D-2E4A-38C59C056CB2}"/>
              </a:ext>
            </a:extLst>
          </p:cNvPr>
          <p:cNvSpPr/>
          <p:nvPr/>
        </p:nvSpPr>
        <p:spPr>
          <a:xfrm>
            <a:off x="237074" y="6432716"/>
            <a:ext cx="6921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https://www.planradar.com/ru/bezopasnost-i-konfidencialnost-dannyh-v-planradar/</a:t>
            </a:r>
          </a:p>
        </p:txBody>
      </p:sp>
    </p:spTree>
    <p:extLst>
      <p:ext uri="{BB962C8B-B14F-4D97-AF65-F5344CB8AC3E}">
        <p14:creationId xmlns:p14="http://schemas.microsoft.com/office/powerpoint/2010/main" val="353286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BD6F61-0D6E-9846-B160-0BC0E396F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68" y="0"/>
            <a:ext cx="11923664" cy="6858000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7D74756-A6CF-31EA-D7A7-4859D14EF8E1}"/>
              </a:ext>
            </a:extLst>
          </p:cNvPr>
          <p:cNvSpPr/>
          <p:nvPr/>
        </p:nvSpPr>
        <p:spPr>
          <a:xfrm>
            <a:off x="5134474" y="2240202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41D5262B-2DE4-34B1-EE53-0371D701C700}"/>
              </a:ext>
            </a:extLst>
          </p:cNvPr>
          <p:cNvSpPr/>
          <p:nvPr/>
        </p:nvSpPr>
        <p:spPr>
          <a:xfrm>
            <a:off x="3325548" y="2236591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7B4A9BC6-4140-04EF-E96C-B0E824F83DB4}"/>
              </a:ext>
            </a:extLst>
          </p:cNvPr>
          <p:cNvSpPr/>
          <p:nvPr/>
        </p:nvSpPr>
        <p:spPr>
          <a:xfrm>
            <a:off x="1537372" y="2236433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F4207530-028C-C03B-E50A-E12759481585}"/>
              </a:ext>
            </a:extLst>
          </p:cNvPr>
          <p:cNvSpPr/>
          <p:nvPr/>
        </p:nvSpPr>
        <p:spPr>
          <a:xfrm>
            <a:off x="6929931" y="2240202"/>
            <a:ext cx="3390835" cy="22154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D91D6209-20D0-1D52-2147-0DCA80246BF1}"/>
              </a:ext>
            </a:extLst>
          </p:cNvPr>
          <p:cNvSpPr txBox="1">
            <a:spLocks/>
          </p:cNvSpPr>
          <p:nvPr/>
        </p:nvSpPr>
        <p:spPr>
          <a:xfrm>
            <a:off x="1230739" y="820367"/>
            <a:ext cx="9730519" cy="559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Нам доверяют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rgbClr val="0064C8"/>
              </a:solidFill>
              <a:effectLst/>
              <a:uLnTx/>
              <a:uFillTx/>
              <a:latin typeface="Lato Black" panose="020F0A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9" name="Abgerundetes Rechteck 10">
            <a:extLst>
              <a:ext uri="{FF2B5EF4-FFF2-40B4-BE49-F238E27FC236}">
                <a16:creationId xmlns:a16="http://schemas.microsoft.com/office/drawing/2014/main" id="{E86472F2-E744-D210-EE65-27CAC22C8FAD}"/>
              </a:ext>
            </a:extLst>
          </p:cNvPr>
          <p:cNvSpPr/>
          <p:nvPr/>
        </p:nvSpPr>
        <p:spPr>
          <a:xfrm>
            <a:off x="1540896" y="3411695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bgerundetes Rechteck 10">
            <a:extLst>
              <a:ext uri="{FF2B5EF4-FFF2-40B4-BE49-F238E27FC236}">
                <a16:creationId xmlns:a16="http://schemas.microsoft.com/office/drawing/2014/main" id="{9F8546AD-3370-CF27-8D30-CA537C7B7FDB}"/>
              </a:ext>
            </a:extLst>
          </p:cNvPr>
          <p:cNvSpPr/>
          <p:nvPr/>
        </p:nvSpPr>
        <p:spPr>
          <a:xfrm>
            <a:off x="1540896" y="4583187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bgerundetes Rechteck 10">
            <a:extLst>
              <a:ext uri="{FF2B5EF4-FFF2-40B4-BE49-F238E27FC236}">
                <a16:creationId xmlns:a16="http://schemas.microsoft.com/office/drawing/2014/main" id="{38B0D876-279F-0B6B-2732-240C4BD50C98}"/>
              </a:ext>
            </a:extLst>
          </p:cNvPr>
          <p:cNvSpPr/>
          <p:nvPr/>
        </p:nvSpPr>
        <p:spPr>
          <a:xfrm>
            <a:off x="3337685" y="3411923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bgerundetes Rechteck 10">
            <a:extLst>
              <a:ext uri="{FF2B5EF4-FFF2-40B4-BE49-F238E27FC236}">
                <a16:creationId xmlns:a16="http://schemas.microsoft.com/office/drawing/2014/main" id="{63364098-04F9-8E4B-064D-886E751A6E55}"/>
              </a:ext>
            </a:extLst>
          </p:cNvPr>
          <p:cNvSpPr/>
          <p:nvPr/>
        </p:nvSpPr>
        <p:spPr>
          <a:xfrm>
            <a:off x="3325473" y="4583187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bgerundetes Rechteck 10">
            <a:extLst>
              <a:ext uri="{FF2B5EF4-FFF2-40B4-BE49-F238E27FC236}">
                <a16:creationId xmlns:a16="http://schemas.microsoft.com/office/drawing/2014/main" id="{6E27C423-5FD0-418B-99AF-555AE5AD5892}"/>
              </a:ext>
            </a:extLst>
          </p:cNvPr>
          <p:cNvSpPr/>
          <p:nvPr/>
        </p:nvSpPr>
        <p:spPr>
          <a:xfrm>
            <a:off x="5133808" y="3411695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bgerundetes Rechteck 10">
            <a:extLst>
              <a:ext uri="{FF2B5EF4-FFF2-40B4-BE49-F238E27FC236}">
                <a16:creationId xmlns:a16="http://schemas.microsoft.com/office/drawing/2014/main" id="{5862E28A-7282-9309-9A33-3047C453A20C}"/>
              </a:ext>
            </a:extLst>
          </p:cNvPr>
          <p:cNvSpPr/>
          <p:nvPr/>
        </p:nvSpPr>
        <p:spPr>
          <a:xfrm>
            <a:off x="5133808" y="4583187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bgerundetes Rechteck 10">
            <a:extLst>
              <a:ext uri="{FF2B5EF4-FFF2-40B4-BE49-F238E27FC236}">
                <a16:creationId xmlns:a16="http://schemas.microsoft.com/office/drawing/2014/main" id="{BACBB229-4F45-7201-C215-CEB7DEA4DD70}"/>
              </a:ext>
            </a:extLst>
          </p:cNvPr>
          <p:cNvSpPr/>
          <p:nvPr/>
        </p:nvSpPr>
        <p:spPr>
          <a:xfrm>
            <a:off x="6918385" y="4583187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bgerundetes Rechteck 10">
            <a:extLst>
              <a:ext uri="{FF2B5EF4-FFF2-40B4-BE49-F238E27FC236}">
                <a16:creationId xmlns:a16="http://schemas.microsoft.com/office/drawing/2014/main" id="{0B2D09E2-AF94-043A-352C-4FE64FA3CB6E}"/>
              </a:ext>
            </a:extLst>
          </p:cNvPr>
          <p:cNvSpPr/>
          <p:nvPr/>
        </p:nvSpPr>
        <p:spPr>
          <a:xfrm>
            <a:off x="8700766" y="4583187"/>
            <a:ext cx="1620000" cy="104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348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hteck 26">
            <a:extLst>
              <a:ext uri="{FF2B5EF4-FFF2-40B4-BE49-F238E27FC236}">
                <a16:creationId xmlns:a16="http://schemas.microsoft.com/office/drawing/2014/main" id="{C127D87E-EAD8-17B8-B0E2-65917FB428CB}"/>
              </a:ext>
            </a:extLst>
          </p:cNvPr>
          <p:cNvSpPr/>
          <p:nvPr/>
        </p:nvSpPr>
        <p:spPr>
          <a:xfrm>
            <a:off x="7111643" y="2332285"/>
            <a:ext cx="30251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Программа эффективно заменила устаревшие методы ведения и составления списков замечаний к выполненным работам. Ее широкий функционал дал возможность агрегировать все замечания из разных форматов в один документ</a:t>
            </a:r>
            <a:r>
              <a:rPr lang="de-DE" sz="1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.”</a:t>
            </a:r>
            <a:endParaRPr lang="de-DE" sz="14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ru-RU" sz="1400" dirty="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             </a:t>
            </a:r>
          </a:p>
          <a:p>
            <a:r>
              <a:rPr lang="ru-RU" sz="1400" i="1" dirty="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                  </a:t>
            </a:r>
            <a:r>
              <a:rPr lang="de-DE" sz="1400" i="1" dirty="0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— </a:t>
            </a:r>
            <a:r>
              <a:rPr lang="de-DE" sz="1400" i="1" dirty="0" err="1"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Wainbridge</a:t>
            </a:r>
            <a:endParaRPr lang="de-DE" sz="1400" i="1" dirty="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0" name="Rechteck 28">
            <a:extLst>
              <a:ext uri="{FF2B5EF4-FFF2-40B4-BE49-F238E27FC236}">
                <a16:creationId xmlns:a16="http://schemas.microsoft.com/office/drawing/2014/main" id="{72297903-7718-AB43-13E3-890A200BFDB7}"/>
              </a:ext>
            </a:extLst>
          </p:cNvPr>
          <p:cNvSpPr/>
          <p:nvPr/>
        </p:nvSpPr>
        <p:spPr>
          <a:xfrm>
            <a:off x="7031963" y="2312492"/>
            <a:ext cx="159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“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1CCE4D3-6D8B-9DE2-21B4-B7A1B8500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500" y="2523300"/>
            <a:ext cx="1456478" cy="462611"/>
          </a:xfrm>
          <a:prstGeom prst="rect">
            <a:avLst/>
          </a:prstGeom>
        </p:spPr>
      </p:pic>
      <p:pic>
        <p:nvPicPr>
          <p:cNvPr id="18" name="Picture 2" descr="PRIDEX">
            <a:extLst>
              <a:ext uri="{FF2B5EF4-FFF2-40B4-BE49-F238E27FC236}">
                <a16:creationId xmlns:a16="http://schemas.microsoft.com/office/drawing/2014/main" id="{7E49E794-7832-6193-3614-21BEE2E4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87" y="3562201"/>
            <a:ext cx="1170610" cy="7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84E823-DF84-E325-3F73-8903829A1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558" y="3670168"/>
            <a:ext cx="1312336" cy="540974"/>
          </a:xfrm>
          <a:prstGeom prst="rect">
            <a:avLst/>
          </a:prstGeom>
        </p:spPr>
      </p:pic>
      <p:pic>
        <p:nvPicPr>
          <p:cNvPr id="26" name="Picture 4" descr="Застройщик The Sawatzky Group of Companies - все новостройки компании,  отзывы о The Sawatzky Group of Companies и официальный сайт застройщика">
            <a:extLst>
              <a:ext uri="{FF2B5EF4-FFF2-40B4-BE49-F238E27FC236}">
                <a16:creationId xmlns:a16="http://schemas.microsoft.com/office/drawing/2014/main" id="{E3FEE8A7-FD01-80F7-482E-E17E80266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5"/>
          <a:stretch/>
        </p:blipFill>
        <p:spPr bwMode="auto">
          <a:xfrm>
            <a:off x="8854328" y="4867090"/>
            <a:ext cx="1312876" cy="47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E81FE1F-119A-02CC-396B-10D52FDB44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320"/>
          <a:stretch/>
        </p:blipFill>
        <p:spPr>
          <a:xfrm>
            <a:off x="5300388" y="3572644"/>
            <a:ext cx="1288171" cy="718332"/>
          </a:xfrm>
          <a:prstGeom prst="rect">
            <a:avLst/>
          </a:prstGeom>
        </p:spPr>
      </p:pic>
      <p:pic>
        <p:nvPicPr>
          <p:cNvPr id="1026" name="Picture 2" descr="Группа ЛСР — Википедия">
            <a:extLst>
              <a:ext uri="{FF2B5EF4-FFF2-40B4-BE49-F238E27FC236}">
                <a16:creationId xmlns:a16="http://schemas.microsoft.com/office/drawing/2014/main" id="{FA6270EE-CF3A-5D32-031B-78B9D5E2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43" y="2487021"/>
            <a:ext cx="1369459" cy="55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ллиерз Интернешнл» продолжит работу в России под брендом Nikoliers |  New-Retail.ru">
            <a:extLst>
              <a:ext uri="{FF2B5EF4-FFF2-40B4-BE49-F238E27FC236}">
                <a16:creationId xmlns:a16="http://schemas.microsoft.com/office/drawing/2014/main" id="{0F7CE718-B082-BF62-5C8F-B1F1719CE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86" y="4765981"/>
            <a:ext cx="1156044" cy="67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712DF0-4723-6EB0-58D4-47B314A7AD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157" y="4965225"/>
            <a:ext cx="1354456" cy="279921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E586D2A-47D6-BE3C-B2FA-AE619AAA4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7752" y="4965225"/>
            <a:ext cx="1524078" cy="254013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6597ECD1-B71E-1B29-76CE-03C4AB787456}"/>
              </a:ext>
            </a:extLst>
          </p:cNvPr>
          <p:cNvSpPr txBox="1">
            <a:spLocks/>
          </p:cNvSpPr>
          <p:nvPr/>
        </p:nvSpPr>
        <p:spPr>
          <a:xfrm>
            <a:off x="1230739" y="1531853"/>
            <a:ext cx="9730519" cy="359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&gt;2</a:t>
            </a:r>
            <a:r>
              <a:rPr lang="ru-RU" sz="2000" b="1" dirty="0">
                <a:solidFill>
                  <a:srgbClr val="0064C8"/>
                </a:solidFill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000 клиентов в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Lato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 странах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9865097-2FA2-E47D-92EC-1EF275C9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61" y="4910580"/>
            <a:ext cx="1404061" cy="3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BC Consultants : дефект-менеджмент с PlanRadar- PlanRadar">
            <a:extLst>
              <a:ext uri="{FF2B5EF4-FFF2-40B4-BE49-F238E27FC236}">
                <a16:creationId xmlns:a16="http://schemas.microsoft.com/office/drawing/2014/main" id="{F99076FE-427C-7DA4-5D87-086161F20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9653"/>
          <a:stretch/>
        </p:blipFill>
        <p:spPr bwMode="auto">
          <a:xfrm>
            <a:off x="1605993" y="2477066"/>
            <a:ext cx="1479143" cy="54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48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B3790D-8073-8545-AE21-E0B6A8294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11020"/>
          <a:stretch/>
        </p:blipFill>
        <p:spPr bwMode="auto">
          <a:xfrm>
            <a:off x="2632803" y="846981"/>
            <a:ext cx="9559197" cy="60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6">
            <a:extLst>
              <a:ext uri="{FF2B5EF4-FFF2-40B4-BE49-F238E27FC236}">
                <a16:creationId xmlns:a16="http://schemas.microsoft.com/office/drawing/2014/main" id="{A9689365-4C5E-0C80-E15F-87AA96C3F314}"/>
              </a:ext>
            </a:extLst>
          </p:cNvPr>
          <p:cNvSpPr/>
          <p:nvPr/>
        </p:nvSpPr>
        <p:spPr>
          <a:xfrm>
            <a:off x="0" y="1"/>
            <a:ext cx="12192000" cy="846990"/>
          </a:xfrm>
          <a:prstGeom prst="rect">
            <a:avLst/>
          </a:prstGeom>
          <a:solidFill>
            <a:srgbClr val="66A2D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66A2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DB628F-4C1E-EBE4-1401-525AFDFAC2A4}"/>
              </a:ext>
            </a:extLst>
          </p:cNvPr>
          <p:cNvSpPr/>
          <p:nvPr/>
        </p:nvSpPr>
        <p:spPr>
          <a:xfrm>
            <a:off x="122880" y="269607"/>
            <a:ext cx="1053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Проекты клиентов в области строительства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65D2DAEE-D112-C706-A71A-1FA5E595E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5" r="76918"/>
          <a:stretch/>
        </p:blipFill>
        <p:spPr>
          <a:xfrm flipH="1">
            <a:off x="-2" y="846981"/>
            <a:ext cx="2818458" cy="6011018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CA578D0-610F-EA63-8C4C-5E9CFE6F980B}"/>
              </a:ext>
            </a:extLst>
          </p:cNvPr>
          <p:cNvSpPr/>
          <p:nvPr/>
        </p:nvSpPr>
        <p:spPr>
          <a:xfrm>
            <a:off x="0" y="846984"/>
            <a:ext cx="5391152" cy="6011015"/>
          </a:xfrm>
          <a:prstGeom prst="rect">
            <a:avLst/>
          </a:prstGeom>
          <a:solidFill>
            <a:srgbClr val="0032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66A2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06E51-30A7-74E7-8B95-FF1CE6095116}"/>
              </a:ext>
            </a:extLst>
          </p:cNvPr>
          <p:cNvSpPr txBox="1"/>
          <p:nvPr/>
        </p:nvSpPr>
        <p:spPr>
          <a:xfrm>
            <a:off x="122880" y="846983"/>
            <a:ext cx="5145391" cy="5709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ru-RU" sz="900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Строительство Экогорода «Яркий»</a:t>
            </a:r>
            <a:endParaRPr lang="en-GB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endParaRPr lang="en-GB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Клиент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ГК «Третий трест»</a:t>
            </a:r>
            <a:endParaRPr lang="ru-RU" b="0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Площадь</a:t>
            </a:r>
            <a:r>
              <a:rPr lang="ru-RU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15 жилых кварталов (780.000 м²)</a:t>
            </a: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Расположение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Республика Башкортостан</a:t>
            </a:r>
            <a:r>
              <a:rPr lang="ru-RU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Россия</a:t>
            </a:r>
            <a:endParaRPr lang="en-GB" b="0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ru-RU" sz="14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Группа компаний «Третий трест»– крупнейший застройщик в республике Башкортостан, внедряющий новые стандарты качества и комфорта жилья и окружающей инфраструктуры.</a:t>
            </a:r>
          </a:p>
          <a:p>
            <a:endParaRPr lang="ru-RU" sz="14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ru-RU" sz="14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Целью внедрения цифрового инструмента было ускорение и упрощение работы служб «Третьего треста» (СТЗ, начальников строек, строительной лаборатории и отдел охраны труда), а также улучшение взаимодействия с субподрядчиками.</a:t>
            </a:r>
            <a:endParaRPr lang="ru-RU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ru-RU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Наиболее важными критериями при рассмотрении ПО были стабильность его работы, возможность работы при отсутствии интернет соединения и возможность одинаково качественно работать с разными типами устройств (</a:t>
            </a:r>
            <a:r>
              <a:rPr lang="ru-RU" sz="14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iOS</a:t>
            </a: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и </a:t>
            </a:r>
            <a:r>
              <a:rPr lang="ru-RU" sz="14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Android</a:t>
            </a: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). </a:t>
            </a:r>
          </a:p>
          <a:p>
            <a:endParaRPr lang="ru-RU" sz="14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Результатом внедрения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PlanRadar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на флагманский проект «Яркий» стало сокращение на 20% времени, затрачиваемого на инспекции объекта (сбор, фиксаци</a:t>
            </a:r>
            <a:r>
              <a:rPr lang="ru-RU" sz="14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ю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  дефектов и их сопровождение отчетами).</a:t>
            </a:r>
          </a:p>
        </p:txBody>
      </p:sp>
    </p:spTree>
    <p:extLst>
      <p:ext uri="{BB962C8B-B14F-4D97-AF65-F5344CB8AC3E}">
        <p14:creationId xmlns:p14="http://schemas.microsoft.com/office/powerpoint/2010/main" val="21151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6">
            <a:extLst>
              <a:ext uri="{FF2B5EF4-FFF2-40B4-BE49-F238E27FC236}">
                <a16:creationId xmlns:a16="http://schemas.microsoft.com/office/drawing/2014/main" id="{A9689365-4C5E-0C80-E15F-87AA96C3F314}"/>
              </a:ext>
            </a:extLst>
          </p:cNvPr>
          <p:cNvSpPr/>
          <p:nvPr/>
        </p:nvSpPr>
        <p:spPr>
          <a:xfrm>
            <a:off x="0" y="1"/>
            <a:ext cx="12192000" cy="846990"/>
          </a:xfrm>
          <a:prstGeom prst="rect">
            <a:avLst/>
          </a:prstGeom>
          <a:solidFill>
            <a:srgbClr val="66A2D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66A2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ЖК Клубный дом SOHO+NOHO (Сохо+Нохо) - цены на сайте от ...">
            <a:extLst>
              <a:ext uri="{FF2B5EF4-FFF2-40B4-BE49-F238E27FC236}">
                <a16:creationId xmlns:a16="http://schemas.microsoft.com/office/drawing/2014/main" id="{AC011743-B368-3409-9DB3-30DA20B3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321"/>
            <a:ext cx="6800848" cy="60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4CA578D0-610F-EA63-8C4C-5E9CFE6F980B}"/>
              </a:ext>
            </a:extLst>
          </p:cNvPr>
          <p:cNvSpPr/>
          <p:nvPr/>
        </p:nvSpPr>
        <p:spPr>
          <a:xfrm>
            <a:off x="6800848" y="839321"/>
            <a:ext cx="5391152" cy="6018677"/>
          </a:xfrm>
          <a:prstGeom prst="rect">
            <a:avLst/>
          </a:prstGeom>
          <a:solidFill>
            <a:srgbClr val="003264">
              <a:alpha val="9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66A2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06E51-30A7-74E7-8B95-FF1CE6095116}"/>
              </a:ext>
            </a:extLst>
          </p:cNvPr>
          <p:cNvSpPr txBox="1"/>
          <p:nvPr/>
        </p:nvSpPr>
        <p:spPr>
          <a:xfrm>
            <a:off x="6927848" y="839321"/>
            <a:ext cx="5264152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ru-RU" sz="1200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b="1" i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Жилой комплекс </a:t>
            </a:r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«</a:t>
            </a:r>
            <a:r>
              <a:rPr lang="en-US" b="1" i="0" dirty="0" err="1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Soho+Noho</a:t>
            </a:r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GB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endParaRPr lang="ru-RU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Клиент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en-GB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Wainbridge</a:t>
            </a: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Площадь</a:t>
            </a:r>
            <a:r>
              <a:rPr lang="ru-RU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37 000 м2</a:t>
            </a: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Расположение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ru-RU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Москва, Россия</a:t>
            </a:r>
            <a:endParaRPr lang="en-GB" b="0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GB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Wainbridge – современная девелоперская компания, работающая по всему миру уже более 12 лет и использующая прогрессивные решения на всех стадиях девелопмента недвижимости. Компания активно применяет инновации в управлении и смарт-решения в своих проектах, что выделяет ее среди многих и позволяет добиваться коммерческого успеха. В портфолио компании 30 проектов по всему миру, среди которых – 4 жилых комплекса в Москве. 86 % деятельности компании – это девелопмент жилой недвижимости. Wainbridge обладает огромным опытом и репутацией надежного застройщика. </a:t>
            </a:r>
          </a:p>
          <a:p>
            <a:endParaRPr lang="ru-RU" sz="14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Применение передовых технологий и инноваций дает возможность компании реализовывать нестандартные проекты и объекты премиум-класса.</a:t>
            </a:r>
            <a:endParaRPr lang="en-GB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" name="Rechteck 3">
            <a:extLst>
              <a:ext uri="{FF2B5EF4-FFF2-40B4-BE49-F238E27FC236}">
                <a16:creationId xmlns:a16="http://schemas.microsoft.com/office/drawing/2014/main" id="{568A71CD-DD73-84CD-17DF-8D7338903C6F}"/>
              </a:ext>
            </a:extLst>
          </p:cNvPr>
          <p:cNvSpPr/>
          <p:nvPr/>
        </p:nvSpPr>
        <p:spPr>
          <a:xfrm>
            <a:off x="122880" y="269607"/>
            <a:ext cx="1053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Проекты клиентов в области строительства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37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6">
            <a:extLst>
              <a:ext uri="{FF2B5EF4-FFF2-40B4-BE49-F238E27FC236}">
                <a16:creationId xmlns:a16="http://schemas.microsoft.com/office/drawing/2014/main" id="{A9689365-4C5E-0C80-E15F-87AA96C3F314}"/>
              </a:ext>
            </a:extLst>
          </p:cNvPr>
          <p:cNvSpPr/>
          <p:nvPr/>
        </p:nvSpPr>
        <p:spPr>
          <a:xfrm>
            <a:off x="0" y="1"/>
            <a:ext cx="12192000" cy="846990"/>
          </a:xfrm>
          <a:prstGeom prst="rect">
            <a:avLst/>
          </a:prstGeom>
          <a:solidFill>
            <a:srgbClr val="66A2D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66A2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DB628F-4C1E-EBE4-1401-525AFDFAC2A4}"/>
              </a:ext>
            </a:extLst>
          </p:cNvPr>
          <p:cNvSpPr/>
          <p:nvPr/>
        </p:nvSpPr>
        <p:spPr>
          <a:xfrm>
            <a:off x="122880" y="269607"/>
            <a:ext cx="1053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Проекты клиентов в области строительства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4CA578D0-610F-EA63-8C4C-5E9CFE6F980B}"/>
              </a:ext>
            </a:extLst>
          </p:cNvPr>
          <p:cNvSpPr/>
          <p:nvPr/>
        </p:nvSpPr>
        <p:spPr>
          <a:xfrm>
            <a:off x="0" y="846984"/>
            <a:ext cx="5391152" cy="6011015"/>
          </a:xfrm>
          <a:prstGeom prst="rect">
            <a:avLst/>
          </a:prstGeom>
          <a:solidFill>
            <a:srgbClr val="003264">
              <a:alpha val="9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66A2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06E51-30A7-74E7-8B95-FF1CE6095116}"/>
              </a:ext>
            </a:extLst>
          </p:cNvPr>
          <p:cNvSpPr txBox="1"/>
          <p:nvPr/>
        </p:nvSpPr>
        <p:spPr>
          <a:xfrm>
            <a:off x="122880" y="846983"/>
            <a:ext cx="5145391" cy="42627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ru-RU" sz="900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Жилой квартал «</a:t>
            </a:r>
            <a:r>
              <a:rPr lang="en-US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Golden City</a:t>
            </a:r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GB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endParaRPr lang="en-GB" b="1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Клиент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en-GB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GloraX</a:t>
            </a: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Площадь</a:t>
            </a:r>
            <a:r>
              <a:rPr lang="ru-RU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87 000 м2</a:t>
            </a: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Расположение</a:t>
            </a:r>
            <a:r>
              <a:rPr lang="en-GB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ru-RU" b="0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Санкт-Петербург, Россия</a:t>
            </a:r>
            <a:endParaRPr lang="en-GB" b="0" i="0" dirty="0">
              <a:solidFill>
                <a:schemeClr val="bg1"/>
              </a:solidFill>
              <a:effectLst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GB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ru-RU" sz="1400" b="0" i="0" dirty="0" err="1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GloraX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 — федеральный девелопер, который ориентируется преимущественно на жильё бизнес-класса и делает ставку на новые стандарты девелопмента, активно внедряя цифровизацию во все процессы, тем самым ускоряя их.</a:t>
            </a:r>
          </a:p>
          <a:p>
            <a:endParaRPr lang="ru-RU" sz="1400" b="0" i="0" dirty="0">
              <a:solidFill>
                <a:schemeClr val="bg1"/>
              </a:solidFill>
              <a:effectLst/>
              <a:latin typeface="Lato Light"/>
              <a:ea typeface="Lato Light"/>
              <a:cs typeface="Lato Light"/>
            </a:endParaRPr>
          </a:p>
          <a:p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Golden City — современный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мультиформатный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 комплекс, который состоит из пяти жилых кварталов и креативного кластера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GloraX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 Space. Это совершенно новый формат креативного пространства, объединяющего жилую и коммерческую функции: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коливинг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, коворкинг, сервисные апартаменты, офисы, магазины и спортивные пространства. </a:t>
            </a:r>
          </a:p>
        </p:txBody>
      </p:sp>
      <p:pic>
        <p:nvPicPr>
          <p:cNvPr id="1028" name="Picture 4" descr="Купить квартиру в ЖК Golden City в Санкт-Петербурге от застройщика,  официальный сайт жилого комплекса Golden City, цены на квартиры,  планировки. Найдено 199 объявлений.">
            <a:extLst>
              <a:ext uri="{FF2B5EF4-FFF2-40B4-BE49-F238E27FC236}">
                <a16:creationId xmlns:a16="http://schemas.microsoft.com/office/drawing/2014/main" id="{FF90357E-636C-C9AA-B434-1D3FE2DC9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9" b="12350"/>
          <a:stretch/>
        </p:blipFill>
        <p:spPr bwMode="auto">
          <a:xfrm>
            <a:off x="5391151" y="846982"/>
            <a:ext cx="6800849" cy="60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9ED38-8E48-8243-B91F-FD1403812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5858" r="93305">
                        <a14:foregroundMark x1="20122" y1="46053" x2="19539" y2="52777"/>
                        <a14:foregroundMark x1="20350" y1="43421" x2="20122" y2="46053"/>
                        <a14:foregroundMark x1="20921" y1="36842" x2="20350" y2="43421"/>
                        <a14:foregroundMark x1="6276" y1="44737" x2="7113" y2="67105"/>
                        <a14:foregroundMark x1="28033" y1="30263" x2="28033" y2="68421"/>
                        <a14:foregroundMark x1="35146" y1="46053" x2="33891" y2="48684"/>
                        <a14:foregroundMark x1="48536" y1="42105" x2="54812" y2="43421"/>
                        <a14:foregroundMark x1="85356" y1="48684" x2="93305" y2="28947"/>
                        <a14:backgroundMark x1="17573" y1="64474" x2="18828" y2="63158"/>
                        <a14:backgroundMark x1="19247" y1="43421" x2="19247" y2="43421"/>
                        <a14:backgroundMark x1="19665" y1="46053" x2="19665" y2="46053"/>
                        <a14:backgroundMark x1="20084" y1="46053" x2="20084" y2="46053"/>
                        <a14:backgroundMark x1="51046" y1="42105" x2="51046" y2="42105"/>
                        <a14:backgroundMark x1="51883" y1="39474" x2="51883" y2="3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4032" y="961029"/>
            <a:ext cx="145707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30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1">
            <a:extLst>
              <a:ext uri="{FF2B5EF4-FFF2-40B4-BE49-F238E27FC236}">
                <a16:creationId xmlns:a16="http://schemas.microsoft.com/office/drawing/2014/main" id="{BD14FBA8-7F7A-1363-6552-38F5DC8CF2ED}"/>
              </a:ext>
            </a:extLst>
          </p:cNvPr>
          <p:cNvSpPr/>
          <p:nvPr/>
        </p:nvSpPr>
        <p:spPr>
          <a:xfrm>
            <a:off x="0" y="2036"/>
            <a:ext cx="6096000" cy="3495524"/>
          </a:xfrm>
          <a:prstGeom prst="rect">
            <a:avLst/>
          </a:prstGeom>
          <a:solidFill>
            <a:srgbClr val="0032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8965A"/>
              </a:solidFill>
              <a:latin typeface="Roboto Light"/>
              <a:cs typeface="Roboto Light"/>
            </a:endParaRPr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C4D16E54-D4AB-EF73-148D-047BB8F74A99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66A2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64C8"/>
              </a:solidFill>
              <a:latin typeface="Roboto Light"/>
              <a:cs typeface="Roboto Light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06F229A7-66AB-87C9-04EE-F8D491FEC405}"/>
              </a:ext>
            </a:extLst>
          </p:cNvPr>
          <p:cNvSpPr txBox="1"/>
          <p:nvPr/>
        </p:nvSpPr>
        <p:spPr>
          <a:xfrm>
            <a:off x="670451" y="633823"/>
            <a:ext cx="4746134" cy="19437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Это не только наши слова </a:t>
            </a:r>
            <a:r>
              <a:rPr lang="ru-RU" sz="2800" dirty="0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—</a:t>
            </a:r>
            <a:r>
              <a:rPr lang="ru-RU" sz="2800" b="1" dirty="0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 результаты опросов наших клиентов говорят сами за себя</a:t>
            </a:r>
            <a:endParaRPr lang="de-AT" sz="2800" b="1" dirty="0">
              <a:solidFill>
                <a:schemeClr val="bg1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FAB18F8-C78A-B4E5-260A-68EE0A4CADD4}"/>
              </a:ext>
            </a:extLst>
          </p:cNvPr>
          <p:cNvGrpSpPr/>
          <p:nvPr/>
        </p:nvGrpSpPr>
        <p:grpSpPr>
          <a:xfrm>
            <a:off x="6532954" y="3761085"/>
            <a:ext cx="5135683" cy="2488252"/>
            <a:chOff x="6548318" y="633823"/>
            <a:chExt cx="5135683" cy="2488252"/>
          </a:xfrm>
        </p:grpSpPr>
        <p:graphicFrame>
          <p:nvGraphicFramePr>
            <p:cNvPr id="34" name="Chart 7">
              <a:extLst>
                <a:ext uri="{FF2B5EF4-FFF2-40B4-BE49-F238E27FC236}">
                  <a16:creationId xmlns:a16="http://schemas.microsoft.com/office/drawing/2014/main" id="{185FF2A4-BBA0-496C-F01A-92ABB006106D}"/>
                </a:ext>
              </a:extLst>
            </p:cNvPr>
            <p:cNvGraphicFramePr/>
            <p:nvPr/>
          </p:nvGraphicFramePr>
          <p:xfrm>
            <a:off x="6548318" y="633823"/>
            <a:ext cx="1621483" cy="1582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35" name="Chart 15">
              <a:extLst>
                <a:ext uri="{FF2B5EF4-FFF2-40B4-BE49-F238E27FC236}">
                  <a16:creationId xmlns:a16="http://schemas.microsoft.com/office/drawing/2014/main" id="{99BD4FAB-F4C2-81DC-7A38-A90FB82CB230}"/>
                </a:ext>
              </a:extLst>
            </p:cNvPr>
            <p:cNvGraphicFramePr/>
            <p:nvPr/>
          </p:nvGraphicFramePr>
          <p:xfrm>
            <a:off x="8305418" y="633823"/>
            <a:ext cx="1621483" cy="1582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6" name="Chart 20">
              <a:extLst>
                <a:ext uri="{FF2B5EF4-FFF2-40B4-BE49-F238E27FC236}">
                  <a16:creationId xmlns:a16="http://schemas.microsoft.com/office/drawing/2014/main" id="{0BE2407C-7873-2DE7-D93C-8AB3853A0307}"/>
                </a:ext>
              </a:extLst>
            </p:cNvPr>
            <p:cNvGraphicFramePr/>
            <p:nvPr/>
          </p:nvGraphicFramePr>
          <p:xfrm>
            <a:off x="10062518" y="633823"/>
            <a:ext cx="1621483" cy="1582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7" name="Textfeld 1">
              <a:extLst>
                <a:ext uri="{FF2B5EF4-FFF2-40B4-BE49-F238E27FC236}">
                  <a16:creationId xmlns:a16="http://schemas.microsoft.com/office/drawing/2014/main" id="{23BCD780-2B5D-34F6-6108-68E7639B8061}"/>
                </a:ext>
              </a:extLst>
            </p:cNvPr>
            <p:cNvSpPr txBox="1"/>
            <p:nvPr/>
          </p:nvSpPr>
          <p:spPr>
            <a:xfrm>
              <a:off x="6724059" y="1132651"/>
              <a:ext cx="127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>
                  <a:solidFill>
                    <a:srgbClr val="28965A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96%</a:t>
              </a:r>
            </a:p>
          </p:txBody>
        </p:sp>
        <p:sp>
          <p:nvSpPr>
            <p:cNvPr id="38" name="Textfeld 60">
              <a:extLst>
                <a:ext uri="{FF2B5EF4-FFF2-40B4-BE49-F238E27FC236}">
                  <a16:creationId xmlns:a16="http://schemas.microsoft.com/office/drawing/2014/main" id="{B338B2C3-1130-1755-83FC-BF90C77878AB}"/>
                </a:ext>
              </a:extLst>
            </p:cNvPr>
            <p:cNvSpPr txBox="1"/>
            <p:nvPr/>
          </p:nvSpPr>
          <p:spPr>
            <a:xfrm>
              <a:off x="6571868" y="2106412"/>
              <a:ext cx="15813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наших клиентов говорят о положительном опыте работы с PlanRadar*</a:t>
              </a:r>
              <a:endParaRPr lang="de-D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9" name="Textfeld 61">
              <a:extLst>
                <a:ext uri="{FF2B5EF4-FFF2-40B4-BE49-F238E27FC236}">
                  <a16:creationId xmlns:a16="http://schemas.microsoft.com/office/drawing/2014/main" id="{32AD2C8D-AA5F-9164-80FA-8C005AE7E86F}"/>
                </a:ext>
              </a:extLst>
            </p:cNvPr>
            <p:cNvSpPr txBox="1"/>
            <p:nvPr/>
          </p:nvSpPr>
          <p:spPr>
            <a:xfrm>
              <a:off x="8325161" y="2106412"/>
              <a:ext cx="15813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клиентов</a:t>
              </a:r>
              <a:b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готовы использовать PlanRadar в новых проектах</a:t>
              </a:r>
            </a:p>
          </p:txBody>
        </p:sp>
        <p:sp>
          <p:nvSpPr>
            <p:cNvPr id="40" name="Textfeld 62">
              <a:extLst>
                <a:ext uri="{FF2B5EF4-FFF2-40B4-BE49-F238E27FC236}">
                  <a16:creationId xmlns:a16="http://schemas.microsoft.com/office/drawing/2014/main" id="{A58BDC72-FCB6-8F47-F7C9-54D0E66528E7}"/>
                </a:ext>
              </a:extLst>
            </p:cNvPr>
            <p:cNvSpPr txBox="1"/>
            <p:nvPr/>
          </p:nvSpPr>
          <p:spPr>
            <a:xfrm>
              <a:off x="10078463" y="2106412"/>
              <a:ext cx="15813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субподрядчиков утверждают, что PlanRadar</a:t>
              </a:r>
              <a:b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прост в использовании</a:t>
              </a:r>
            </a:p>
          </p:txBody>
        </p:sp>
        <p:sp>
          <p:nvSpPr>
            <p:cNvPr id="41" name="Textfeld 67">
              <a:extLst>
                <a:ext uri="{FF2B5EF4-FFF2-40B4-BE49-F238E27FC236}">
                  <a16:creationId xmlns:a16="http://schemas.microsoft.com/office/drawing/2014/main" id="{05DA6CCE-31F7-C211-D886-63CC6A254540}"/>
                </a:ext>
              </a:extLst>
            </p:cNvPr>
            <p:cNvSpPr txBox="1"/>
            <p:nvPr/>
          </p:nvSpPr>
          <p:spPr>
            <a:xfrm>
              <a:off x="8480840" y="1132651"/>
              <a:ext cx="127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95%</a:t>
              </a:r>
            </a:p>
          </p:txBody>
        </p:sp>
        <p:sp>
          <p:nvSpPr>
            <p:cNvPr id="42" name="Textfeld 68">
              <a:extLst>
                <a:ext uri="{FF2B5EF4-FFF2-40B4-BE49-F238E27FC236}">
                  <a16:creationId xmlns:a16="http://schemas.microsoft.com/office/drawing/2014/main" id="{3B024DF6-D2C0-CD8E-A8A4-0087817E6FA7}"/>
                </a:ext>
              </a:extLst>
            </p:cNvPr>
            <p:cNvSpPr txBox="1"/>
            <p:nvPr/>
          </p:nvSpPr>
          <p:spPr>
            <a:xfrm>
              <a:off x="10234142" y="1132651"/>
              <a:ext cx="127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>
                  <a:solidFill>
                    <a:srgbClr val="7FB1E3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91%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4E6E1FA-EBF0-99FC-628F-BD660632A9D3}"/>
              </a:ext>
            </a:extLst>
          </p:cNvPr>
          <p:cNvGrpSpPr/>
          <p:nvPr/>
        </p:nvGrpSpPr>
        <p:grpSpPr>
          <a:xfrm>
            <a:off x="670451" y="4103210"/>
            <a:ext cx="4714434" cy="2080581"/>
            <a:chOff x="7207344" y="563954"/>
            <a:chExt cx="4714434" cy="2080581"/>
          </a:xfrm>
        </p:grpSpPr>
        <p:sp>
          <p:nvSpPr>
            <p:cNvPr id="52" name="TextBox 1">
              <a:extLst>
                <a:ext uri="{FF2B5EF4-FFF2-40B4-BE49-F238E27FC236}">
                  <a16:creationId xmlns:a16="http://schemas.microsoft.com/office/drawing/2014/main" id="{CD3657D3-1561-5905-4EF2-A19F676F2C39}"/>
                </a:ext>
              </a:extLst>
            </p:cNvPr>
            <p:cNvSpPr txBox="1"/>
            <p:nvPr/>
          </p:nvSpPr>
          <p:spPr>
            <a:xfrm>
              <a:off x="7207345" y="731224"/>
              <a:ext cx="1816423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chemeClr val="bg1"/>
                  </a:solidFill>
                </a:rPr>
                <a:t>В среднем</a:t>
              </a:r>
              <a:br>
                <a:rPr lang="ru-RU" sz="1400" b="1" dirty="0">
                  <a:solidFill>
                    <a:schemeClr val="bg1"/>
                  </a:solidFill>
                </a:rPr>
              </a:br>
              <a:r>
                <a:rPr lang="ru-RU" sz="1400" b="1" dirty="0">
                  <a:solidFill>
                    <a:schemeClr val="bg1"/>
                  </a:solidFill>
                </a:rPr>
                <a:t>компании экономят</a:t>
              </a:r>
            </a:p>
          </p:txBody>
        </p:sp>
        <p:sp>
          <p:nvSpPr>
            <p:cNvPr id="53" name="TextBox 1">
              <a:extLst>
                <a:ext uri="{FF2B5EF4-FFF2-40B4-BE49-F238E27FC236}">
                  <a16:creationId xmlns:a16="http://schemas.microsoft.com/office/drawing/2014/main" id="{9603D0D0-2762-1989-EACA-B4EED7A16E44}"/>
                </a:ext>
              </a:extLst>
            </p:cNvPr>
            <p:cNvSpPr txBox="1"/>
            <p:nvPr/>
          </p:nvSpPr>
          <p:spPr>
            <a:xfrm>
              <a:off x="9554260" y="563954"/>
              <a:ext cx="661935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de-DE" sz="6000" b="1">
                  <a:solidFill>
                    <a:srgbClr val="003264"/>
                  </a:solidFill>
                </a:rPr>
                <a:t>7</a:t>
              </a:r>
            </a:p>
          </p:txBody>
        </p:sp>
        <p:sp>
          <p:nvSpPr>
            <p:cNvPr id="54" name="TextBox 1">
              <a:extLst>
                <a:ext uri="{FF2B5EF4-FFF2-40B4-BE49-F238E27FC236}">
                  <a16:creationId xmlns:a16="http://schemas.microsoft.com/office/drawing/2014/main" id="{8686FD74-8527-FAB2-3AB8-9C06B839FCE0}"/>
                </a:ext>
              </a:extLst>
            </p:cNvPr>
            <p:cNvSpPr txBox="1"/>
            <p:nvPr/>
          </p:nvSpPr>
          <p:spPr>
            <a:xfrm>
              <a:off x="10105355" y="719551"/>
              <a:ext cx="1816423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1600" b="1" dirty="0">
                  <a:solidFill>
                    <a:srgbClr val="003264"/>
                  </a:solidFill>
                </a:rPr>
                <a:t>часов в неделю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1600" b="1" dirty="0">
                  <a:solidFill>
                    <a:srgbClr val="003264"/>
                  </a:solidFill>
                </a:rPr>
                <a:t>на 1 пользователя</a:t>
              </a:r>
              <a:endParaRPr lang="de-DE" sz="1600" b="1" dirty="0">
                <a:solidFill>
                  <a:srgbClr val="003264"/>
                </a:solidFill>
              </a:endParaRPr>
            </a:p>
          </p:txBody>
        </p:sp>
        <p:sp>
          <p:nvSpPr>
            <p:cNvPr id="55" name="TextBox 1">
              <a:extLst>
                <a:ext uri="{FF2B5EF4-FFF2-40B4-BE49-F238E27FC236}">
                  <a16:creationId xmlns:a16="http://schemas.microsoft.com/office/drawing/2014/main" id="{0C6596B5-7F1A-1B08-719D-E49C3537F3D5}"/>
                </a:ext>
              </a:extLst>
            </p:cNvPr>
            <p:cNvSpPr txBox="1"/>
            <p:nvPr/>
          </p:nvSpPr>
          <p:spPr>
            <a:xfrm>
              <a:off x="7207344" y="2039617"/>
              <a:ext cx="1917515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>
                  <a:solidFill>
                    <a:schemeClr val="bg1"/>
                  </a:solidFill>
                </a:rPr>
                <a:t>ROI </a:t>
              </a:r>
              <a:r>
                <a:rPr lang="ru-RU" sz="1400" b="1" dirty="0">
                  <a:solidFill>
                    <a:schemeClr val="bg1"/>
                  </a:solidFill>
                </a:rPr>
                <a:t>наших клиентов достигает значения вплоть до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1">
              <a:extLst>
                <a:ext uri="{FF2B5EF4-FFF2-40B4-BE49-F238E27FC236}">
                  <a16:creationId xmlns:a16="http://schemas.microsoft.com/office/drawing/2014/main" id="{165D3B46-3D71-E88E-C040-71918D39F059}"/>
                </a:ext>
              </a:extLst>
            </p:cNvPr>
            <p:cNvSpPr txBox="1"/>
            <p:nvPr/>
          </p:nvSpPr>
          <p:spPr>
            <a:xfrm>
              <a:off x="9561813" y="1817455"/>
              <a:ext cx="1549714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de-DE" sz="6000" b="1">
                  <a:solidFill>
                    <a:srgbClr val="003264"/>
                  </a:solidFill>
                </a:rPr>
                <a:t>900</a:t>
              </a:r>
            </a:p>
          </p:txBody>
        </p:sp>
        <p:sp>
          <p:nvSpPr>
            <p:cNvPr id="57" name="TextBox 1">
              <a:extLst>
                <a:ext uri="{FF2B5EF4-FFF2-40B4-BE49-F238E27FC236}">
                  <a16:creationId xmlns:a16="http://schemas.microsoft.com/office/drawing/2014/main" id="{59BB0A4F-2E7D-6AA6-3503-E7433B22872B}"/>
                </a:ext>
              </a:extLst>
            </p:cNvPr>
            <p:cNvSpPr txBox="1"/>
            <p:nvPr/>
          </p:nvSpPr>
          <p:spPr>
            <a:xfrm>
              <a:off x="10983519" y="2041705"/>
              <a:ext cx="781786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de-DE" sz="2000" b="1">
                  <a:solidFill>
                    <a:srgbClr val="003264"/>
                  </a:solidFill>
                </a:rPr>
                <a:t>%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10025CB7-9340-1BC9-B8FD-4BB117CDB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4984" r="12668" b="16396"/>
          <a:stretch/>
        </p:blipFill>
        <p:spPr bwMode="auto">
          <a:xfrm>
            <a:off x="6758499" y="577985"/>
            <a:ext cx="4683953" cy="2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3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1">
            <a:extLst>
              <a:ext uri="{FF2B5EF4-FFF2-40B4-BE49-F238E27FC236}">
                <a16:creationId xmlns:a16="http://schemas.microsoft.com/office/drawing/2014/main" id="{BD14FBA8-7F7A-1363-6552-38F5DC8CF2ED}"/>
              </a:ext>
            </a:extLst>
          </p:cNvPr>
          <p:cNvSpPr/>
          <p:nvPr/>
        </p:nvSpPr>
        <p:spPr>
          <a:xfrm>
            <a:off x="0" y="2036"/>
            <a:ext cx="6096000" cy="3495524"/>
          </a:xfrm>
          <a:prstGeom prst="rect">
            <a:avLst/>
          </a:prstGeom>
          <a:solidFill>
            <a:srgbClr val="0032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8965A"/>
              </a:solidFill>
              <a:latin typeface="Roboto Light"/>
              <a:cs typeface="Roboto Light"/>
            </a:endParaRPr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C4D16E54-D4AB-EF73-148D-047BB8F74A99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66A2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64C8"/>
              </a:solidFill>
              <a:latin typeface="Roboto Light"/>
              <a:cs typeface="Roboto Light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06F229A7-66AB-87C9-04EE-F8D491FEC405}"/>
              </a:ext>
            </a:extLst>
          </p:cNvPr>
          <p:cNvSpPr txBox="1"/>
          <p:nvPr/>
        </p:nvSpPr>
        <p:spPr>
          <a:xfrm>
            <a:off x="670451" y="633823"/>
            <a:ext cx="4746134" cy="19437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Результаты</a:t>
            </a:r>
            <a:endParaRPr lang="de-AT" sz="2800" b="1" dirty="0">
              <a:solidFill>
                <a:schemeClr val="bg1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FAB18F8-C78A-B4E5-260A-68EE0A4CADD4}"/>
              </a:ext>
            </a:extLst>
          </p:cNvPr>
          <p:cNvGrpSpPr/>
          <p:nvPr/>
        </p:nvGrpSpPr>
        <p:grpSpPr>
          <a:xfrm>
            <a:off x="6532954" y="3761085"/>
            <a:ext cx="5135683" cy="2118920"/>
            <a:chOff x="6548318" y="633823"/>
            <a:chExt cx="5135683" cy="2118920"/>
          </a:xfrm>
        </p:grpSpPr>
        <p:graphicFrame>
          <p:nvGraphicFramePr>
            <p:cNvPr id="34" name="Chart 7">
              <a:extLst>
                <a:ext uri="{FF2B5EF4-FFF2-40B4-BE49-F238E27FC236}">
                  <a16:creationId xmlns:a16="http://schemas.microsoft.com/office/drawing/2014/main" id="{185FF2A4-BBA0-496C-F01A-92ABB006106D}"/>
                </a:ext>
              </a:extLst>
            </p:cNvPr>
            <p:cNvGraphicFramePr/>
            <p:nvPr/>
          </p:nvGraphicFramePr>
          <p:xfrm>
            <a:off x="6548318" y="633823"/>
            <a:ext cx="1621483" cy="1582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35" name="Chart 15">
              <a:extLst>
                <a:ext uri="{FF2B5EF4-FFF2-40B4-BE49-F238E27FC236}">
                  <a16:creationId xmlns:a16="http://schemas.microsoft.com/office/drawing/2014/main" id="{99BD4FAB-F4C2-81DC-7A38-A90FB82CB230}"/>
                </a:ext>
              </a:extLst>
            </p:cNvPr>
            <p:cNvGraphicFramePr/>
            <p:nvPr/>
          </p:nvGraphicFramePr>
          <p:xfrm>
            <a:off x="8305418" y="633823"/>
            <a:ext cx="1621483" cy="1582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6" name="Chart 20">
              <a:extLst>
                <a:ext uri="{FF2B5EF4-FFF2-40B4-BE49-F238E27FC236}">
                  <a16:creationId xmlns:a16="http://schemas.microsoft.com/office/drawing/2014/main" id="{0BE2407C-7873-2DE7-D93C-8AB3853A0307}"/>
                </a:ext>
              </a:extLst>
            </p:cNvPr>
            <p:cNvGraphicFramePr/>
            <p:nvPr/>
          </p:nvGraphicFramePr>
          <p:xfrm>
            <a:off x="10062518" y="633823"/>
            <a:ext cx="1621483" cy="1582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7" name="Textfeld 1">
              <a:extLst>
                <a:ext uri="{FF2B5EF4-FFF2-40B4-BE49-F238E27FC236}">
                  <a16:creationId xmlns:a16="http://schemas.microsoft.com/office/drawing/2014/main" id="{23BCD780-2B5D-34F6-6108-68E7639B8061}"/>
                </a:ext>
              </a:extLst>
            </p:cNvPr>
            <p:cNvSpPr txBox="1"/>
            <p:nvPr/>
          </p:nvSpPr>
          <p:spPr>
            <a:xfrm>
              <a:off x="6724059" y="1132651"/>
              <a:ext cx="127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28965A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9</a:t>
              </a:r>
              <a:r>
                <a:rPr lang="ru-RU" sz="3200" b="1" dirty="0">
                  <a:solidFill>
                    <a:srgbClr val="28965A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0</a:t>
              </a:r>
              <a:r>
                <a:rPr lang="de-DE" sz="3200" b="1" dirty="0">
                  <a:solidFill>
                    <a:srgbClr val="28965A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%</a:t>
              </a:r>
            </a:p>
          </p:txBody>
        </p:sp>
        <p:sp>
          <p:nvSpPr>
            <p:cNvPr id="38" name="Textfeld 60">
              <a:extLst>
                <a:ext uri="{FF2B5EF4-FFF2-40B4-BE49-F238E27FC236}">
                  <a16:creationId xmlns:a16="http://schemas.microsoft.com/office/drawing/2014/main" id="{B338B2C3-1130-1755-83FC-BF90C77878AB}"/>
                </a:ext>
              </a:extLst>
            </p:cNvPr>
            <p:cNvSpPr txBox="1"/>
            <p:nvPr/>
          </p:nvSpPr>
          <p:spPr>
            <a:xfrm>
              <a:off x="6571868" y="2106412"/>
              <a:ext cx="1581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сокращение</a:t>
              </a:r>
            </a:p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бумажной документации</a:t>
              </a:r>
              <a:endParaRPr lang="de-D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9" name="Textfeld 61">
              <a:extLst>
                <a:ext uri="{FF2B5EF4-FFF2-40B4-BE49-F238E27FC236}">
                  <a16:creationId xmlns:a16="http://schemas.microsoft.com/office/drawing/2014/main" id="{32AD2C8D-AA5F-9164-80FA-8C005AE7E86F}"/>
                </a:ext>
              </a:extLst>
            </p:cNvPr>
            <p:cNvSpPr txBox="1"/>
            <p:nvPr/>
          </p:nvSpPr>
          <p:spPr>
            <a:xfrm>
              <a:off x="8325161" y="2106412"/>
              <a:ext cx="1581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сокращение</a:t>
              </a:r>
            </a:p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времени реакции</a:t>
              </a:r>
            </a:p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на инциденты</a:t>
              </a:r>
            </a:p>
          </p:txBody>
        </p:sp>
        <p:sp>
          <p:nvSpPr>
            <p:cNvPr id="40" name="Textfeld 62">
              <a:extLst>
                <a:ext uri="{FF2B5EF4-FFF2-40B4-BE49-F238E27FC236}">
                  <a16:creationId xmlns:a16="http://schemas.microsoft.com/office/drawing/2014/main" id="{A58BDC72-FCB6-8F47-F7C9-54D0E66528E7}"/>
                </a:ext>
              </a:extLst>
            </p:cNvPr>
            <p:cNvSpPr txBox="1"/>
            <p:nvPr/>
          </p:nvSpPr>
          <p:spPr>
            <a:xfrm>
              <a:off x="10078463" y="2106412"/>
              <a:ext cx="1581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сокращение</a:t>
              </a:r>
            </a:p>
            <a:p>
              <a:pPr algn="ctr"/>
              <a:r>
                <a:rPr lang="ru-RU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переделок</a:t>
              </a:r>
            </a:p>
          </p:txBody>
        </p:sp>
        <p:sp>
          <p:nvSpPr>
            <p:cNvPr id="41" name="Textfeld 67">
              <a:extLst>
                <a:ext uri="{FF2B5EF4-FFF2-40B4-BE49-F238E27FC236}">
                  <a16:creationId xmlns:a16="http://schemas.microsoft.com/office/drawing/2014/main" id="{05DA6CCE-31F7-C211-D886-63CC6A254540}"/>
                </a:ext>
              </a:extLst>
            </p:cNvPr>
            <p:cNvSpPr txBox="1"/>
            <p:nvPr/>
          </p:nvSpPr>
          <p:spPr>
            <a:xfrm>
              <a:off x="8480840" y="1132651"/>
              <a:ext cx="127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79</a:t>
              </a:r>
              <a:r>
                <a:rPr lang="de-DE" sz="3200" b="1" dirty="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%</a:t>
              </a:r>
            </a:p>
          </p:txBody>
        </p:sp>
        <p:sp>
          <p:nvSpPr>
            <p:cNvPr id="42" name="Textfeld 68">
              <a:extLst>
                <a:ext uri="{FF2B5EF4-FFF2-40B4-BE49-F238E27FC236}">
                  <a16:creationId xmlns:a16="http://schemas.microsoft.com/office/drawing/2014/main" id="{3B024DF6-D2C0-CD8E-A8A4-0087817E6FA7}"/>
                </a:ext>
              </a:extLst>
            </p:cNvPr>
            <p:cNvSpPr txBox="1"/>
            <p:nvPr/>
          </p:nvSpPr>
          <p:spPr>
            <a:xfrm>
              <a:off x="10234142" y="1132651"/>
              <a:ext cx="127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7FB1E3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22</a:t>
              </a:r>
              <a:r>
                <a:rPr lang="de-DE" sz="3200" b="1" dirty="0">
                  <a:solidFill>
                    <a:srgbClr val="7FB1E3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%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4E6E1FA-EBF0-99FC-628F-BD660632A9D3}"/>
              </a:ext>
            </a:extLst>
          </p:cNvPr>
          <p:cNvGrpSpPr/>
          <p:nvPr/>
        </p:nvGrpSpPr>
        <p:grpSpPr>
          <a:xfrm>
            <a:off x="353651" y="4103210"/>
            <a:ext cx="5062934" cy="2078493"/>
            <a:chOff x="6890544" y="563954"/>
            <a:chExt cx="5062934" cy="2078493"/>
          </a:xfrm>
        </p:grpSpPr>
        <p:sp>
          <p:nvSpPr>
            <p:cNvPr id="52" name="TextBox 1">
              <a:extLst>
                <a:ext uri="{FF2B5EF4-FFF2-40B4-BE49-F238E27FC236}">
                  <a16:creationId xmlns:a16="http://schemas.microsoft.com/office/drawing/2014/main" id="{CD3657D3-1561-5905-4EF2-A19F676F2C39}"/>
                </a:ext>
              </a:extLst>
            </p:cNvPr>
            <p:cNvSpPr txBox="1"/>
            <p:nvPr/>
          </p:nvSpPr>
          <p:spPr>
            <a:xfrm>
              <a:off x="6890544" y="709651"/>
              <a:ext cx="2754086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chemeClr val="bg1"/>
                  </a:solidFill>
                </a:rPr>
                <a:t>В среднем</a:t>
              </a:r>
              <a:br>
                <a:rPr lang="ru-RU" sz="1400" b="1" dirty="0">
                  <a:solidFill>
                    <a:schemeClr val="bg1"/>
                  </a:solidFill>
                </a:rPr>
              </a:br>
              <a:r>
                <a:rPr lang="ru-RU" sz="1400" b="1" dirty="0">
                  <a:solidFill>
                    <a:schemeClr val="bg1"/>
                  </a:solidFill>
                </a:rPr>
                <a:t>компании сокращают издержки</a:t>
              </a:r>
            </a:p>
          </p:txBody>
        </p:sp>
        <p:sp>
          <p:nvSpPr>
            <p:cNvPr id="53" name="TextBox 1">
              <a:extLst>
                <a:ext uri="{FF2B5EF4-FFF2-40B4-BE49-F238E27FC236}">
                  <a16:creationId xmlns:a16="http://schemas.microsoft.com/office/drawing/2014/main" id="{9603D0D0-2762-1989-EACA-B4EED7A16E44}"/>
                </a:ext>
              </a:extLst>
            </p:cNvPr>
            <p:cNvSpPr txBox="1"/>
            <p:nvPr/>
          </p:nvSpPr>
          <p:spPr>
            <a:xfrm>
              <a:off x="9554260" y="563954"/>
              <a:ext cx="2399218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6000" b="1" dirty="0">
                  <a:solidFill>
                    <a:srgbClr val="003264"/>
                  </a:solidFill>
                </a:rPr>
                <a:t>52%</a:t>
              </a:r>
              <a:endParaRPr lang="de-DE" sz="6000" b="1" dirty="0">
                <a:solidFill>
                  <a:srgbClr val="003264"/>
                </a:solidFill>
              </a:endParaRPr>
            </a:p>
          </p:txBody>
        </p:sp>
        <p:sp>
          <p:nvSpPr>
            <p:cNvPr id="55" name="TextBox 1">
              <a:extLst>
                <a:ext uri="{FF2B5EF4-FFF2-40B4-BE49-F238E27FC236}">
                  <a16:creationId xmlns:a16="http://schemas.microsoft.com/office/drawing/2014/main" id="{0C6596B5-7F1A-1B08-719D-E49C3537F3D5}"/>
                </a:ext>
              </a:extLst>
            </p:cNvPr>
            <p:cNvSpPr txBox="1"/>
            <p:nvPr/>
          </p:nvSpPr>
          <p:spPr>
            <a:xfrm>
              <a:off x="6890544" y="2039617"/>
              <a:ext cx="2234315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1400" b="1" dirty="0">
                  <a:solidFill>
                    <a:schemeClr val="bg1"/>
                  </a:solidFill>
                </a:rPr>
                <a:t>Количество компаний сокративших издержки за счёт </a:t>
              </a:r>
              <a:r>
                <a:rPr lang="en-US" sz="1400" b="1" dirty="0">
                  <a:solidFill>
                    <a:schemeClr val="bg1"/>
                  </a:solidFill>
                </a:rPr>
                <a:t>PlanRadar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1">
              <a:extLst>
                <a:ext uri="{FF2B5EF4-FFF2-40B4-BE49-F238E27FC236}">
                  <a16:creationId xmlns:a16="http://schemas.microsoft.com/office/drawing/2014/main" id="{165D3B46-3D71-E88E-C040-71918D39F059}"/>
                </a:ext>
              </a:extLst>
            </p:cNvPr>
            <p:cNvSpPr txBox="1"/>
            <p:nvPr/>
          </p:nvSpPr>
          <p:spPr>
            <a:xfrm>
              <a:off x="9561812" y="1817455"/>
              <a:ext cx="2047823" cy="6028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de-DE"/>
              </a:defPPr>
              <a:lvl1pPr indent="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>
                  <a:solidFill>
                    <a:srgbClr val="0064C8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6000" b="1" dirty="0">
                  <a:solidFill>
                    <a:srgbClr val="003264"/>
                  </a:solidFill>
                </a:rPr>
                <a:t>89</a:t>
              </a:r>
              <a:r>
                <a:rPr lang="de-DE" sz="6000" b="1" dirty="0">
                  <a:solidFill>
                    <a:srgbClr val="003264"/>
                  </a:solidFill>
                </a:rPr>
                <a:t>%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10025CB7-9340-1BC9-B8FD-4BB117CDB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4984" r="12668" b="16396"/>
          <a:stretch/>
        </p:blipFill>
        <p:spPr bwMode="auto">
          <a:xfrm>
            <a:off x="6758499" y="577985"/>
            <a:ext cx="4683953" cy="2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F30467E7-EB88-C030-B7E9-2C624DF83FFD}"/>
              </a:ext>
            </a:extLst>
          </p:cNvPr>
          <p:cNvSpPr txBox="1">
            <a:spLocks/>
          </p:cNvSpPr>
          <p:nvPr/>
        </p:nvSpPr>
        <p:spPr>
          <a:xfrm>
            <a:off x="670451" y="1419655"/>
            <a:ext cx="4874572" cy="1549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Коммуникация и отслеживание устранения проблем в единой среде данных</a:t>
            </a:r>
          </a:p>
          <a:p>
            <a:pPr marL="285750" indent="-285750" algn="l"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Повышение прозрачности и контроля</a:t>
            </a:r>
          </a:p>
          <a:p>
            <a:pPr marL="285750" indent="-285750" algn="l"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Доступ к информации по проекту в реальном времени</a:t>
            </a:r>
          </a:p>
          <a:p>
            <a:pPr marL="285750" indent="-285750" algn="l">
              <a:buSzPct val="75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Быстрое внедрение и получение результата</a:t>
            </a:r>
          </a:p>
        </p:txBody>
      </p:sp>
    </p:spTree>
    <p:extLst>
      <p:ext uri="{BB962C8B-B14F-4D97-AF65-F5344CB8AC3E}">
        <p14:creationId xmlns:p14="http://schemas.microsoft.com/office/powerpoint/2010/main" val="4052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8F47A9C-1F8C-B34A-A277-443649C763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17A7EB-B8EB-7742-839B-9FFD264E3F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46" y="234347"/>
            <a:ext cx="3189767" cy="1140025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3E92AD1E-141B-CA4F-886D-6C66CAC1D8E2}"/>
              </a:ext>
            </a:extLst>
          </p:cNvPr>
          <p:cNvSpPr txBox="1">
            <a:spLocks/>
          </p:cNvSpPr>
          <p:nvPr/>
        </p:nvSpPr>
        <p:spPr>
          <a:xfrm>
            <a:off x="0" y="2367993"/>
            <a:ext cx="12192000" cy="2122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Спасибо</a:t>
            </a:r>
            <a:endParaRPr lang="de-DE" sz="88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072DCBA-D99D-B54E-AA25-0481C5A8AFE1}"/>
              </a:ext>
            </a:extLst>
          </p:cNvPr>
          <p:cNvSpPr txBox="1">
            <a:spLocks/>
          </p:cNvSpPr>
          <p:nvPr/>
        </p:nvSpPr>
        <p:spPr>
          <a:xfrm>
            <a:off x="450111" y="5760758"/>
            <a:ext cx="3518207" cy="68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Белогорцев Андрей</a:t>
            </a:r>
            <a:endParaRPr lang="de-DE" sz="1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13.08.2022</a:t>
            </a:r>
            <a:endParaRPr lang="de-DE" sz="1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8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6E402D-91E9-DF41-97B1-06D4463E9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" y="0"/>
            <a:ext cx="8565768" cy="6858000"/>
          </a:xfrm>
          <a:prstGeom prst="rect">
            <a:avLst/>
          </a:prstGeom>
        </p:spPr>
      </p:pic>
      <p:sp>
        <p:nvSpPr>
          <p:cNvPr id="16" name="Freihandform 15">
            <a:extLst>
              <a:ext uri="{FF2B5EF4-FFF2-40B4-BE49-F238E27FC236}">
                <a16:creationId xmlns:a16="http://schemas.microsoft.com/office/drawing/2014/main" id="{C191CD6C-F12D-C9C5-4AA9-4C4BADFA4468}"/>
              </a:ext>
            </a:extLst>
          </p:cNvPr>
          <p:cNvSpPr/>
          <p:nvPr/>
        </p:nvSpPr>
        <p:spPr>
          <a:xfrm flipH="1">
            <a:off x="4357946" y="1"/>
            <a:ext cx="7839392" cy="6857999"/>
          </a:xfrm>
          <a:custGeom>
            <a:avLst/>
            <a:gdLst>
              <a:gd name="connsiteX0" fmla="*/ 7718006 w 7839392"/>
              <a:gd name="connsiteY0" fmla="*/ 0 h 6857999"/>
              <a:gd name="connsiteX1" fmla="*/ 0 w 7839392"/>
              <a:gd name="connsiteY1" fmla="*/ 0 h 6857999"/>
              <a:gd name="connsiteX2" fmla="*/ 0 w 7839392"/>
              <a:gd name="connsiteY2" fmla="*/ 6857999 h 6857999"/>
              <a:gd name="connsiteX3" fmla="*/ 4668635 w 7839392"/>
              <a:gd name="connsiteY3" fmla="*/ 6857999 h 6857999"/>
              <a:gd name="connsiteX4" fmla="*/ 4691746 w 7839392"/>
              <a:gd name="connsiteY4" fmla="*/ 6844711 h 6857999"/>
              <a:gd name="connsiteX5" fmla="*/ 7839392 w 7839392"/>
              <a:gd name="connsiteY5" fmla="*/ 1253529 h 6857999"/>
              <a:gd name="connsiteX6" fmla="*/ 7764063 w 7839392"/>
              <a:gd name="connsiteY6" fmla="*/ 2579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39392" h="6857999">
                <a:moveTo>
                  <a:pt x="7718006" y="0"/>
                </a:moveTo>
                <a:lnTo>
                  <a:pt x="0" y="0"/>
                </a:lnTo>
                <a:lnTo>
                  <a:pt x="0" y="6857999"/>
                </a:lnTo>
                <a:lnTo>
                  <a:pt x="4668635" y="6857999"/>
                </a:lnTo>
                <a:lnTo>
                  <a:pt x="4691746" y="6844711"/>
                </a:lnTo>
                <a:cubicBezTo>
                  <a:pt x="6578834" y="5698089"/>
                  <a:pt x="7839392" y="3623018"/>
                  <a:pt x="7839392" y="1253529"/>
                </a:cubicBezTo>
                <a:cubicBezTo>
                  <a:pt x="7839392" y="915031"/>
                  <a:pt x="7813666" y="582541"/>
                  <a:pt x="7764063" y="257908"/>
                </a:cubicBezTo>
                <a:close/>
              </a:path>
            </a:pathLst>
          </a:custGeom>
          <a:gradFill>
            <a:gsLst>
              <a:gs pos="100000">
                <a:srgbClr val="0064C8"/>
              </a:gs>
              <a:gs pos="15000">
                <a:srgbClr val="003264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D4A5EFC-748A-874D-B673-CC871A34CC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826" y="707668"/>
            <a:ext cx="6980129" cy="6150331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DDEABE96-46DD-31EB-26C9-92A480ED088B}"/>
              </a:ext>
            </a:extLst>
          </p:cNvPr>
          <p:cNvSpPr txBox="1">
            <a:spLocks/>
          </p:cNvSpPr>
          <p:nvPr/>
        </p:nvSpPr>
        <p:spPr>
          <a:xfrm>
            <a:off x="7467732" y="577735"/>
            <a:ext cx="3279801" cy="518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r>
              <a:rPr lang="en-US" sz="33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ru-RU" sz="33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сейчас</a:t>
            </a:r>
            <a:endParaRPr lang="de-DE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Rechteck 26">
            <a:extLst>
              <a:ext uri="{FF2B5EF4-FFF2-40B4-BE49-F238E27FC236}">
                <a16:creationId xmlns:a16="http://schemas.microsoft.com/office/drawing/2014/main" id="{F6322505-1213-73A5-90D1-CAC89A8CD094}"/>
              </a:ext>
            </a:extLst>
          </p:cNvPr>
          <p:cNvSpPr/>
          <p:nvPr/>
        </p:nvSpPr>
        <p:spPr>
          <a:xfrm>
            <a:off x="7606881" y="1909342"/>
            <a:ext cx="3731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Каждый объект недвижимости должен строиться и эксплуатироваться с использованием цифрового решения</a:t>
            </a:r>
            <a:r>
              <a:rPr lang="ru-RU" sz="16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</a:t>
            </a:r>
            <a:r>
              <a:rPr lang="de-DE" sz="16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”</a:t>
            </a:r>
          </a:p>
        </p:txBody>
      </p:sp>
      <p:sp>
        <p:nvSpPr>
          <p:cNvPr id="15" name="Rechteck 28">
            <a:extLst>
              <a:ext uri="{FF2B5EF4-FFF2-40B4-BE49-F238E27FC236}">
                <a16:creationId xmlns:a16="http://schemas.microsoft.com/office/drawing/2014/main" id="{F1585C3C-2B48-3809-FD02-5F9CBC26AE89}"/>
              </a:ext>
            </a:extLst>
          </p:cNvPr>
          <p:cNvSpPr/>
          <p:nvPr/>
        </p:nvSpPr>
        <p:spPr>
          <a:xfrm>
            <a:off x="7467732" y="1899403"/>
            <a:ext cx="198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“</a:t>
            </a:r>
          </a:p>
        </p:txBody>
      </p:sp>
      <p:sp>
        <p:nvSpPr>
          <p:cNvPr id="18" name="Rechteck 26">
            <a:extLst>
              <a:ext uri="{FF2B5EF4-FFF2-40B4-BE49-F238E27FC236}">
                <a16:creationId xmlns:a16="http://schemas.microsoft.com/office/drawing/2014/main" id="{8BEC2944-7E2B-ACEB-8C3D-2723C49AB90D}"/>
              </a:ext>
            </a:extLst>
          </p:cNvPr>
          <p:cNvSpPr/>
          <p:nvPr/>
        </p:nvSpPr>
        <p:spPr>
          <a:xfrm>
            <a:off x="7606881" y="3493230"/>
            <a:ext cx="3731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Мы делаем коммуникацию проще</a:t>
            </a:r>
            <a:r>
              <a:rPr lang="de-DE" sz="1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.”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77A008E4-6E19-B722-4D28-B97746E57F63}"/>
              </a:ext>
            </a:extLst>
          </p:cNvPr>
          <p:cNvSpPr txBox="1">
            <a:spLocks/>
          </p:cNvSpPr>
          <p:nvPr/>
        </p:nvSpPr>
        <p:spPr>
          <a:xfrm>
            <a:off x="7567122" y="3011869"/>
            <a:ext cx="3279801" cy="476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b="1" dirty="0">
                <a:solidFill>
                  <a:srgbClr val="7FB1E3"/>
                </a:solidFill>
                <a:latin typeface="Lato Black" panose="020F0502020204030203" pitchFamily="34" charset="0"/>
              </a:rPr>
              <a:t>Наша миссия</a:t>
            </a:r>
            <a:endParaRPr lang="de-DE" b="1" dirty="0">
              <a:solidFill>
                <a:srgbClr val="7FB1E3"/>
              </a:solidFill>
              <a:latin typeface="Lato Black" panose="020F0502020204030203" pitchFamily="34" charset="0"/>
            </a:endParaRPr>
          </a:p>
        </p:txBody>
      </p:sp>
      <p:sp>
        <p:nvSpPr>
          <p:cNvPr id="20" name="Rechteck 28">
            <a:extLst>
              <a:ext uri="{FF2B5EF4-FFF2-40B4-BE49-F238E27FC236}">
                <a16:creationId xmlns:a16="http://schemas.microsoft.com/office/drawing/2014/main" id="{C7D50CFE-FD6A-0E39-6FE6-4877E16C6F98}"/>
              </a:ext>
            </a:extLst>
          </p:cNvPr>
          <p:cNvSpPr/>
          <p:nvPr/>
        </p:nvSpPr>
        <p:spPr>
          <a:xfrm>
            <a:off x="7467732" y="3483291"/>
            <a:ext cx="198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6DFFB0-132E-44C2-C4B3-CDE7E1262799}"/>
              </a:ext>
            </a:extLst>
          </p:cNvPr>
          <p:cNvSpPr txBox="1"/>
          <p:nvPr/>
        </p:nvSpPr>
        <p:spPr>
          <a:xfrm>
            <a:off x="7567124" y="3903279"/>
            <a:ext cx="3770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Мы считаем, что переход к цифровым технологиям не означает отказ от всего того, к чему вы уже привыкли. Речь идет об упрощении имеющихся  процессов. Воспринимайте это как обновление с получением мгновенного результата.</a:t>
            </a:r>
            <a:endParaRPr lang="de-DE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id="{B08BFCDC-A503-833B-BFB1-B1707D05D69D}"/>
              </a:ext>
            </a:extLst>
          </p:cNvPr>
          <p:cNvSpPr/>
          <p:nvPr/>
        </p:nvSpPr>
        <p:spPr>
          <a:xfrm>
            <a:off x="7721196" y="5236265"/>
            <a:ext cx="972000" cy="972000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1">
            <a:extLst>
              <a:ext uri="{FF2B5EF4-FFF2-40B4-BE49-F238E27FC236}">
                <a16:creationId xmlns:a16="http://schemas.microsoft.com/office/drawing/2014/main" id="{A116AAB8-40A0-E461-9190-C2EC3A0FCCF8}"/>
              </a:ext>
            </a:extLst>
          </p:cNvPr>
          <p:cNvSpPr txBox="1"/>
          <p:nvPr/>
        </p:nvSpPr>
        <p:spPr>
          <a:xfrm>
            <a:off x="7715430" y="5717927"/>
            <a:ext cx="972000" cy="537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rgbClr val="CCE0F4"/>
                </a:solidFill>
                <a:latin typeface="Lato" panose="020F0502020204030203" pitchFamily="34" charset="0"/>
              </a:rPr>
              <a:t>Офисов</a:t>
            </a:r>
            <a:endParaRPr lang="de-DE" sz="1000" dirty="0">
              <a:solidFill>
                <a:srgbClr val="CCE0F4"/>
              </a:solidFill>
              <a:latin typeface="Lato" panose="020F0502020204030203" pitchFamily="34" charset="0"/>
            </a:endParaRP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2E6B898F-31F3-DE8F-7135-8BAE68D2A481}"/>
              </a:ext>
            </a:extLst>
          </p:cNvPr>
          <p:cNvSpPr txBox="1"/>
          <p:nvPr/>
        </p:nvSpPr>
        <p:spPr>
          <a:xfrm>
            <a:off x="7721196" y="5434735"/>
            <a:ext cx="912071" cy="33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2000" b="1" dirty="0">
                <a:solidFill>
                  <a:schemeClr val="bg1"/>
                </a:solidFill>
              </a:rPr>
              <a:t>1</a:t>
            </a:r>
            <a:r>
              <a:rPr lang="ru-RU" sz="2000" b="1" dirty="0">
                <a:solidFill>
                  <a:schemeClr val="bg1"/>
                </a:solidFill>
              </a:rPr>
              <a:t>8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036AEFA5-2318-AA21-07CC-F275A255E966}"/>
              </a:ext>
            </a:extLst>
          </p:cNvPr>
          <p:cNvSpPr txBox="1"/>
          <p:nvPr/>
        </p:nvSpPr>
        <p:spPr>
          <a:xfrm>
            <a:off x="8986592" y="5396344"/>
            <a:ext cx="964357" cy="422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2000" b="1" dirty="0">
                <a:solidFill>
                  <a:schemeClr val="bg1"/>
                </a:solidFill>
              </a:rPr>
              <a:t>400+</a:t>
            </a:r>
          </a:p>
        </p:txBody>
      </p:sp>
      <p:sp>
        <p:nvSpPr>
          <p:cNvPr id="41" name="Блок-схема: узел 40">
            <a:extLst>
              <a:ext uri="{FF2B5EF4-FFF2-40B4-BE49-F238E27FC236}">
                <a16:creationId xmlns:a16="http://schemas.microsoft.com/office/drawing/2014/main" id="{2522B23D-4318-8104-C230-719C1BDDA177}"/>
              </a:ext>
            </a:extLst>
          </p:cNvPr>
          <p:cNvSpPr/>
          <p:nvPr/>
        </p:nvSpPr>
        <p:spPr>
          <a:xfrm>
            <a:off x="8975129" y="5230537"/>
            <a:ext cx="972000" cy="972000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3511688C-896E-6E17-A394-4033C0EAE244}"/>
              </a:ext>
            </a:extLst>
          </p:cNvPr>
          <p:cNvSpPr txBox="1"/>
          <p:nvPr/>
        </p:nvSpPr>
        <p:spPr>
          <a:xfrm>
            <a:off x="8978950" y="5717027"/>
            <a:ext cx="964357" cy="537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rgbClr val="CCE0F4"/>
                </a:solidFill>
                <a:latin typeface="Lato" panose="020F0502020204030203" pitchFamily="34" charset="0"/>
              </a:rPr>
              <a:t>Сотрудников</a:t>
            </a:r>
            <a:endParaRPr lang="de-DE" sz="1000" dirty="0">
              <a:solidFill>
                <a:srgbClr val="CCE0F4"/>
              </a:solidFill>
              <a:latin typeface="Lato" panose="020F0502020204030203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C3A64898-CB81-AD36-B6E6-323DDB7C5362}"/>
              </a:ext>
            </a:extLst>
          </p:cNvPr>
          <p:cNvSpPr txBox="1"/>
          <p:nvPr/>
        </p:nvSpPr>
        <p:spPr>
          <a:xfrm>
            <a:off x="10181617" y="5718400"/>
            <a:ext cx="1089498" cy="537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rgbClr val="CCE0F4"/>
                </a:solidFill>
                <a:latin typeface="Lato" panose="020F0502020204030203" pitchFamily="34" charset="0"/>
              </a:rPr>
              <a:t>Пользователей</a:t>
            </a:r>
            <a:endParaRPr lang="de-DE" sz="1000" dirty="0">
              <a:solidFill>
                <a:srgbClr val="CCE0F4"/>
              </a:solidFill>
              <a:latin typeface="Lato" panose="020F0502020204030203" pitchFamily="34" charset="0"/>
            </a:endParaRP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FBD51467-3DA6-F52B-C99C-EA56AF87BD0A}"/>
              </a:ext>
            </a:extLst>
          </p:cNvPr>
          <p:cNvSpPr txBox="1"/>
          <p:nvPr/>
        </p:nvSpPr>
        <p:spPr>
          <a:xfrm>
            <a:off x="10244415" y="5435208"/>
            <a:ext cx="972000" cy="33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2000" b="1" dirty="0">
                <a:solidFill>
                  <a:schemeClr val="bg1"/>
                </a:solidFill>
              </a:rPr>
              <a:t>120K+</a:t>
            </a:r>
          </a:p>
        </p:txBody>
      </p:sp>
      <p:sp>
        <p:nvSpPr>
          <p:cNvPr id="45" name="Блок-схема: узел 44">
            <a:extLst>
              <a:ext uri="{FF2B5EF4-FFF2-40B4-BE49-F238E27FC236}">
                <a16:creationId xmlns:a16="http://schemas.microsoft.com/office/drawing/2014/main" id="{A3892B2D-C90A-09A6-3C56-785AA5DAB72E}"/>
              </a:ext>
            </a:extLst>
          </p:cNvPr>
          <p:cNvSpPr/>
          <p:nvPr/>
        </p:nvSpPr>
        <p:spPr>
          <a:xfrm>
            <a:off x="10234828" y="5231910"/>
            <a:ext cx="972000" cy="972000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42F2A74-7B14-3DF0-0624-DB6F92569ED2}"/>
              </a:ext>
            </a:extLst>
          </p:cNvPr>
          <p:cNvSpPr txBox="1">
            <a:spLocks/>
          </p:cNvSpPr>
          <p:nvPr/>
        </p:nvSpPr>
        <p:spPr>
          <a:xfrm>
            <a:off x="7567122" y="1427981"/>
            <a:ext cx="3279801" cy="476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b="1" dirty="0">
                <a:solidFill>
                  <a:srgbClr val="7FB1E3"/>
                </a:solidFill>
                <a:latin typeface="Lato Black" panose="020F0502020204030203" pitchFamily="34" charset="0"/>
              </a:rPr>
              <a:t>Наше видение</a:t>
            </a:r>
            <a:endParaRPr lang="de-DE" b="1" dirty="0">
              <a:solidFill>
                <a:srgbClr val="7FB1E3"/>
              </a:solidFill>
              <a:latin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6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8D714C7-D9C4-3017-E5CC-6C9C1A1F4AB7}"/>
              </a:ext>
            </a:extLst>
          </p:cNvPr>
          <p:cNvSpPr/>
          <p:nvPr/>
        </p:nvSpPr>
        <p:spPr>
          <a:xfrm>
            <a:off x="509027" y="429594"/>
            <a:ext cx="489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Проблемы</a:t>
            </a:r>
            <a:endParaRPr lang="en-US" sz="3600" b="1" dirty="0">
              <a:solidFill>
                <a:srgbClr val="0064C8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3" name="object 200">
            <a:extLst>
              <a:ext uri="{FF2B5EF4-FFF2-40B4-BE49-F238E27FC236}">
                <a16:creationId xmlns:a16="http://schemas.microsoft.com/office/drawing/2014/main" id="{9E3B2E4A-E714-40E9-70C6-9E4601D9F93B}"/>
              </a:ext>
            </a:extLst>
          </p:cNvPr>
          <p:cNvGrpSpPr/>
          <p:nvPr/>
        </p:nvGrpSpPr>
        <p:grpSpPr>
          <a:xfrm>
            <a:off x="190914" y="3403361"/>
            <a:ext cx="5206843" cy="2914554"/>
            <a:chOff x="314126" y="5612394"/>
            <a:chExt cx="8586470" cy="4806315"/>
          </a:xfrm>
        </p:grpSpPr>
        <p:pic>
          <p:nvPicPr>
            <p:cNvPr id="5" name="object 201">
              <a:extLst>
                <a:ext uri="{FF2B5EF4-FFF2-40B4-BE49-F238E27FC236}">
                  <a16:creationId xmlns:a16="http://schemas.microsoft.com/office/drawing/2014/main" id="{7AF0C28B-1860-6319-3AE2-B01575F3403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126" y="5612394"/>
              <a:ext cx="8586126" cy="4806136"/>
            </a:xfrm>
            <a:prstGeom prst="rect">
              <a:avLst/>
            </a:prstGeom>
          </p:spPr>
        </p:pic>
        <p:sp>
          <p:nvSpPr>
            <p:cNvPr id="7" name="object 202">
              <a:extLst>
                <a:ext uri="{FF2B5EF4-FFF2-40B4-BE49-F238E27FC236}">
                  <a16:creationId xmlns:a16="http://schemas.microsoft.com/office/drawing/2014/main" id="{237691B1-40EF-EFC2-26ED-136E161462F8}"/>
                </a:ext>
              </a:extLst>
            </p:cNvPr>
            <p:cNvSpPr/>
            <p:nvPr/>
          </p:nvSpPr>
          <p:spPr>
            <a:xfrm>
              <a:off x="523544" y="5769458"/>
              <a:ext cx="8167370" cy="4387850"/>
            </a:xfrm>
            <a:custGeom>
              <a:avLst/>
              <a:gdLst/>
              <a:ahLst/>
              <a:cxnLst/>
              <a:rect l="l" t="t" r="r" b="b"/>
              <a:pathLst>
                <a:path w="8167370" h="4387850">
                  <a:moveTo>
                    <a:pt x="7957872" y="0"/>
                  </a:moveTo>
                  <a:lnTo>
                    <a:pt x="209417" y="0"/>
                  </a:lnTo>
                  <a:lnTo>
                    <a:pt x="161399" y="5530"/>
                  </a:lnTo>
                  <a:lnTo>
                    <a:pt x="117319" y="21284"/>
                  </a:lnTo>
                  <a:lnTo>
                    <a:pt x="78436" y="46005"/>
                  </a:lnTo>
                  <a:lnTo>
                    <a:pt x="46005" y="78436"/>
                  </a:lnTo>
                  <a:lnTo>
                    <a:pt x="21284" y="117319"/>
                  </a:lnTo>
                  <a:lnTo>
                    <a:pt x="5530" y="161399"/>
                  </a:lnTo>
                  <a:lnTo>
                    <a:pt x="0" y="209417"/>
                  </a:lnTo>
                  <a:lnTo>
                    <a:pt x="0" y="4177883"/>
                  </a:lnTo>
                  <a:lnTo>
                    <a:pt x="5530" y="4225901"/>
                  </a:lnTo>
                  <a:lnTo>
                    <a:pt x="21284" y="4269981"/>
                  </a:lnTo>
                  <a:lnTo>
                    <a:pt x="46005" y="4308864"/>
                  </a:lnTo>
                  <a:lnTo>
                    <a:pt x="78436" y="4341295"/>
                  </a:lnTo>
                  <a:lnTo>
                    <a:pt x="117319" y="4366016"/>
                  </a:lnTo>
                  <a:lnTo>
                    <a:pt x="161399" y="4381770"/>
                  </a:lnTo>
                  <a:lnTo>
                    <a:pt x="209417" y="4387300"/>
                  </a:lnTo>
                  <a:lnTo>
                    <a:pt x="7957872" y="4387300"/>
                  </a:lnTo>
                  <a:lnTo>
                    <a:pt x="8005891" y="4381770"/>
                  </a:lnTo>
                  <a:lnTo>
                    <a:pt x="8049970" y="4366016"/>
                  </a:lnTo>
                  <a:lnTo>
                    <a:pt x="8088854" y="4341295"/>
                  </a:lnTo>
                  <a:lnTo>
                    <a:pt x="8121284" y="4308864"/>
                  </a:lnTo>
                  <a:lnTo>
                    <a:pt x="8146005" y="4269981"/>
                  </a:lnTo>
                  <a:lnTo>
                    <a:pt x="8161759" y="4225901"/>
                  </a:lnTo>
                  <a:lnTo>
                    <a:pt x="8167290" y="4177883"/>
                  </a:lnTo>
                  <a:lnTo>
                    <a:pt x="8167290" y="209417"/>
                  </a:lnTo>
                  <a:lnTo>
                    <a:pt x="8161759" y="161399"/>
                  </a:lnTo>
                  <a:lnTo>
                    <a:pt x="8146005" y="117319"/>
                  </a:lnTo>
                  <a:lnTo>
                    <a:pt x="8121284" y="78436"/>
                  </a:lnTo>
                  <a:lnTo>
                    <a:pt x="8088854" y="46005"/>
                  </a:lnTo>
                  <a:lnTo>
                    <a:pt x="8049970" y="21284"/>
                  </a:lnTo>
                  <a:lnTo>
                    <a:pt x="8005891" y="5530"/>
                  </a:lnTo>
                  <a:lnTo>
                    <a:pt x="7957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203">
              <a:extLst>
                <a:ext uri="{FF2B5EF4-FFF2-40B4-BE49-F238E27FC236}">
                  <a16:creationId xmlns:a16="http://schemas.microsoft.com/office/drawing/2014/main" id="{5DA13C5C-CADE-80FB-C442-38EB3AA00F7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5280" y="8020698"/>
              <a:ext cx="1005204" cy="481660"/>
            </a:xfrm>
            <a:prstGeom prst="rect">
              <a:avLst/>
            </a:prstGeom>
          </p:spPr>
        </p:pic>
      </p:grpSp>
      <p:sp>
        <p:nvSpPr>
          <p:cNvPr id="9" name="object 212">
            <a:extLst>
              <a:ext uri="{FF2B5EF4-FFF2-40B4-BE49-F238E27FC236}">
                <a16:creationId xmlns:a16="http://schemas.microsoft.com/office/drawing/2014/main" id="{AAF0C243-CE44-1334-B8BF-278D145BE96E}"/>
              </a:ext>
            </a:extLst>
          </p:cNvPr>
          <p:cNvSpPr txBox="1"/>
          <p:nvPr/>
        </p:nvSpPr>
        <p:spPr>
          <a:xfrm>
            <a:off x="970558" y="5452915"/>
            <a:ext cx="3303084" cy="18468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0" i="0" u="none" strike="noStrike" kern="1200" cap="none" spc="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Ци</a:t>
            </a:r>
            <a:r>
              <a:rPr kumimoji="0" sz="1152" b="0" i="0" u="none" strike="noStrike" kern="1200" cap="none" spc="-13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</a:t>
            </a:r>
            <a:r>
              <a:rPr kumimoji="0" sz="1152" b="0" i="0" u="none" strike="noStrike" kern="1200" cap="none" spc="-3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152" b="0" i="0" u="none" strike="noStrike" kern="1200" cap="none" spc="-1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6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152" b="0" i="0" u="none" strike="noStrike" kern="1200" cap="none" spc="-24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ы</a:t>
            </a:r>
            <a:r>
              <a:rPr kumimoji="0" sz="1152" b="0" i="0" u="none" strike="noStrike" kern="1200" cap="none" spc="-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152" b="0" i="0" u="none" strike="noStrike" kern="1200" cap="none" spc="-10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52" b="0" i="0" u="none" strike="noStrike" kern="1200" cap="none" spc="-1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1152" b="0" i="0" u="none" strike="noStrike" kern="1200" cap="none" spc="-3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152" b="0" i="0" u="none" strike="noStrike" kern="1200" cap="none" spc="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</a:t>
            </a:r>
            <a:r>
              <a:rPr kumimoji="0" sz="1152" b="0" i="0" u="none" strike="noStrike" kern="1200" cap="none" spc="-3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152" b="0" i="0" u="none" strike="noStrike" kern="1200" cap="none" spc="-3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152" b="0" i="0" u="none" strike="noStrike" kern="1200" cap="none" spc="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ы</a:t>
            </a:r>
            <a:r>
              <a:rPr kumimoji="0" sz="1152" b="0" i="0" u="none" strike="noStrike" kern="1200" cap="none" spc="-10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52" b="0" i="0" u="none" strike="noStrike" kern="1200" cap="none" spc="-4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152" b="0" i="0" u="none" strike="noStrike" kern="1200" cap="none" spc="-10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52" b="0" i="0" u="none" strike="noStrike" kern="1200" cap="none" spc="-21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152" b="0" i="0" u="none" strike="noStrike" kern="1200" cap="none" spc="-1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1152" b="0" i="0" u="none" strike="noStrike" kern="1200" cap="none" spc="-7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152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152" b="0" i="0" u="none" strike="noStrike" kern="1200" cap="none" spc="1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10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52" b="0" i="0" u="none" strike="noStrike" kern="1200" cap="none" spc="-1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1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ц</a:t>
            </a:r>
            <a:r>
              <a:rPr kumimoji="0" sz="1152" b="0" i="0" u="none" strike="noStrike" kern="1200" cap="none" spc="-3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152" b="0" i="0" u="none" strike="noStrike" kern="1200" cap="none" spc="-13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</a:t>
            </a:r>
            <a:r>
              <a:rPr kumimoji="0" sz="1152" b="0" i="0" u="none" strike="noStrike" kern="1200" cap="none" spc="-3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152" b="0" i="0" u="none" strike="noStrike" kern="1200" cap="none" spc="-1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6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152" b="0" i="0" u="none" strike="noStrike" kern="1200" cap="none" spc="-7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152" b="0" i="0" u="none" strike="noStrike" kern="1200" cap="none" spc="-4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нн</a:t>
            </a:r>
            <a:r>
              <a:rPr kumimoji="0" sz="1152" b="0" i="0" u="none" strike="noStrike" kern="1200" cap="none" spc="-24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ы</a:t>
            </a:r>
            <a:r>
              <a:rPr kumimoji="0" sz="1152" b="0" i="0" u="none" strike="noStrike" kern="1200" cap="none" spc="-3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х</a:t>
            </a:r>
            <a:r>
              <a:rPr kumimoji="0" sz="1152" b="0" i="0" u="none" strike="noStrike" kern="1200" cap="none" spc="-10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52" b="0" i="0" u="none" strike="noStrike" kern="1200" cap="none" spc="-3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152" b="0" i="0" u="none" strike="noStrike" kern="1200" cap="none" spc="-3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152" b="0" i="0" u="none" strike="noStrike" kern="1200" cap="none" spc="-4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152" b="0" i="0" u="none" strike="noStrike" kern="1200" cap="none" spc="-3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152" b="0" i="0" u="none" strike="noStrike" kern="1200" cap="none" spc="-1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3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152" b="0" i="0" u="none" strike="noStrike" kern="1200" cap="none" spc="-7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152" b="0" i="0" u="none" strike="noStrike" kern="1200" cap="none" spc="-3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х</a:t>
            </a:r>
            <a:endParaRPr kumimoji="0" sz="1152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0" name="object 213">
            <a:extLst>
              <a:ext uri="{FF2B5EF4-FFF2-40B4-BE49-F238E27FC236}">
                <a16:creationId xmlns:a16="http://schemas.microsoft.com/office/drawing/2014/main" id="{2BE39CBD-6A44-4D79-ED36-7577A9C365E7}"/>
              </a:ext>
            </a:extLst>
          </p:cNvPr>
          <p:cNvSpPr txBox="1"/>
          <p:nvPr/>
        </p:nvSpPr>
        <p:spPr>
          <a:xfrm>
            <a:off x="2958012" y="4824360"/>
            <a:ext cx="1484039" cy="348803"/>
          </a:xfrm>
          <a:prstGeom prst="rect">
            <a:avLst/>
          </a:prstGeom>
        </p:spPr>
        <p:txBody>
          <a:bodyPr vert="horz" wrap="square" lIns="0" tIns="5006" rIns="0" bIns="0" rtlCol="0">
            <a:spAutoFit/>
          </a:bodyPr>
          <a:lstStyle/>
          <a:p>
            <a:pPr marL="7701" marR="3081" lvl="0" indent="0" algn="l" defTabSz="914400" rtl="0" eaLnBrk="1" fontAlgn="auto" latinLnBrk="0" hangingPunct="1">
              <a:lnSpc>
                <a:spcPct val="101200"/>
              </a:lnSpc>
              <a:spcBef>
                <a:spcPts val="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0" i="0" u="none" strike="noStrike" kern="1200" cap="none" spc="4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21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152" b="0" i="0" u="none" strike="noStrike" kern="1200" cap="none" spc="-27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152" b="0" i="0" u="none" strike="noStrike" kern="1200" cap="none" spc="-24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1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си</a:t>
            </a:r>
            <a:r>
              <a:rPr kumimoji="0" sz="1152" b="0" i="0" u="none" strike="noStrike" kern="1200" cap="none" spc="-4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152" b="0" i="0" u="none" strike="noStrike" kern="1200" cap="none" spc="-3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ельн</a:t>
            </a:r>
            <a:r>
              <a:rPr kumimoji="0" sz="1152" b="0" i="0" u="none" strike="noStrike" kern="1200" cap="none" spc="-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10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52" b="0" i="0" u="none" strike="noStrike" kern="1200" cap="none" spc="-6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152" b="0" i="0" u="none" strike="noStrike" kern="1200" cap="none" spc="-24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ы</a:t>
            </a:r>
            <a:r>
              <a:rPr kumimoji="0" sz="1152" b="0" i="0" u="none" strike="noStrike" kern="1200" cap="none" spc="-3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152" b="0" i="0" u="none" strike="noStrike" kern="1200" cap="none" spc="-1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4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152" b="0" i="0" u="none" strike="noStrike" kern="1200" cap="none" spc="-7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152" b="0" i="0" u="none" strike="noStrike" kern="1200" cap="none" spc="-4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  </a:t>
            </a:r>
            <a:r>
              <a:rPr kumimoji="0" sz="1152" b="0" i="0" u="none" strike="noStrike" kern="1200" cap="none" spc="-4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цифровизация</a:t>
            </a:r>
            <a:endParaRPr kumimoji="0" sz="1152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2" name="object 214">
            <a:extLst>
              <a:ext uri="{FF2B5EF4-FFF2-40B4-BE49-F238E27FC236}">
                <a16:creationId xmlns:a16="http://schemas.microsoft.com/office/drawing/2014/main" id="{532A60B6-AAA0-1008-5AA8-7AE77DFC10C9}"/>
              </a:ext>
            </a:extLst>
          </p:cNvPr>
          <p:cNvSpPr txBox="1"/>
          <p:nvPr/>
        </p:nvSpPr>
        <p:spPr>
          <a:xfrm>
            <a:off x="719808" y="4824360"/>
            <a:ext cx="1394319" cy="36197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0" marR="3081" lvl="0" indent="0" algn="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0" i="0" u="none" strike="noStrike" kern="1200" cap="none" spc="4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21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152" b="0" i="0" u="none" strike="noStrike" kern="1200" cap="none" spc="-27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152" b="0" i="0" u="none" strike="noStrike" kern="1200" cap="none" spc="-24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15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си</a:t>
            </a:r>
            <a:r>
              <a:rPr kumimoji="0" sz="1152" b="0" i="0" u="none" strike="noStrike" kern="1200" cap="none" spc="-4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152" b="0" i="0" u="none" strike="noStrike" kern="1200" cap="none" spc="-3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ельн</a:t>
            </a:r>
            <a:r>
              <a:rPr kumimoji="0" sz="1152" b="0" i="0" u="none" strike="noStrike" kern="1200" cap="none" spc="-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152" b="0" i="0" u="none" strike="noStrike" kern="1200" cap="none" spc="-103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52" b="0" i="0" u="none" strike="noStrike" kern="1200" cap="none" spc="-42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низ</a:t>
            </a:r>
            <a:r>
              <a:rPr kumimoji="0" sz="1152" b="0" i="0" u="none" strike="noStrike" kern="1200" cap="none" spc="-3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152" b="0" i="0" u="none" strike="noStrike" kern="1200" cap="none" spc="-76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152" b="0" i="0" u="none" strike="noStrike" kern="1200" cap="none" spc="-64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endParaRPr kumimoji="0" sz="1152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6546" lvl="0" indent="0" algn="r" defTabSz="914400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0" i="0" u="none" strike="noStrike" kern="1200" cap="none" spc="-49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цифровизация</a:t>
            </a:r>
            <a:endParaRPr kumimoji="0" sz="1152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13" name="object 215">
            <a:extLst>
              <a:ext uri="{FF2B5EF4-FFF2-40B4-BE49-F238E27FC236}">
                <a16:creationId xmlns:a16="http://schemas.microsoft.com/office/drawing/2014/main" id="{FDB9D46B-9552-2140-7C09-89C37C79199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1578" y="5479666"/>
            <a:ext cx="139690" cy="139690"/>
          </a:xfrm>
          <a:prstGeom prst="rect">
            <a:avLst/>
          </a:prstGeom>
        </p:spPr>
      </p:pic>
      <p:sp>
        <p:nvSpPr>
          <p:cNvPr id="14" name="object 216">
            <a:extLst>
              <a:ext uri="{FF2B5EF4-FFF2-40B4-BE49-F238E27FC236}">
                <a16:creationId xmlns:a16="http://schemas.microsoft.com/office/drawing/2014/main" id="{B11C1F5D-5E9D-9995-9046-11821BF54C51}"/>
              </a:ext>
            </a:extLst>
          </p:cNvPr>
          <p:cNvSpPr txBox="1"/>
          <p:nvPr/>
        </p:nvSpPr>
        <p:spPr>
          <a:xfrm>
            <a:off x="678478" y="3744885"/>
            <a:ext cx="4190273" cy="68320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914400" rtl="0" eaLnBrk="1" fontAlgn="auto" latinLnBrk="0" hangingPunct="1">
              <a:lnSpc>
                <a:spcPct val="1012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55" b="1" i="0" u="none" strike="noStrike" kern="1200" cap="none" spc="0" normalizeH="0" baseline="0" noProof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Индекс цифровизации промышленности  McKinsey Global InsLtute; </a:t>
            </a:r>
            <a:r>
              <a:rPr kumimoji="0" lang="ru-RU" sz="1455" b="1" i="0" u="none" strike="noStrike" kern="1200" cap="none" spc="0" normalizeH="0" baseline="0" noProof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2015 </a:t>
            </a:r>
            <a:r>
              <a:rPr kumimoji="0" sz="1455" b="1" i="0" u="none" strike="noStrike" kern="1200" cap="none" spc="0" normalizeH="0" baseline="0" noProof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год</a:t>
            </a:r>
            <a:endParaRPr kumimoji="0" sz="1455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55" b="1" i="0" u="none" strike="noStrike" kern="1200" cap="none" spc="0" normalizeH="0" baseline="0" noProof="0">
                <a:ln>
                  <a:noFill/>
                </a:ln>
                <a:solidFill>
                  <a:srgbClr val="0064C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или последние доступные данные</a:t>
            </a:r>
            <a:endParaRPr kumimoji="0" sz="1455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aphicFrame>
        <p:nvGraphicFramePr>
          <p:cNvPr id="16" name="Таблица 4">
            <a:extLst>
              <a:ext uri="{FF2B5EF4-FFF2-40B4-BE49-F238E27FC236}">
                <a16:creationId xmlns:a16="http://schemas.microsoft.com/office/drawing/2014/main" id="{38E624D9-46AA-885C-0D27-013D7505E666}"/>
              </a:ext>
            </a:extLst>
          </p:cNvPr>
          <p:cNvGraphicFramePr>
            <a:graphicFrameLocks noGrp="1"/>
          </p:cNvGraphicFramePr>
          <p:nvPr/>
        </p:nvGraphicFramePr>
        <p:xfrm>
          <a:off x="8625445" y="3022485"/>
          <a:ext cx="2767858" cy="3136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98">
                  <a:extLst>
                    <a:ext uri="{9D8B030D-6E8A-4147-A177-3AD203B41FA5}">
                      <a16:colId xmlns:a16="http://schemas.microsoft.com/office/drawing/2014/main" val="1668502197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4171961049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669452089"/>
                    </a:ext>
                  </a:extLst>
                </a:gridCol>
                <a:gridCol w="284480">
                  <a:extLst>
                    <a:ext uri="{9D8B030D-6E8A-4147-A177-3AD203B41FA5}">
                      <a16:colId xmlns:a16="http://schemas.microsoft.com/office/drawing/2014/main" val="38427432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192342713"/>
                    </a:ext>
                  </a:extLst>
                </a:gridCol>
                <a:gridCol w="284480">
                  <a:extLst>
                    <a:ext uri="{9D8B030D-6E8A-4147-A177-3AD203B41FA5}">
                      <a16:colId xmlns:a16="http://schemas.microsoft.com/office/drawing/2014/main" val="1726864246"/>
                    </a:ext>
                  </a:extLst>
                </a:gridCol>
                <a:gridCol w="277706">
                  <a:extLst>
                    <a:ext uri="{9D8B030D-6E8A-4147-A177-3AD203B41FA5}">
                      <a16:colId xmlns:a16="http://schemas.microsoft.com/office/drawing/2014/main" val="113959868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458813150"/>
                    </a:ext>
                  </a:extLst>
                </a:gridCol>
                <a:gridCol w="284480">
                  <a:extLst>
                    <a:ext uri="{9D8B030D-6E8A-4147-A177-3AD203B41FA5}">
                      <a16:colId xmlns:a16="http://schemas.microsoft.com/office/drawing/2014/main" val="1766761361"/>
                    </a:ext>
                  </a:extLst>
                </a:gridCol>
                <a:gridCol w="270933">
                  <a:extLst>
                    <a:ext uri="{9D8B030D-6E8A-4147-A177-3AD203B41FA5}">
                      <a16:colId xmlns:a16="http://schemas.microsoft.com/office/drawing/2014/main" val="373706129"/>
                    </a:ext>
                  </a:extLst>
                </a:gridCol>
              </a:tblGrid>
              <a:tr h="251338"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highlight>
                          <a:srgbClr val="00FF00"/>
                        </a:highlight>
                      </a:endParaRPr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693640"/>
                  </a:ext>
                </a:extLst>
              </a:tr>
              <a:tr h="244655"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>
                    <a:solidFill>
                      <a:srgbClr val="6BC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518740"/>
                  </a:ext>
                </a:extLst>
              </a:tr>
              <a:tr h="202577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225562"/>
                  </a:ext>
                </a:extLst>
              </a:tr>
              <a:tr h="270741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52327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33967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848582"/>
                  </a:ext>
                </a:extLst>
              </a:tr>
              <a:tr h="237205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78578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515521"/>
                  </a:ext>
                </a:extLst>
              </a:tr>
              <a:tr h="237067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6BC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79596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B2D68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66854"/>
                  </a:ext>
                </a:extLst>
              </a:tr>
              <a:tr h="236376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4EE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615008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CB9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29616"/>
                  </a:ext>
                </a:extLst>
              </a:tr>
              <a:tr h="212461"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>
                    <a:solidFill>
                      <a:srgbClr val="F16D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619545"/>
                  </a:ext>
                </a:extLst>
              </a:tr>
            </a:tbl>
          </a:graphicData>
        </a:graphic>
      </p:graphicFrame>
      <p:sp>
        <p:nvSpPr>
          <p:cNvPr id="17" name="Rectangle 5">
            <a:extLst>
              <a:ext uri="{FF2B5EF4-FFF2-40B4-BE49-F238E27FC236}">
                <a16:creationId xmlns:a16="http://schemas.microsoft.com/office/drawing/2014/main" id="{8CEAE156-6A0F-B988-9B6E-9626FCE9B4F3}"/>
              </a:ext>
            </a:extLst>
          </p:cNvPr>
          <p:cNvSpPr/>
          <p:nvPr/>
        </p:nvSpPr>
        <p:spPr>
          <a:xfrm>
            <a:off x="5974084" y="2742370"/>
            <a:ext cx="31472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Сектор: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Медиа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Профессиональные сервисы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Финансы и страхование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Нефть и газ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Химия и фармацевтика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Добыча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Недвижимость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Образование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Розничная торговля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Государство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Медицина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Строительство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Агро промышленность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3D454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Прямоугольник 233">
            <a:extLst>
              <a:ext uri="{FF2B5EF4-FFF2-40B4-BE49-F238E27FC236}">
                <a16:creationId xmlns:a16="http://schemas.microsoft.com/office/drawing/2014/main" id="{100CFCAA-0059-820D-7FF7-8B4C1E51BCE6}"/>
              </a:ext>
            </a:extLst>
          </p:cNvPr>
          <p:cNvSpPr/>
          <p:nvPr/>
        </p:nvSpPr>
        <p:spPr>
          <a:xfrm>
            <a:off x="5974084" y="5714867"/>
            <a:ext cx="5488931" cy="250613"/>
          </a:xfrm>
          <a:prstGeom prst="rect">
            <a:avLst/>
          </a:prstGeom>
          <a:noFill/>
          <a:ln w="38100">
            <a:solidFill>
              <a:srgbClr val="005D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3054E074-2077-604B-1FAF-C5BF872A0FAA}"/>
              </a:ext>
            </a:extLst>
          </p:cNvPr>
          <p:cNvSpPr/>
          <p:nvPr/>
        </p:nvSpPr>
        <p:spPr>
          <a:xfrm rot="3206652">
            <a:off x="7095872" y="1983393"/>
            <a:ext cx="2197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Общая цифровизация</a:t>
            </a: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EE1884D7-1AFA-D027-F16D-59C58838CDCB}"/>
              </a:ext>
            </a:extLst>
          </p:cNvPr>
          <p:cNvSpPr/>
          <p:nvPr/>
        </p:nvSpPr>
        <p:spPr>
          <a:xfrm rot="3206652">
            <a:off x="7381451" y="1983392"/>
            <a:ext cx="2197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Расходы</a:t>
            </a: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E9EBBAB3-1C1E-C1CC-14FC-F0187CB50DBE}"/>
              </a:ext>
            </a:extLst>
          </p:cNvPr>
          <p:cNvSpPr/>
          <p:nvPr/>
        </p:nvSpPr>
        <p:spPr>
          <a:xfrm rot="3206652">
            <a:off x="7646415" y="1994943"/>
            <a:ext cx="2197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Активы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51AC0C55-C62D-C7C0-4916-818DE53BB5A5}"/>
              </a:ext>
            </a:extLst>
          </p:cNvPr>
          <p:cNvSpPr/>
          <p:nvPr/>
        </p:nvSpPr>
        <p:spPr>
          <a:xfrm rot="3206652">
            <a:off x="7912958" y="1992976"/>
            <a:ext cx="2197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Транзакции</a:t>
            </a: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5BE74055-2BE3-1093-6B7A-DAE33BB3356A}"/>
              </a:ext>
            </a:extLst>
          </p:cNvPr>
          <p:cNvSpPr/>
          <p:nvPr/>
        </p:nvSpPr>
        <p:spPr>
          <a:xfrm rot="3206652">
            <a:off x="8203786" y="2012143"/>
            <a:ext cx="2197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Взаимодействие</a:t>
            </a: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417E6F71-824A-91AA-F56A-5D51F57FC8C2}"/>
              </a:ext>
            </a:extLst>
          </p:cNvPr>
          <p:cNvSpPr/>
          <p:nvPr/>
        </p:nvSpPr>
        <p:spPr>
          <a:xfrm rot="3206652">
            <a:off x="8488334" y="1994762"/>
            <a:ext cx="2197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Бизнес процессы</a:t>
            </a: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D4D7B7F9-0EF0-8649-7942-D014AFDF9DF0}"/>
              </a:ext>
            </a:extLst>
          </p:cNvPr>
          <p:cNvSpPr/>
          <p:nvPr/>
        </p:nvSpPr>
        <p:spPr>
          <a:xfrm rot="3206652">
            <a:off x="8850289" y="1909592"/>
            <a:ext cx="2404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Расходы на сотрудников</a:t>
            </a: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A78A9911-C609-1873-19BA-9CF800C4A406}"/>
              </a:ext>
            </a:extLst>
          </p:cNvPr>
          <p:cNvSpPr/>
          <p:nvPr/>
        </p:nvSpPr>
        <p:spPr>
          <a:xfrm rot="3206652">
            <a:off x="9129937" y="1900011"/>
            <a:ext cx="2404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Углубление капитала</a:t>
            </a: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0E2019FD-4C3C-2149-EA32-1D874470690D}"/>
              </a:ext>
            </a:extLst>
          </p:cNvPr>
          <p:cNvSpPr/>
          <p:nvPr/>
        </p:nvSpPr>
        <p:spPr>
          <a:xfrm rot="3206652">
            <a:off x="8584380" y="1919174"/>
            <a:ext cx="2404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Маркетинг</a:t>
            </a: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8773FADC-4484-D5DC-E65E-60D9EBC1DD39}"/>
              </a:ext>
            </a:extLst>
          </p:cNvPr>
          <p:cNvSpPr/>
          <p:nvPr/>
        </p:nvSpPr>
        <p:spPr>
          <a:xfrm rot="3206652">
            <a:off x="9420764" y="1900011"/>
            <a:ext cx="2404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D45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Цифровизация работы</a:t>
            </a:r>
          </a:p>
        </p:txBody>
      </p:sp>
      <p:sp>
        <p:nvSpPr>
          <p:cNvPr id="38" name="Untertitel 2">
            <a:extLst>
              <a:ext uri="{FF2B5EF4-FFF2-40B4-BE49-F238E27FC236}">
                <a16:creationId xmlns:a16="http://schemas.microsoft.com/office/drawing/2014/main" id="{5AF430A4-9774-0E08-E7E0-8169FEC111D3}"/>
              </a:ext>
            </a:extLst>
          </p:cNvPr>
          <p:cNvSpPr txBox="1">
            <a:spLocks/>
          </p:cNvSpPr>
          <p:nvPr/>
        </p:nvSpPr>
        <p:spPr>
          <a:xfrm>
            <a:off x="509026" y="1565978"/>
            <a:ext cx="5948447" cy="1247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rgbClr val="3C46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Строительство – </a:t>
            </a:r>
            <a:endParaRPr lang="en-US" sz="3200" dirty="0">
              <a:solidFill>
                <a:srgbClr val="3C46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rgbClr val="3C46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слабо «оцифрованная» сфера</a:t>
            </a:r>
          </a:p>
        </p:txBody>
      </p:sp>
    </p:spTree>
    <p:extLst>
      <p:ext uri="{BB962C8B-B14F-4D97-AF65-F5344CB8AC3E}">
        <p14:creationId xmlns:p14="http://schemas.microsoft.com/office/powerpoint/2010/main" val="398795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8D714C7-D9C4-3017-E5CC-6C9C1A1F4AB7}"/>
              </a:ext>
            </a:extLst>
          </p:cNvPr>
          <p:cNvSpPr/>
          <p:nvPr/>
        </p:nvSpPr>
        <p:spPr>
          <a:xfrm>
            <a:off x="509026" y="429594"/>
            <a:ext cx="7415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Ожидания от цифровизации</a:t>
            </a:r>
            <a:endParaRPr lang="en-US" sz="3600" b="1" dirty="0">
              <a:solidFill>
                <a:srgbClr val="0064C8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405C538-7997-637D-8F1B-9119239EF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452074"/>
              </p:ext>
            </p:extLst>
          </p:nvPr>
        </p:nvGraphicFramePr>
        <p:xfrm>
          <a:off x="2532743" y="1404257"/>
          <a:ext cx="6872514" cy="4374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793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7">
            <a:extLst>
              <a:ext uri="{FF2B5EF4-FFF2-40B4-BE49-F238E27FC236}">
                <a16:creationId xmlns:a16="http://schemas.microsoft.com/office/drawing/2014/main" id="{20FE4560-1174-E3A9-6243-D686B0AB6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66" r="19986"/>
          <a:stretch/>
        </p:blipFill>
        <p:spPr>
          <a:xfrm>
            <a:off x="3579223" y="-1"/>
            <a:ext cx="9446332" cy="6857999"/>
          </a:xfrm>
          <a:prstGeom prst="rect">
            <a:avLst/>
          </a:prstGeom>
        </p:spPr>
      </p:pic>
      <p:sp>
        <p:nvSpPr>
          <p:cNvPr id="3" name="Freihandform 6">
            <a:extLst>
              <a:ext uri="{FF2B5EF4-FFF2-40B4-BE49-F238E27FC236}">
                <a16:creationId xmlns:a16="http://schemas.microsoft.com/office/drawing/2014/main" id="{4C2A048F-4B9F-C528-9DD8-2F35350B215C}"/>
              </a:ext>
            </a:extLst>
          </p:cNvPr>
          <p:cNvSpPr/>
          <p:nvPr/>
        </p:nvSpPr>
        <p:spPr>
          <a:xfrm>
            <a:off x="0" y="1"/>
            <a:ext cx="6984274" cy="6857999"/>
          </a:xfrm>
          <a:custGeom>
            <a:avLst/>
            <a:gdLst>
              <a:gd name="connsiteX0" fmla="*/ 0 w 6737053"/>
              <a:gd name="connsiteY0" fmla="*/ 0 h 6857999"/>
              <a:gd name="connsiteX1" fmla="*/ 1431235 w 6737053"/>
              <a:gd name="connsiteY1" fmla="*/ 0 h 6857999"/>
              <a:gd name="connsiteX2" fmla="*/ 5184432 w 6737053"/>
              <a:gd name="connsiteY2" fmla="*/ 0 h 6857999"/>
              <a:gd name="connsiteX3" fmla="*/ 6615667 w 6737053"/>
              <a:gd name="connsiteY3" fmla="*/ 0 h 6857999"/>
              <a:gd name="connsiteX4" fmla="*/ 6661725 w 6737053"/>
              <a:gd name="connsiteY4" fmla="*/ 257908 h 6857999"/>
              <a:gd name="connsiteX5" fmla="*/ 6737053 w 6737053"/>
              <a:gd name="connsiteY5" fmla="*/ 1253529 h 6857999"/>
              <a:gd name="connsiteX6" fmla="*/ 3589407 w 6737053"/>
              <a:gd name="connsiteY6" fmla="*/ 6844711 h 6857999"/>
              <a:gd name="connsiteX7" fmla="*/ 3566297 w 6737053"/>
              <a:gd name="connsiteY7" fmla="*/ 6857999 h 6857999"/>
              <a:gd name="connsiteX8" fmla="*/ 2135062 w 6737053"/>
              <a:gd name="connsiteY8" fmla="*/ 6857999 h 6857999"/>
              <a:gd name="connsiteX9" fmla="*/ 1431235 w 6737053"/>
              <a:gd name="connsiteY9" fmla="*/ 6857999 h 6857999"/>
              <a:gd name="connsiteX10" fmla="*/ 0 w 6737053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37053" h="6857999">
                <a:moveTo>
                  <a:pt x="0" y="0"/>
                </a:moveTo>
                <a:lnTo>
                  <a:pt x="1431235" y="0"/>
                </a:lnTo>
                <a:lnTo>
                  <a:pt x="5184432" y="0"/>
                </a:lnTo>
                <a:lnTo>
                  <a:pt x="6615667" y="0"/>
                </a:lnTo>
                <a:lnTo>
                  <a:pt x="6661725" y="257908"/>
                </a:lnTo>
                <a:cubicBezTo>
                  <a:pt x="6711328" y="582541"/>
                  <a:pt x="6737053" y="915031"/>
                  <a:pt x="6737053" y="1253529"/>
                </a:cubicBezTo>
                <a:cubicBezTo>
                  <a:pt x="6737053" y="3623018"/>
                  <a:pt x="5476495" y="5698089"/>
                  <a:pt x="3589407" y="6844711"/>
                </a:cubicBezTo>
                <a:lnTo>
                  <a:pt x="3566297" y="6857999"/>
                </a:lnTo>
                <a:lnTo>
                  <a:pt x="2135062" y="6857999"/>
                </a:lnTo>
                <a:lnTo>
                  <a:pt x="14312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797FBFB-5BEA-2247-B9E9-3909695619D7}"/>
              </a:ext>
            </a:extLst>
          </p:cNvPr>
          <p:cNvSpPr/>
          <p:nvPr/>
        </p:nvSpPr>
        <p:spPr>
          <a:xfrm>
            <a:off x="297118" y="504629"/>
            <a:ext cx="64157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</a:t>
            </a:r>
            <a:endParaRPr lang="de-DE" sz="3200" b="1" dirty="0">
              <a:solidFill>
                <a:srgbClr val="0064C8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4826F566-F4A3-2C44-AA79-80D7704B0791}"/>
              </a:ext>
            </a:extLst>
          </p:cNvPr>
          <p:cNvSpPr txBox="1">
            <a:spLocks/>
          </p:cNvSpPr>
          <p:nvPr/>
        </p:nvSpPr>
        <p:spPr>
          <a:xfrm>
            <a:off x="292065" y="1306308"/>
            <a:ext cx="6857671" cy="1186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75000"/>
            </a:pPr>
            <a:r>
              <a:rPr lang="ru-RU" sz="2000" dirty="0">
                <a:latin typeface="Lato Black" panose="020F0A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PlanRadar</a:t>
            </a:r>
            <a:r>
              <a:rPr lang="ru-RU" sz="2000" b="1" dirty="0">
                <a:latin typeface="Lato Black" panose="020F0A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— это цифровая платформа для</a:t>
            </a:r>
            <a:r>
              <a:rPr lang="en-US" sz="2000" b="1" dirty="0">
                <a:latin typeface="Lato Black" panose="020F0A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  <a:r>
              <a:rPr lang="ru-RU" sz="2000" b="1" dirty="0">
                <a:latin typeface="Lato Black" panose="020F0A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работы                    с документацией, управления задачами и коммуникации    в рамках строительства и процесса управления объектами недвижимости.</a:t>
            </a:r>
            <a:endParaRPr lang="en-GB" sz="2000" b="1" dirty="0">
              <a:latin typeface="Lato Black" panose="020F0A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ECA00BF-826A-FDA6-76F9-867544E84C38}"/>
              </a:ext>
            </a:extLst>
          </p:cNvPr>
          <p:cNvGrpSpPr/>
          <p:nvPr/>
        </p:nvGrpSpPr>
        <p:grpSpPr>
          <a:xfrm>
            <a:off x="371887" y="2758425"/>
            <a:ext cx="5523699" cy="738664"/>
            <a:chOff x="535070" y="4159708"/>
            <a:chExt cx="5523699" cy="738664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40377C90-ED51-9FE6-0FCE-AA148A1DEE6E}"/>
                </a:ext>
              </a:extLst>
            </p:cNvPr>
            <p:cNvSpPr txBox="1"/>
            <p:nvPr/>
          </p:nvSpPr>
          <p:spPr>
            <a:xfrm>
              <a:off x="1009165" y="4159708"/>
              <a:ext cx="50496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3264"/>
                </a:buClr>
              </a:pPr>
              <a:r>
                <a:rPr lang="ru-RU" sz="1400" b="1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Минимизируйте количество переделок и время простоя</a:t>
              </a:r>
            </a:p>
            <a:p>
              <a:pPr>
                <a:buClr>
                  <a:srgbClr val="003264"/>
                </a:buClr>
              </a:pPr>
              <a:r>
                <a:rPr lang="ru-RU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Быстро реагируйте на любые проблемы, чтобы обеспечить высокое качество и реализацию проекта в установленный срок.</a:t>
              </a:r>
              <a:endParaRPr lang="en-GB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C95029A1-5EA4-BE04-943D-777966A8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070" y="4238552"/>
              <a:ext cx="401658" cy="401658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8C3B2BE-5320-7F9E-7AC4-454C17BA90E9}"/>
              </a:ext>
            </a:extLst>
          </p:cNvPr>
          <p:cNvGrpSpPr/>
          <p:nvPr/>
        </p:nvGrpSpPr>
        <p:grpSpPr>
          <a:xfrm>
            <a:off x="379448" y="4697620"/>
            <a:ext cx="5679321" cy="954107"/>
            <a:chOff x="535070" y="5382063"/>
            <a:chExt cx="5679321" cy="954107"/>
          </a:xfrm>
        </p:grpSpPr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0C4ED88A-4110-EC3D-B58A-4115A9B93930}"/>
                </a:ext>
              </a:extLst>
            </p:cNvPr>
            <p:cNvSpPr txBox="1"/>
            <p:nvPr/>
          </p:nvSpPr>
          <p:spPr>
            <a:xfrm>
              <a:off x="1009164" y="5382063"/>
              <a:ext cx="52052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3264"/>
                </a:buClr>
              </a:pPr>
              <a:r>
                <a:rPr lang="ru-RU" sz="1400" b="1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Оптимизируйте процесс взаимодействия между участниками</a:t>
              </a:r>
            </a:p>
            <a:p>
              <a:pPr>
                <a:buClr>
                  <a:srgbClr val="003264"/>
                </a:buClr>
              </a:pPr>
              <a:r>
                <a:rPr lang="ru-RU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Коммуникация в рамках единой платформы. Отслеживайте             и контролируйте принятые решения  и выполненные </a:t>
              </a:r>
            </a:p>
            <a:p>
              <a:pPr>
                <a:buClr>
                  <a:srgbClr val="003264"/>
                </a:buClr>
              </a:pPr>
              <a:r>
                <a:rPr lang="ru-RU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работы с любого устройства</a:t>
              </a:r>
              <a:endPara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CE5D5BCA-FA85-A0DD-E42C-952FED810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070" y="5463525"/>
              <a:ext cx="401658" cy="401658"/>
            </a:xfrm>
            <a:prstGeom prst="rect">
              <a:avLst/>
            </a:prstGeom>
          </p:spPr>
        </p:pic>
      </p:grpSp>
      <p:grpSp>
        <p:nvGrpSpPr>
          <p:cNvPr id="20" name="Gruppieren 6">
            <a:extLst>
              <a:ext uri="{FF2B5EF4-FFF2-40B4-BE49-F238E27FC236}">
                <a16:creationId xmlns:a16="http://schemas.microsoft.com/office/drawing/2014/main" id="{38D0C44F-97CD-8D9D-A5EE-FD6774C55918}"/>
              </a:ext>
            </a:extLst>
          </p:cNvPr>
          <p:cNvGrpSpPr/>
          <p:nvPr/>
        </p:nvGrpSpPr>
        <p:grpSpPr>
          <a:xfrm>
            <a:off x="379448" y="3728022"/>
            <a:ext cx="5679321" cy="738664"/>
            <a:chOff x="535070" y="5382063"/>
            <a:chExt cx="5679321" cy="738664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2C285861-0959-709C-1ABA-8FE4B6539AE5}"/>
                </a:ext>
              </a:extLst>
            </p:cNvPr>
            <p:cNvSpPr txBox="1"/>
            <p:nvPr/>
          </p:nvSpPr>
          <p:spPr>
            <a:xfrm>
              <a:off x="1009164" y="5382063"/>
              <a:ext cx="52052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3264"/>
                </a:buClr>
              </a:pPr>
              <a:r>
                <a:rPr lang="ru-RU" sz="1400" b="1" dirty="0"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Упростите сбор данных</a:t>
              </a:r>
            </a:p>
            <a:p>
              <a:pPr>
                <a:buClr>
                  <a:srgbClr val="003264"/>
                </a:buClr>
              </a:pPr>
              <a:r>
                <a:rPr lang="ru-RU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Получайте отчеты и аналитику в режиме реального времени для ускорения процесса принятия решений.</a:t>
              </a:r>
              <a:endParaRPr lang="en-GB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pic>
          <p:nvPicPr>
            <p:cNvPr id="25" name="Grafik 36">
              <a:extLst>
                <a:ext uri="{FF2B5EF4-FFF2-40B4-BE49-F238E27FC236}">
                  <a16:creationId xmlns:a16="http://schemas.microsoft.com/office/drawing/2014/main" id="{37DA3A88-119D-D404-784D-B75D336D6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070" y="5463525"/>
              <a:ext cx="401658" cy="401658"/>
            </a:xfrm>
            <a:prstGeom prst="rect">
              <a:avLst/>
            </a:prstGeom>
          </p:spPr>
        </p:pic>
      </p:grpSp>
      <p:pic>
        <p:nvPicPr>
          <p:cNvPr id="36" name="Grafik 42">
            <a:extLst>
              <a:ext uri="{FF2B5EF4-FFF2-40B4-BE49-F238E27FC236}">
                <a16:creationId xmlns:a16="http://schemas.microsoft.com/office/drawing/2014/main" id="{99438726-3FD6-B01F-6D87-0B726B3E3A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731" y="3902313"/>
            <a:ext cx="216000" cy="216000"/>
          </a:xfrm>
          <a:prstGeom prst="rect">
            <a:avLst/>
          </a:prstGeom>
        </p:spPr>
      </p:pic>
      <p:pic>
        <p:nvPicPr>
          <p:cNvPr id="39" name="Grafik 19">
            <a:extLst>
              <a:ext uri="{FF2B5EF4-FFF2-40B4-BE49-F238E27FC236}">
                <a16:creationId xmlns:a16="http://schemas.microsoft.com/office/drawing/2014/main" id="{80EFF880-D075-AF54-30A8-1C276C903A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8776" y="2923613"/>
            <a:ext cx="243001" cy="216000"/>
          </a:xfrm>
          <a:prstGeom prst="rect">
            <a:avLst/>
          </a:prstGeom>
        </p:spPr>
      </p:pic>
      <p:pic>
        <p:nvPicPr>
          <p:cNvPr id="40" name="Grafik 33">
            <a:extLst>
              <a:ext uri="{FF2B5EF4-FFF2-40B4-BE49-F238E27FC236}">
                <a16:creationId xmlns:a16="http://schemas.microsoft.com/office/drawing/2014/main" id="{2ABC8A97-13A9-44D5-C92B-5E5A94C652D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1731" y="4865426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B710AEA-8443-AD96-1092-29A1C825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264"/>
              </a:gs>
              <a:gs pos="100000">
                <a:srgbClr val="0064C8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8856C88-C326-33BA-0325-DD601C5495FF}"/>
              </a:ext>
            </a:extLst>
          </p:cNvPr>
          <p:cNvSpPr/>
          <p:nvPr/>
        </p:nvSpPr>
        <p:spPr>
          <a:xfrm>
            <a:off x="-3116064" y="-16119470"/>
            <a:ext cx="18424124" cy="184241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37">
            <a:extLst>
              <a:ext uri="{FF2B5EF4-FFF2-40B4-BE49-F238E27FC236}">
                <a16:creationId xmlns:a16="http://schemas.microsoft.com/office/drawing/2014/main" id="{103D549B-D064-56D4-91D8-DE91454696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236" y="1619208"/>
            <a:ext cx="2355528" cy="478159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E509F8B2-2E39-DCA8-3C37-DF014B0DE74A}"/>
              </a:ext>
            </a:extLst>
          </p:cNvPr>
          <p:cNvSpPr/>
          <p:nvPr/>
        </p:nvSpPr>
        <p:spPr>
          <a:xfrm>
            <a:off x="967939" y="3711103"/>
            <a:ext cx="2948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3264"/>
              </a:buClr>
              <a:buSzPct val="75000"/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Отслеживайте и создавайте задачи, даже без доступа к интернету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DBA9C61-546C-A137-D429-2AA90C390FE8}"/>
              </a:ext>
            </a:extLst>
          </p:cNvPr>
          <p:cNvSpPr/>
          <p:nvPr/>
        </p:nvSpPr>
        <p:spPr>
          <a:xfrm>
            <a:off x="304800" y="2670374"/>
            <a:ext cx="3603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3264"/>
              </a:buClr>
              <a:buSzPct val="75000"/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Структурируйте информацию и предотвратите потерю данных по проекту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C296DB2-B558-5DE2-76E0-7981957F15FF}"/>
              </a:ext>
            </a:extLst>
          </p:cNvPr>
          <p:cNvSpPr/>
          <p:nvPr/>
        </p:nvSpPr>
        <p:spPr>
          <a:xfrm>
            <a:off x="401506" y="4764187"/>
            <a:ext cx="351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3264"/>
              </a:buClr>
              <a:buSzPct val="75000"/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Получайте статистику </a:t>
            </a:r>
          </a:p>
          <a:p>
            <a:pPr algn="r">
              <a:buClr>
                <a:srgbClr val="003264"/>
              </a:buClr>
              <a:buSzPct val="75000"/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 режиме реального времени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49E635-B10E-FCF9-EBE1-1E7A9F70C442}"/>
              </a:ext>
            </a:extLst>
          </p:cNvPr>
          <p:cNvSpPr/>
          <p:nvPr/>
        </p:nvSpPr>
        <p:spPr>
          <a:xfrm>
            <a:off x="8283476" y="3711103"/>
            <a:ext cx="350935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3264"/>
              </a:buClr>
              <a:buSzPct val="75000"/>
            </a:pPr>
            <a:r>
              <a:rPr lang="ru-RU" sz="14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Организуйте прямое взаимодействуйте между офисом и строительной площадкой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C99D2D9-963E-6D96-00AB-1C691FE0F619}"/>
              </a:ext>
            </a:extLst>
          </p:cNvPr>
          <p:cNvSpPr/>
          <p:nvPr/>
        </p:nvSpPr>
        <p:spPr>
          <a:xfrm>
            <a:off x="8283476" y="2562652"/>
            <a:ext cx="350935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3264"/>
              </a:buClr>
              <a:buSzPct val="75000"/>
            </a:pPr>
            <a:r>
              <a:rPr lang="ru-RU" sz="14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Координируйте участников проекта, работая по актуальными планам, документам и задачам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5DC3CF5-54E1-CFFC-BBEA-33B580E07D27}"/>
              </a:ext>
            </a:extLst>
          </p:cNvPr>
          <p:cNvSpPr/>
          <p:nvPr/>
        </p:nvSpPr>
        <p:spPr>
          <a:xfrm>
            <a:off x="8283476" y="4764187"/>
            <a:ext cx="3509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3264"/>
              </a:buClr>
              <a:buSzPct val="75000"/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Формируйте отчеты за считанные секунды и делитесь ими с командой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73" name="Gerade Verbindung 72">
            <a:extLst>
              <a:ext uri="{FF2B5EF4-FFF2-40B4-BE49-F238E27FC236}">
                <a16:creationId xmlns:a16="http://schemas.microsoft.com/office/drawing/2014/main" id="{FEB71E64-1CEA-0A26-A8E4-5A9714553198}"/>
              </a:ext>
            </a:extLst>
          </p:cNvPr>
          <p:cNvCxnSpPr>
            <a:cxnSpLocks/>
          </p:cNvCxnSpPr>
          <p:nvPr/>
        </p:nvCxnSpPr>
        <p:spPr>
          <a:xfrm flipV="1">
            <a:off x="4376136" y="2923539"/>
            <a:ext cx="383810" cy="3009"/>
          </a:xfrm>
          <a:prstGeom prst="line">
            <a:avLst/>
          </a:prstGeom>
          <a:ln w="12700">
            <a:solidFill>
              <a:srgbClr val="66A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id="{37C38471-2E6C-6C91-F710-58242632CDEB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4379850" y="3975125"/>
            <a:ext cx="392748" cy="816"/>
          </a:xfrm>
          <a:prstGeom prst="line">
            <a:avLst/>
          </a:prstGeom>
          <a:ln w="12700">
            <a:solidFill>
              <a:srgbClr val="66A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9DA0A7FA-86AD-3F0B-C25C-5A98DBB67F07}"/>
              </a:ext>
            </a:extLst>
          </p:cNvPr>
          <p:cNvCxnSpPr>
            <a:cxnSpLocks/>
          </p:cNvCxnSpPr>
          <p:nvPr/>
        </p:nvCxnSpPr>
        <p:spPr>
          <a:xfrm flipV="1">
            <a:off x="4376136" y="5025797"/>
            <a:ext cx="383662" cy="1"/>
          </a:xfrm>
          <a:prstGeom prst="line">
            <a:avLst/>
          </a:prstGeom>
          <a:ln w="12700">
            <a:solidFill>
              <a:srgbClr val="66A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2E708B2A-289C-A4ED-7BB8-1F4D139CB150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412026" y="2923541"/>
            <a:ext cx="424072" cy="0"/>
          </a:xfrm>
          <a:prstGeom prst="line">
            <a:avLst/>
          </a:prstGeom>
          <a:ln w="12700">
            <a:solidFill>
              <a:srgbClr val="66A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84">
            <a:extLst>
              <a:ext uri="{FF2B5EF4-FFF2-40B4-BE49-F238E27FC236}">
                <a16:creationId xmlns:a16="http://schemas.microsoft.com/office/drawing/2014/main" id="{863EBEF8-E894-9973-639D-69CB2E248188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432054" y="3975942"/>
            <a:ext cx="393267" cy="0"/>
          </a:xfrm>
          <a:prstGeom prst="line">
            <a:avLst/>
          </a:prstGeom>
          <a:ln w="12700">
            <a:solidFill>
              <a:srgbClr val="66A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548804E-0F92-56D2-F14F-85BC9B9E3352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432054" y="5028344"/>
            <a:ext cx="383662" cy="1453"/>
          </a:xfrm>
          <a:prstGeom prst="line">
            <a:avLst/>
          </a:prstGeom>
          <a:ln w="12700">
            <a:solidFill>
              <a:srgbClr val="66A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Untertitel 2">
            <a:extLst>
              <a:ext uri="{FF2B5EF4-FFF2-40B4-BE49-F238E27FC236}">
                <a16:creationId xmlns:a16="http://schemas.microsoft.com/office/drawing/2014/main" id="{8C1773E2-F555-3D6E-9A77-ED3906DB5A75}"/>
              </a:ext>
            </a:extLst>
          </p:cNvPr>
          <p:cNvSpPr txBox="1">
            <a:spLocks/>
          </p:cNvSpPr>
          <p:nvPr/>
        </p:nvSpPr>
        <p:spPr>
          <a:xfrm>
            <a:off x="779719" y="544283"/>
            <a:ext cx="10632559" cy="79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Какие возможности открывает</a:t>
            </a:r>
            <a:r>
              <a:rPr lang="de-DE" sz="32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sz="3200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PlanRadar?</a:t>
            </a:r>
          </a:p>
        </p:txBody>
      </p:sp>
      <p:pic>
        <p:nvPicPr>
          <p:cNvPr id="4" name="Grafik 26">
            <a:extLst>
              <a:ext uri="{FF2B5EF4-FFF2-40B4-BE49-F238E27FC236}">
                <a16:creationId xmlns:a16="http://schemas.microsoft.com/office/drawing/2014/main" id="{037184BD-3E3A-02CD-987B-C42F395E7D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716" y="4827515"/>
            <a:ext cx="401658" cy="401658"/>
          </a:xfrm>
          <a:prstGeom prst="rect">
            <a:avLst/>
          </a:prstGeom>
        </p:spPr>
      </p:pic>
      <p:pic>
        <p:nvPicPr>
          <p:cNvPr id="5" name="Grafik 43">
            <a:extLst>
              <a:ext uri="{FF2B5EF4-FFF2-40B4-BE49-F238E27FC236}">
                <a16:creationId xmlns:a16="http://schemas.microsoft.com/office/drawing/2014/main" id="{682DB34D-D162-5854-1667-DA66A7D0D9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9496" y="4912279"/>
            <a:ext cx="174098" cy="232130"/>
          </a:xfrm>
          <a:prstGeom prst="rect">
            <a:avLst/>
          </a:prstGeom>
        </p:spPr>
      </p:pic>
      <p:pic>
        <p:nvPicPr>
          <p:cNvPr id="7" name="Grafik 31">
            <a:extLst>
              <a:ext uri="{FF2B5EF4-FFF2-40B4-BE49-F238E27FC236}">
                <a16:creationId xmlns:a16="http://schemas.microsoft.com/office/drawing/2014/main" id="{0CF22FD1-5FB7-E813-9EE3-F51CCC43E0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098" y="2722712"/>
            <a:ext cx="401658" cy="401658"/>
          </a:xfrm>
          <a:prstGeom prst="rect">
            <a:avLst/>
          </a:prstGeom>
        </p:spPr>
      </p:pic>
      <p:pic>
        <p:nvPicPr>
          <p:cNvPr id="8" name="Grafik 45">
            <a:extLst>
              <a:ext uri="{FF2B5EF4-FFF2-40B4-BE49-F238E27FC236}">
                <a16:creationId xmlns:a16="http://schemas.microsoft.com/office/drawing/2014/main" id="{684B6F75-7EB9-B900-1121-D9A50FF74B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7333" y="2808346"/>
            <a:ext cx="259187" cy="230388"/>
          </a:xfrm>
          <a:prstGeom prst="rect">
            <a:avLst/>
          </a:prstGeom>
        </p:spPr>
      </p:pic>
      <p:pic>
        <p:nvPicPr>
          <p:cNvPr id="18" name="Grafik 36">
            <a:extLst>
              <a:ext uri="{FF2B5EF4-FFF2-40B4-BE49-F238E27FC236}">
                <a16:creationId xmlns:a16="http://schemas.microsoft.com/office/drawing/2014/main" id="{82E54BA0-DE4B-BC15-6400-86FE12D555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321" y="3775113"/>
            <a:ext cx="401658" cy="401658"/>
          </a:xfrm>
          <a:prstGeom prst="rect">
            <a:avLst/>
          </a:prstGeom>
        </p:spPr>
      </p:pic>
      <p:pic>
        <p:nvPicPr>
          <p:cNvPr id="19" name="Grafik 37">
            <a:extLst>
              <a:ext uri="{FF2B5EF4-FFF2-40B4-BE49-F238E27FC236}">
                <a16:creationId xmlns:a16="http://schemas.microsoft.com/office/drawing/2014/main" id="{CC281B98-0225-0550-23F9-FF225FD510F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907333" y="3881394"/>
            <a:ext cx="236756" cy="189404"/>
          </a:xfrm>
          <a:prstGeom prst="rect">
            <a:avLst/>
          </a:prstGeom>
        </p:spPr>
      </p:pic>
      <p:pic>
        <p:nvPicPr>
          <p:cNvPr id="30" name="Grafik 36">
            <a:extLst>
              <a:ext uri="{FF2B5EF4-FFF2-40B4-BE49-F238E27FC236}">
                <a16:creationId xmlns:a16="http://schemas.microsoft.com/office/drawing/2014/main" id="{77E9EFEE-03E3-1C4E-8819-1E8BC8A262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478" y="4824969"/>
            <a:ext cx="401658" cy="401658"/>
          </a:xfrm>
          <a:prstGeom prst="rect">
            <a:avLst/>
          </a:prstGeom>
        </p:spPr>
      </p:pic>
      <p:pic>
        <p:nvPicPr>
          <p:cNvPr id="23" name="Grafik 18">
            <a:extLst>
              <a:ext uri="{FF2B5EF4-FFF2-40B4-BE49-F238E27FC236}">
                <a16:creationId xmlns:a16="http://schemas.microsoft.com/office/drawing/2014/main" id="{0DEA16F9-CC22-64C3-2479-DE6CDB8888B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978192" y="3774296"/>
            <a:ext cx="401658" cy="401658"/>
          </a:xfrm>
          <a:prstGeom prst="rect">
            <a:avLst/>
          </a:prstGeom>
        </p:spPr>
      </p:pic>
      <p:pic>
        <p:nvPicPr>
          <p:cNvPr id="34" name="Grafik 36">
            <a:extLst>
              <a:ext uri="{FF2B5EF4-FFF2-40B4-BE49-F238E27FC236}">
                <a16:creationId xmlns:a16="http://schemas.microsoft.com/office/drawing/2014/main" id="{2B8EE5D3-4AC5-6557-F404-456F8469944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039" y="2725719"/>
            <a:ext cx="401658" cy="401658"/>
          </a:xfrm>
          <a:prstGeom prst="rect">
            <a:avLst/>
          </a:prstGeom>
        </p:spPr>
      </p:pic>
      <p:pic>
        <p:nvPicPr>
          <p:cNvPr id="24" name="Grafik 24">
            <a:extLst>
              <a:ext uri="{FF2B5EF4-FFF2-40B4-BE49-F238E27FC236}">
                <a16:creationId xmlns:a16="http://schemas.microsoft.com/office/drawing/2014/main" id="{ADFC9C09-B008-0E9A-F267-0E36B49B8AB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061788" y="3858708"/>
            <a:ext cx="234465" cy="234465"/>
          </a:xfrm>
          <a:prstGeom prst="rect">
            <a:avLst/>
          </a:prstGeom>
        </p:spPr>
      </p:pic>
      <p:pic>
        <p:nvPicPr>
          <p:cNvPr id="27" name="Grafik 42">
            <a:extLst>
              <a:ext uri="{FF2B5EF4-FFF2-40B4-BE49-F238E27FC236}">
                <a16:creationId xmlns:a16="http://schemas.microsoft.com/office/drawing/2014/main" id="{B922BF41-A025-1ED1-D1A8-4C6CC65A5B8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61788" y="4912279"/>
            <a:ext cx="227037" cy="227037"/>
          </a:xfrm>
          <a:prstGeom prst="rect">
            <a:avLst/>
          </a:prstGeom>
        </p:spPr>
      </p:pic>
      <p:pic>
        <p:nvPicPr>
          <p:cNvPr id="32" name="Grafik 29">
            <a:extLst>
              <a:ext uri="{FF2B5EF4-FFF2-40B4-BE49-F238E27FC236}">
                <a16:creationId xmlns:a16="http://schemas.microsoft.com/office/drawing/2014/main" id="{EB12D40B-2FD4-B66A-DF30-0410304EC2D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77145" y="2814362"/>
            <a:ext cx="196325" cy="2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22C382E-5395-6781-43D4-FE45EE5864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" y="435799"/>
            <a:ext cx="12180231" cy="6422202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421D56EC-F43C-461A-9D2E-C52EC7473FC3}"/>
              </a:ext>
            </a:extLst>
          </p:cNvPr>
          <p:cNvSpPr/>
          <p:nvPr/>
        </p:nvSpPr>
        <p:spPr>
          <a:xfrm>
            <a:off x="0" y="0"/>
            <a:ext cx="12192000" cy="129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E346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8C6AE4F-B7E6-8556-E541-2B61D3D4BDDA}"/>
              </a:ext>
            </a:extLst>
          </p:cNvPr>
          <p:cNvSpPr/>
          <p:nvPr/>
        </p:nvSpPr>
        <p:spPr>
          <a:xfrm>
            <a:off x="2029522" y="4851400"/>
            <a:ext cx="2029521" cy="2006600"/>
          </a:xfrm>
          <a:prstGeom prst="rect">
            <a:avLst/>
          </a:prstGeom>
          <a:solidFill>
            <a:srgbClr val="FFE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E346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C35EBA0-04E9-0DE2-09A4-C8EAD6D0D2FF}"/>
              </a:ext>
            </a:extLst>
          </p:cNvPr>
          <p:cNvSpPr/>
          <p:nvPr/>
        </p:nvSpPr>
        <p:spPr>
          <a:xfrm>
            <a:off x="0" y="4851400"/>
            <a:ext cx="2029521" cy="2006600"/>
          </a:xfrm>
          <a:prstGeom prst="rect">
            <a:avLst/>
          </a:prstGeom>
          <a:solidFill>
            <a:srgbClr val="66A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E346"/>
              </a:solidFill>
            </a:endParaRP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E0C9723E-9C0C-4E52-0BA1-59869404526D}"/>
              </a:ext>
            </a:extLst>
          </p:cNvPr>
          <p:cNvSpPr txBox="1">
            <a:spLocks/>
          </p:cNvSpPr>
          <p:nvPr/>
        </p:nvSpPr>
        <p:spPr>
          <a:xfrm>
            <a:off x="63671" y="5094149"/>
            <a:ext cx="1921247" cy="152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Специализированные подрядчики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Фиксация выполненных работ и гарантийных обязательств</a:t>
            </a:r>
            <a:endParaRPr lang="de-DE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0E3217C5-F093-81C6-47A6-31723522DDF4}"/>
              </a:ext>
            </a:extLst>
          </p:cNvPr>
          <p:cNvSpPr txBox="1">
            <a:spLocks/>
          </p:cNvSpPr>
          <p:nvPr/>
        </p:nvSpPr>
        <p:spPr>
          <a:xfrm>
            <a:off x="313335" y="360762"/>
            <a:ext cx="8386625" cy="1898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sz="4000" b="1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Кто будет вовлечен</a:t>
            </a:r>
            <a:r>
              <a:rPr lang="de-DE" sz="4000" dirty="0">
                <a:solidFill>
                  <a:srgbClr val="0064C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?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E0C3E56-34EB-8F65-614C-B7E6BB7F8D11}"/>
              </a:ext>
            </a:extLst>
          </p:cNvPr>
          <p:cNvSpPr txBox="1">
            <a:spLocks/>
          </p:cNvSpPr>
          <p:nvPr/>
        </p:nvSpPr>
        <p:spPr>
          <a:xfrm>
            <a:off x="2089475" y="5094150"/>
            <a:ext cx="1924965" cy="152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rgbClr val="00326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Генеральные подрядчики</a:t>
            </a:r>
            <a:endParaRPr lang="de-DE" sz="1400" b="1" dirty="0">
              <a:solidFill>
                <a:srgbClr val="00326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rgbClr val="00326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Реализация проекта в рамках установленных сроков и бюджета</a:t>
            </a:r>
            <a:endParaRPr lang="de-DE" sz="1200" dirty="0">
              <a:solidFill>
                <a:srgbClr val="003264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5399F5-0AF0-A1A3-DCB4-7F089EE43C69}"/>
              </a:ext>
            </a:extLst>
          </p:cNvPr>
          <p:cNvSpPr/>
          <p:nvPr/>
        </p:nvSpPr>
        <p:spPr>
          <a:xfrm>
            <a:off x="4059044" y="4851400"/>
            <a:ext cx="2036956" cy="2006600"/>
          </a:xfrm>
          <a:prstGeom prst="rect">
            <a:avLst/>
          </a:prstGeom>
          <a:solidFill>
            <a:srgbClr val="289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1E3"/>
              </a:solidFill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DF4A09BC-A74B-BD74-05F8-8E73E41E1E34}"/>
              </a:ext>
            </a:extLst>
          </p:cNvPr>
          <p:cNvSpPr txBox="1">
            <a:spLocks/>
          </p:cNvSpPr>
          <p:nvPr/>
        </p:nvSpPr>
        <p:spPr>
          <a:xfrm>
            <a:off x="4149212" y="5094151"/>
            <a:ext cx="1902184" cy="152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Управляющие недвижимостью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Оптимизация операционных затрат</a:t>
            </a:r>
            <a:endParaRPr lang="de-DE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F2FA1ED-3912-FAA2-8CD0-5A6479367334}"/>
              </a:ext>
            </a:extLst>
          </p:cNvPr>
          <p:cNvSpPr/>
          <p:nvPr/>
        </p:nvSpPr>
        <p:spPr>
          <a:xfrm>
            <a:off x="6099717" y="4851400"/>
            <a:ext cx="2062974" cy="200660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1E3"/>
              </a:solidFill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EB4812F8-44DD-BBBE-1ECF-F7603C4BD79B}"/>
              </a:ext>
            </a:extLst>
          </p:cNvPr>
          <p:cNvSpPr txBox="1">
            <a:spLocks/>
          </p:cNvSpPr>
          <p:nvPr/>
        </p:nvSpPr>
        <p:spPr>
          <a:xfrm>
            <a:off x="6159671" y="5094150"/>
            <a:ext cx="1917047" cy="152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Заказчики и застройщики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Повышение рентабельности за счет повышения прозрачности процессов</a:t>
            </a:r>
            <a:endParaRPr lang="de-DE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FDA243A-EED1-5C13-BF0E-8049E419629E}"/>
              </a:ext>
            </a:extLst>
          </p:cNvPr>
          <p:cNvSpPr/>
          <p:nvPr/>
        </p:nvSpPr>
        <p:spPr>
          <a:xfrm>
            <a:off x="8140390" y="4851400"/>
            <a:ext cx="2029521" cy="2006600"/>
          </a:xfrm>
          <a:prstGeom prst="rect">
            <a:avLst/>
          </a:prstGeom>
          <a:solidFill>
            <a:srgbClr val="3C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1E3"/>
              </a:solidFill>
            </a:endParaRP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002F15FC-FB9E-3B8D-9604-2FED3B99CF7F}"/>
              </a:ext>
            </a:extLst>
          </p:cNvPr>
          <p:cNvSpPr txBox="1">
            <a:spLocks/>
          </p:cNvSpPr>
          <p:nvPr/>
        </p:nvSpPr>
        <p:spPr>
          <a:xfrm>
            <a:off x="8226362" y="5094151"/>
            <a:ext cx="1902184" cy="152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Архитекторы и дизайнеры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Контроль соблюдения проектных решений</a:t>
            </a:r>
            <a:endParaRPr lang="de-DE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D214408-043B-7593-B24B-B4891D591D04}"/>
              </a:ext>
            </a:extLst>
          </p:cNvPr>
          <p:cNvSpPr/>
          <p:nvPr/>
        </p:nvSpPr>
        <p:spPr>
          <a:xfrm>
            <a:off x="10158761" y="4851400"/>
            <a:ext cx="2029521" cy="2006600"/>
          </a:xfrm>
          <a:prstGeom prst="rect">
            <a:avLst/>
          </a:prstGeom>
          <a:solidFill>
            <a:srgbClr val="00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1E3"/>
              </a:solidFill>
            </a:endParaRP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56A338E2-023B-5E53-9363-092AACE2BEDA}"/>
              </a:ext>
            </a:extLst>
          </p:cNvPr>
          <p:cNvSpPr txBox="1">
            <a:spLocks/>
          </p:cNvSpPr>
          <p:nvPr/>
        </p:nvSpPr>
        <p:spPr>
          <a:xfrm>
            <a:off x="10233583" y="5094150"/>
            <a:ext cx="1891034" cy="152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Инженеры и консультанты</a:t>
            </a:r>
            <a:endParaRPr lang="de-DE" sz="14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Контроль качества, соблюдение норм и стандартов</a:t>
            </a:r>
            <a:endParaRPr lang="de-DE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2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EDFE569-3417-C15A-F463-D415881439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264"/>
              </a:gs>
              <a:gs pos="100000">
                <a:srgbClr val="0064C8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Freeform 10">
            <a:extLst>
              <a:ext uri="{FF2B5EF4-FFF2-40B4-BE49-F238E27FC236}">
                <a16:creationId xmlns:a16="http://schemas.microsoft.com/office/drawing/2014/main" id="{CE41823F-281F-2AF1-A4BD-9ED2D3F2FE30}"/>
              </a:ext>
            </a:extLst>
          </p:cNvPr>
          <p:cNvSpPr>
            <a:spLocks/>
          </p:cNvSpPr>
          <p:nvPr/>
        </p:nvSpPr>
        <p:spPr bwMode="auto">
          <a:xfrm>
            <a:off x="4595582" y="1745421"/>
            <a:ext cx="1500305" cy="203703"/>
          </a:xfrm>
          <a:custGeom>
            <a:avLst/>
            <a:gdLst>
              <a:gd name="T0" fmla="*/ 0 w 1775"/>
              <a:gd name="T1" fmla="*/ 0 h 241"/>
              <a:gd name="T2" fmla="*/ 121 w 1775"/>
              <a:gd name="T3" fmla="*/ 121 h 241"/>
              <a:gd name="T4" fmla="*/ 0 w 1775"/>
              <a:gd name="T5" fmla="*/ 241 h 241"/>
              <a:gd name="T6" fmla="*/ 1775 w 1775"/>
              <a:gd name="T7" fmla="*/ 241 h 241"/>
              <a:gd name="T8" fmla="*/ 1775 w 1775"/>
              <a:gd name="T9" fmla="*/ 0 h 241"/>
              <a:gd name="T10" fmla="*/ 0 w 1775"/>
              <a:gd name="T11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75" h="241">
                <a:moveTo>
                  <a:pt x="0" y="0"/>
                </a:moveTo>
                <a:lnTo>
                  <a:pt x="121" y="121"/>
                </a:lnTo>
                <a:lnTo>
                  <a:pt x="0" y="241"/>
                </a:lnTo>
                <a:lnTo>
                  <a:pt x="1775" y="241"/>
                </a:lnTo>
                <a:lnTo>
                  <a:pt x="1775" y="0"/>
                </a:lnTo>
                <a:lnTo>
                  <a:pt x="0" y="0"/>
                </a:lnTo>
                <a:close/>
              </a:path>
            </a:pathLst>
          </a:custGeom>
          <a:solidFill>
            <a:srgbClr val="28965A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E346"/>
              </a:solidFill>
            </a:endParaRP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4C8B63CE-D85F-7B02-8873-8F89C2AC4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745421"/>
            <a:ext cx="2945670" cy="203703"/>
          </a:xfrm>
          <a:prstGeom prst="rect">
            <a:avLst/>
          </a:prstGeom>
          <a:solidFill>
            <a:srgbClr val="FFE34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FB1E3"/>
              </a:solidFill>
            </a:endParaRPr>
          </a:p>
        </p:txBody>
      </p:sp>
      <p:sp>
        <p:nvSpPr>
          <p:cNvPr id="74" name="Freeform 9">
            <a:extLst>
              <a:ext uri="{FF2B5EF4-FFF2-40B4-BE49-F238E27FC236}">
                <a16:creationId xmlns:a16="http://schemas.microsoft.com/office/drawing/2014/main" id="{E2FC262A-9885-0271-AEDA-B7C8299DF0DA}"/>
              </a:ext>
            </a:extLst>
          </p:cNvPr>
          <p:cNvSpPr>
            <a:spLocks/>
          </p:cNvSpPr>
          <p:nvPr/>
        </p:nvSpPr>
        <p:spPr bwMode="auto">
          <a:xfrm>
            <a:off x="2945669" y="1633004"/>
            <a:ext cx="1670199" cy="428538"/>
          </a:xfrm>
          <a:custGeom>
            <a:avLst/>
            <a:gdLst>
              <a:gd name="T0" fmla="*/ 1976 w 1976"/>
              <a:gd name="T1" fmla="*/ 254 h 507"/>
              <a:gd name="T2" fmla="*/ 1723 w 1976"/>
              <a:gd name="T3" fmla="*/ 0 h 507"/>
              <a:gd name="T4" fmla="*/ 1723 w 1976"/>
              <a:gd name="T5" fmla="*/ 133 h 507"/>
              <a:gd name="T6" fmla="*/ 0 w 1976"/>
              <a:gd name="T7" fmla="*/ 133 h 507"/>
              <a:gd name="T8" fmla="*/ 0 w 1976"/>
              <a:gd name="T9" fmla="*/ 374 h 507"/>
              <a:gd name="T10" fmla="*/ 1723 w 1976"/>
              <a:gd name="T11" fmla="*/ 374 h 507"/>
              <a:gd name="T12" fmla="*/ 1723 w 1976"/>
              <a:gd name="T13" fmla="*/ 507 h 507"/>
              <a:gd name="T14" fmla="*/ 1976 w 1976"/>
              <a:gd name="T15" fmla="*/ 25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76" h="507">
                <a:moveTo>
                  <a:pt x="1976" y="254"/>
                </a:moveTo>
                <a:lnTo>
                  <a:pt x="1723" y="0"/>
                </a:lnTo>
                <a:lnTo>
                  <a:pt x="1723" y="133"/>
                </a:lnTo>
                <a:lnTo>
                  <a:pt x="0" y="133"/>
                </a:lnTo>
                <a:lnTo>
                  <a:pt x="0" y="374"/>
                </a:lnTo>
                <a:lnTo>
                  <a:pt x="1723" y="374"/>
                </a:lnTo>
                <a:lnTo>
                  <a:pt x="1723" y="507"/>
                </a:lnTo>
                <a:lnTo>
                  <a:pt x="1976" y="254"/>
                </a:lnTo>
                <a:close/>
              </a:path>
            </a:pathLst>
          </a:custGeom>
          <a:solidFill>
            <a:srgbClr val="FFE34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FB1E3"/>
              </a:solidFill>
            </a:endParaRPr>
          </a:p>
        </p:txBody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96D1883F-EB2B-30DB-B1AD-592CCB3185AB}"/>
              </a:ext>
            </a:extLst>
          </p:cNvPr>
          <p:cNvSpPr>
            <a:spLocks/>
          </p:cNvSpPr>
          <p:nvPr/>
        </p:nvSpPr>
        <p:spPr bwMode="auto">
          <a:xfrm>
            <a:off x="6095887" y="1633004"/>
            <a:ext cx="1669354" cy="428538"/>
          </a:xfrm>
          <a:custGeom>
            <a:avLst/>
            <a:gdLst>
              <a:gd name="T0" fmla="*/ 1975 w 1975"/>
              <a:gd name="T1" fmla="*/ 254 h 507"/>
              <a:gd name="T2" fmla="*/ 1723 w 1975"/>
              <a:gd name="T3" fmla="*/ 0 h 507"/>
              <a:gd name="T4" fmla="*/ 1723 w 1975"/>
              <a:gd name="T5" fmla="*/ 133 h 507"/>
              <a:gd name="T6" fmla="*/ 0 w 1975"/>
              <a:gd name="T7" fmla="*/ 133 h 507"/>
              <a:gd name="T8" fmla="*/ 0 w 1975"/>
              <a:gd name="T9" fmla="*/ 374 h 507"/>
              <a:gd name="T10" fmla="*/ 1723 w 1975"/>
              <a:gd name="T11" fmla="*/ 374 h 507"/>
              <a:gd name="T12" fmla="*/ 1723 w 1975"/>
              <a:gd name="T13" fmla="*/ 507 h 507"/>
              <a:gd name="T14" fmla="*/ 1975 w 1975"/>
              <a:gd name="T15" fmla="*/ 25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75" h="507">
                <a:moveTo>
                  <a:pt x="1975" y="254"/>
                </a:moveTo>
                <a:lnTo>
                  <a:pt x="1723" y="0"/>
                </a:lnTo>
                <a:lnTo>
                  <a:pt x="1723" y="133"/>
                </a:lnTo>
                <a:lnTo>
                  <a:pt x="0" y="133"/>
                </a:lnTo>
                <a:lnTo>
                  <a:pt x="0" y="374"/>
                </a:lnTo>
                <a:lnTo>
                  <a:pt x="1723" y="374"/>
                </a:lnTo>
                <a:lnTo>
                  <a:pt x="1723" y="507"/>
                </a:lnTo>
                <a:lnTo>
                  <a:pt x="1975" y="254"/>
                </a:lnTo>
                <a:close/>
              </a:path>
            </a:pathLst>
          </a:custGeom>
          <a:solidFill>
            <a:srgbClr val="28965A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E346"/>
              </a:solidFill>
            </a:endParaRPr>
          </a:p>
        </p:txBody>
      </p:sp>
      <p:sp>
        <p:nvSpPr>
          <p:cNvPr id="76" name="Freeform 19">
            <a:extLst>
              <a:ext uri="{FF2B5EF4-FFF2-40B4-BE49-F238E27FC236}">
                <a16:creationId xmlns:a16="http://schemas.microsoft.com/office/drawing/2014/main" id="{4576098A-405D-2F91-79AB-78F7D038F6C6}"/>
              </a:ext>
            </a:extLst>
          </p:cNvPr>
          <p:cNvSpPr>
            <a:spLocks/>
          </p:cNvSpPr>
          <p:nvPr/>
        </p:nvSpPr>
        <p:spPr bwMode="auto">
          <a:xfrm>
            <a:off x="9243570" y="1633004"/>
            <a:ext cx="1671889" cy="428538"/>
          </a:xfrm>
          <a:custGeom>
            <a:avLst/>
            <a:gdLst>
              <a:gd name="T0" fmla="*/ 1978 w 1978"/>
              <a:gd name="T1" fmla="*/ 254 h 507"/>
              <a:gd name="T2" fmla="*/ 1725 w 1978"/>
              <a:gd name="T3" fmla="*/ 0 h 507"/>
              <a:gd name="T4" fmla="*/ 1725 w 1978"/>
              <a:gd name="T5" fmla="*/ 133 h 507"/>
              <a:gd name="T6" fmla="*/ 0 w 1978"/>
              <a:gd name="T7" fmla="*/ 133 h 507"/>
              <a:gd name="T8" fmla="*/ 0 w 1978"/>
              <a:gd name="T9" fmla="*/ 374 h 507"/>
              <a:gd name="T10" fmla="*/ 1725 w 1978"/>
              <a:gd name="T11" fmla="*/ 374 h 507"/>
              <a:gd name="T12" fmla="*/ 1725 w 1978"/>
              <a:gd name="T13" fmla="*/ 507 h 507"/>
              <a:gd name="T14" fmla="*/ 1978 w 1978"/>
              <a:gd name="T15" fmla="*/ 25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78" h="507">
                <a:moveTo>
                  <a:pt x="1978" y="254"/>
                </a:moveTo>
                <a:lnTo>
                  <a:pt x="1725" y="0"/>
                </a:lnTo>
                <a:lnTo>
                  <a:pt x="1725" y="133"/>
                </a:lnTo>
                <a:lnTo>
                  <a:pt x="0" y="133"/>
                </a:lnTo>
                <a:lnTo>
                  <a:pt x="0" y="374"/>
                </a:lnTo>
                <a:lnTo>
                  <a:pt x="1725" y="374"/>
                </a:lnTo>
                <a:lnTo>
                  <a:pt x="1725" y="507"/>
                </a:lnTo>
                <a:lnTo>
                  <a:pt x="1978" y="254"/>
                </a:lnTo>
                <a:close/>
              </a:path>
            </a:pathLst>
          </a:custGeom>
          <a:solidFill>
            <a:srgbClr val="7FB1E3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FB1E3"/>
              </a:solidFill>
            </a:endParaRPr>
          </a:p>
        </p:txBody>
      </p:sp>
      <p:sp>
        <p:nvSpPr>
          <p:cNvPr id="77" name="Freeform 10">
            <a:extLst>
              <a:ext uri="{FF2B5EF4-FFF2-40B4-BE49-F238E27FC236}">
                <a16:creationId xmlns:a16="http://schemas.microsoft.com/office/drawing/2014/main" id="{9AEA0EF4-7244-5B84-27AE-42649A75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447" y="1745421"/>
            <a:ext cx="2728442" cy="2735205"/>
          </a:xfrm>
          <a:custGeom>
            <a:avLst/>
            <a:gdLst>
              <a:gd name="connsiteX0" fmla="*/ 2169505 w 4339006"/>
              <a:gd name="connsiteY0" fmla="*/ 323947 h 4349760"/>
              <a:gd name="connsiteX1" fmla="*/ 323948 w 4339006"/>
              <a:gd name="connsiteY1" fmla="*/ 2172864 h 4349760"/>
              <a:gd name="connsiteX2" fmla="*/ 2169505 w 4339006"/>
              <a:gd name="connsiteY2" fmla="*/ 4021781 h 4349760"/>
              <a:gd name="connsiteX3" fmla="*/ 4015062 w 4339006"/>
              <a:gd name="connsiteY3" fmla="*/ 2172864 h 4349760"/>
              <a:gd name="connsiteX4" fmla="*/ 2169505 w 4339006"/>
              <a:gd name="connsiteY4" fmla="*/ 323947 h 4349760"/>
              <a:gd name="connsiteX5" fmla="*/ 2169503 w 4339006"/>
              <a:gd name="connsiteY5" fmla="*/ 0 h 4349760"/>
              <a:gd name="connsiteX6" fmla="*/ 4339006 w 4339006"/>
              <a:gd name="connsiteY6" fmla="*/ 2174880 h 4349760"/>
              <a:gd name="connsiteX7" fmla="*/ 2169503 w 4339006"/>
              <a:gd name="connsiteY7" fmla="*/ 4349760 h 4349760"/>
              <a:gd name="connsiteX8" fmla="*/ 0 w 4339006"/>
              <a:gd name="connsiteY8" fmla="*/ 2174880 h 4349760"/>
              <a:gd name="connsiteX9" fmla="*/ 2169503 w 4339006"/>
              <a:gd name="connsiteY9" fmla="*/ 0 h 434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9006" h="4349760">
                <a:moveTo>
                  <a:pt x="2169505" y="323947"/>
                </a:moveTo>
                <a:cubicBezTo>
                  <a:pt x="1150232" y="323947"/>
                  <a:pt x="323948" y="1151735"/>
                  <a:pt x="323948" y="2172864"/>
                </a:cubicBezTo>
                <a:cubicBezTo>
                  <a:pt x="323948" y="3193993"/>
                  <a:pt x="1150232" y="4021781"/>
                  <a:pt x="2169505" y="4021781"/>
                </a:cubicBezTo>
                <a:cubicBezTo>
                  <a:pt x="3188778" y="4021781"/>
                  <a:pt x="4015062" y="3193993"/>
                  <a:pt x="4015062" y="2172864"/>
                </a:cubicBezTo>
                <a:cubicBezTo>
                  <a:pt x="4015062" y="1151735"/>
                  <a:pt x="3188778" y="323947"/>
                  <a:pt x="2169505" y="323947"/>
                </a:cubicBezTo>
                <a:close/>
                <a:moveTo>
                  <a:pt x="2169503" y="0"/>
                </a:moveTo>
                <a:cubicBezTo>
                  <a:pt x="3367686" y="0"/>
                  <a:pt x="4339006" y="973727"/>
                  <a:pt x="4339006" y="2174880"/>
                </a:cubicBezTo>
                <a:cubicBezTo>
                  <a:pt x="4339006" y="3376033"/>
                  <a:pt x="3367686" y="4349760"/>
                  <a:pt x="2169503" y="4349760"/>
                </a:cubicBezTo>
                <a:cubicBezTo>
                  <a:pt x="971320" y="4349760"/>
                  <a:pt x="0" y="3376033"/>
                  <a:pt x="0" y="2174880"/>
                </a:cubicBezTo>
                <a:cubicBezTo>
                  <a:pt x="0" y="973727"/>
                  <a:pt x="971320" y="0"/>
                  <a:pt x="2169503" y="0"/>
                </a:cubicBezTo>
                <a:close/>
              </a:path>
            </a:pathLst>
          </a:custGeom>
          <a:solidFill>
            <a:srgbClr val="FFE34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7FB1E3"/>
              </a:solidFill>
            </a:endParaRPr>
          </a:p>
        </p:txBody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C25EA92A-DD1A-8E25-30FC-C6C2FBA5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975" y="1745421"/>
            <a:ext cx="2730133" cy="2735205"/>
          </a:xfrm>
          <a:custGeom>
            <a:avLst/>
            <a:gdLst>
              <a:gd name="connsiteX0" fmla="*/ 2172191 w 4341696"/>
              <a:gd name="connsiteY0" fmla="*/ 323947 h 4349760"/>
              <a:gd name="connsiteX1" fmla="*/ 326634 w 4341696"/>
              <a:gd name="connsiteY1" fmla="*/ 2172864 h 4349760"/>
              <a:gd name="connsiteX2" fmla="*/ 2172191 w 4341696"/>
              <a:gd name="connsiteY2" fmla="*/ 4021781 h 4349760"/>
              <a:gd name="connsiteX3" fmla="*/ 4017748 w 4341696"/>
              <a:gd name="connsiteY3" fmla="*/ 2172864 h 4349760"/>
              <a:gd name="connsiteX4" fmla="*/ 2172191 w 4341696"/>
              <a:gd name="connsiteY4" fmla="*/ 323947 h 4349760"/>
              <a:gd name="connsiteX5" fmla="*/ 2170848 w 4341696"/>
              <a:gd name="connsiteY5" fmla="*/ 0 h 4349760"/>
              <a:gd name="connsiteX6" fmla="*/ 4341696 w 4341696"/>
              <a:gd name="connsiteY6" fmla="*/ 2174880 h 4349760"/>
              <a:gd name="connsiteX7" fmla="*/ 2170848 w 4341696"/>
              <a:gd name="connsiteY7" fmla="*/ 4349760 h 4349760"/>
              <a:gd name="connsiteX8" fmla="*/ 0 w 4341696"/>
              <a:gd name="connsiteY8" fmla="*/ 2174880 h 4349760"/>
              <a:gd name="connsiteX9" fmla="*/ 2170848 w 4341696"/>
              <a:gd name="connsiteY9" fmla="*/ 0 h 434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1696" h="4349760">
                <a:moveTo>
                  <a:pt x="2172191" y="323947"/>
                </a:moveTo>
                <a:cubicBezTo>
                  <a:pt x="1152918" y="323947"/>
                  <a:pt x="326634" y="1151735"/>
                  <a:pt x="326634" y="2172864"/>
                </a:cubicBezTo>
                <a:cubicBezTo>
                  <a:pt x="326634" y="3193993"/>
                  <a:pt x="1152918" y="4021781"/>
                  <a:pt x="2172191" y="4021781"/>
                </a:cubicBezTo>
                <a:cubicBezTo>
                  <a:pt x="3191464" y="4021781"/>
                  <a:pt x="4017748" y="3193993"/>
                  <a:pt x="4017748" y="2172864"/>
                </a:cubicBezTo>
                <a:cubicBezTo>
                  <a:pt x="4017748" y="1151735"/>
                  <a:pt x="3191464" y="323947"/>
                  <a:pt x="2172191" y="323947"/>
                </a:cubicBezTo>
                <a:close/>
                <a:moveTo>
                  <a:pt x="2170848" y="0"/>
                </a:moveTo>
                <a:cubicBezTo>
                  <a:pt x="3369774" y="0"/>
                  <a:pt x="4341696" y="973727"/>
                  <a:pt x="4341696" y="2174880"/>
                </a:cubicBezTo>
                <a:cubicBezTo>
                  <a:pt x="4341696" y="3376033"/>
                  <a:pt x="3369774" y="4349760"/>
                  <a:pt x="2170848" y="4349760"/>
                </a:cubicBezTo>
                <a:cubicBezTo>
                  <a:pt x="971922" y="4349760"/>
                  <a:pt x="0" y="3376033"/>
                  <a:pt x="0" y="2174880"/>
                </a:cubicBezTo>
                <a:cubicBezTo>
                  <a:pt x="0" y="973727"/>
                  <a:pt x="971922" y="0"/>
                  <a:pt x="2170848" y="0"/>
                </a:cubicBezTo>
                <a:close/>
              </a:path>
            </a:pathLst>
          </a:custGeom>
          <a:solidFill>
            <a:srgbClr val="28965A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E346"/>
              </a:solidFill>
            </a:endParaRP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414D1B0E-902C-8D1A-25C3-879A6A6B1810}"/>
              </a:ext>
            </a:extLst>
          </p:cNvPr>
          <p:cNvSpPr>
            <a:spLocks/>
          </p:cNvSpPr>
          <p:nvPr/>
        </p:nvSpPr>
        <p:spPr bwMode="auto">
          <a:xfrm>
            <a:off x="7745800" y="1745421"/>
            <a:ext cx="1497769" cy="203703"/>
          </a:xfrm>
          <a:custGeom>
            <a:avLst/>
            <a:gdLst>
              <a:gd name="T0" fmla="*/ 0 w 1772"/>
              <a:gd name="T1" fmla="*/ 0 h 241"/>
              <a:gd name="T2" fmla="*/ 120 w 1772"/>
              <a:gd name="T3" fmla="*/ 121 h 241"/>
              <a:gd name="T4" fmla="*/ 0 w 1772"/>
              <a:gd name="T5" fmla="*/ 241 h 241"/>
              <a:gd name="T6" fmla="*/ 1772 w 1772"/>
              <a:gd name="T7" fmla="*/ 241 h 241"/>
              <a:gd name="T8" fmla="*/ 1772 w 1772"/>
              <a:gd name="T9" fmla="*/ 0 h 241"/>
              <a:gd name="T10" fmla="*/ 0 w 1772"/>
              <a:gd name="T11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72" h="241">
                <a:moveTo>
                  <a:pt x="0" y="0"/>
                </a:moveTo>
                <a:lnTo>
                  <a:pt x="120" y="121"/>
                </a:lnTo>
                <a:lnTo>
                  <a:pt x="0" y="241"/>
                </a:lnTo>
                <a:lnTo>
                  <a:pt x="1772" y="241"/>
                </a:lnTo>
                <a:lnTo>
                  <a:pt x="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7FB1E3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FB1E3"/>
              </a:solidFill>
            </a:endParaRPr>
          </a:p>
        </p:txBody>
      </p:sp>
      <p:sp>
        <p:nvSpPr>
          <p:cNvPr id="80" name="Freeform 14">
            <a:extLst>
              <a:ext uri="{FF2B5EF4-FFF2-40B4-BE49-F238E27FC236}">
                <a16:creationId xmlns:a16="http://schemas.microsoft.com/office/drawing/2014/main" id="{FB686A74-9BA8-421D-E4B9-0DA83FCDC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348" y="1745421"/>
            <a:ext cx="2730979" cy="2735205"/>
          </a:xfrm>
          <a:custGeom>
            <a:avLst/>
            <a:gdLst>
              <a:gd name="connsiteX0" fmla="*/ 2169503 w 4343040"/>
              <a:gd name="connsiteY0" fmla="*/ 323947 h 4349760"/>
              <a:gd name="connsiteX1" fmla="*/ 323946 w 4343040"/>
              <a:gd name="connsiteY1" fmla="*/ 2172864 h 4349760"/>
              <a:gd name="connsiteX2" fmla="*/ 2169503 w 4343040"/>
              <a:gd name="connsiteY2" fmla="*/ 4021781 h 4349760"/>
              <a:gd name="connsiteX3" fmla="*/ 4015060 w 4343040"/>
              <a:gd name="connsiteY3" fmla="*/ 2172864 h 4349760"/>
              <a:gd name="connsiteX4" fmla="*/ 2169503 w 4343040"/>
              <a:gd name="connsiteY4" fmla="*/ 323947 h 4349760"/>
              <a:gd name="connsiteX5" fmla="*/ 2171520 w 4343040"/>
              <a:gd name="connsiteY5" fmla="*/ 0 h 4349760"/>
              <a:gd name="connsiteX6" fmla="*/ 4343040 w 4343040"/>
              <a:gd name="connsiteY6" fmla="*/ 2174880 h 4349760"/>
              <a:gd name="connsiteX7" fmla="*/ 2171520 w 4343040"/>
              <a:gd name="connsiteY7" fmla="*/ 4349760 h 4349760"/>
              <a:gd name="connsiteX8" fmla="*/ 0 w 4343040"/>
              <a:gd name="connsiteY8" fmla="*/ 2174880 h 4349760"/>
              <a:gd name="connsiteX9" fmla="*/ 2171520 w 4343040"/>
              <a:gd name="connsiteY9" fmla="*/ 0 h 434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3040" h="4349760">
                <a:moveTo>
                  <a:pt x="2169503" y="323947"/>
                </a:moveTo>
                <a:cubicBezTo>
                  <a:pt x="1150230" y="323947"/>
                  <a:pt x="323946" y="1151735"/>
                  <a:pt x="323946" y="2172864"/>
                </a:cubicBezTo>
                <a:cubicBezTo>
                  <a:pt x="323946" y="3193993"/>
                  <a:pt x="1150230" y="4021781"/>
                  <a:pt x="2169503" y="4021781"/>
                </a:cubicBezTo>
                <a:cubicBezTo>
                  <a:pt x="3188776" y="4021781"/>
                  <a:pt x="4015060" y="3193993"/>
                  <a:pt x="4015060" y="2172864"/>
                </a:cubicBezTo>
                <a:cubicBezTo>
                  <a:pt x="4015060" y="1151735"/>
                  <a:pt x="3188776" y="323947"/>
                  <a:pt x="2169503" y="323947"/>
                </a:cubicBezTo>
                <a:close/>
                <a:moveTo>
                  <a:pt x="2171520" y="0"/>
                </a:moveTo>
                <a:cubicBezTo>
                  <a:pt x="3370817" y="0"/>
                  <a:pt x="4343040" y="973727"/>
                  <a:pt x="4343040" y="2174880"/>
                </a:cubicBezTo>
                <a:cubicBezTo>
                  <a:pt x="4343040" y="3376033"/>
                  <a:pt x="3370817" y="4349760"/>
                  <a:pt x="2171520" y="4349760"/>
                </a:cubicBezTo>
                <a:cubicBezTo>
                  <a:pt x="972223" y="4349760"/>
                  <a:pt x="0" y="3376033"/>
                  <a:pt x="0" y="2174880"/>
                </a:cubicBezTo>
                <a:cubicBezTo>
                  <a:pt x="0" y="973727"/>
                  <a:pt x="972223" y="0"/>
                  <a:pt x="2171520" y="0"/>
                </a:cubicBezTo>
                <a:close/>
              </a:path>
            </a:pathLst>
          </a:custGeom>
          <a:solidFill>
            <a:srgbClr val="7FB1E3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7FB1E3"/>
              </a:solidFill>
            </a:endParaRPr>
          </a:p>
        </p:txBody>
      </p:sp>
      <p:sp>
        <p:nvSpPr>
          <p:cNvPr id="82" name="Untertitel 2">
            <a:extLst>
              <a:ext uri="{FF2B5EF4-FFF2-40B4-BE49-F238E27FC236}">
                <a16:creationId xmlns:a16="http://schemas.microsoft.com/office/drawing/2014/main" id="{E59EBAE5-B068-80BC-9B4F-5A31365EBB8D}"/>
              </a:ext>
            </a:extLst>
          </p:cNvPr>
          <p:cNvSpPr txBox="1">
            <a:spLocks/>
          </p:cNvSpPr>
          <p:nvPr/>
        </p:nvSpPr>
        <p:spPr>
          <a:xfrm>
            <a:off x="779721" y="325316"/>
            <a:ext cx="10632559" cy="79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Использование на протяжении всего жизненного цикла</a:t>
            </a:r>
            <a:endParaRPr lang="de-DE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3" name="Untertitel 2">
            <a:extLst>
              <a:ext uri="{FF2B5EF4-FFF2-40B4-BE49-F238E27FC236}">
                <a16:creationId xmlns:a16="http://schemas.microsoft.com/office/drawing/2014/main" id="{0E399BF5-708E-F9A4-58B0-F4D506685D83}"/>
              </a:ext>
            </a:extLst>
          </p:cNvPr>
          <p:cNvSpPr txBox="1">
            <a:spLocks/>
          </p:cNvSpPr>
          <p:nvPr/>
        </p:nvSpPr>
        <p:spPr>
          <a:xfrm>
            <a:off x="1581446" y="1190092"/>
            <a:ext cx="2728444" cy="582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dirty="0">
                <a:solidFill>
                  <a:srgbClr val="FFE34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Строительство</a:t>
            </a:r>
            <a:endParaRPr lang="de-DE" sz="2000" dirty="0">
              <a:solidFill>
                <a:srgbClr val="FFE34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4" name="Untertitel 2">
            <a:extLst>
              <a:ext uri="{FF2B5EF4-FFF2-40B4-BE49-F238E27FC236}">
                <a16:creationId xmlns:a16="http://schemas.microsoft.com/office/drawing/2014/main" id="{5D194B99-B154-5C97-57C1-A2060F145B6D}"/>
              </a:ext>
            </a:extLst>
          </p:cNvPr>
          <p:cNvSpPr txBox="1">
            <a:spLocks/>
          </p:cNvSpPr>
          <p:nvPr/>
        </p:nvSpPr>
        <p:spPr>
          <a:xfrm>
            <a:off x="4729973" y="1190092"/>
            <a:ext cx="2736257" cy="582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dirty="0">
                <a:solidFill>
                  <a:srgbClr val="28965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Управление</a:t>
            </a:r>
            <a:endParaRPr lang="de-DE" sz="2000" dirty="0">
              <a:solidFill>
                <a:srgbClr val="28965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5" name="Untertitel 2">
            <a:extLst>
              <a:ext uri="{FF2B5EF4-FFF2-40B4-BE49-F238E27FC236}">
                <a16:creationId xmlns:a16="http://schemas.microsoft.com/office/drawing/2014/main" id="{68AE72A1-2766-7EC6-2207-0E85D17C66BC}"/>
              </a:ext>
            </a:extLst>
          </p:cNvPr>
          <p:cNvSpPr txBox="1">
            <a:spLocks/>
          </p:cNvSpPr>
          <p:nvPr/>
        </p:nvSpPr>
        <p:spPr>
          <a:xfrm>
            <a:off x="7879347" y="1190092"/>
            <a:ext cx="2728444" cy="582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dirty="0">
                <a:solidFill>
                  <a:srgbClr val="7FB1E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Продажа</a:t>
            </a:r>
            <a:endParaRPr lang="de-DE" sz="2000" dirty="0">
              <a:solidFill>
                <a:srgbClr val="7FB1E3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8" name="Untertitel 2">
            <a:extLst>
              <a:ext uri="{FF2B5EF4-FFF2-40B4-BE49-F238E27FC236}">
                <a16:creationId xmlns:a16="http://schemas.microsoft.com/office/drawing/2014/main" id="{162A9C23-6F86-A1DE-E0AC-20BC4825060C}"/>
              </a:ext>
            </a:extLst>
          </p:cNvPr>
          <p:cNvSpPr txBox="1">
            <a:spLocks/>
          </p:cNvSpPr>
          <p:nvPr/>
        </p:nvSpPr>
        <p:spPr>
          <a:xfrm>
            <a:off x="1788720" y="4615971"/>
            <a:ext cx="2728442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Отчеты о ходе строительства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Технический надзор</a:t>
            </a: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Авторский надзор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Приемка выполненных работ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Охрана труда и техника безопасности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 многое другое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9" name="Untertitel 2">
            <a:extLst>
              <a:ext uri="{FF2B5EF4-FFF2-40B4-BE49-F238E27FC236}">
                <a16:creationId xmlns:a16="http://schemas.microsoft.com/office/drawing/2014/main" id="{DD2C81BA-4CFB-209A-86FC-71DAC84CED6E}"/>
              </a:ext>
            </a:extLst>
          </p:cNvPr>
          <p:cNvSpPr txBox="1">
            <a:spLocks/>
          </p:cNvSpPr>
          <p:nvPr/>
        </p:nvSpPr>
        <p:spPr>
          <a:xfrm>
            <a:off x="4919857" y="4615971"/>
            <a:ext cx="2728443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Дефектовки и инспекции </a:t>
            </a: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Плановые и предупредительные работы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Чек-листы осмотров оборудования</a:t>
            </a: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Заявки от арендаторов</a:t>
            </a: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 многое другое</a:t>
            </a:r>
          </a:p>
        </p:txBody>
      </p:sp>
      <p:sp>
        <p:nvSpPr>
          <p:cNvPr id="90" name="Untertitel 2">
            <a:extLst>
              <a:ext uri="{FF2B5EF4-FFF2-40B4-BE49-F238E27FC236}">
                <a16:creationId xmlns:a16="http://schemas.microsoft.com/office/drawing/2014/main" id="{CDC7D675-D933-B1E3-615B-0DAD52ED2AE9}"/>
              </a:ext>
            </a:extLst>
          </p:cNvPr>
          <p:cNvSpPr txBox="1">
            <a:spLocks/>
          </p:cNvSpPr>
          <p:nvPr/>
        </p:nvSpPr>
        <p:spPr>
          <a:xfrm>
            <a:off x="8068022" y="4615971"/>
            <a:ext cx="2728443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Приемка-передача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Урегулирование жалоб и претензий</a:t>
            </a: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Гарантийные обязательства</a:t>
            </a:r>
          </a:p>
          <a:p>
            <a:pPr marL="285750" indent="-285750" algn="l">
              <a:buClr>
                <a:srgbClr val="7FB1E3"/>
              </a:buClr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 многое другое</a:t>
            </a:r>
            <a:endParaRPr lang="de-DE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8477F7-0BE6-6FB0-EBE9-322EF54C5FC3}"/>
              </a:ext>
            </a:extLst>
          </p:cNvPr>
          <p:cNvSpPr/>
          <p:nvPr/>
        </p:nvSpPr>
        <p:spPr>
          <a:xfrm>
            <a:off x="1788721" y="1937994"/>
            <a:ext cx="2346831" cy="23468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2045DD-58DA-9180-852A-758CC8A2CC67}"/>
              </a:ext>
            </a:extLst>
          </p:cNvPr>
          <p:cNvSpPr/>
          <p:nvPr/>
        </p:nvSpPr>
        <p:spPr>
          <a:xfrm>
            <a:off x="4919858" y="1937994"/>
            <a:ext cx="2346831" cy="23468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597CFF4-475A-6D34-C4DC-143E2D8317E7}"/>
              </a:ext>
            </a:extLst>
          </p:cNvPr>
          <p:cNvSpPr/>
          <p:nvPr/>
        </p:nvSpPr>
        <p:spPr>
          <a:xfrm>
            <a:off x="8068023" y="1937994"/>
            <a:ext cx="2346831" cy="23468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D28D829-BDEB-63E1-DBAA-960BA7FF6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12" b="-8612"/>
          <a:stretch/>
        </p:blipFill>
        <p:spPr>
          <a:xfrm>
            <a:off x="2423847" y="2061541"/>
            <a:ext cx="1034669" cy="207658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7F7F530-0F34-49DB-42A6-305329A67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49" b="-20949"/>
          <a:stretch/>
        </p:blipFill>
        <p:spPr>
          <a:xfrm>
            <a:off x="5574607" y="2061541"/>
            <a:ext cx="1033282" cy="207658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4951E85-D452-7F92-4F7E-8AF2DE3D73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16" b="-17216"/>
          <a:stretch/>
        </p:blipFill>
        <p:spPr>
          <a:xfrm>
            <a:off x="8925658" y="2018521"/>
            <a:ext cx="635823" cy="218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05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C8E8F41B07F141B1DC5F9EDE1F0E20" ma:contentTypeVersion="18" ma:contentTypeDescription="Create a new document." ma:contentTypeScope="" ma:versionID="98c7f0fa7c4d864a9690b304e9bfe8b1">
  <xsd:schema xmlns:xsd="http://www.w3.org/2001/XMLSchema" xmlns:xs="http://www.w3.org/2001/XMLSchema" xmlns:p="http://schemas.microsoft.com/office/2006/metadata/properties" xmlns:ns1="http://schemas.microsoft.com/sharepoint/v3" xmlns:ns2="c94aea8b-67bb-4175-b377-3cb0648fcbcd" xmlns:ns3="fac1bef2-9166-4209-a878-607d7c054542" targetNamespace="http://schemas.microsoft.com/office/2006/metadata/properties" ma:root="true" ma:fieldsID="c28e840bbb6496f54c1cc31a1b3111fe" ns1:_="" ns2:_="" ns3:_="">
    <xsd:import namespace="http://schemas.microsoft.com/sharepoint/v3"/>
    <xsd:import namespace="c94aea8b-67bb-4175-b377-3cb0648fcbcd"/>
    <xsd:import namespace="fac1bef2-9166-4209-a878-607d7c0545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aea8b-67bb-4175-b377-3cb0648fcb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12ddac6-8e74-4f36-80e0-2d3c10dd8d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1bef2-9166-4209-a878-607d7c0545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d77098c-b2c2-4e9c-ab55-388f35f09992}" ma:internalName="TaxCatchAll" ma:showField="CatchAllData" ma:web="fac1bef2-9166-4209-a878-607d7c0545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4aea8b-67bb-4175-b377-3cb0648fcbcd">
      <Terms xmlns="http://schemas.microsoft.com/office/infopath/2007/PartnerControls"/>
    </lcf76f155ced4ddcb4097134ff3c332f>
    <TaxCatchAll xmlns="fac1bef2-9166-4209-a878-607d7c054542" xsi:nil="true"/>
    <_ip_UnifiedCompliancePolicyUIAction xmlns="http://schemas.microsoft.com/sharepoint/v3" xsi:nil="true"/>
    <_ip_UnifiedCompliancePolicyProperties xmlns="http://schemas.microsoft.com/sharepoint/v3" xsi:nil="true"/>
    <SharedWithUsers xmlns="fac1bef2-9166-4209-a878-607d7c054542">
      <UserInfo>
        <DisplayName>Sales UK Members</DisplayName>
        <AccountId>1319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8CE4E9F-0D9D-4B16-B950-D4164CA57B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94aea8b-67bb-4175-b377-3cb0648fcbcd"/>
    <ds:schemaRef ds:uri="fac1bef2-9166-4209-a878-607d7c0545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3A3517-699F-4C33-836E-D5FE27F48D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ABF35F-5341-4DB8-ACAB-8EF1A14D3DC7}">
  <ds:schemaRefs>
    <ds:schemaRef ds:uri="http://schemas.microsoft.com/office/2006/documentManagement/types"/>
    <ds:schemaRef ds:uri="http://purl.org/dc/dcmitype/"/>
    <ds:schemaRef ds:uri="fac1bef2-9166-4209-a878-607d7c054542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c94aea8b-67bb-4175-b377-3cb0648fcbcd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1806</Words>
  <Application>Microsoft Office PowerPoint</Application>
  <PresentationFormat>Widescreen</PresentationFormat>
  <Paragraphs>332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Lato</vt:lpstr>
      <vt:lpstr>Lato Black</vt:lpstr>
      <vt:lpstr>Lato Light</vt:lpstr>
      <vt:lpstr>Mission Gothic Regular</vt:lpstr>
      <vt:lpstr>Open Sans</vt:lpstr>
      <vt:lpstr>Roboto Light</vt:lpstr>
      <vt:lpstr>Roboto Slab Bold</vt:lpstr>
      <vt:lpstr>Tahoma</vt:lpstr>
      <vt:lpstr>Office</vt:lpstr>
      <vt:lpstr>PowerPoint Presentation</vt:lpstr>
      <vt:lpstr>Андрей Белогорцев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</dc:title>
  <dc:subject/>
  <dc:creator>Georgia Sloane</dc:creator>
  <cp:keywords/>
  <dc:description/>
  <cp:lastModifiedBy>Andrey Belogortsev</cp:lastModifiedBy>
  <cp:revision>273</cp:revision>
  <dcterms:created xsi:type="dcterms:W3CDTF">2020-10-29T16:38:22Z</dcterms:created>
  <dcterms:modified xsi:type="dcterms:W3CDTF">2024-08-12T14:10:23Z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0x01010054C8E8F41B07F141B1DC5F9EDE1F0E20</vt:lpwstr>
  </property>
  <property fmtid="{D5CDD505-2E9C-101B-9397-08002B2CF9AE}" pid="3" name="MediaServiceImageTags">
    <vt:lpwstr/>
  </property>
  <property fmtid="{D5CDD505-2E9C-101B-9397-08002B2CF9AE}" pid="4" name="MSIP_Label_3161bb48-f0cc-4f0b-86d2-b64c89e33b1b_Enabled">
    <vt:lpwstr>true</vt:lpwstr>
  </property>
  <property fmtid="{D5CDD505-2E9C-101B-9397-08002B2CF9AE}" pid="5" name="MSIP_Label_3161bb48-f0cc-4f0b-86d2-b64c89e33b1b_SetDate">
    <vt:lpwstr>2024-08-08T10:46:40Z</vt:lpwstr>
  </property>
  <property fmtid="{D5CDD505-2E9C-101B-9397-08002B2CF9AE}" pid="6" name="MSIP_Label_3161bb48-f0cc-4f0b-86d2-b64c89e33b1b_Method">
    <vt:lpwstr>Standard</vt:lpwstr>
  </property>
  <property fmtid="{D5CDD505-2E9C-101B-9397-08002B2CF9AE}" pid="7" name="MSIP_Label_3161bb48-f0cc-4f0b-86d2-b64c89e33b1b_Name">
    <vt:lpwstr>Public</vt:lpwstr>
  </property>
  <property fmtid="{D5CDD505-2E9C-101B-9397-08002B2CF9AE}" pid="8" name="MSIP_Label_3161bb48-f0cc-4f0b-86d2-b64c89e33b1b_SiteId">
    <vt:lpwstr>36f3646b-87f2-4eb1-838e-dc965113cac6</vt:lpwstr>
  </property>
  <property fmtid="{D5CDD505-2E9C-101B-9397-08002B2CF9AE}" pid="9" name="MSIP_Label_3161bb48-f0cc-4f0b-86d2-b64c89e33b1b_ActionId">
    <vt:lpwstr>997e8b16-8557-4c5e-8965-8d0f7d9eebee</vt:lpwstr>
  </property>
  <property fmtid="{D5CDD505-2E9C-101B-9397-08002B2CF9AE}" pid="10" name="MSIP_Label_3161bb48-f0cc-4f0b-86d2-b64c89e33b1b_ContentBits">
    <vt:lpwstr>0</vt:lpwstr>
  </property>
</Properties>
</file>