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0" r:id="rId3"/>
    <p:sldId id="285" r:id="rId4"/>
    <p:sldId id="286" r:id="rId5"/>
    <p:sldId id="282" r:id="rId6"/>
    <p:sldId id="287" r:id="rId7"/>
    <p:sldId id="283" r:id="rId8"/>
    <p:sldId id="263" r:id="rId9"/>
  </p:sldIdLst>
  <p:sldSz cx="18288000" cy="10287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B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72" autoAdjust="0"/>
    <p:restoredTop sz="80785" autoAdjust="0"/>
  </p:normalViewPr>
  <p:slideViewPr>
    <p:cSldViewPr snapToGrid="0">
      <p:cViewPr varScale="1">
        <p:scale>
          <a:sx n="65" d="100"/>
          <a:sy n="65" d="100"/>
        </p:scale>
        <p:origin x="38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4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8DC89-4AA7-4E7A-A740-F933487EE4B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BDC2F-350E-4245-A561-3A4A93F73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4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gdataschool.ru/wiki/%d1%86%d0%b8%d1%84%d1%80%d0%be%d0%b2%d0%b8%d0%b7%d0%b0%d1%86%d0%b8%d1%8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gdataschool.ru/blog/what-is-daa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аспекты нашей жизни претерпевают цифровую трансформацию: от программного обеспечения и автоматизации до виртуальной реальности и машинного обучения.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Сфера недвижимости также эволюционировала под влиянием технологий, что получило название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Производной двух английских слов: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property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(недвижимость) 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technologies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(технологии). Буквально 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означает технологии в недвижимости</a:t>
            </a:r>
          </a:p>
          <a:p>
            <a:pPr fontAlgn="base"/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DC2F-350E-4245-A561-3A4A93F733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6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 </a:t>
            </a:r>
            <a:r>
              <a:rPr lang="ru-R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цифровой зрелостью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эксперты KMDA (Команда-А) подразумевают совокупную оценку уровня развития компании по нескольким ключевым направлениям цифровой трансформации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- цифровизация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бизнес-процессов;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управление на основе данных;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цифровая инфраструктура;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внедрение принципов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клиентоцентричности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(управление клиентским опытом);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управление ценностью продуктов и услуг;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R&amp;D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поиск гипотез, разработка инноваций и создание новых продуктов;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цифровая культура и цифровое партнерство.</a:t>
            </a:r>
          </a:p>
          <a:p>
            <a:endParaRPr lang="ru-RU" dirty="0"/>
          </a:p>
          <a:p>
            <a:r>
              <a:rPr lang="ru-RU" dirty="0"/>
              <a:t>Как вы видите на данном слайде, не все так плохо в строительной отрасли, при этом есть куда стремиться, вырваться из догоняющих в Лидеры цифровизации.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DC2F-350E-4245-A561-3A4A93F733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42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Интересно, что даже с учетом принадлежности к разным отраслям экономики, лидеров цифровизации отличают следующие общие качества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[1]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открытость новым технологиям и непрерывный поиск инноваций;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высокий уровень мотивации рядовых сотрудников и поддержка топ-менеджмента;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наличие стратегии цифровизации с учетом общего развития компании и органа управления цифровой трансформацией;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соответствие цифровой инфраструктуры потребностям бизнеса;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высокий уровень цифровизации бизнес-процессов, когда управление на каждом уровне (стратегический, тактический, операционный) осуществляется на основе глубокой аналитики данных с применением современных технологий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внедрение принципов цифровой культуры с непрерывным развитием компетенций сотрудников;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системная работа над развитием всей цифровой экосистемы предприятия.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DC2F-350E-4245-A561-3A4A93F733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373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исследованию KMDA, основными факторами успеха в реализации мероприятий цифровой трансформации считаются развитие компетенций сотрудников, поддержка руководства, а также наличие четкой системы управления и стратегии цифровизации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[1]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Примечательно, что наименьшее значение играет технологическая составляющая в виде развитой инфраструктуры. Впрочем, активное развитие облачных сервисов, например, по аналитике больших данных (</a:t>
            </a:r>
            <a:r>
              <a:rPr lang="ru-RU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DaaS</a:t>
            </a:r>
            <a:r>
              <a:rPr lang="ru-RU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данные как сервис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делает необязательным развертывание собственных дата-центров. Однако, небольшая влиятельность самих данных и аналитики на успехи цифровизации, по мнению респондентов KMDA, вызывает вопросы: о каком управлении на основе данных может идти речь, когда их значимость не считается высокой?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того, если проанализировать ключевые препятствия цифровой трансформации, отмеченные респондентами KMDA (нехватка компетенций, сопротивление изменениям, отсутствие единого органа управления цифровой трансформацией и стратегии цифровизации), можно сделать следующие выводы: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внутреннее сопротивление изменениям порождается отсутствием стратегического плана или его незнанием (непониманием);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недостаток компетенций, отсутствие поддержки со стороны руководства и нехватка квалифицированных кадров свидетельствуют о низком уровне цифровой культуры в организации.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DC2F-350E-4245-A561-3A4A93F733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0. Аналоговый подход - Все процессы организованы в ручном режиме, бумажные документы, </a:t>
            </a:r>
          </a:p>
          <a:p>
            <a:pPr marL="228600" indent="-228600">
              <a:buAutoNum type="arabicPeriod"/>
            </a:pPr>
            <a:r>
              <a:rPr lang="ru-RU" dirty="0"/>
              <a:t>Лоскутная автоматизация – </a:t>
            </a:r>
            <a:r>
              <a:rPr lang="en-US" dirty="0"/>
              <a:t>ERP, CRM, </a:t>
            </a:r>
            <a:r>
              <a:rPr lang="ru-RU" dirty="0"/>
              <a:t>Корп. Портал, </a:t>
            </a:r>
            <a:r>
              <a:rPr lang="en-US" dirty="0"/>
              <a:t>Excel</a:t>
            </a:r>
            <a:endParaRPr lang="ru-RU" dirty="0"/>
          </a:p>
          <a:p>
            <a:pPr marL="228600" indent="-228600">
              <a:buAutoNum type="arabicPeriod"/>
            </a:pPr>
            <a:r>
              <a:rPr lang="ru-RU" dirty="0"/>
              <a:t>Бесшовная цифровизация – Минимум бумажных операций, Единое информационное пространство для сотрудников компании, специализированное ПО для специалистов по направлениям</a:t>
            </a:r>
          </a:p>
          <a:p>
            <a:pPr marL="228600" indent="-228600">
              <a:buAutoNum type="arabicPeriod"/>
            </a:pPr>
            <a:r>
              <a:rPr lang="ru-RU" dirty="0"/>
              <a:t>Цифровая трансформация – Все БП компании максимально автоматизированы, есть интеграции с внешними сервисами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DC2F-350E-4245-A561-3A4A93F733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22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https://miro.com/app/board/uXjVObG1C14=/?invite_link_id=813640854305</a:t>
            </a:r>
            <a:r>
              <a:rPr lang="ru-RU" dirty="0"/>
              <a:t> </a:t>
            </a:r>
          </a:p>
          <a:p>
            <a:r>
              <a:rPr lang="ru-RU" dirty="0"/>
              <a:t>Этапы цифровизации Талан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DC2F-350E-4245-A561-3A4A93F733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6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https://miro.com/app/board/o9J_lQPFLhs=/</a:t>
            </a:r>
            <a:r>
              <a:rPr lang="ru-RU" dirty="0"/>
              <a:t> </a:t>
            </a:r>
          </a:p>
          <a:p>
            <a:r>
              <a:rPr lang="ru-RU" dirty="0"/>
              <a:t>Карта проектов по состоянию на 20.12.2021 Талан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DC2F-350E-4245-A561-3A4A93F733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067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BDC2F-350E-4245-A561-3A4A93F733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9C7-341A-46E2-9FC9-91D9CD3D441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F227-0463-40C8-9183-FC384D8BD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9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9C7-341A-46E2-9FC9-91D9CD3D441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F227-0463-40C8-9183-FC384D8BD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6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9C7-341A-46E2-9FC9-91D9CD3D441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F227-0463-40C8-9183-FC384D8BD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3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9C7-341A-46E2-9FC9-91D9CD3D441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F227-0463-40C8-9183-FC384D8BD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9C7-341A-46E2-9FC9-91D9CD3D441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F227-0463-40C8-9183-FC384D8BD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7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9C7-341A-46E2-9FC9-91D9CD3D441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F227-0463-40C8-9183-FC384D8BD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8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9C7-341A-46E2-9FC9-91D9CD3D441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F227-0463-40C8-9183-FC384D8BD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1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9C7-341A-46E2-9FC9-91D9CD3D441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F227-0463-40C8-9183-FC384D8BD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1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9C7-341A-46E2-9FC9-91D9CD3D441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F227-0463-40C8-9183-FC384D8BD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4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9C7-341A-46E2-9FC9-91D9CD3D441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F227-0463-40C8-9183-FC384D8BD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1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C29C7-341A-46E2-9FC9-91D9CD3D441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F227-0463-40C8-9183-FC384D8BD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3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C29C7-341A-46E2-9FC9-91D9CD3D441D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F227-0463-40C8-9183-FC384D8BD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64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F71EB-D6BB-9B4C-ACF7-439C206FC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B78A66-E8D9-5B41-85FD-0A24971719B2}"/>
              </a:ext>
            </a:extLst>
          </p:cNvPr>
          <p:cNvSpPr/>
          <p:nvPr/>
        </p:nvSpPr>
        <p:spPr>
          <a:xfrm>
            <a:off x="1564104" y="5143500"/>
            <a:ext cx="126090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  <a:latin typeface="Stolzl Medium" pitchFamily="2" charset="77"/>
              </a:rPr>
              <a:t>Цифровизация девелопера</a:t>
            </a:r>
            <a:endParaRPr lang="en-US" sz="9600" dirty="0">
              <a:solidFill>
                <a:schemeClr val="bg1"/>
              </a:solidFill>
              <a:latin typeface="Stolzl Medium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E77FC-E8CC-BB4C-94D3-DD9F3FA2C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3" y="1334570"/>
            <a:ext cx="9652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7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3C0F9A-6B9F-7D48-A606-7117D9759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70" y="1798228"/>
            <a:ext cx="16414750" cy="8488771"/>
          </a:xfrm>
          <a:prstGeom prst="rect">
            <a:avLst/>
          </a:prstGeom>
        </p:spPr>
      </p:pic>
      <p:sp>
        <p:nvSpPr>
          <p:cNvPr id="8" name="Прямоугольник 9">
            <a:extLst>
              <a:ext uri="{FF2B5EF4-FFF2-40B4-BE49-F238E27FC236}">
                <a16:creationId xmlns:a16="http://schemas.microsoft.com/office/drawing/2014/main" id="{19742A49-D037-6E47-9E31-02A7A7688399}"/>
              </a:ext>
            </a:extLst>
          </p:cNvPr>
          <p:cNvSpPr/>
          <p:nvPr/>
        </p:nvSpPr>
        <p:spPr>
          <a:xfrm>
            <a:off x="480892" y="496442"/>
            <a:ext cx="178071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olzl Medium"/>
                <a:ea typeface="Verdana" panose="020B0604030504040204" pitchFamily="34" charset="0"/>
                <a:cs typeface="Verdana" panose="020B0604030504040204" pitchFamily="34" charset="0"/>
              </a:rPr>
              <a:t>Распределение цифровой трансформации</a:t>
            </a:r>
          </a:p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olzl Medium"/>
                <a:ea typeface="Verdana" panose="020B0604030504040204" pitchFamily="34" charset="0"/>
                <a:cs typeface="Verdana" panose="020B0604030504040204" pitchFamily="34" charset="0"/>
              </a:rPr>
              <a:t>в России по отраслям и уровню зрелости</a:t>
            </a:r>
          </a:p>
        </p:txBody>
      </p:sp>
    </p:spTree>
    <p:extLst>
      <p:ext uri="{BB962C8B-B14F-4D97-AF65-F5344CB8AC3E}">
        <p14:creationId xmlns:p14="http://schemas.microsoft.com/office/powerpoint/2010/main" val="906171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056997-CFD5-B94C-A5DA-4E0597977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18AD3385-3E79-D149-A8B9-6D6F73CC23FF}"/>
              </a:ext>
            </a:extLst>
          </p:cNvPr>
          <p:cNvSpPr/>
          <p:nvPr/>
        </p:nvSpPr>
        <p:spPr>
          <a:xfrm>
            <a:off x="0" y="830978"/>
            <a:ext cx="18287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olzl Medium"/>
                <a:ea typeface="Verdana" panose="020B0604030504040204" pitchFamily="34" charset="0"/>
                <a:cs typeface="Verdana" panose="020B0604030504040204" pitchFamily="34" charset="0"/>
              </a:rPr>
              <a:t>Приоритеты направлений цифровой трансформации</a:t>
            </a:r>
          </a:p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olzl Medium"/>
                <a:ea typeface="Verdana" panose="020B0604030504040204" pitchFamily="34" charset="0"/>
                <a:cs typeface="Verdana" panose="020B0604030504040204" pitchFamily="34" charset="0"/>
              </a:rPr>
              <a:t>российских компаний (по мнению респондентов), %</a:t>
            </a:r>
          </a:p>
        </p:txBody>
      </p:sp>
    </p:spTree>
    <p:extLst>
      <p:ext uri="{BB962C8B-B14F-4D97-AF65-F5344CB8AC3E}">
        <p14:creationId xmlns:p14="http://schemas.microsoft.com/office/powerpoint/2010/main" val="366399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6324E8-0B04-3941-83FE-428A87A10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5524"/>
            <a:ext cx="9143997" cy="5695950"/>
          </a:xfrm>
          <a:prstGeom prst="rect">
            <a:avLst/>
          </a:prstGeom>
        </p:spPr>
      </p:pic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id="{16FFDACD-A53C-5A41-9383-2E1055CF1797}"/>
              </a:ext>
            </a:extLst>
          </p:cNvPr>
          <p:cNvSpPr/>
          <p:nvPr/>
        </p:nvSpPr>
        <p:spPr>
          <a:xfrm>
            <a:off x="0" y="2110054"/>
            <a:ext cx="9143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olzl Medium"/>
                <a:ea typeface="Verdana" panose="020B0604030504040204" pitchFamily="34" charset="0"/>
                <a:cs typeface="Verdana" panose="020B0604030504040204" pitchFamily="34" charset="0"/>
              </a:rPr>
              <a:t>Факторы успеха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Stolzl Medium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olzl Medium"/>
                <a:ea typeface="Verdana" panose="020B0604030504040204" pitchFamily="34" charset="0"/>
                <a:cs typeface="Verdana" panose="020B0604030504040204" pitchFamily="34" charset="0"/>
              </a:rPr>
              <a:t>цифровой трансформации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6180A-0C1F-884C-A2BD-622530249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8" y="2295525"/>
            <a:ext cx="9144001" cy="5695950"/>
          </a:xfrm>
          <a:prstGeom prst="rect">
            <a:avLst/>
          </a:prstGeom>
        </p:spPr>
      </p:pic>
      <p:sp>
        <p:nvSpPr>
          <p:cNvPr id="7" name="Прямоугольник 9">
            <a:extLst>
              <a:ext uri="{FF2B5EF4-FFF2-40B4-BE49-F238E27FC236}">
                <a16:creationId xmlns:a16="http://schemas.microsoft.com/office/drawing/2014/main" id="{4F886F54-004A-694E-9EDD-800B1029EAFE}"/>
              </a:ext>
            </a:extLst>
          </p:cNvPr>
          <p:cNvSpPr/>
          <p:nvPr/>
        </p:nvSpPr>
        <p:spPr>
          <a:xfrm>
            <a:off x="9143999" y="2110053"/>
            <a:ext cx="9144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olzl Medium"/>
                <a:ea typeface="Verdana" panose="020B0604030504040204" pitchFamily="34" charset="0"/>
                <a:cs typeface="Verdana" panose="020B0604030504040204" pitchFamily="34" charset="0"/>
              </a:rPr>
              <a:t>Ключевые препятствия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Stolzl Medium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olzl Medium"/>
                <a:ea typeface="Verdana" panose="020B0604030504040204" pitchFamily="34" charset="0"/>
                <a:cs typeface="Verdana" panose="020B0604030504040204" pitchFamily="34" charset="0"/>
              </a:rPr>
              <a:t>цифровой трансформации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98207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7B593A-08D9-994D-94ED-3CA1CC06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4BD62365-CC05-4C4A-B820-F54389F87A0D}"/>
              </a:ext>
            </a:extLst>
          </p:cNvPr>
          <p:cNvSpPr/>
          <p:nvPr/>
        </p:nvSpPr>
        <p:spPr>
          <a:xfrm>
            <a:off x="0" y="705992"/>
            <a:ext cx="1828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Stolzl Medium"/>
                <a:ea typeface="Verdana" panose="020B0604030504040204" pitchFamily="34" charset="0"/>
                <a:cs typeface="Verdana" panose="020B0604030504040204" pitchFamily="34" charset="0"/>
              </a:rPr>
              <a:t>4 уровня цифровизации</a:t>
            </a:r>
          </a:p>
        </p:txBody>
      </p:sp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id="{67E2417D-E1B6-204B-8B77-4AD1F40F4A86}"/>
              </a:ext>
            </a:extLst>
          </p:cNvPr>
          <p:cNvSpPr/>
          <p:nvPr/>
        </p:nvSpPr>
        <p:spPr>
          <a:xfrm>
            <a:off x="7581900" y="328031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Stolzl Medium"/>
                <a:ea typeface="Verdana" panose="020B0604030504040204" pitchFamily="34" charset="0"/>
                <a:cs typeface="Verdana" panose="020B0604030504040204" pitchFamily="34" charset="0"/>
              </a:rPr>
              <a:t>3. Цифровая трансформация</a:t>
            </a:r>
          </a:p>
        </p:txBody>
      </p:sp>
      <p:sp>
        <p:nvSpPr>
          <p:cNvPr id="11" name="Прямоугольник 9">
            <a:extLst>
              <a:ext uri="{FF2B5EF4-FFF2-40B4-BE49-F238E27FC236}">
                <a16:creationId xmlns:a16="http://schemas.microsoft.com/office/drawing/2014/main" id="{8A7CF433-FC48-DD49-81D2-AADA12A2A8C6}"/>
              </a:ext>
            </a:extLst>
          </p:cNvPr>
          <p:cNvSpPr/>
          <p:nvPr/>
        </p:nvSpPr>
        <p:spPr>
          <a:xfrm>
            <a:off x="5581650" y="493436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Stolzl Medium"/>
                <a:ea typeface="Verdana" panose="020B0604030504040204" pitchFamily="34" charset="0"/>
                <a:cs typeface="Verdana" panose="020B0604030504040204" pitchFamily="34" charset="0"/>
              </a:rPr>
              <a:t>2. Бесшовная цифровизация</a:t>
            </a:r>
          </a:p>
        </p:txBody>
      </p:sp>
      <p:sp>
        <p:nvSpPr>
          <p:cNvPr id="12" name="Прямоугольник 9">
            <a:extLst>
              <a:ext uri="{FF2B5EF4-FFF2-40B4-BE49-F238E27FC236}">
                <a16:creationId xmlns:a16="http://schemas.microsoft.com/office/drawing/2014/main" id="{F28299AF-A746-664C-87F3-7D41B5CDB6DB}"/>
              </a:ext>
            </a:extLst>
          </p:cNvPr>
          <p:cNvSpPr/>
          <p:nvPr/>
        </p:nvSpPr>
        <p:spPr>
          <a:xfrm>
            <a:off x="5105400" y="658841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Stolzl Medium"/>
                <a:ea typeface="Verdana" panose="020B0604030504040204" pitchFamily="34" charset="0"/>
                <a:cs typeface="Verdana" panose="020B0604030504040204" pitchFamily="34" charset="0"/>
              </a:rPr>
              <a:t>1. Лоскутная автоматизация</a:t>
            </a:r>
          </a:p>
        </p:txBody>
      </p:sp>
      <p:sp>
        <p:nvSpPr>
          <p:cNvPr id="13" name="Прямоугольник 9">
            <a:extLst>
              <a:ext uri="{FF2B5EF4-FFF2-40B4-BE49-F238E27FC236}">
                <a16:creationId xmlns:a16="http://schemas.microsoft.com/office/drawing/2014/main" id="{B3D6A2DE-1D64-2C46-A484-6C055744B7A3}"/>
              </a:ext>
            </a:extLst>
          </p:cNvPr>
          <p:cNvSpPr/>
          <p:nvPr/>
        </p:nvSpPr>
        <p:spPr>
          <a:xfrm>
            <a:off x="6248400" y="816197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Stolzl Medium"/>
                <a:ea typeface="Verdana" panose="020B0604030504040204" pitchFamily="34" charset="0"/>
                <a:cs typeface="Verdana" panose="020B0604030504040204" pitchFamily="34" charset="0"/>
              </a:rPr>
              <a:t>0. Аналоговый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266870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2F9043-8F2C-E046-94F5-8BF364402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Прямоугольник 9">
            <a:extLst>
              <a:ext uri="{FF2B5EF4-FFF2-40B4-BE49-F238E27FC236}">
                <a16:creationId xmlns:a16="http://schemas.microsoft.com/office/drawing/2014/main" id="{90648BAF-F5CC-1043-B025-11F268B3ADFA}"/>
              </a:ext>
            </a:extLst>
          </p:cNvPr>
          <p:cNvSpPr/>
          <p:nvPr/>
        </p:nvSpPr>
        <p:spPr>
          <a:xfrm>
            <a:off x="0" y="401192"/>
            <a:ext cx="1828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Stolzl Medium"/>
                <a:ea typeface="Verdana" panose="020B0604030504040204" pitchFamily="34" charset="0"/>
                <a:cs typeface="Verdana" panose="020B0604030504040204" pitchFamily="34" charset="0"/>
              </a:rPr>
              <a:t>Этапы цифровизации Талан</a:t>
            </a:r>
          </a:p>
        </p:txBody>
      </p:sp>
    </p:spTree>
    <p:extLst>
      <p:ext uri="{BB962C8B-B14F-4D97-AF65-F5344CB8AC3E}">
        <p14:creationId xmlns:p14="http://schemas.microsoft.com/office/powerpoint/2010/main" val="376312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FD6A2C-0988-45C2-A790-A145A8A76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127" y="95250"/>
            <a:ext cx="15377746" cy="100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6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E574D20F-3FF8-0241-A52C-3C58A31D3B9E}"/>
              </a:ext>
            </a:extLst>
          </p:cNvPr>
          <p:cNvSpPr/>
          <p:nvPr/>
        </p:nvSpPr>
        <p:spPr>
          <a:xfrm>
            <a:off x="0" y="12"/>
            <a:ext cx="18288000" cy="10286988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9E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Прямоугольник 5">
            <a:extLst>
              <a:ext uri="{FF2B5EF4-FFF2-40B4-BE49-F238E27FC236}">
                <a16:creationId xmlns:a16="http://schemas.microsoft.com/office/drawing/2014/main" id="{45404BCD-4A72-D743-A8A4-9CD9D2ADC27A}"/>
              </a:ext>
            </a:extLst>
          </p:cNvPr>
          <p:cNvSpPr/>
          <p:nvPr/>
        </p:nvSpPr>
        <p:spPr>
          <a:xfrm>
            <a:off x="1393983" y="5066245"/>
            <a:ext cx="1157762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0" dirty="0">
                <a:solidFill>
                  <a:schemeClr val="bg1"/>
                </a:solidFill>
                <a:latin typeface="Stolzl Medium" pitchFamily="2" charset="77"/>
              </a:rPr>
              <a:t>Спасибо за внимание</a:t>
            </a:r>
          </a:p>
          <a:p>
            <a:endParaRPr lang="ru-RU" sz="7000" dirty="0">
              <a:solidFill>
                <a:schemeClr val="bg1"/>
              </a:solidFill>
              <a:latin typeface="Stolzl Medium" pitchFamily="2" charset="77"/>
            </a:endParaRPr>
          </a:p>
          <a:p>
            <a:r>
              <a:rPr lang="ru-RU" sz="6600" dirty="0" err="1">
                <a:solidFill>
                  <a:schemeClr val="bg1"/>
                </a:solidFill>
                <a:latin typeface="Stolzl Medium" pitchFamily="2" charset="77"/>
              </a:rPr>
              <a:t>Булинский</a:t>
            </a:r>
            <a:r>
              <a:rPr lang="ru-RU" sz="6600" dirty="0">
                <a:solidFill>
                  <a:schemeClr val="bg1"/>
                </a:solidFill>
                <a:latin typeface="Stolzl Medium" pitchFamily="2" charset="77"/>
              </a:rPr>
              <a:t> Константин</a:t>
            </a:r>
          </a:p>
          <a:p>
            <a:r>
              <a:rPr lang="en-US" sz="6600" dirty="0">
                <a:solidFill>
                  <a:schemeClr val="bg1"/>
                </a:solidFill>
                <a:latin typeface="Stolzl Medium" pitchFamily="2" charset="77"/>
              </a:rPr>
              <a:t>CIO </a:t>
            </a:r>
            <a:r>
              <a:rPr lang="ru-RU" sz="6600" dirty="0">
                <a:solidFill>
                  <a:schemeClr val="bg1"/>
                </a:solidFill>
                <a:latin typeface="Stolzl Medium" pitchFamily="2" charset="77"/>
              </a:rPr>
              <a:t>Талан</a:t>
            </a:r>
            <a:endParaRPr lang="en-US" sz="6600" dirty="0">
              <a:solidFill>
                <a:schemeClr val="bg1"/>
              </a:solidFill>
              <a:latin typeface="Stolzl Medium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897B8E0-42A4-4847-96A0-6A5498056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03" y="1334570"/>
            <a:ext cx="965200" cy="1104900"/>
          </a:xfrm>
          <a:prstGeom prst="rect">
            <a:avLst/>
          </a:prstGeom>
        </p:spPr>
      </p:pic>
      <p:pic>
        <p:nvPicPr>
          <p:cNvPr id="1028" name="Picture 4" descr="http://qrcoder.ru/code/?BEGIN%3AVCARD%0AN%3ABulinskiy%3BKonstantin%0AORG%3ATalan%0ATITLE%3Acio%0ATEL%3A%2B79225028262%0AEMAIL%3Acio%40talan.group%0AEND%3AVCARD&amp;4&amp;0">
            <a:extLst>
              <a:ext uri="{FF2B5EF4-FFF2-40B4-BE49-F238E27FC236}">
                <a16:creationId xmlns:a16="http://schemas.microsoft.com/office/drawing/2014/main" id="{28809C11-BDA5-42CC-BC14-9CA5A512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730" y="5066245"/>
            <a:ext cx="4356100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334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2013</TotalTime>
  <Words>270</Words>
  <Application>Microsoft Office PowerPoint</Application>
  <PresentationFormat>Произвольный</PresentationFormat>
  <Paragraphs>62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Stolzl Medium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цифровизации  Талан</dc:title>
  <dc:creator>Булинский Константин Леонидович</dc:creator>
  <cp:lastModifiedBy>Булинский Константин Леонидович</cp:lastModifiedBy>
  <cp:revision>100</cp:revision>
  <cp:lastPrinted>2021-12-15T09:52:25Z</cp:lastPrinted>
  <dcterms:created xsi:type="dcterms:W3CDTF">2019-11-16T14:14:49Z</dcterms:created>
  <dcterms:modified xsi:type="dcterms:W3CDTF">2021-12-16T11:04:58Z</dcterms:modified>
</cp:coreProperties>
</file>