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907588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gXcIFdvShKi3hFnvc747El8jIs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12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35e6bacde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135e6bacde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135e6bacd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1" name="Google Shape;161;g2135e6bacd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135e6bacde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" name="Google Shape;170;g2135e6bacde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135e6bacde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8" name="Google Shape;178;g2135e6bacd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135e6bacd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135e6bacde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071f6df782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g2071f6df78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f5b708770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g1f5b708770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f5b708770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5" name="Google Shape;105;g1f5b708770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f5b708770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4" name="Google Shape;114;g1f5b708770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f5b70877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2" name="Google Shape;122;g1f5b70877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f5b708770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5" name="Google Shape;135;g1f5b708770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f5b708770c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3" name="Google Shape;143;g1f5b708770c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f5b708770c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g1f5b708770c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ctrTitle"/>
          </p:nvPr>
        </p:nvSpPr>
        <p:spPr>
          <a:xfrm>
            <a:off x="743069" y="1122363"/>
            <a:ext cx="842145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ubTitle" idx="1"/>
          </p:nvPr>
        </p:nvSpPr>
        <p:spPr>
          <a:xfrm>
            <a:off x="1238449" y="3602038"/>
            <a:ext cx="7430691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681147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3281889" y="6356352"/>
            <a:ext cx="33438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6997234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681147" y="365127"/>
            <a:ext cx="85452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2778126" y="-271353"/>
            <a:ext cx="4351338" cy="8545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681147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3281889" y="6356352"/>
            <a:ext cx="33438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6997234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5252361" y="2202882"/>
            <a:ext cx="5811838" cy="2136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917791" y="128481"/>
            <a:ext cx="5811838" cy="628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681147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3281889" y="6356352"/>
            <a:ext cx="33438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6997234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title"/>
          </p:nvPr>
        </p:nvSpPr>
        <p:spPr>
          <a:xfrm>
            <a:off x="681147" y="365127"/>
            <a:ext cx="85452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body" idx="1"/>
          </p:nvPr>
        </p:nvSpPr>
        <p:spPr>
          <a:xfrm>
            <a:off x="681147" y="1825625"/>
            <a:ext cx="854529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dt" idx="10"/>
          </p:nvPr>
        </p:nvSpPr>
        <p:spPr>
          <a:xfrm>
            <a:off x="681147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ftr" idx="11"/>
          </p:nvPr>
        </p:nvSpPr>
        <p:spPr>
          <a:xfrm>
            <a:off x="3281889" y="6356352"/>
            <a:ext cx="33438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6997234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675987" y="1709740"/>
            <a:ext cx="854529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675987" y="4589465"/>
            <a:ext cx="8545295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dt" idx="10"/>
          </p:nvPr>
        </p:nvSpPr>
        <p:spPr>
          <a:xfrm>
            <a:off x="681147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ftr" idx="11"/>
          </p:nvPr>
        </p:nvSpPr>
        <p:spPr>
          <a:xfrm>
            <a:off x="3281889" y="6356352"/>
            <a:ext cx="33438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sldNum" idx="12"/>
          </p:nvPr>
        </p:nvSpPr>
        <p:spPr>
          <a:xfrm>
            <a:off x="6997234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681147" y="365127"/>
            <a:ext cx="85452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681147" y="1825625"/>
            <a:ext cx="42107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2"/>
          </p:nvPr>
        </p:nvSpPr>
        <p:spPr>
          <a:xfrm>
            <a:off x="5015716" y="1825625"/>
            <a:ext cx="42107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dt" idx="10"/>
          </p:nvPr>
        </p:nvSpPr>
        <p:spPr>
          <a:xfrm>
            <a:off x="681147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ftr" idx="11"/>
          </p:nvPr>
        </p:nvSpPr>
        <p:spPr>
          <a:xfrm>
            <a:off x="3281889" y="6356352"/>
            <a:ext cx="33438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6997234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682437" y="365127"/>
            <a:ext cx="85452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1"/>
          </p:nvPr>
        </p:nvSpPr>
        <p:spPr>
          <a:xfrm>
            <a:off x="682438" y="1681163"/>
            <a:ext cx="419137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2"/>
          </p:nvPr>
        </p:nvSpPr>
        <p:spPr>
          <a:xfrm>
            <a:off x="682438" y="2505075"/>
            <a:ext cx="4191373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3"/>
          </p:nvPr>
        </p:nvSpPr>
        <p:spPr>
          <a:xfrm>
            <a:off x="5015717" y="1681163"/>
            <a:ext cx="421201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4"/>
          </p:nvPr>
        </p:nvSpPr>
        <p:spPr>
          <a:xfrm>
            <a:off x="5015717" y="2505075"/>
            <a:ext cx="4212015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dt" idx="10"/>
          </p:nvPr>
        </p:nvSpPr>
        <p:spPr>
          <a:xfrm>
            <a:off x="681147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ftr" idx="11"/>
          </p:nvPr>
        </p:nvSpPr>
        <p:spPr>
          <a:xfrm>
            <a:off x="3281889" y="6356352"/>
            <a:ext cx="33438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sldNum" idx="12"/>
          </p:nvPr>
        </p:nvSpPr>
        <p:spPr>
          <a:xfrm>
            <a:off x="6997234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681147" y="365127"/>
            <a:ext cx="85452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dt" idx="10"/>
          </p:nvPr>
        </p:nvSpPr>
        <p:spPr>
          <a:xfrm>
            <a:off x="681147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ftr" idx="11"/>
          </p:nvPr>
        </p:nvSpPr>
        <p:spPr>
          <a:xfrm>
            <a:off x="3281889" y="6356352"/>
            <a:ext cx="33438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sldNum" idx="12"/>
          </p:nvPr>
        </p:nvSpPr>
        <p:spPr>
          <a:xfrm>
            <a:off x="6997234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681147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3281889" y="6356352"/>
            <a:ext cx="33438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6997234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682437" y="457200"/>
            <a:ext cx="319545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4212016" y="987427"/>
            <a:ext cx="5015716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682437" y="2057400"/>
            <a:ext cx="319545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681147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3281889" y="6356352"/>
            <a:ext cx="33438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6997234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682437" y="457200"/>
            <a:ext cx="319545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4212016" y="987427"/>
            <a:ext cx="5015716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682437" y="2057400"/>
            <a:ext cx="319545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681147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3281889" y="6356352"/>
            <a:ext cx="33438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6997234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681147" y="365127"/>
            <a:ext cx="854529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681147" y="1825625"/>
            <a:ext cx="854529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681147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3281889" y="6356352"/>
            <a:ext cx="33438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6997234" y="6356352"/>
            <a:ext cx="22292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2135e6bacde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907574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135e6bacde_0_15"/>
          <p:cNvSpPr txBox="1">
            <a:spLocks noGrp="1"/>
          </p:cNvSpPr>
          <p:nvPr>
            <p:ph type="title"/>
          </p:nvPr>
        </p:nvSpPr>
        <p:spPr>
          <a:xfrm>
            <a:off x="681147" y="365127"/>
            <a:ext cx="854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4" name="Google Shape;164;g2135e6bacde_0_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4351"/>
          <a:stretch/>
        </p:blipFill>
        <p:spPr>
          <a:xfrm>
            <a:off x="775" y="0"/>
            <a:ext cx="990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2135e6bacde_0_15"/>
          <p:cNvSpPr txBox="1"/>
          <p:nvPr/>
        </p:nvSpPr>
        <p:spPr>
          <a:xfrm>
            <a:off x="102300" y="2998963"/>
            <a:ext cx="2553900" cy="255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На 1 Га </a:t>
            </a:r>
            <a:endParaRPr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100   Хвойных деревьев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100 Лиственных деревьев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500 Кустарников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10 000 м.кв. Газона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Стоимость озеленения </a:t>
            </a:r>
            <a:endParaRPr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7,4 млн. руб.</a:t>
            </a:r>
            <a:endParaRPr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2135e6bacde_0_15"/>
          <p:cNvSpPr txBox="1"/>
          <p:nvPr/>
        </p:nvSpPr>
        <p:spPr>
          <a:xfrm>
            <a:off x="1546075" y="865525"/>
            <a:ext cx="6815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25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Дворовые территории</a:t>
            </a:r>
            <a:endParaRPr sz="2300" b="0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g2135e6bacde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64750" y="1896152"/>
            <a:ext cx="7142825" cy="476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135e6bacde_0_23"/>
          <p:cNvSpPr txBox="1">
            <a:spLocks noGrp="1"/>
          </p:cNvSpPr>
          <p:nvPr>
            <p:ph type="title"/>
          </p:nvPr>
        </p:nvSpPr>
        <p:spPr>
          <a:xfrm>
            <a:off x="681147" y="365127"/>
            <a:ext cx="854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73" name="Google Shape;173;g2135e6bacde_0_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4351"/>
          <a:stretch/>
        </p:blipFill>
        <p:spPr>
          <a:xfrm>
            <a:off x="131225" y="-231975"/>
            <a:ext cx="990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2135e6bacde_0_23"/>
          <p:cNvSpPr txBox="1"/>
          <p:nvPr/>
        </p:nvSpPr>
        <p:spPr>
          <a:xfrm>
            <a:off x="1241400" y="2032425"/>
            <a:ext cx="7424700" cy="3940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озеленение это  </a:t>
            </a:r>
            <a:r>
              <a:rPr lang="ru-RU" sz="2900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400 </a:t>
            </a: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руб  в 1 м.кв. жилой площади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это </a:t>
            </a:r>
            <a:r>
              <a:rPr lang="ru-RU" sz="2900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1%</a:t>
            </a: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 от стоимости жилья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29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750-1550</a:t>
            </a:r>
            <a:r>
              <a:rPr lang="ru-RU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руб средняя стоимость 1 м.кв. озеленения</a:t>
            </a:r>
            <a:endParaRPr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это в </a:t>
            </a:r>
            <a:r>
              <a:rPr lang="ru-RU" sz="29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3-5</a:t>
            </a:r>
            <a:r>
              <a:rPr lang="ru-RU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раз дешевле стоимости устройства твердых покрытий</a:t>
            </a:r>
            <a:endParaRPr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в Европе при затратах на озеленение </a:t>
            </a:r>
            <a:r>
              <a:rPr lang="ru-RU" sz="2900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2% </a:t>
            </a: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от всех затрат стоимость недвижимости возрастает на </a:t>
            </a:r>
            <a:r>
              <a:rPr lang="ru-RU" sz="2900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30%</a:t>
            </a:r>
            <a:endParaRPr sz="2900"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2135e6bacde_0_23"/>
          <p:cNvSpPr txBox="1"/>
          <p:nvPr/>
        </p:nvSpPr>
        <p:spPr>
          <a:xfrm>
            <a:off x="1546038" y="894525"/>
            <a:ext cx="6815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25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Немного экономики</a:t>
            </a:r>
            <a:endParaRPr sz="2300" b="0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135e6bacde_0_46"/>
          <p:cNvSpPr txBox="1">
            <a:spLocks noGrp="1"/>
          </p:cNvSpPr>
          <p:nvPr>
            <p:ph type="title"/>
          </p:nvPr>
        </p:nvSpPr>
        <p:spPr>
          <a:xfrm>
            <a:off x="681147" y="365127"/>
            <a:ext cx="854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81" name="Google Shape;181;g2135e6bacde_0_4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4351"/>
          <a:stretch/>
        </p:blipFill>
        <p:spPr>
          <a:xfrm>
            <a:off x="775" y="0"/>
            <a:ext cx="990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2135e6bacde_0_46"/>
          <p:cNvSpPr txBox="1"/>
          <p:nvPr/>
        </p:nvSpPr>
        <p:spPr>
          <a:xfrm>
            <a:off x="1546038" y="894525"/>
            <a:ext cx="6815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25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Спасибо за внимание!</a:t>
            </a:r>
            <a:endParaRPr sz="2300" b="0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g2135e6bacde_0_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5575" y="1774600"/>
            <a:ext cx="7496412" cy="499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135e6bacde_0_39"/>
          <p:cNvSpPr txBox="1">
            <a:spLocks noGrp="1"/>
          </p:cNvSpPr>
          <p:nvPr>
            <p:ph type="title"/>
          </p:nvPr>
        </p:nvSpPr>
        <p:spPr>
          <a:xfrm>
            <a:off x="681147" y="365127"/>
            <a:ext cx="85452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2135e6bacde_0_39"/>
          <p:cNvSpPr txBox="1">
            <a:spLocks noGrp="1"/>
          </p:cNvSpPr>
          <p:nvPr>
            <p:ph type="body" idx="1"/>
          </p:nvPr>
        </p:nvSpPr>
        <p:spPr>
          <a:xfrm>
            <a:off x="681147" y="1825625"/>
            <a:ext cx="85452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0" name="Google Shape;190;g2135e6bacde_0_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90757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135e6bacde_0_39"/>
          <p:cNvPicPr preferRelativeResize="0"/>
          <p:nvPr/>
        </p:nvPicPr>
        <p:blipFill rotWithShape="1">
          <a:blip r:embed="rId4">
            <a:alphaModFix/>
          </a:blip>
          <a:srcRect l="7688" t="7348" r="4746" b="8955"/>
          <a:stretch/>
        </p:blipFill>
        <p:spPr>
          <a:xfrm>
            <a:off x="4358200" y="4311425"/>
            <a:ext cx="1797975" cy="172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071f6df782_0_10"/>
          <p:cNvSpPr txBox="1">
            <a:spLocks noGrp="1"/>
          </p:cNvSpPr>
          <p:nvPr>
            <p:ph type="title"/>
          </p:nvPr>
        </p:nvSpPr>
        <p:spPr>
          <a:xfrm>
            <a:off x="681147" y="365127"/>
            <a:ext cx="854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90" name="Google Shape;90;g2071f6df782_0_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4351"/>
          <a:stretch/>
        </p:blipFill>
        <p:spPr>
          <a:xfrm>
            <a:off x="56788" y="0"/>
            <a:ext cx="990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g2071f6df782_0_10"/>
          <p:cNvSpPr txBox="1"/>
          <p:nvPr/>
        </p:nvSpPr>
        <p:spPr>
          <a:xfrm>
            <a:off x="132550" y="2981100"/>
            <a:ext cx="4217100" cy="364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Общая площадь - 1 615 Га</a:t>
            </a:r>
            <a:endParaRPr sz="1500" b="1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40% Площадь застройки - 700 Га</a:t>
            </a:r>
            <a:endParaRPr sz="1500" b="1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60% Площадь зелёных зон - 915 Га</a:t>
            </a:r>
            <a:endParaRPr sz="1500" b="1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Площадь жилья - 1 142 000 м.кв.</a:t>
            </a:r>
            <a:endParaRPr sz="1500" b="1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Численность населения - 40 000 жителей</a:t>
            </a:r>
            <a:endParaRPr sz="1500" b="1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Общая стоимость проекта на 2007г -</a:t>
            </a:r>
            <a:endParaRPr sz="1500" b="1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 52 млрд. руб.</a:t>
            </a:r>
            <a:endParaRPr sz="1500" b="1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-RU" sz="1500" b="1" i="0" u="none" strike="noStrike" cap="none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Начало строительства 2007 г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g2071f6df782_0_10"/>
          <p:cNvSpPr txBox="1"/>
          <p:nvPr/>
        </p:nvSpPr>
        <p:spPr>
          <a:xfrm>
            <a:off x="1415538" y="140600"/>
            <a:ext cx="68154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2500" b="0" i="0" u="none" strike="noStrike" cap="none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Федеральный проект комплексной застройки “Город-спутник Кемерова</a:t>
            </a:r>
            <a:endParaRPr sz="2500" b="0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2500" b="0" i="0" u="none" strike="noStrike" cap="none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Лесная поляна”</a:t>
            </a:r>
            <a:endParaRPr sz="2300" b="0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g2071f6df782_0_10"/>
          <p:cNvPicPr preferRelativeResize="0"/>
          <p:nvPr/>
        </p:nvPicPr>
        <p:blipFill rotWithShape="1">
          <a:blip r:embed="rId4">
            <a:alphaModFix/>
          </a:blip>
          <a:srcRect r="43344"/>
          <a:stretch/>
        </p:blipFill>
        <p:spPr>
          <a:xfrm>
            <a:off x="4349650" y="1980800"/>
            <a:ext cx="5613148" cy="477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f5b708770c_0_18"/>
          <p:cNvSpPr txBox="1">
            <a:spLocks noGrp="1"/>
          </p:cNvSpPr>
          <p:nvPr>
            <p:ph type="title"/>
          </p:nvPr>
        </p:nvSpPr>
        <p:spPr>
          <a:xfrm>
            <a:off x="681147" y="365127"/>
            <a:ext cx="854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99" name="Google Shape;99;g1f5b708770c_0_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4351"/>
          <a:stretch/>
        </p:blipFill>
        <p:spPr>
          <a:xfrm>
            <a:off x="750" y="-85500"/>
            <a:ext cx="990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1f5b708770c_0_18"/>
          <p:cNvSpPr txBox="1"/>
          <p:nvPr/>
        </p:nvSpPr>
        <p:spPr>
          <a:xfrm>
            <a:off x="56800" y="3308325"/>
            <a:ext cx="4614600" cy="29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1f5b708770c_0_18"/>
          <p:cNvSpPr txBox="1"/>
          <p:nvPr/>
        </p:nvSpPr>
        <p:spPr>
          <a:xfrm>
            <a:off x="1546038" y="894525"/>
            <a:ext cx="6815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2500" b="0" i="0" u="none" strike="noStrike" cap="none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Город-спутник Кемерова “Лесная поляна”</a:t>
            </a:r>
            <a:endParaRPr sz="2300" b="0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Google Shape;102;g1f5b708770c_0_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60483"/>
            <a:ext cx="9907576" cy="3834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f5b708770c_0_6"/>
          <p:cNvSpPr txBox="1">
            <a:spLocks noGrp="1"/>
          </p:cNvSpPr>
          <p:nvPr>
            <p:ph type="title"/>
          </p:nvPr>
        </p:nvSpPr>
        <p:spPr>
          <a:xfrm>
            <a:off x="681147" y="365127"/>
            <a:ext cx="854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08" name="Google Shape;108;g1f5b708770c_0_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4351"/>
          <a:stretch/>
        </p:blipFill>
        <p:spPr>
          <a:xfrm>
            <a:off x="788" y="-143500"/>
            <a:ext cx="990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1f5b708770c_0_6"/>
          <p:cNvSpPr txBox="1"/>
          <p:nvPr/>
        </p:nvSpPr>
        <p:spPr>
          <a:xfrm>
            <a:off x="129300" y="2978363"/>
            <a:ext cx="4614600" cy="341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Рулонный газон желтого цвета за счет низкого кошения и отсутствия полива.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 Большое количество мёртвых и угнетенных деревьев и кустарников. 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Слабо облиственные деревья. 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Хаотичная и плотная схема посадки растений без  учёта их дальнейшего развития.  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1f5b708770c_0_6"/>
          <p:cNvSpPr txBox="1"/>
          <p:nvPr/>
        </p:nvSpPr>
        <p:spPr>
          <a:xfrm>
            <a:off x="1546075" y="909025"/>
            <a:ext cx="6815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ru-RU" sz="25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Состояние зелёных насаждений на 2013 г.</a:t>
            </a:r>
            <a:endParaRPr sz="2300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g1f5b708770c_0_6"/>
          <p:cNvPicPr preferRelativeResize="0"/>
          <p:nvPr/>
        </p:nvPicPr>
        <p:blipFill rotWithShape="1">
          <a:blip r:embed="rId4">
            <a:alphaModFix/>
          </a:blip>
          <a:srcRect l="39295" t="24567" r="9730"/>
          <a:stretch/>
        </p:blipFill>
        <p:spPr>
          <a:xfrm>
            <a:off x="4828050" y="1690825"/>
            <a:ext cx="4979320" cy="491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f5b708770c_0_12"/>
          <p:cNvSpPr txBox="1">
            <a:spLocks noGrp="1"/>
          </p:cNvSpPr>
          <p:nvPr>
            <p:ph type="title"/>
          </p:nvPr>
        </p:nvSpPr>
        <p:spPr>
          <a:xfrm>
            <a:off x="681147" y="365127"/>
            <a:ext cx="854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17" name="Google Shape;117;g1f5b708770c_0_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4351"/>
          <a:stretch/>
        </p:blipFill>
        <p:spPr>
          <a:xfrm>
            <a:off x="750" y="0"/>
            <a:ext cx="990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g1f5b708770c_0_12"/>
          <p:cNvSpPr txBox="1"/>
          <p:nvPr/>
        </p:nvSpPr>
        <p:spPr>
          <a:xfrm>
            <a:off x="479288" y="2043750"/>
            <a:ext cx="8949000" cy="480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600"/>
              <a:buFont typeface="Calibri"/>
              <a:buChar char="-"/>
            </a:pPr>
            <a:r>
              <a:rPr lang="ru-RU" sz="1600" b="1" i="0" u="none" strike="noStrike" cap="non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в проектирование зеленых насаждений активно вовлечены архитекторы и первые лица застройщика</a:t>
            </a:r>
            <a:r>
              <a:rPr lang="ru-RU" sz="16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без привлечения дендролога и ландшафтного дизайнера.</a:t>
            </a:r>
            <a:endParaRPr sz="16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600"/>
              <a:buFont typeface="Calibri"/>
              <a:buChar char="-"/>
            </a:pPr>
            <a:r>
              <a:rPr lang="ru-RU" sz="1600" b="1" i="0" u="none" strike="noStrike" cap="non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60% ассортимента растений редких, слабо зимостойких, прихотливых видов  растений из Европейских питомников (другая климатическая зона зимовки)</a:t>
            </a:r>
            <a:endParaRPr sz="1600" b="1" i="0" u="none" strike="noStrike" cap="none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600"/>
              <a:buFont typeface="Calibri"/>
              <a:buChar char="-"/>
            </a:pPr>
            <a:r>
              <a:rPr lang="ru-RU" sz="1600" b="1" i="0" u="none" strike="noStrike" cap="non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в качестве крупномеров использованы деревья высотой 4-5 м</a:t>
            </a:r>
            <a:endParaRPr sz="1600" b="1" i="0" u="none" strike="noStrike" cap="none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600"/>
              <a:buFont typeface="Calibri"/>
              <a:buChar char="-"/>
            </a:pPr>
            <a:r>
              <a:rPr lang="ru-RU" sz="1600" b="1" i="0" u="none" strike="noStrike" cap="non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уход за зелёными насаждениями ведётся силами дорожных рабочих и дворников</a:t>
            </a:r>
            <a:endParaRPr sz="1600" b="1" i="0" u="none" strike="noStrike" cap="none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 b="1" i="0" u="none" strike="noStrike" cap="none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600"/>
              <a:buFont typeface="Calibri"/>
              <a:buChar char="-"/>
            </a:pPr>
            <a:r>
              <a:rPr lang="ru-RU" sz="16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отсутствует техническая возможность полива растений</a:t>
            </a:r>
            <a:endParaRPr sz="16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1" i="0" u="none" strike="noStrike" cap="none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1f5b708770c_0_12"/>
          <p:cNvSpPr txBox="1"/>
          <p:nvPr/>
        </p:nvSpPr>
        <p:spPr>
          <a:xfrm>
            <a:off x="1546038" y="894525"/>
            <a:ext cx="6815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25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Основные ошибки</a:t>
            </a:r>
            <a:endParaRPr sz="2300" b="0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f5b708770c_0_0"/>
          <p:cNvSpPr txBox="1">
            <a:spLocks noGrp="1"/>
          </p:cNvSpPr>
          <p:nvPr>
            <p:ph type="title"/>
          </p:nvPr>
        </p:nvSpPr>
        <p:spPr>
          <a:xfrm>
            <a:off x="681147" y="365127"/>
            <a:ext cx="854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25" name="Google Shape;125;g1f5b708770c_0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4351"/>
          <a:stretch/>
        </p:blipFill>
        <p:spPr>
          <a:xfrm>
            <a:off x="750" y="-119425"/>
            <a:ext cx="990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1f5b708770c_0_0"/>
          <p:cNvSpPr txBox="1"/>
          <p:nvPr/>
        </p:nvSpPr>
        <p:spPr>
          <a:xfrm>
            <a:off x="123700" y="2499100"/>
            <a:ext cx="3029700" cy="9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A61C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A61C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Проектирование зелёных насаждений</a:t>
            </a:r>
            <a:endParaRPr sz="1600" b="1">
              <a:solidFill>
                <a:srgbClr val="A61C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g1f5b708770c_0_0"/>
          <p:cNvSpPr txBox="1"/>
          <p:nvPr/>
        </p:nvSpPr>
        <p:spPr>
          <a:xfrm>
            <a:off x="1546038" y="894525"/>
            <a:ext cx="6815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25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Решение</a:t>
            </a:r>
            <a:endParaRPr sz="2300" b="0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g1f5b708770c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0375" y="2187113"/>
            <a:ext cx="2809875" cy="334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1f5b708770c_0_0"/>
          <p:cNvSpPr txBox="1"/>
          <p:nvPr/>
        </p:nvSpPr>
        <p:spPr>
          <a:xfrm>
            <a:off x="330675" y="4457675"/>
            <a:ext cx="3029700" cy="6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A61C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Контроль выполнения всего цикла работ</a:t>
            </a:r>
            <a:endParaRPr sz="1600" b="1">
              <a:solidFill>
                <a:srgbClr val="A61C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g1f5b708770c_0_0"/>
          <p:cNvSpPr txBox="1"/>
          <p:nvPr/>
        </p:nvSpPr>
        <p:spPr>
          <a:xfrm>
            <a:off x="6377225" y="2489400"/>
            <a:ext cx="3029700" cy="9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A61C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A61C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Подбор и поставка посадочного материала</a:t>
            </a:r>
            <a:endParaRPr sz="1600" b="1">
              <a:solidFill>
                <a:srgbClr val="A61C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1f5b708770c_0_0"/>
          <p:cNvSpPr txBox="1"/>
          <p:nvPr/>
        </p:nvSpPr>
        <p:spPr>
          <a:xfrm>
            <a:off x="6377225" y="4211375"/>
            <a:ext cx="3029700" cy="923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A61C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A61C00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Уход за зелёными насаждениями</a:t>
            </a:r>
            <a:endParaRPr sz="1600" b="1">
              <a:solidFill>
                <a:srgbClr val="A61C00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1f5b708770c_0_0"/>
          <p:cNvSpPr txBox="1"/>
          <p:nvPr/>
        </p:nvSpPr>
        <p:spPr>
          <a:xfrm>
            <a:off x="3316900" y="5464550"/>
            <a:ext cx="30297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rgbClr val="38761D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Генеральный подрядчик</a:t>
            </a:r>
            <a:endParaRPr sz="1600" b="1">
              <a:solidFill>
                <a:srgbClr val="38761D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f5b708770c_0_24"/>
          <p:cNvSpPr txBox="1">
            <a:spLocks noGrp="1"/>
          </p:cNvSpPr>
          <p:nvPr>
            <p:ph type="title"/>
          </p:nvPr>
        </p:nvSpPr>
        <p:spPr>
          <a:xfrm>
            <a:off x="681147" y="365127"/>
            <a:ext cx="854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38" name="Google Shape;138;g1f5b708770c_0_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4351"/>
          <a:stretch/>
        </p:blipFill>
        <p:spPr>
          <a:xfrm>
            <a:off x="788" y="0"/>
            <a:ext cx="990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1f5b708770c_0_24"/>
          <p:cNvSpPr txBox="1"/>
          <p:nvPr/>
        </p:nvSpPr>
        <p:spPr>
          <a:xfrm>
            <a:off x="1608750" y="1791300"/>
            <a:ext cx="7100700" cy="505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Цена + Качество + Декоративность + Неприхотливость</a:t>
            </a:r>
            <a:endParaRPr sz="18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Устойчивость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только проверенные зимостойкие виды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растения только с ЗКС 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предпочтительно из Российских питомников за Уралом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15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Декоративность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61C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хвойные и лиственные деревья 50/50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принцип 4 сезонов:</a:t>
            </a:r>
            <a:endParaRPr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Зима-хвойные</a:t>
            </a:r>
            <a:r>
              <a:rPr lang="ru-RU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Весна-цветущие кустарники </a:t>
            </a:r>
            <a:r>
              <a:rPr lang="ru-RU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Лето – декоративно-лиственные</a:t>
            </a:r>
            <a:r>
              <a:rPr lang="ru-RU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Осень- гортензии и растения с яркой осенней окраской</a:t>
            </a:r>
            <a:endParaRPr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арбопластика </a:t>
            </a:r>
            <a:endParaRPr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Неприхотливость, высокая приживаемость</a:t>
            </a:r>
            <a:endParaRPr sz="1500"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деревья не более 2,5--3,5  м для скорейшей приживаемости </a:t>
            </a:r>
            <a:endParaRPr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кустарники  60-70 см </a:t>
            </a:r>
            <a:endParaRPr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посевной газон</a:t>
            </a:r>
            <a:endParaRPr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Calibri"/>
              <a:buChar char="-"/>
            </a:pPr>
            <a:r>
              <a:rPr lang="ru-RU" b="1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система поливочных гидрантов</a:t>
            </a:r>
            <a:endParaRPr b="1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g1f5b708770c_0_24"/>
          <p:cNvSpPr txBox="1"/>
          <p:nvPr/>
        </p:nvSpPr>
        <p:spPr>
          <a:xfrm>
            <a:off x="1546038" y="677050"/>
            <a:ext cx="6815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25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Формула успеха</a:t>
            </a:r>
            <a:endParaRPr sz="2300" b="0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f5b708770c_0_50"/>
          <p:cNvSpPr txBox="1">
            <a:spLocks noGrp="1"/>
          </p:cNvSpPr>
          <p:nvPr>
            <p:ph type="title"/>
          </p:nvPr>
        </p:nvSpPr>
        <p:spPr>
          <a:xfrm>
            <a:off x="681147" y="365127"/>
            <a:ext cx="854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46" name="Google Shape;146;g1f5b708770c_0_5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b="4351"/>
          <a:stretch/>
        </p:blipFill>
        <p:spPr>
          <a:xfrm>
            <a:off x="56800" y="8304"/>
            <a:ext cx="990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1f5b708770c_0_50"/>
          <p:cNvSpPr txBox="1"/>
          <p:nvPr/>
        </p:nvSpPr>
        <p:spPr>
          <a:xfrm>
            <a:off x="56800" y="3308325"/>
            <a:ext cx="4614600" cy="298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Лесная поляна видео.mp4">
            <a:hlinkClick r:id="" action="ppaction://media"/>
            <a:extLst>
              <a:ext uri="{FF2B5EF4-FFF2-40B4-BE49-F238E27FC236}">
                <a16:creationId xmlns:a16="http://schemas.microsoft.com/office/drawing/2014/main" id="{1FF40EDF-682B-0796-6BD1-8CE916FD9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12" y="1323652"/>
            <a:ext cx="9852376" cy="5542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f5b708770c_0_43"/>
          <p:cNvSpPr txBox="1">
            <a:spLocks noGrp="1"/>
          </p:cNvSpPr>
          <p:nvPr>
            <p:ph type="title"/>
          </p:nvPr>
        </p:nvSpPr>
        <p:spPr>
          <a:xfrm>
            <a:off x="681147" y="365127"/>
            <a:ext cx="85452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5" name="Google Shape;155;g1f5b708770c_0_4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b="4351"/>
          <a:stretch/>
        </p:blipFill>
        <p:spPr>
          <a:xfrm>
            <a:off x="775" y="0"/>
            <a:ext cx="990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1f5b708770c_0_43"/>
          <p:cNvSpPr txBox="1"/>
          <p:nvPr/>
        </p:nvSpPr>
        <p:spPr>
          <a:xfrm>
            <a:off x="800" y="3090850"/>
            <a:ext cx="2553900" cy="255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На 1 Га </a:t>
            </a:r>
            <a:endParaRPr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250   Хвойных деревьев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250  Лиственных деревьев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5 000 Кустарников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10 000 м.кв. Газона</a:t>
            </a: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Стоимость озеленения </a:t>
            </a:r>
            <a:endParaRPr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b="1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15,5 млн. руб.</a:t>
            </a:r>
            <a:endParaRPr b="1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b="1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1f5b708770c_0_43"/>
          <p:cNvSpPr txBox="1"/>
          <p:nvPr/>
        </p:nvSpPr>
        <p:spPr>
          <a:xfrm>
            <a:off x="1546038" y="894525"/>
            <a:ext cx="6815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2500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Бульвары, парки, скверы</a:t>
            </a:r>
            <a:endParaRPr sz="2300" b="0" i="0" u="none" strike="noStrike" cap="none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g1f5b708770c_0_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90750" y="1821325"/>
            <a:ext cx="7216824" cy="4810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</Words>
  <Application>Microsoft Macintosh PowerPoint</Application>
  <PresentationFormat>Произвольный</PresentationFormat>
  <Paragraphs>126</Paragraphs>
  <Slides>13</Slides>
  <Notes>13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владимир земляной</cp:lastModifiedBy>
  <cp:revision>1</cp:revision>
  <dcterms:created xsi:type="dcterms:W3CDTF">2022-05-06T08:44:18Z</dcterms:created>
  <dcterms:modified xsi:type="dcterms:W3CDTF">2023-02-28T22:03:19Z</dcterms:modified>
</cp:coreProperties>
</file>