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76" r:id="rId6"/>
    <p:sldId id="282" r:id="rId7"/>
    <p:sldId id="283" r:id="rId8"/>
    <p:sldId id="284" r:id="rId9"/>
    <p:sldId id="285" r:id="rId10"/>
    <p:sldId id="286" r:id="rId11"/>
    <p:sldId id="281" r:id="rId12"/>
  </p:sldIdLst>
  <p:sldSz cx="12192000" cy="6858000"/>
  <p:notesSz cx="6724650" cy="9874250"/>
  <p:embeddedFontLst>
    <p:embeddedFont>
      <p:font typeface="CB_Stem" panose="020B0604020202020204" charset="-52"/>
      <p:regular r:id="rId15"/>
      <p:italic r:id="rId16"/>
    </p:embeddedFont>
    <p:embeddedFont>
      <p:font typeface="CB_Stem Extra Light" panose="020B0604020202020204" charset="-52"/>
      <p:regular r:id="rId17"/>
    </p:embeddedFont>
    <p:embeddedFont>
      <p:font typeface="CB_Stem Medium" panose="020B0604020202020204" charset="-52"/>
      <p:regular r:id="rId18"/>
    </p:embeddedFont>
    <p:embeddedFont>
      <p:font typeface="NumbersInCircle" panose="020B0604020202020204" charset="0"/>
      <p:regular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CB_Stem Light" panose="020B0604020202020204" charset="-5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orient="horz" pos="1366" userDrawn="1">
          <p15:clr>
            <a:srgbClr val="A4A3A4"/>
          </p15:clr>
        </p15:guide>
        <p15:guide id="3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боль Татьяна Сергеевна" initials="СТС" lastIdx="5" clrIdx="0">
    <p:extLst>
      <p:ext uri="{19B8F6BF-5375-455C-9EA6-DF929625EA0E}">
        <p15:presenceInfo xmlns:p15="http://schemas.microsoft.com/office/powerpoint/2012/main" userId="S-1-5-21-340576085-3929279038-2991976684-119290" providerId="AD"/>
      </p:ext>
    </p:extLst>
  </p:cmAuthor>
  <p:cmAuthor id="2" name="Акуличев Дмитрий Александрович" initials="АДА" lastIdx="7" clrIdx="1">
    <p:extLst>
      <p:ext uri="{19B8F6BF-5375-455C-9EA6-DF929625EA0E}">
        <p15:presenceInfo xmlns:p15="http://schemas.microsoft.com/office/powerpoint/2012/main" userId="S-1-5-21-3984553460-2967019461-2582754449-23555" providerId="AD"/>
      </p:ext>
    </p:extLst>
  </p:cmAuthor>
  <p:cmAuthor id="3" name="Копылов Александр Вофович" initials="КАВ" lastIdx="7" clrIdx="2">
    <p:extLst>
      <p:ext uri="{19B8F6BF-5375-455C-9EA6-DF929625EA0E}">
        <p15:presenceInfo xmlns:p15="http://schemas.microsoft.com/office/powerpoint/2012/main" userId="S-1-5-21-340576085-3929279038-2991976684-1587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DF5"/>
    <a:srgbClr val="D0CCDD"/>
    <a:srgbClr val="F2D0E1"/>
    <a:srgbClr val="FF5A5A"/>
    <a:srgbClr val="443377"/>
    <a:srgbClr val="E5A1C3"/>
    <a:srgbClr val="CC4488"/>
    <a:srgbClr val="0088BB"/>
    <a:srgbClr val="FFBB44"/>
    <a:srgbClr val="7FC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5332" autoAdjust="0"/>
  </p:normalViewPr>
  <p:slideViewPr>
    <p:cSldViewPr snapToGrid="0">
      <p:cViewPr>
        <p:scale>
          <a:sx n="100" d="100"/>
          <a:sy n="100" d="100"/>
        </p:scale>
        <p:origin x="2394" y="1500"/>
      </p:cViewPr>
      <p:guideLst>
        <p:guide orient="horz" pos="754"/>
        <p:guide orient="horz" pos="1366"/>
        <p:guide pos="3863"/>
      </p:guideLst>
    </p:cSldViewPr>
  </p:slideViewPr>
  <p:outlineViewPr>
    <p:cViewPr>
      <p:scale>
        <a:sx n="33" d="100"/>
        <a:sy n="33" d="100"/>
      </p:scale>
      <p:origin x="0" y="-22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809835452636528E-2"/>
          <c:y val="0.33051889093160247"/>
          <c:w val="0.93133392287794869"/>
          <c:h val="0.53901624582598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Ранее начатые проекты</c:v>
                </c:pt>
              </c:strCache>
            </c:strRef>
          </c:tx>
          <c:spPr>
            <a:solidFill>
              <a:srgbClr val="BEED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B_Stem" panose="020B0503020203020204" pitchFamily="34" charset="-52"/>
                    <a:ea typeface="+mn-ea"/>
                    <a:cs typeface="CB_Stem" panose="020B0503020203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88.950864549999011</c:v>
                </c:pt>
                <c:pt idx="1">
                  <c:v>97.114907419999014</c:v>
                </c:pt>
                <c:pt idx="2">
                  <c:v>101.726401189999</c:v>
                </c:pt>
                <c:pt idx="3">
                  <c:v>105.25697901999801</c:v>
                </c:pt>
                <c:pt idx="4">
                  <c:v>101.292573959999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F-4152-BDB6-3B1C03F722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Новые проекты за квартал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CB_Stem" panose="020B0503020203020204" pitchFamily="34" charset="-52"/>
                    <a:ea typeface="+mn-ea"/>
                    <a:cs typeface="CB_Stem" panose="020B0503020203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17.083203349999987</c:v>
                </c:pt>
                <c:pt idx="1">
                  <c:v>11.026011609999991</c:v>
                </c:pt>
                <c:pt idx="2">
                  <c:v>12.903821770000011</c:v>
                </c:pt>
                <c:pt idx="3">
                  <c:v>12.531661199999993</c:v>
                </c:pt>
                <c:pt idx="4">
                  <c:v>13.116811469999998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3F-4152-BDB6-3B1C03F72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100"/>
        <c:axId val="138454040"/>
        <c:axId val="13845443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939202219637813E-2"/>
                  <c:y val="-4.6982021957070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23F-4152-BDB6-3B1C03F7227E}"/>
                </c:ext>
              </c:extLst>
            </c:dLbl>
            <c:dLbl>
              <c:idx val="1"/>
              <c:layout>
                <c:manualLayout>
                  <c:x val="-4.4460906260305653E-2"/>
                  <c:y val="-4.694643306925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3F-4152-BDB6-3B1C03F7227E}"/>
                </c:ext>
              </c:extLst>
            </c:dLbl>
            <c:dLbl>
              <c:idx val="2"/>
              <c:layout>
                <c:manualLayout>
                  <c:x val="-4.4460906260305653E-2"/>
                  <c:y val="-4.6946560112057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23F-4152-BDB6-3B1C03F7227E}"/>
                </c:ext>
              </c:extLst>
            </c:dLbl>
            <c:dLbl>
              <c:idx val="3"/>
              <c:layout>
                <c:manualLayout>
                  <c:x val="-4.4460906260305764E-2"/>
                  <c:y val="-4.03001538288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23F-4152-BDB6-3B1C03F7227E}"/>
                </c:ext>
              </c:extLst>
            </c:dLbl>
            <c:dLbl>
              <c:idx val="4"/>
              <c:layout>
                <c:manualLayout>
                  <c:x val="-4.1496845842951942E-2"/>
                  <c:y val="-4.4472792306056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23F-4152-BDB6-3B1C03F72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B_Stem Medium" panose="020B0603020203020204" pitchFamily="34" charset="-52"/>
                    <a:ea typeface="+mn-ea"/>
                    <a:cs typeface="CB_Stem Medium" panose="020B0603020203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cat>
          <c:val>
            <c:numRef>
              <c:f>Лист1!$D$2:$D$6</c:f>
              <c:numCache>
                <c:formatCode>0</c:formatCode>
                <c:ptCount val="5"/>
                <c:pt idx="0">
                  <c:v>106.034067899999</c:v>
                </c:pt>
                <c:pt idx="1">
                  <c:v>108.140919029999</c:v>
                </c:pt>
                <c:pt idx="2">
                  <c:v>114.630222959999</c:v>
                </c:pt>
                <c:pt idx="3">
                  <c:v>117.788640219998</c:v>
                </c:pt>
                <c:pt idx="4" formatCode="#,##0">
                  <c:v>114.40938542999901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23F-4152-BDB6-3B1C03F72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54040"/>
        <c:axId val="138454432"/>
      </c:lineChart>
      <c:catAx>
        <c:axId val="13845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900"/>
              </a:lnSpc>
              <a:defRPr sz="900" b="0" i="0" u="none" strike="noStrike" kern="1200" baseline="0">
                <a:solidFill>
                  <a:schemeClr val="tx1"/>
                </a:solidFill>
                <a:latin typeface="CB_Stem" panose="020B0503020203020204" pitchFamily="34" charset="-52"/>
                <a:ea typeface="+mn-ea"/>
                <a:cs typeface="CB_Stem" panose="020B0503020203020204" pitchFamily="34" charset="-52"/>
              </a:defRPr>
            </a:pPr>
            <a:endParaRPr lang="ru-RU"/>
          </a:p>
        </c:txPr>
        <c:crossAx val="138454432"/>
        <c:crosses val="autoZero"/>
        <c:auto val="1"/>
        <c:lblAlgn val="ctr"/>
        <c:lblOffset val="100"/>
        <c:noMultiLvlLbl val="0"/>
      </c:catAx>
      <c:valAx>
        <c:axId val="138454432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45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B_Stem" panose="020B0503020203020204" pitchFamily="34" charset="-52"/>
                <a:ea typeface="+mn-ea"/>
                <a:cs typeface="CB_Stem" panose="020B0503020203020204" pitchFamily="34" charset="-52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3.2604664590890814E-2"/>
          <c:y val="0.1900904213409372"/>
          <c:w val="0.40602913227948151"/>
          <c:h val="0.15050466493727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B_Stem" panose="020B0503020203020204" pitchFamily="34" charset="-52"/>
              <a:ea typeface="+mn-ea"/>
              <a:cs typeface="CB_Stem" panose="020B0503020203020204" pitchFamily="34" charset="-52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984733918334756E-2"/>
          <c:y val="0.22690062255125257"/>
          <c:w val="0.93183756384984406"/>
          <c:h val="0.4675381427719133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Задолженность на 30.09.24</c:v>
                </c:pt>
              </c:strCache>
            </c:strRef>
          </c:tx>
          <c:spPr>
            <a:solidFill>
              <a:srgbClr val="BEED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545686917661182E-2"/>
                  <c:y val="3.7964029043624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187-49F3-82D7-C3D422E27A18}"/>
                </c:ext>
              </c:extLst>
            </c:dLbl>
            <c:dLbl>
              <c:idx val="1"/>
              <c:layout>
                <c:manualLayout>
                  <c:x val="-8.8921833274129905E-3"/>
                  <c:y val="3.559579627726587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-20" baseline="0">
                      <a:solidFill>
                        <a:schemeClr val="tx1"/>
                      </a:solidFill>
                      <a:latin typeface="CB_Stem Medium" panose="020B0603020203020204" pitchFamily="34" charset="-52"/>
                      <a:ea typeface="+mn-ea"/>
                      <a:cs typeface="CB_Stem Medium" panose="020B0603020203020204" pitchFamily="34" charset="-52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6187-49F3-82D7-C3D422E27A18}"/>
                </c:ext>
              </c:extLst>
            </c:dLbl>
            <c:dLbl>
              <c:idx val="2"/>
              <c:layout>
                <c:manualLayout>
                  <c:x val="-1.9226020628931757E-2"/>
                  <c:y val="3.7015316888989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187-49F3-82D7-C3D422E27A18}"/>
                </c:ext>
              </c:extLst>
            </c:dLbl>
            <c:dLbl>
              <c:idx val="3"/>
              <c:layout>
                <c:manualLayout>
                  <c:x val="-1.7023046391990836E-2"/>
                  <c:y val="2.8572555855652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187-49F3-82D7-C3D422E27A18}"/>
                </c:ext>
              </c:extLst>
            </c:dLbl>
            <c:dLbl>
              <c:idx val="4"/>
              <c:layout>
                <c:manualLayout>
                  <c:x val="-5.1668019554401258E-3"/>
                  <c:y val="2.94092352079670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187-49F3-82D7-C3D422E27A18}"/>
                </c:ext>
              </c:extLst>
            </c:dLbl>
            <c:dLbl>
              <c:idx val="5"/>
              <c:layout>
                <c:manualLayout>
                  <c:x val="-5.9281222182753276E-3"/>
                  <c:y val="2.47136008296457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187-49F3-82D7-C3D422E27A18}"/>
                </c:ext>
              </c:extLst>
            </c:dLbl>
            <c:dLbl>
              <c:idx val="6"/>
              <c:layout>
                <c:manualLayout>
                  <c:x val="-1.1856244436550655E-2"/>
                  <c:y val="2.69088722221623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187-49F3-82D7-C3D422E27A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-20" baseline="0">
                    <a:solidFill>
                      <a:schemeClr val="tx1"/>
                    </a:solidFill>
                    <a:latin typeface="CB_Stem Medium" panose="020B0603020203020204" pitchFamily="34" charset="-52"/>
                    <a:ea typeface="+mn-ea"/>
                    <a:cs typeface="CB_Stem Medium" panose="020B0603020203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≤1%</c:v>
                </c:pt>
                <c:pt idx="1">
                  <c:v>1–4%</c:v>
                </c:pt>
                <c:pt idx="2">
                  <c:v>4–8%</c:v>
                </c:pt>
                <c:pt idx="3">
                  <c:v>8–12%</c:v>
                </c:pt>
                <c:pt idx="4">
                  <c:v>12–16%</c:v>
                </c:pt>
                <c:pt idx="5">
                  <c:v>16–20%</c:v>
                </c:pt>
                <c:pt idx="6">
                  <c:v>&gt;20%</c:v>
                </c:pt>
              </c:strCache>
            </c:strRef>
          </c:cat>
          <c:val>
            <c:numRef>
              <c:f>Лист1!$C$2:$C$8</c:f>
              <c:numCache>
                <c:formatCode>#,##0.00</c:formatCode>
                <c:ptCount val="7"/>
                <c:pt idx="0">
                  <c:v>1372.4392919299632</c:v>
                </c:pt>
                <c:pt idx="1">
                  <c:v>1452.0577346132998</c:v>
                </c:pt>
                <c:pt idx="2">
                  <c:v>1989.161402066858</c:v>
                </c:pt>
                <c:pt idx="3">
                  <c:v>1244.1377299949995</c:v>
                </c:pt>
                <c:pt idx="4">
                  <c:v>812.34840499630991</c:v>
                </c:pt>
                <c:pt idx="5">
                  <c:v>504.92112549133992</c:v>
                </c:pt>
                <c:pt idx="6">
                  <c:v>658.56711598660991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87-49F3-82D7-C3D422E27A18}"/>
            </c:ext>
          </c:extLst>
        </c:ser>
        <c:ser>
          <c:idx val="0"/>
          <c:order val="1"/>
          <c:tx>
            <c:strRef>
              <c:f>Лист1!$B$1</c:f>
              <c:strCache>
                <c:ptCount val="1"/>
                <c:pt idx="0">
                  <c:v>Задолженность на 31.12.24</c:v>
                </c:pt>
              </c:strCache>
            </c:strRef>
          </c:tx>
          <c:spPr>
            <a:solidFill>
              <a:srgbClr val="0088B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5725170386835381E-3"/>
                  <c:y val="3.6618974003971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187-49F3-82D7-C3D422E27A18}"/>
                </c:ext>
              </c:extLst>
            </c:dLbl>
            <c:dLbl>
              <c:idx val="1"/>
              <c:layout>
                <c:manualLayout>
                  <c:x val="1.3217145249730318E-2"/>
                  <c:y val="4.009579183091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187-49F3-82D7-C3D422E27A18}"/>
                </c:ext>
              </c:extLst>
            </c:dLbl>
            <c:dLbl>
              <c:idx val="2"/>
              <c:layout>
                <c:manualLayout>
                  <c:x val="1.4058985282853117E-2"/>
                  <c:y val="1.90041363014597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-20" baseline="0">
                      <a:solidFill>
                        <a:schemeClr val="tx1"/>
                      </a:solidFill>
                      <a:latin typeface="CB_Stem Medium" panose="020B0603020203020204" pitchFamily="34" charset="-52"/>
                      <a:ea typeface="+mn-ea"/>
                      <a:cs typeface="CB_Stem Medium" panose="020B0603020203020204" pitchFamily="34" charset="-52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78104270535227"/>
                      <c:h val="9.02490883375633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187-49F3-82D7-C3D422E27A18}"/>
                </c:ext>
              </c:extLst>
            </c:dLbl>
            <c:dLbl>
              <c:idx val="3"/>
              <c:layout>
                <c:manualLayout>
                  <c:x val="1.1094924173715453E-2"/>
                  <c:y val="2.9423045897315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187-49F3-82D7-C3D422E27A18}"/>
                </c:ext>
              </c:extLst>
            </c:dLbl>
            <c:dLbl>
              <c:idx val="4"/>
              <c:layout>
                <c:manualLayout>
                  <c:x val="0"/>
                  <c:y val="2.79264693788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187-49F3-82D7-C3D422E27A18}"/>
                </c:ext>
              </c:extLst>
            </c:dLbl>
            <c:dLbl>
              <c:idx val="5"/>
              <c:layout>
                <c:manualLayout>
                  <c:x val="2.9640611091376638E-3"/>
                  <c:y val="2.453081491205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187-49F3-82D7-C3D422E27A18}"/>
                </c:ext>
              </c:extLst>
            </c:dLbl>
            <c:dLbl>
              <c:idx val="6"/>
              <c:layout>
                <c:manualLayout>
                  <c:x val="-2.9640611091376638E-3"/>
                  <c:y val="3.2503703384875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187-49F3-82D7-C3D422E27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-20" baseline="0">
                    <a:solidFill>
                      <a:schemeClr val="tx1"/>
                    </a:solidFill>
                    <a:latin typeface="CB_Stem Medium" panose="020B0603020203020204" pitchFamily="34" charset="-52"/>
                    <a:ea typeface="+mn-ea"/>
                    <a:cs typeface="CB_Stem Medium" panose="020B0603020203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Лист1!$B$2:$B$8</c:f>
              <c:numCache>
                <c:formatCode>#,##0</c:formatCode>
                <c:ptCount val="7"/>
                <c:pt idx="0">
                  <c:v>1203.1416107672035</c:v>
                </c:pt>
                <c:pt idx="1">
                  <c:v>1240.91479633675</c:v>
                </c:pt>
                <c:pt idx="2">
                  <c:v>1765.1961198765803</c:v>
                </c:pt>
                <c:pt idx="3">
                  <c:v>1281.270110444789</c:v>
                </c:pt>
                <c:pt idx="4">
                  <c:v>1123.1720803909298</c:v>
                </c:pt>
                <c:pt idx="5">
                  <c:v>568.22934013979</c:v>
                </c:pt>
                <c:pt idx="6">
                  <c:v>1033.1372465505701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187-49F3-82D7-C3D422E27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93382576"/>
        <c:axId val="193386496"/>
      </c:barChart>
      <c:valAx>
        <c:axId val="193386496"/>
        <c:scaling>
          <c:orientation val="minMax"/>
          <c:max val="2000"/>
          <c:min val="200"/>
        </c:scaling>
        <c:delete val="0"/>
        <c:axPos val="r"/>
        <c:numFmt formatCode="0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B_Stem" panose="020B0604020202020204" charset="-52"/>
                <a:ea typeface="+mn-ea"/>
                <a:cs typeface="CB_Stem" panose="020B0604020202020204" charset="-52"/>
              </a:defRPr>
            </a:pPr>
            <a:endParaRPr lang="ru-RU"/>
          </a:p>
        </c:txPr>
        <c:crossAx val="193382576"/>
        <c:crosses val="max"/>
        <c:crossBetween val="between"/>
        <c:majorUnit val="200"/>
        <c:minorUnit val="20"/>
      </c:valAx>
      <c:catAx>
        <c:axId val="193382576"/>
        <c:scaling>
          <c:orientation val="minMax"/>
        </c:scaling>
        <c:delete val="0"/>
        <c:axPos val="b"/>
        <c:majorGridlines>
          <c:spPr>
            <a:ln w="3175" cap="rnd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lnSpc>
                <a:spcPts val="900"/>
              </a:lnSpc>
              <a:defRPr lang="ru-RU" sz="900" b="0" i="0" u="none" strike="noStrike" kern="1200" baseline="0">
                <a:solidFill>
                  <a:schemeClr val="tx1"/>
                </a:solidFill>
                <a:latin typeface="CB_Stem" panose="020B0604020202020204" charset="-52"/>
                <a:ea typeface="+mn-ea"/>
                <a:cs typeface="CB_Stem" panose="020B0604020202020204" charset="-52"/>
              </a:defRPr>
            </a:pPr>
            <a:endParaRPr lang="ru-RU"/>
          </a:p>
        </c:txPr>
        <c:crossAx val="193386496"/>
        <c:crosses val="autoZero"/>
        <c:auto val="1"/>
        <c:lblAlgn val="ctr"/>
        <c:lblOffset val="4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B_Stem" panose="020B0604020202020204" charset="-52"/>
          <a:cs typeface="CB_Stem" panose="020B0604020202020204" charset="-52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265733617789772E-2"/>
          <c:y val="1.4506528734117442E-2"/>
          <c:w val="0.92942863923167118"/>
          <c:h val="0.76112685182134665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Средний уровень покрытия задолженности эскроу 31.12.24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2700">
                <a:solidFill>
                  <a:srgbClr val="70AA7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108976864518771E-2"/>
                  <c:y val="5.2438528865900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606566530794577E-2"/>
                      <c:h val="7.8940027894002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5E4-41D0-853D-37BAF1F7092E}"/>
                </c:ext>
              </c:extLst>
            </c:dLbl>
            <c:dLbl>
              <c:idx val="1"/>
              <c:layout>
                <c:manualLayout>
                  <c:x val="-5.2614141865356338E-2"/>
                  <c:y val="6.5036130420935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526243788039536E-2"/>
                      <c:h val="9.28870292887029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5E4-41D0-853D-37BAF1F7092E}"/>
                </c:ext>
              </c:extLst>
            </c:dLbl>
            <c:dLbl>
              <c:idx val="2"/>
              <c:layout>
                <c:manualLayout>
                  <c:x val="-4.8427931952277251E-2"/>
                  <c:y val="4.6798229719192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E4-41D0-853D-37BAF1F7092E}"/>
                </c:ext>
              </c:extLst>
            </c:dLbl>
            <c:dLbl>
              <c:idx val="3"/>
              <c:layout>
                <c:manualLayout>
                  <c:x val="-4.5692575427624844E-2"/>
                  <c:y val="-6.3407790553377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254788095371041E-2"/>
                      <c:h val="8.59135285913528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5E4-41D0-853D-37BAF1F7092E}"/>
                </c:ext>
              </c:extLst>
            </c:dLbl>
            <c:dLbl>
              <c:idx val="4"/>
              <c:layout>
                <c:manualLayout>
                  <c:x val="-4.7979367915573175E-2"/>
                  <c:y val="-6.1058215003459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E4-41D0-853D-37BAF1F7092E}"/>
                </c:ext>
              </c:extLst>
            </c:dLbl>
            <c:dLbl>
              <c:idx val="5"/>
              <c:layout>
                <c:manualLayout>
                  <c:x val="-5.6916913283823777E-2"/>
                  <c:y val="-5.7845737379061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322175070262619E-2"/>
                      <c:h val="0.106834030683403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5E4-41D0-853D-37BAF1F7092E}"/>
                </c:ext>
              </c:extLst>
            </c:dLbl>
            <c:dLbl>
              <c:idx val="6"/>
              <c:layout>
                <c:manualLayout>
                  <c:x val="-3.918234779533579E-2"/>
                  <c:y val="-0.123086680064573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E4-41D0-853D-37BAF1F709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800" b="0" i="0" u="none" strike="noStrike" kern="1200" baseline="0">
                    <a:solidFill>
                      <a:srgbClr val="70AA70"/>
                    </a:solidFill>
                    <a:latin typeface="CB_Stem" panose="020B0503020203020204" pitchFamily="34" charset="-52"/>
                    <a:ea typeface="+mn-ea"/>
                    <a:cs typeface="CB_Stem" panose="020B0503020203020204" pitchFamily="34" charset="-52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≤1%</c:v>
                </c:pt>
                <c:pt idx="1">
                  <c:v>1–4%</c:v>
                </c:pt>
                <c:pt idx="2">
                  <c:v>4–8%</c:v>
                </c:pt>
                <c:pt idx="3">
                  <c:v>8–12%</c:v>
                </c:pt>
                <c:pt idx="4">
                  <c:v>12–16%</c:v>
                </c:pt>
                <c:pt idx="5">
                  <c:v>16–20%</c:v>
                </c:pt>
                <c:pt idx="6">
                  <c:v>&gt;20%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1.3949863018847231</c:v>
                </c:pt>
                <c:pt idx="1">
                  <c:v>1.0677610807090188</c:v>
                </c:pt>
                <c:pt idx="2">
                  <c:v>0.81422258145169801</c:v>
                </c:pt>
                <c:pt idx="3">
                  <c:v>0.54675570063889878</c:v>
                </c:pt>
                <c:pt idx="4">
                  <c:v>0.44385533267150279</c:v>
                </c:pt>
                <c:pt idx="5">
                  <c:v>0.29559921515518395</c:v>
                </c:pt>
                <c:pt idx="6">
                  <c:v>6.8962912919355801E-2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5E4-41D0-853D-37BAF1F7092E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Средний уровень покрытия задолженности эскроу 30.09.242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2700">
                <a:solidFill>
                  <a:srgbClr val="FFBB4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378608520855425E-2"/>
                  <c:y val="-6.355769336364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5E4-41D0-853D-37BAF1F7092E}"/>
                </c:ext>
              </c:extLst>
            </c:dLbl>
            <c:dLbl>
              <c:idx val="1"/>
              <c:layout>
                <c:manualLayout>
                  <c:x val="-4.7397491019412985E-2"/>
                  <c:y val="-6.0108830538442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5E4-41D0-853D-37BAF1F7092E}"/>
                </c:ext>
              </c:extLst>
            </c:dLbl>
            <c:dLbl>
              <c:idx val="2"/>
              <c:layout>
                <c:manualLayout>
                  <c:x val="-4.963100489511791E-2"/>
                  <c:y val="-5.5481061729208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5E4-41D0-853D-37BAF1F7092E}"/>
                </c:ext>
              </c:extLst>
            </c:dLbl>
            <c:dLbl>
              <c:idx val="3"/>
              <c:layout>
                <c:manualLayout>
                  <c:x val="-5.6691816963537991E-2"/>
                  <c:y val="-0.124697174359481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accent5"/>
                      </a:solidFill>
                      <a:latin typeface="CB_Stem" panose="020B0604020202020204" charset="-52"/>
                      <a:ea typeface="+mn-ea"/>
                      <a:cs typeface="CB_Stem" panose="020B0604020202020204" charset="-52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225342937442979E-2"/>
                      <c:h val="8.83498610790805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5E4-41D0-853D-37BAF1F7092E}"/>
                </c:ext>
              </c:extLst>
            </c:dLbl>
            <c:dLbl>
              <c:idx val="4"/>
              <c:layout>
                <c:manualLayout>
                  <c:x val="-4.6771874476520182E-2"/>
                  <c:y val="6.1773136098573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5E4-41D0-853D-37BAF1F7092E}"/>
                </c:ext>
              </c:extLst>
            </c:dLbl>
            <c:dLbl>
              <c:idx val="5"/>
              <c:layout>
                <c:manualLayout>
                  <c:x val="-4.3119846632047203E-2"/>
                  <c:y val="5.61204823246465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accent5"/>
                      </a:solidFill>
                      <a:latin typeface="CB_Stem" panose="020B0604020202020204" charset="-52"/>
                      <a:ea typeface="+mn-ea"/>
                      <a:cs typeface="CB_Stem" panose="020B0604020202020204" charset="-52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630483741880253E-2"/>
                      <c:h val="7.1966527196652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5E4-41D0-853D-37BAF1F7092E}"/>
                </c:ext>
              </c:extLst>
            </c:dLbl>
            <c:dLbl>
              <c:idx val="6"/>
              <c:layout>
                <c:manualLayout>
                  <c:x val="-3.8411785508217472E-2"/>
                  <c:y val="-6.9735006973500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5E4-41D0-853D-37BAF1F709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5"/>
                    </a:solidFill>
                    <a:latin typeface="CB_Stem" panose="020B0604020202020204" charset="-52"/>
                    <a:ea typeface="+mn-ea"/>
                    <a:cs typeface="CB_Stem" panose="020B0604020202020204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≤1%</c:v>
                </c:pt>
                <c:pt idx="1">
                  <c:v>1–4%</c:v>
                </c:pt>
                <c:pt idx="2">
                  <c:v>4–8%</c:v>
                </c:pt>
                <c:pt idx="3">
                  <c:v>8–12%</c:v>
                </c:pt>
                <c:pt idx="4">
                  <c:v>12–16%</c:v>
                </c:pt>
                <c:pt idx="5">
                  <c:v>16–20%</c:v>
                </c:pt>
                <c:pt idx="6">
                  <c:v>&gt;20%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1.5075999999999998</c:v>
                </c:pt>
                <c:pt idx="1">
                  <c:v>1.1154999999999999</c:v>
                </c:pt>
                <c:pt idx="2">
                  <c:v>0.83339999999999992</c:v>
                </c:pt>
                <c:pt idx="3">
                  <c:v>0.56969999999999998</c:v>
                </c:pt>
                <c:pt idx="4">
                  <c:v>0.38669999999999999</c:v>
                </c:pt>
                <c:pt idx="5">
                  <c:v>0.19159999999999999</c:v>
                </c:pt>
                <c:pt idx="6">
                  <c:v>3.4599999999999999E-2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5E4-41D0-853D-37BAF1F70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382968"/>
        <c:axId val="193387280"/>
      </c:lineChart>
      <c:valAx>
        <c:axId val="193387280"/>
        <c:scaling>
          <c:orientation val="minMax"/>
          <c:max val="2"/>
          <c:min val="-5.000000000000001E-2"/>
        </c:scaling>
        <c:delete val="1"/>
        <c:axPos val="r"/>
        <c:numFmt formatCode="0%" sourceLinked="1"/>
        <c:majorTickMark val="out"/>
        <c:minorTickMark val="none"/>
        <c:tickLblPos val="nextTo"/>
        <c:crossAx val="193382968"/>
        <c:crosses val="max"/>
        <c:crossBetween val="between"/>
        <c:majorUnit val="0.30000000000000004"/>
      </c:valAx>
      <c:catAx>
        <c:axId val="19338296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rgbClr val="E7E8E8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lnSpc>
                <a:spcPts val="700"/>
              </a:lnSpc>
              <a:defRPr sz="900" b="0" i="0" u="none" strike="noStrike" kern="1200" baseline="0">
                <a:solidFill>
                  <a:schemeClr val="tx1"/>
                </a:solidFill>
                <a:latin typeface="CB_Stem" panose="020B0604020202020204" charset="-52"/>
                <a:ea typeface="+mn-ea"/>
                <a:cs typeface="CB_Stem" panose="020B0604020202020204" charset="-52"/>
              </a:defRPr>
            </a:pPr>
            <a:endParaRPr lang="ru-RU"/>
          </a:p>
        </c:txPr>
        <c:crossAx val="193387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B_Stem" panose="020B0604020202020204" charset="-52"/>
          <a:cs typeface="CB_Stem" panose="020B0604020202020204" charset="-52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834341259463802E-2"/>
          <c:y val="0.41467168366832863"/>
          <c:w val="0.93907374402467336"/>
          <c:h val="0.4135872389822716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Презентация!$C$1</c:f>
              <c:strCache>
                <c:ptCount val="1"/>
                <c:pt idx="0">
                  <c:v>Реализованная площадь</c:v>
                </c:pt>
              </c:strCache>
            </c:strRef>
          </c:tx>
          <c:spPr>
            <a:solidFill>
              <a:srgbClr val="0082BB"/>
            </a:solidFill>
            <a:ln w="6350"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CB_Stem" panose="020B0503020203020204" pitchFamily="34" charset="-52"/>
                    <a:ea typeface="+mn-ea"/>
                    <a:cs typeface="CB_Stem" panose="020B0503020203020204" pitchFamily="34" charset="-52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Презентация!$A$2:$A$6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cat>
          <c:val>
            <c:numRef>
              <c:f>Презентация!$C$2:$C$6</c:f>
              <c:numCache>
                <c:formatCode>0</c:formatCode>
                <c:ptCount val="5"/>
                <c:pt idx="0">
                  <c:v>31.529465389999956</c:v>
                </c:pt>
                <c:pt idx="1">
                  <c:v>32.815224899999905</c:v>
                </c:pt>
                <c:pt idx="2">
                  <c:v>36.280653399999963</c:v>
                </c:pt>
                <c:pt idx="3">
                  <c:v>37.568850360000006</c:v>
                </c:pt>
                <c:pt idx="4">
                  <c:v>32.280294890000093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4-49A8-898C-093CC4FDB779}"/>
            </c:ext>
          </c:extLst>
        </c:ser>
        <c:ser>
          <c:idx val="2"/>
          <c:order val="1"/>
          <c:tx>
            <c:strRef>
              <c:f>Презентация!$D$1</c:f>
              <c:strCache>
                <c:ptCount val="1"/>
                <c:pt idx="0">
                  <c:v>Экспонируемая площадь</c:v>
                </c:pt>
              </c:strCache>
            </c:strRef>
          </c:tx>
          <c:spPr>
            <a:solidFill>
              <a:srgbClr val="0088BB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B_Stem" panose="020B0503020203020204" pitchFamily="34" charset="-52"/>
                    <a:ea typeface="+mn-ea"/>
                    <a:cs typeface="CB_Stem" panose="020B0503020203020204" pitchFamily="34" charset="-52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Презентация!$A$2:$A$6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cat>
          <c:val>
            <c:numRef>
              <c:f>Презентация!$D$2:$D$6</c:f>
              <c:numCache>
                <c:formatCode>0</c:formatCode>
                <c:ptCount val="5"/>
                <c:pt idx="0">
                  <c:v>42.475149009999924</c:v>
                </c:pt>
                <c:pt idx="1">
                  <c:v>46.114035729999742</c:v>
                </c:pt>
                <c:pt idx="2">
                  <c:v>49.255604419999401</c:v>
                </c:pt>
                <c:pt idx="3">
                  <c:v>50.804014779999697</c:v>
                </c:pt>
                <c:pt idx="4">
                  <c:v>50.499225919999972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4-49A8-898C-093CC4FDB779}"/>
            </c:ext>
          </c:extLst>
        </c:ser>
        <c:ser>
          <c:idx val="3"/>
          <c:order val="2"/>
          <c:tx>
            <c:strRef>
              <c:f>Презентация!$E$1</c:f>
              <c:strCache>
                <c:ptCount val="1"/>
                <c:pt idx="0">
                  <c:v>Продажи не открыты</c:v>
                </c:pt>
              </c:strCache>
            </c:strRef>
          </c:tx>
          <c:spPr>
            <a:solidFill>
              <a:srgbClr val="FFBB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CB_Stem" panose="020B0604020202020204" charset="-52"/>
                    <a:ea typeface="+mn-ea"/>
                    <a:cs typeface="CB_Stem" panose="020B0604020202020204" charset="-52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Презентация!$A$2:$A$6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cat>
          <c:val>
            <c:numRef>
              <c:f>Презентация!$E$2:$E$6</c:f>
              <c:numCache>
                <c:formatCode>0</c:formatCode>
                <c:ptCount val="5"/>
                <c:pt idx="0">
                  <c:v>27.586371599999509</c:v>
                </c:pt>
                <c:pt idx="1">
                  <c:v>25.36913796999967</c:v>
                </c:pt>
                <c:pt idx="2">
                  <c:v>25.649620959999893</c:v>
                </c:pt>
                <c:pt idx="3">
                  <c:v>26.2969307099983</c:v>
                </c:pt>
                <c:pt idx="4">
                  <c:v>28.866426079998931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B4-49A8-898C-093CC4FDB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100"/>
        <c:axId val="120359336"/>
        <c:axId val="120364824"/>
      </c:barChart>
      <c:lineChart>
        <c:grouping val="standard"/>
        <c:varyColors val="0"/>
        <c:ser>
          <c:idx val="0"/>
          <c:order val="3"/>
          <c:tx>
            <c:strRef>
              <c:f>Презентация!$B$1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8238584038622662E-2"/>
                  <c:y val="-3.718464287605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012837502766708E-2"/>
                      <c:h val="9.4166939657627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DB4-49A8-898C-093CC4FDB779}"/>
                </c:ext>
              </c:extLst>
            </c:dLbl>
            <c:dLbl>
              <c:idx val="1"/>
              <c:layout>
                <c:manualLayout>
                  <c:x val="-4.9784321939211784E-2"/>
                  <c:y val="-3.8399136568327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007529811050821E-2"/>
                      <c:h val="0.104617961522205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DB4-49A8-898C-093CC4FDB779}"/>
                </c:ext>
              </c:extLst>
            </c:dLbl>
            <c:dLbl>
              <c:idx val="2"/>
              <c:layout>
                <c:manualLayout>
                  <c:x val="-5.2503991792483773E-2"/>
                  <c:y val="-3.8034062060791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93787430276004E-2"/>
                      <c:h val="0.104617961522205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DB4-49A8-898C-093CC4FDB779}"/>
                </c:ext>
              </c:extLst>
            </c:dLbl>
            <c:dLbl>
              <c:idx val="3"/>
              <c:layout>
                <c:manualLayout>
                  <c:x val="-4.1455303579909668E-2"/>
                  <c:y val="-4.26668528749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DB4-49A8-898C-093CC4FDB779}"/>
                </c:ext>
              </c:extLst>
            </c:dLbl>
            <c:dLbl>
              <c:idx val="4"/>
              <c:layout>
                <c:manualLayout>
                  <c:x val="-4.4303775113678667E-2"/>
                  <c:y val="-4.0501712663398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DB4-49A8-898C-093CC4FDB7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B_Stem Medium" panose="020B0604020202020204" charset="-52"/>
                    <a:ea typeface="+mn-ea"/>
                    <a:cs typeface="CB_Stem Medium" panose="020B0604020202020204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Презентация!$A$2:$A$6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cat>
          <c:val>
            <c:numRef>
              <c:f>Презентация!$B$2:$B$6</c:f>
              <c:numCache>
                <c:formatCode>0</c:formatCode>
                <c:ptCount val="5"/>
                <c:pt idx="0">
                  <c:v>101.59098599999939</c:v>
                </c:pt>
                <c:pt idx="1">
                  <c:v>104.29839859999932</c:v>
                </c:pt>
                <c:pt idx="2">
                  <c:v>111.18587877999926</c:v>
                </c:pt>
                <c:pt idx="3">
                  <c:v>114.669795849998</c:v>
                </c:pt>
                <c:pt idx="4">
                  <c:v>111.645946889999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DB4-49A8-898C-093CC4FDB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365216"/>
        <c:axId val="120366392"/>
      </c:lineChart>
      <c:catAx>
        <c:axId val="120359336"/>
        <c:scaling>
          <c:orientation val="minMax"/>
        </c:scaling>
        <c:delete val="0"/>
        <c:axPos val="b"/>
        <c:numFmt formatCode="dd/mm/yy;@" sourceLinked="0"/>
        <c:majorTickMark val="none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lnSpc>
                <a:spcPts val="900"/>
              </a:lnSpc>
              <a:defRPr sz="900" b="0" i="0" u="none" strike="noStrike" kern="1200" baseline="0">
                <a:solidFill>
                  <a:schemeClr val="tx1"/>
                </a:solidFill>
                <a:latin typeface="CB_Stem" panose="020B0604020202020204" charset="-52"/>
                <a:ea typeface="+mn-ea"/>
                <a:cs typeface="CB_Stem" panose="020B0604020202020204" charset="-52"/>
              </a:defRPr>
            </a:pPr>
            <a:endParaRPr lang="ru-RU"/>
          </a:p>
        </c:txPr>
        <c:crossAx val="120364824"/>
        <c:crosses val="autoZero"/>
        <c:auto val="1"/>
        <c:lblAlgn val="ctr"/>
        <c:lblOffset val="100"/>
        <c:noMultiLvlLbl val="0"/>
      </c:catAx>
      <c:valAx>
        <c:axId val="120364824"/>
        <c:scaling>
          <c:orientation val="minMax"/>
          <c:max val="120"/>
        </c:scaling>
        <c:delete val="1"/>
        <c:axPos val="l"/>
        <c:numFmt formatCode="0" sourceLinked="0"/>
        <c:majorTickMark val="out"/>
        <c:minorTickMark val="none"/>
        <c:tickLblPos val="none"/>
        <c:crossAx val="120359336"/>
        <c:crosses val="autoZero"/>
        <c:crossBetween val="between"/>
      </c:valAx>
      <c:valAx>
        <c:axId val="120366392"/>
        <c:scaling>
          <c:orientation val="minMax"/>
          <c:max val="120"/>
        </c:scaling>
        <c:delete val="1"/>
        <c:axPos val="r"/>
        <c:numFmt formatCode="0" sourceLinked="1"/>
        <c:majorTickMark val="out"/>
        <c:minorTickMark val="none"/>
        <c:tickLblPos val="none"/>
        <c:crossAx val="120365216"/>
        <c:crosses val="max"/>
        <c:crossBetween val="between"/>
      </c:valAx>
      <c:catAx>
        <c:axId val="12036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0366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1663171125630142E-4"/>
          <c:y val="4.0642774828698512E-2"/>
          <c:w val="0.3971735212943085"/>
          <c:h val="0.19279214513375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B_Stem" panose="020B0604020202020204" charset="-52"/>
              <a:ea typeface="+mn-ea"/>
              <a:cs typeface="CB_Stem" panose="020B0604020202020204" charset="-52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/>
          </a:solidFill>
          <a:latin typeface="CB_Stem" panose="020B0604020202020204" charset="-52"/>
          <a:cs typeface="CB_Stem" panose="020B0604020202020204" charset="-52"/>
        </a:defRPr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237488062724774E-2"/>
          <c:y val="0.30048600575078727"/>
          <c:w val="0.89843194781976465"/>
          <c:h val="0.5519376531270827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Завершенные проекты (на момент ввода)</c:v>
                </c:pt>
              </c:strCache>
            </c:strRef>
          </c:tx>
          <c:spPr>
            <a:ln w="12700" cap="rnd">
              <a:solidFill>
                <a:srgbClr val="0088BB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2700">
                <a:solidFill>
                  <a:srgbClr val="0088BB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917617588195494E-2"/>
                  <c:y val="-5.6861935831658453E-2"/>
                </c:manualLayout>
              </c:layout>
              <c:tx>
                <c:rich>
                  <a:bodyPr/>
                  <a:lstStyle/>
                  <a:p>
                    <a:fld id="{6104CBB7-A6E5-47AE-8167-09C65A56D0DB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90D-49A3-8813-03ED47568194}"/>
                </c:ext>
              </c:extLst>
            </c:dLbl>
            <c:dLbl>
              <c:idx val="1"/>
              <c:layout>
                <c:manualLayout>
                  <c:x val="-4.3438546020230888E-2"/>
                  <c:y val="-6.3547673521214904E-2"/>
                </c:manualLayout>
              </c:layout>
              <c:tx>
                <c:rich>
                  <a:bodyPr/>
                  <a:lstStyle/>
                  <a:p>
                    <a:fld id="{64555CE4-42CC-4EA3-AD39-06682C23B386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90D-49A3-8813-03ED47568194}"/>
                </c:ext>
              </c:extLst>
            </c:dLbl>
            <c:dLbl>
              <c:idx val="2"/>
              <c:layout>
                <c:manualLayout>
                  <c:x val="-4.0779281493355655E-2"/>
                  <c:y val="-6.195533066633252E-2"/>
                </c:manualLayout>
              </c:layout>
              <c:tx>
                <c:rich>
                  <a:bodyPr/>
                  <a:lstStyle/>
                  <a:p>
                    <a:fld id="{0A3AEE6E-EC89-45C7-852B-2156194633B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90D-49A3-8813-03ED47568194}"/>
                </c:ext>
              </c:extLst>
            </c:dLbl>
            <c:dLbl>
              <c:idx val="3"/>
              <c:layout>
                <c:manualLayout>
                  <c:x val="-5.2050786271521619E-2"/>
                  <c:y val="-5.7375210969242446E-2"/>
                </c:manualLayout>
              </c:layout>
              <c:tx>
                <c:rich>
                  <a:bodyPr/>
                  <a:lstStyle/>
                  <a:p>
                    <a:fld id="{7A829B63-98D6-43F7-B788-2D14998E3258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732445384930941E-2"/>
                      <c:h val="8.252516627482277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90D-49A3-8813-03ED47568194}"/>
                </c:ext>
              </c:extLst>
            </c:dLbl>
            <c:dLbl>
              <c:idx val="4"/>
              <c:layout>
                <c:manualLayout>
                  <c:x val="-5.2050337185221375E-2"/>
                  <c:y val="-6.3618215950380239E-2"/>
                </c:manualLayout>
              </c:layout>
              <c:tx>
                <c:rich>
                  <a:bodyPr/>
                  <a:lstStyle/>
                  <a:p>
                    <a:fld id="{A19258BD-EB92-41C0-BF94-0DC7EE7D0CF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732445384930941E-2"/>
                      <c:h val="7.962345083034756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90D-49A3-8813-03ED47568194}"/>
                </c:ext>
              </c:extLst>
            </c:dLbl>
            <c:dLbl>
              <c:idx val="5"/>
              <c:layout>
                <c:manualLayout>
                  <c:x val="-4.4044587982405695E-2"/>
                  <c:y val="-6.2839617049368121E-2"/>
                </c:manualLayout>
              </c:layout>
              <c:tx>
                <c:rich>
                  <a:bodyPr/>
                  <a:lstStyle/>
                  <a:p>
                    <a:fld id="{520F5A21-9E1F-494A-83BE-16CA4C01E27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90D-49A3-8813-03ED47568194}"/>
                </c:ext>
              </c:extLst>
            </c:dLbl>
            <c:dLbl>
              <c:idx val="6"/>
              <c:layout>
                <c:manualLayout>
                  <c:x val="-4.6917617588195494E-2"/>
                  <c:y val="-6.2917529583073242E-2"/>
                </c:manualLayout>
              </c:layout>
              <c:tx>
                <c:rich>
                  <a:bodyPr/>
                  <a:lstStyle/>
                  <a:p>
                    <a:fld id="{5F0C9BB4-C49F-4F21-BB78-4396FF3AA33E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90D-49A3-8813-03ED47568194}"/>
                </c:ext>
              </c:extLst>
            </c:dLbl>
            <c:dLbl>
              <c:idx val="7"/>
              <c:layout>
                <c:manualLayout>
                  <c:x val="-4.6482677506412495E-2"/>
                  <c:y val="-5.92609048593205E-2"/>
                </c:manualLayout>
              </c:layout>
              <c:tx>
                <c:rich>
                  <a:bodyPr/>
                  <a:lstStyle/>
                  <a:p>
                    <a:fld id="{7F2D6084-18AA-485F-A0E6-E1440B75ECF1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90D-49A3-8813-03ED47568194}"/>
                </c:ext>
              </c:extLst>
            </c:dLbl>
            <c:dLbl>
              <c:idx val="8"/>
              <c:layout>
                <c:manualLayout>
                  <c:x val="-4.7324040689913319E-2"/>
                  <c:y val="-6.4584226081115373E-2"/>
                </c:manualLayout>
              </c:layout>
              <c:tx>
                <c:rich>
                  <a:bodyPr/>
                  <a:lstStyle/>
                  <a:p>
                    <a:fld id="{6B12DED0-27FA-4B75-B69A-507481B813D8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390D-49A3-8813-03ED47568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accent1"/>
                    </a:solidFill>
                    <a:latin typeface="CB_Stem Medium" panose="020B0603020203020204" pitchFamily="34" charset="-52"/>
                    <a:ea typeface="+mn-ea"/>
                    <a:cs typeface="CB_Stem Medium" panose="020B0603020203020204" pitchFamily="34" charset="-52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4к22</c:v>
                </c:pt>
                <c:pt idx="1">
                  <c:v>1к23</c:v>
                </c:pt>
                <c:pt idx="2">
                  <c:v>2к23</c:v>
                </c:pt>
                <c:pt idx="3">
                  <c:v>3к23</c:v>
                </c:pt>
                <c:pt idx="4">
                  <c:v>4к23</c:v>
                </c:pt>
                <c:pt idx="5">
                  <c:v>1к24</c:v>
                </c:pt>
                <c:pt idx="6">
                  <c:v>2к24</c:v>
                </c:pt>
                <c:pt idx="7">
                  <c:v>3к24</c:v>
                </c:pt>
                <c:pt idx="8">
                  <c:v>4к24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71.630387107076601</c:v>
                </c:pt>
                <c:pt idx="1">
                  <c:v>74.509877665557056</c:v>
                </c:pt>
                <c:pt idx="2">
                  <c:v>72.859044760629871</c:v>
                </c:pt>
                <c:pt idx="3">
                  <c:v>73.482291002591396</c:v>
                </c:pt>
                <c:pt idx="4">
                  <c:v>75.818648335871202</c:v>
                </c:pt>
                <c:pt idx="5">
                  <c:v>79.450595473365993</c:v>
                </c:pt>
                <c:pt idx="6">
                  <c:v>75.167519342746303</c:v>
                </c:pt>
                <c:pt idx="7">
                  <c:v>74.830244642723002</c:v>
                </c:pt>
                <c:pt idx="8">
                  <c:v>74.236725459552503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Лист1!$E$2:$E$10</c15:f>
                <c15:dlblRangeCache>
                  <c:ptCount val="9"/>
                  <c:pt idx="0">
                    <c:v>72%</c:v>
                  </c:pt>
                  <c:pt idx="1">
                    <c:v>75%</c:v>
                  </c:pt>
                  <c:pt idx="2">
                    <c:v>73%</c:v>
                  </c:pt>
                  <c:pt idx="3">
                    <c:v>73%</c:v>
                  </c:pt>
                  <c:pt idx="4">
                    <c:v>76%</c:v>
                  </c:pt>
                  <c:pt idx="5">
                    <c:v>79%</c:v>
                  </c:pt>
                  <c:pt idx="6">
                    <c:v>75%</c:v>
                  </c:pt>
                  <c:pt idx="7">
                    <c:v>75%</c:v>
                  </c:pt>
                  <c:pt idx="8">
                    <c:v>74%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390D-49A3-8813-03ED475681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Заявленные проекты</c:v>
                </c:pt>
              </c:strCache>
            </c:strRef>
          </c:tx>
          <c:spPr>
            <a:ln w="12700" cap="rnd">
              <a:solidFill>
                <a:srgbClr val="70AA7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2700">
                <a:solidFill>
                  <a:srgbClr val="70AA7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810735048738214E-2"/>
                  <c:y val="-6.2397410776988009E-2"/>
                </c:manualLayout>
              </c:layout>
              <c:tx>
                <c:rich>
                  <a:bodyPr/>
                  <a:lstStyle/>
                  <a:p>
                    <a:fld id="{D4BE1FDC-2E7D-4FE9-A4A7-DE94C542DFCF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90D-49A3-8813-03ED47568194}"/>
                </c:ext>
              </c:extLst>
            </c:dLbl>
            <c:dLbl>
              <c:idx val="1"/>
              <c:layout>
                <c:manualLayout>
                  <c:x val="-4.7381074650043938E-2"/>
                  <c:y val="-6.3547673521214848E-2"/>
                </c:manualLayout>
              </c:layout>
              <c:tx>
                <c:rich>
                  <a:bodyPr/>
                  <a:lstStyle/>
                  <a:p>
                    <a:fld id="{BD41D98A-7ED6-4765-AB42-F9447A36137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90D-49A3-8813-03ED47568194}"/>
                </c:ext>
              </c:extLst>
            </c:dLbl>
            <c:dLbl>
              <c:idx val="2"/>
              <c:layout>
                <c:manualLayout>
                  <c:x val="-4.9141942033287679E-2"/>
                  <c:y val="-6.2469006078230499E-2"/>
                </c:manualLayout>
              </c:layout>
              <c:tx>
                <c:rich>
                  <a:bodyPr/>
                  <a:lstStyle/>
                  <a:p>
                    <a:fld id="{39FBC0E2-DF25-441D-90AD-B3CBE6F7BF4C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390D-49A3-8813-03ED47568194}"/>
                </c:ext>
              </c:extLst>
            </c:dLbl>
            <c:dLbl>
              <c:idx val="3"/>
              <c:layout>
                <c:manualLayout>
                  <c:x val="-5.0232772656572305E-2"/>
                  <c:y val="-6.2839617049368246E-2"/>
                </c:manualLayout>
              </c:layout>
              <c:tx>
                <c:rich>
                  <a:bodyPr/>
                  <a:lstStyle/>
                  <a:p>
                    <a:fld id="{A260618D-2576-43A6-9D85-8F9391C9157A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90D-49A3-8813-03ED47568194}"/>
                </c:ext>
              </c:extLst>
            </c:dLbl>
            <c:dLbl>
              <c:idx val="4"/>
              <c:layout>
                <c:manualLayout>
                  <c:x val="-4.4336943163862386E-2"/>
                  <c:y val="-6.1955204504607897E-2"/>
                </c:manualLayout>
              </c:layout>
              <c:tx>
                <c:rich>
                  <a:bodyPr/>
                  <a:lstStyle/>
                  <a:p>
                    <a:fld id="{E154E014-EC4E-479B-B179-2B43B4A8CD42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390D-49A3-8813-03ED47568194}"/>
                </c:ext>
              </c:extLst>
            </c:dLbl>
            <c:dLbl>
              <c:idx val="5"/>
              <c:layout>
                <c:manualLayout>
                  <c:x val="-4.433694316386249E-2"/>
                  <c:y val="-6.2397410776988127E-2"/>
                </c:manualLayout>
              </c:layout>
              <c:tx>
                <c:rich>
                  <a:bodyPr/>
                  <a:lstStyle/>
                  <a:p>
                    <a:fld id="{B0F7EB04-0702-45AE-864F-AC44A874AAC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90D-49A3-8813-03ED47568194}"/>
                </c:ext>
              </c:extLst>
            </c:dLbl>
            <c:dLbl>
              <c:idx val="6"/>
              <c:layout>
                <c:manualLayout>
                  <c:x val="-4.6810735048738214E-2"/>
                  <c:y val="-6.2917529583073187E-2"/>
                </c:manualLayout>
              </c:layout>
              <c:tx>
                <c:rich>
                  <a:bodyPr/>
                  <a:lstStyle/>
                  <a:p>
                    <a:fld id="{475B62BB-FBA6-49AD-BC86-8FEB29233BAD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390D-49A3-8813-03ED47568194}"/>
                </c:ext>
              </c:extLst>
            </c:dLbl>
            <c:dLbl>
              <c:idx val="7"/>
              <c:layout>
                <c:manualLayout>
                  <c:x val="-4.6867769008868888E-2"/>
                  <c:y val="-5.8747103285698016E-2"/>
                </c:manualLayout>
              </c:layout>
              <c:tx>
                <c:rich>
                  <a:bodyPr/>
                  <a:lstStyle/>
                  <a:p>
                    <a:fld id="{C888C260-A98C-457F-9607-65CE402F249E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90D-49A3-8813-03ED47568194}"/>
                </c:ext>
              </c:extLst>
            </c:dLbl>
            <c:dLbl>
              <c:idx val="8"/>
              <c:layout>
                <c:manualLayout>
                  <c:x val="-4.7737424629284875E-2"/>
                  <c:y val="-6.4584226081115373E-2"/>
                </c:manualLayout>
              </c:layout>
              <c:tx>
                <c:rich>
                  <a:bodyPr/>
                  <a:lstStyle/>
                  <a:p>
                    <a:fld id="{FD1FD74A-2159-401F-8E6E-1D258628ADA5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390D-49A3-8813-03ED47568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70AA70"/>
                    </a:solidFill>
                    <a:latin typeface="CB_Stem Medium" panose="020B0603020203020204" pitchFamily="34" charset="-52"/>
                    <a:ea typeface="+mn-ea"/>
                    <a:cs typeface="CB_Stem Medium" panose="020B0603020203020204" pitchFamily="34" charset="-52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4к22</c:v>
                </c:pt>
                <c:pt idx="1">
                  <c:v>1к23</c:v>
                </c:pt>
                <c:pt idx="2">
                  <c:v>2к23</c:v>
                </c:pt>
                <c:pt idx="3">
                  <c:v>3к23</c:v>
                </c:pt>
                <c:pt idx="4">
                  <c:v>4к23</c:v>
                </c:pt>
                <c:pt idx="5">
                  <c:v>1к24</c:v>
                </c:pt>
                <c:pt idx="6">
                  <c:v>2к24</c:v>
                </c:pt>
                <c:pt idx="7">
                  <c:v>3к24</c:v>
                </c:pt>
                <c:pt idx="8">
                  <c:v>4к24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28.410691217474032</c:v>
                </c:pt>
                <c:pt idx="1">
                  <c:v>27.430873810116708</c:v>
                </c:pt>
                <c:pt idx="2">
                  <c:v>28.610642229902705</c:v>
                </c:pt>
                <c:pt idx="3">
                  <c:v>31.073609486295801</c:v>
                </c:pt>
                <c:pt idx="4">
                  <c:v>31.3380147624516</c:v>
                </c:pt>
                <c:pt idx="5">
                  <c:v>31.7975320092788</c:v>
                </c:pt>
                <c:pt idx="6">
                  <c:v>33.000376057287902</c:v>
                </c:pt>
                <c:pt idx="7">
                  <c:v>33.163630605369299</c:v>
                </c:pt>
                <c:pt idx="8">
                  <c:v>29.291770087100801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Лист1!$F$2:$F$10</c15:f>
                <c15:dlblRangeCache>
                  <c:ptCount val="9"/>
                  <c:pt idx="0">
                    <c:v>28%</c:v>
                  </c:pt>
                  <c:pt idx="1">
                    <c:v>27%</c:v>
                  </c:pt>
                  <c:pt idx="2">
                    <c:v>29%</c:v>
                  </c:pt>
                  <c:pt idx="3">
                    <c:v>31%</c:v>
                  </c:pt>
                  <c:pt idx="4">
                    <c:v>31%</c:v>
                  </c:pt>
                  <c:pt idx="5">
                    <c:v>32%</c:v>
                  </c:pt>
                  <c:pt idx="6">
                    <c:v>33%</c:v>
                  </c:pt>
                  <c:pt idx="7">
                    <c:v>33%</c:v>
                  </c:pt>
                  <c:pt idx="8">
                    <c:v>29%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390D-49A3-8813-03ED47568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362080"/>
        <c:axId val="120364040"/>
      </c:lineChart>
      <c:catAx>
        <c:axId val="12036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B_Stem" panose="020B0503020203020204" pitchFamily="34" charset="-52"/>
                <a:ea typeface="+mn-ea"/>
                <a:cs typeface="CB_Stem" panose="020B0503020203020204" pitchFamily="34" charset="-52"/>
              </a:defRPr>
            </a:pPr>
            <a:endParaRPr lang="ru-RU"/>
          </a:p>
        </c:txPr>
        <c:crossAx val="120364040"/>
        <c:crosses val="autoZero"/>
        <c:auto val="1"/>
        <c:lblAlgn val="ctr"/>
        <c:lblOffset val="100"/>
        <c:noMultiLvlLbl val="0"/>
      </c:catAx>
      <c:valAx>
        <c:axId val="120364040"/>
        <c:scaling>
          <c:orientation val="minMax"/>
          <c:max val="120"/>
          <c:min val="10"/>
        </c:scaling>
        <c:delete val="1"/>
        <c:axPos val="l"/>
        <c:numFmt formatCode="0" sourceLinked="1"/>
        <c:majorTickMark val="out"/>
        <c:minorTickMark val="none"/>
        <c:tickLblPos val="nextTo"/>
        <c:crossAx val="1203620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3.4289535368577477E-2"/>
          <c:y val="0.13855164811330589"/>
          <c:w val="0.59686061730953743"/>
          <c:h val="0.14890401281134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B_Stem" panose="020B0503020203020204" pitchFamily="34" charset="-52"/>
              <a:ea typeface="+mn-ea"/>
              <a:cs typeface="CB_Stem" panose="020B0503020203020204" pitchFamily="34" charset="-52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B_Stem" panose="020B0503020203020204" pitchFamily="34" charset="-52"/>
          <a:cs typeface="CB_Stem" panose="020B0503020203020204" pitchFamily="34" charset="-52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237488062724774E-2"/>
          <c:y val="7.754456306458625E-2"/>
          <c:w val="0.89558024981323625"/>
          <c:h val="0.750522687087377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Первичный рынок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215689862797426E-2"/>
                  <c:y val="-6.2082861613219187E-2"/>
                </c:manualLayout>
              </c:layout>
              <c:tx>
                <c:rich>
                  <a:bodyPr/>
                  <a:lstStyle/>
                  <a:p>
                    <a:fld id="{24289B55-4705-4BB6-80C2-367D5A70649D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1CA-495B-ACFC-22C83FB8010C}"/>
                </c:ext>
              </c:extLst>
            </c:dLbl>
            <c:dLbl>
              <c:idx val="1"/>
              <c:layout>
                <c:manualLayout>
                  <c:x val="-4.9277341552810189E-2"/>
                  <c:y val="-5.6821645274954521E-2"/>
                </c:manualLayout>
              </c:layout>
              <c:tx>
                <c:rich>
                  <a:bodyPr/>
                  <a:lstStyle/>
                  <a:p>
                    <a:fld id="{F0C074D9-398E-4124-A137-59E2435BF16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1CA-495B-ACFC-22C83FB8010C}"/>
                </c:ext>
              </c:extLst>
            </c:dLbl>
            <c:dLbl>
              <c:idx val="2"/>
              <c:layout>
                <c:manualLayout>
                  <c:x val="-4.7067387869325766E-2"/>
                  <c:y val="-5.7433248953735444E-2"/>
                </c:manualLayout>
              </c:layout>
              <c:tx>
                <c:rich>
                  <a:bodyPr/>
                  <a:lstStyle/>
                  <a:p>
                    <a:fld id="{A162EE07-96E1-4DA0-BA0F-92314448EDD6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1CA-495B-ACFC-22C83FB8010C}"/>
                </c:ext>
              </c:extLst>
            </c:dLbl>
            <c:dLbl>
              <c:idx val="3"/>
              <c:layout>
                <c:manualLayout>
                  <c:x val="-5.0482240096355956E-2"/>
                  <c:y val="-5.5800432771927685E-2"/>
                </c:manualLayout>
              </c:layout>
              <c:tx>
                <c:rich>
                  <a:bodyPr/>
                  <a:lstStyle/>
                  <a:p>
                    <a:fld id="{AFA66D3A-5685-4815-977A-8B6089C35752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1CA-495B-ACFC-22C83FB8010C}"/>
                </c:ext>
              </c:extLst>
            </c:dLbl>
            <c:dLbl>
              <c:idx val="4"/>
              <c:layout>
                <c:manualLayout>
                  <c:x val="-5.0482240096356011E-2"/>
                  <c:y val="-5.5454273818079582E-2"/>
                </c:manualLayout>
              </c:layout>
              <c:tx>
                <c:rich>
                  <a:bodyPr/>
                  <a:lstStyle/>
                  <a:p>
                    <a:fld id="{BA8CF451-9B04-4CAE-97EB-EBA3C4BBF285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1CA-495B-ACFC-22C83FB8010C}"/>
                </c:ext>
              </c:extLst>
            </c:dLbl>
            <c:dLbl>
              <c:idx val="5"/>
              <c:layout>
                <c:manualLayout>
                  <c:x val="-4.974798399546243E-2"/>
                  <c:y val="-4.7848541542980343E-2"/>
                </c:manualLayout>
              </c:layout>
              <c:tx>
                <c:rich>
                  <a:bodyPr/>
                  <a:lstStyle/>
                  <a:p>
                    <a:fld id="{277394BB-9922-4E6E-BEAF-08B7ED501422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1CA-495B-ACFC-22C83FB8010C}"/>
                </c:ext>
              </c:extLst>
            </c:dLbl>
            <c:dLbl>
              <c:idx val="6"/>
              <c:layout>
                <c:manualLayout>
                  <c:x val="-4.3816452141883427E-2"/>
                  <c:y val="-5.2595166859356952E-2"/>
                </c:manualLayout>
              </c:layout>
              <c:tx>
                <c:rich>
                  <a:bodyPr/>
                  <a:lstStyle/>
                  <a:p>
                    <a:fld id="{1BF56EF3-C2D9-4E9E-A46B-FF9B8F9FD30D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01CA-495B-ACFC-22C83FB8010C}"/>
                </c:ext>
              </c:extLst>
            </c:dLbl>
            <c:dLbl>
              <c:idx val="7"/>
              <c:layout>
                <c:manualLayout>
                  <c:x val="-4.6482677506412495E-2"/>
                  <c:y val="-5.3845049682842233E-2"/>
                </c:manualLayout>
              </c:layout>
              <c:tx>
                <c:rich>
                  <a:bodyPr/>
                  <a:lstStyle/>
                  <a:p>
                    <a:fld id="{DC6585D6-17BC-4D69-A802-C15ADD5B720A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1CA-495B-ACFC-22C83FB8010C}"/>
                </c:ext>
              </c:extLst>
            </c:dLbl>
            <c:dLbl>
              <c:idx val="8"/>
              <c:layout>
                <c:manualLayout>
                  <c:x val="-4.6974651548326064E-2"/>
                  <c:y val="-5.369711433303128E-2"/>
                </c:manualLayout>
              </c:layout>
              <c:tx>
                <c:rich>
                  <a:bodyPr/>
                  <a:lstStyle/>
                  <a:p>
                    <a:fld id="{AE4F4C30-D133-4949-A529-2B52BE5281A5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01CA-495B-ACFC-22C83FB801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accent1"/>
                    </a:solidFill>
                    <a:latin typeface="CB_Stem Medium" panose="020B0603020203020204" pitchFamily="34" charset="-52"/>
                    <a:ea typeface="+mn-ea"/>
                    <a:cs typeface="CB_Stem Medium" panose="020B0603020203020204" pitchFamily="34" charset="-52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4к22</c:v>
                </c:pt>
                <c:pt idx="1">
                  <c:v>1к23</c:v>
                </c:pt>
                <c:pt idx="2">
                  <c:v>2к23</c:v>
                </c:pt>
                <c:pt idx="3">
                  <c:v>3к23</c:v>
                </c:pt>
                <c:pt idx="4">
                  <c:v>4к23</c:v>
                </c:pt>
                <c:pt idx="5">
                  <c:v>1к24</c:v>
                </c:pt>
                <c:pt idx="6">
                  <c:v>2к24</c:v>
                </c:pt>
                <c:pt idx="7">
                  <c:v>3к24</c:v>
                </c:pt>
                <c:pt idx="8">
                  <c:v>4к24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52</c:v>
                </c:pt>
                <c:pt idx="1">
                  <c:v>51.610094572299971</c:v>
                </c:pt>
                <c:pt idx="2">
                  <c:v>53.531719350099969</c:v>
                </c:pt>
                <c:pt idx="3">
                  <c:v>59.815127353699978</c:v>
                </c:pt>
                <c:pt idx="4">
                  <c:v>67.272861610399985</c:v>
                </c:pt>
                <c:pt idx="5">
                  <c:v>71.488137722982032</c:v>
                </c:pt>
                <c:pt idx="6">
                  <c:v>75.151413392249793</c:v>
                </c:pt>
                <c:pt idx="7">
                  <c:v>79.149234784738368</c:v>
                </c:pt>
                <c:pt idx="8">
                  <c:v>82.026328004437232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Лист1!$I$2:$I$10</c15:f>
                <c15:dlblRangeCache>
                  <c:ptCount val="9"/>
                  <c:pt idx="0">
                    <c:v>52%</c:v>
                  </c:pt>
                  <c:pt idx="1">
                    <c:v>52%</c:v>
                  </c:pt>
                  <c:pt idx="2">
                    <c:v>54%</c:v>
                  </c:pt>
                  <c:pt idx="3">
                    <c:v>60%</c:v>
                  </c:pt>
                  <c:pt idx="4">
                    <c:v>67%</c:v>
                  </c:pt>
                  <c:pt idx="5">
                    <c:v>71%</c:v>
                  </c:pt>
                  <c:pt idx="6">
                    <c:v>75%</c:v>
                  </c:pt>
                  <c:pt idx="7">
                    <c:v>79%</c:v>
                  </c:pt>
                  <c:pt idx="8">
                    <c:v>82%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01CA-495B-ACFC-22C83FB801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Вторичный рынок</c:v>
                </c:pt>
              </c:strCache>
            </c:strRef>
          </c:tx>
          <c:spPr>
            <a:ln w="12700" cap="rnd">
              <a:solidFill>
                <a:srgbClr val="70AA7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2700">
                <a:solidFill>
                  <a:srgbClr val="70AA7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381074650043889E-2"/>
                  <c:y val="-6.0733466475010614E-2"/>
                </c:manualLayout>
              </c:layout>
              <c:tx>
                <c:rich>
                  <a:bodyPr/>
                  <a:lstStyle/>
                  <a:p>
                    <a:fld id="{FF62F245-32F9-4904-AEE1-BD344ACF0C48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01CA-495B-ACFC-22C83FB8010C}"/>
                </c:ext>
              </c:extLst>
            </c:dLbl>
            <c:dLbl>
              <c:idx val="1"/>
              <c:layout>
                <c:manualLayout>
                  <c:x val="-4.4336943163862386E-2"/>
                  <c:y val="-6.1851347741467694E-2"/>
                </c:manualLayout>
              </c:layout>
              <c:tx>
                <c:rich>
                  <a:bodyPr/>
                  <a:lstStyle/>
                  <a:p>
                    <a:fld id="{4FF63B85-98B6-4F72-B0F3-3B1B375D9DB8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01CA-495B-ACFC-22C83FB8010C}"/>
                </c:ext>
              </c:extLst>
            </c:dLbl>
            <c:dLbl>
              <c:idx val="2"/>
              <c:layout>
                <c:manualLayout>
                  <c:x val="-4.9719467015397145E-2"/>
                  <c:y val="5.4713298874450512E-2"/>
                </c:manualLayout>
              </c:layout>
              <c:tx>
                <c:rich>
                  <a:bodyPr/>
                  <a:lstStyle/>
                  <a:p>
                    <a:fld id="{AFF055E2-8708-4F9E-A0A4-07B34AC963D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01CA-495B-ACFC-22C83FB8010C}"/>
                </c:ext>
              </c:extLst>
            </c:dLbl>
            <c:dLbl>
              <c:idx val="3"/>
              <c:layout>
                <c:manualLayout>
                  <c:x val="-4.7003168528391398E-2"/>
                  <c:y val="4.6877928602482972E-2"/>
                </c:manualLayout>
              </c:layout>
              <c:tx>
                <c:rich>
                  <a:bodyPr/>
                  <a:lstStyle/>
                  <a:p>
                    <a:fld id="{512E972D-3BC1-4AD2-8410-91D40353AB2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01CA-495B-ACFC-22C83FB8010C}"/>
                </c:ext>
              </c:extLst>
            </c:dLbl>
            <c:dLbl>
              <c:idx val="4"/>
              <c:layout>
                <c:manualLayout>
                  <c:x val="-4.7438108610174452E-2"/>
                  <c:y val="5.9147867252789608E-2"/>
                </c:manualLayout>
              </c:layout>
              <c:tx>
                <c:rich>
                  <a:bodyPr/>
                  <a:lstStyle/>
                  <a:p>
                    <a:fld id="{B21FEAB6-E3A3-4CEE-AD01-5A141D425162}" type="CELLRANGE">
                      <a:rPr lang="en-US" dirty="0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01CA-495B-ACFC-22C83FB8010C}"/>
                </c:ext>
              </c:extLst>
            </c:dLbl>
            <c:dLbl>
              <c:idx val="5"/>
              <c:layout>
                <c:manualLayout>
                  <c:x val="-4.7438108610174556E-2"/>
                  <c:y val="5.2992253189676007E-2"/>
                </c:manualLayout>
              </c:layout>
              <c:tx>
                <c:rich>
                  <a:bodyPr/>
                  <a:lstStyle/>
                  <a:p>
                    <a:fld id="{CEE1FFE4-CF38-408B-8978-EFE2A3C30B3F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01CA-495B-ACFC-22C83FB8010C}"/>
                </c:ext>
              </c:extLst>
            </c:dLbl>
            <c:dLbl>
              <c:idx val="6"/>
              <c:layout>
                <c:manualLayout>
                  <c:x val="-4.8122516131741365E-2"/>
                  <c:y val="5.6514825792171777E-2"/>
                </c:manualLayout>
              </c:layout>
              <c:tx>
                <c:rich>
                  <a:bodyPr/>
                  <a:lstStyle/>
                  <a:p>
                    <a:fld id="{5D0E22B6-F4A9-4C7C-ADCC-DB0FAB026D5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01CA-495B-ACFC-22C83FB8010C}"/>
                </c:ext>
              </c:extLst>
            </c:dLbl>
            <c:dLbl>
              <c:idx val="7"/>
              <c:layout>
                <c:manualLayout>
                  <c:x val="-5.0895848578877523E-2"/>
                  <c:y val="6.3947693129635053E-2"/>
                </c:manualLayout>
              </c:layout>
              <c:tx>
                <c:rich>
                  <a:bodyPr/>
                  <a:lstStyle/>
                  <a:p>
                    <a:fld id="{C3D3ACE4-446D-4CC7-A201-76A6AEB2254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01CA-495B-ACFC-22C83FB8010C}"/>
                </c:ext>
              </c:extLst>
            </c:dLbl>
            <c:dLbl>
              <c:idx val="8"/>
              <c:layout>
                <c:manualLayout>
                  <c:x val="-4.9548365135005448E-2"/>
                  <c:y val="6.1013811205199456E-2"/>
                </c:manualLayout>
              </c:layout>
              <c:tx>
                <c:rich>
                  <a:bodyPr/>
                  <a:lstStyle/>
                  <a:p>
                    <a:fld id="{87F6F1FD-CE3A-4417-BA31-E13AC6CA2D0A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01CA-495B-ACFC-22C83FB801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70AA70"/>
                    </a:solidFill>
                    <a:latin typeface="CB_Stem Medium" panose="020B0603020203020204" pitchFamily="34" charset="-52"/>
                    <a:ea typeface="+mn-ea"/>
                    <a:cs typeface="CB_Stem Medium" panose="020B0603020203020204" pitchFamily="34" charset="-52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4к22</c:v>
                </c:pt>
                <c:pt idx="1">
                  <c:v>1к23</c:v>
                </c:pt>
                <c:pt idx="2">
                  <c:v>2к23</c:v>
                </c:pt>
                <c:pt idx="3">
                  <c:v>3к23</c:v>
                </c:pt>
                <c:pt idx="4">
                  <c:v>4к23</c:v>
                </c:pt>
                <c:pt idx="5">
                  <c:v>1к24</c:v>
                </c:pt>
                <c:pt idx="6">
                  <c:v>2к24</c:v>
                </c:pt>
                <c:pt idx="7">
                  <c:v>3к24</c:v>
                </c:pt>
                <c:pt idx="8">
                  <c:v>4к24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31.042394000000016</c:v>
                </c:pt>
                <c:pt idx="1">
                  <c:v>32.667319685600013</c:v>
                </c:pt>
                <c:pt idx="2">
                  <c:v>34.816414947200002</c:v>
                </c:pt>
                <c:pt idx="3">
                  <c:v>37.974536642600043</c:v>
                </c:pt>
                <c:pt idx="4">
                  <c:v>42.19410172940001</c:v>
                </c:pt>
                <c:pt idx="5">
                  <c:v>43.701359207731642</c:v>
                </c:pt>
                <c:pt idx="6">
                  <c:v>46.388827730417326</c:v>
                </c:pt>
                <c:pt idx="7">
                  <c:v>47.867646388403088</c:v>
                </c:pt>
                <c:pt idx="8">
                  <c:v>51.621570674059235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Лист1!$J$2:$J$10</c15:f>
                <c15:dlblRangeCache>
                  <c:ptCount val="9"/>
                  <c:pt idx="0">
                    <c:v>31%</c:v>
                  </c:pt>
                  <c:pt idx="1">
                    <c:v>33%</c:v>
                  </c:pt>
                  <c:pt idx="2">
                    <c:v>35%</c:v>
                  </c:pt>
                  <c:pt idx="3">
                    <c:v>38%</c:v>
                  </c:pt>
                  <c:pt idx="4">
                    <c:v>42%</c:v>
                  </c:pt>
                  <c:pt idx="5">
                    <c:v>44%</c:v>
                  </c:pt>
                  <c:pt idx="6">
                    <c:v>46%</c:v>
                  </c:pt>
                  <c:pt idx="7">
                    <c:v>48%</c:v>
                  </c:pt>
                  <c:pt idx="8">
                    <c:v>52%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01CA-495B-ACFC-22C83FB8010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Среднемесячная зарплата  </c:v>
                </c:pt>
              </c:strCache>
            </c:strRef>
          </c:tx>
          <c:spPr>
            <a:ln w="12700" cap="rnd">
              <a:solidFill>
                <a:srgbClr val="FFBB4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2700">
                <a:solidFill>
                  <a:srgbClr val="FFBB4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341560893744613E-2"/>
                  <c:y val="5.7796241727452777E-2"/>
                </c:manualLayout>
              </c:layout>
              <c:tx>
                <c:rich>
                  <a:bodyPr/>
                  <a:lstStyle/>
                  <a:p>
                    <a:fld id="{8992B458-6ADA-4FF0-AAB0-8D73D968351C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01CA-495B-ACFC-22C83FB8010C}"/>
                </c:ext>
              </c:extLst>
            </c:dLbl>
            <c:dLbl>
              <c:idx val="1"/>
              <c:layout>
                <c:manualLayout>
                  <c:x val="-4.0722247533225085E-2"/>
                  <c:y val="5.887680008284088E-2"/>
                </c:manualLayout>
              </c:layout>
              <c:tx>
                <c:rich>
                  <a:bodyPr/>
                  <a:lstStyle/>
                  <a:p>
                    <a:fld id="{CE6A74E8-6C41-449B-A7DD-4786C2575672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01CA-495B-ACFC-22C83FB8010C}"/>
                </c:ext>
              </c:extLst>
            </c:dLbl>
            <c:dLbl>
              <c:idx val="2"/>
              <c:layout>
                <c:manualLayout>
                  <c:x val="-4.6254541665890173E-2"/>
                  <c:y val="-5.1006714651466112E-2"/>
                </c:manualLayout>
              </c:layout>
              <c:tx>
                <c:rich>
                  <a:bodyPr/>
                  <a:lstStyle/>
                  <a:p>
                    <a:fld id="{213F076A-8A0A-46AE-A8E5-969054EDAD80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01CA-495B-ACFC-22C83FB8010C}"/>
                </c:ext>
              </c:extLst>
            </c:dLbl>
            <c:dLbl>
              <c:idx val="3"/>
              <c:layout>
                <c:manualLayout>
                  <c:x val="-4.7495142570305023E-2"/>
                  <c:y val="-5.5650544480204983E-2"/>
                </c:manualLayout>
              </c:layout>
              <c:tx>
                <c:rich>
                  <a:bodyPr/>
                  <a:lstStyle/>
                  <a:p>
                    <a:fld id="{6C12CC97-2BE3-4B2B-ABE8-8A4CDCC1CEF2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01CA-495B-ACFC-22C83FB8010C}"/>
                </c:ext>
              </c:extLst>
            </c:dLbl>
            <c:dLbl>
              <c:idx val="4"/>
              <c:layout>
                <c:manualLayout>
                  <c:x val="-4.7495142570305023E-2"/>
                  <c:y val="-4.763567087460556E-2"/>
                </c:manualLayout>
              </c:layout>
              <c:tx>
                <c:rich>
                  <a:bodyPr/>
                  <a:lstStyle/>
                  <a:p>
                    <a:fld id="{91FC7892-7459-417E-9B2D-2B8D7012AB1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01CA-495B-ACFC-22C83FB8010C}"/>
                </c:ext>
              </c:extLst>
            </c:dLbl>
            <c:dLbl>
              <c:idx val="5"/>
              <c:layout>
                <c:manualLayout>
                  <c:x val="-4.8044150572349266E-2"/>
                  <c:y val="-4.4224433602241493E-2"/>
                </c:manualLayout>
              </c:layout>
              <c:tx>
                <c:rich>
                  <a:bodyPr/>
                  <a:lstStyle/>
                  <a:p>
                    <a:fld id="{24BC8D45-D27C-41A1-8D62-FC22BBA14E5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01CA-495B-ACFC-22C83FB8010C}"/>
                </c:ext>
              </c:extLst>
            </c:dLbl>
            <c:dLbl>
              <c:idx val="6"/>
              <c:layout>
                <c:manualLayout>
                  <c:x val="-4.7138568047913915E-2"/>
                  <c:y val="-5.0739577798174E-2"/>
                </c:manualLayout>
              </c:layout>
              <c:tx>
                <c:rich>
                  <a:bodyPr/>
                  <a:lstStyle/>
                  <a:p>
                    <a:fld id="{07865E27-31A7-4FBE-9B16-8ED3079C9AFA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01CA-495B-ACFC-22C83FB8010C}"/>
                </c:ext>
              </c:extLst>
            </c:dLbl>
            <c:dLbl>
              <c:idx val="7"/>
              <c:layout>
                <c:manualLayout>
                  <c:x val="-5.6128602149282232E-2"/>
                  <c:y val="-4.7159557509299066E-2"/>
                </c:manualLayout>
              </c:layout>
              <c:tx>
                <c:rich>
                  <a:bodyPr/>
                  <a:lstStyle/>
                  <a:p>
                    <a:fld id="{5747A9C6-5082-4699-814A-0CE4925E5B59}" type="CELLRANGE">
                      <a:rPr lang="en-US" dirty="0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01CA-495B-ACFC-22C83FB8010C}"/>
                </c:ext>
              </c:extLst>
            </c:dLbl>
            <c:dLbl>
              <c:idx val="8"/>
              <c:layout>
                <c:manualLayout>
                  <c:x val="-5.6876779925483109E-2"/>
                  <c:y val="4.5331384957248443E-2"/>
                </c:manualLayout>
              </c:layout>
              <c:tx>
                <c:rich>
                  <a:bodyPr/>
                  <a:lstStyle/>
                  <a:p>
                    <a:fld id="{2FB85487-15D0-4B39-BBE9-60FA9F9606AF}" type="CELLRANGE">
                      <a:rPr lang="en-US" dirty="0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12018043389371E-2"/>
                      <c:h val="8.705569779237716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01CA-495B-ACFC-22C83FB801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FFBB44"/>
                    </a:solidFill>
                    <a:latin typeface="CB_Stem Medium" panose="020B0603020203020204" pitchFamily="34" charset="-52"/>
                    <a:ea typeface="+mn-ea"/>
                    <a:cs typeface="CB_Stem Medium" panose="020B0603020203020204" pitchFamily="34" charset="-52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4к22</c:v>
                </c:pt>
                <c:pt idx="1">
                  <c:v>1к23</c:v>
                </c:pt>
                <c:pt idx="2">
                  <c:v>2к23</c:v>
                </c:pt>
                <c:pt idx="3">
                  <c:v>3к23</c:v>
                </c:pt>
                <c:pt idx="4">
                  <c:v>4к23</c:v>
                </c:pt>
                <c:pt idx="5">
                  <c:v>1к24</c:v>
                </c:pt>
                <c:pt idx="6">
                  <c:v>2к24</c:v>
                </c:pt>
                <c:pt idx="7">
                  <c:v>3к24</c:v>
                </c:pt>
                <c:pt idx="8">
                  <c:v>4к24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27.543882540467003</c:v>
                </c:pt>
                <c:pt idx="1">
                  <c:v>31.97337383524852</c:v>
                </c:pt>
                <c:pt idx="2">
                  <c:v>36.443192792129594</c:v>
                </c:pt>
                <c:pt idx="3">
                  <c:v>40.978474177681612</c:v>
                </c:pt>
                <c:pt idx="4">
                  <c:v>45.852977794460557</c:v>
                </c:pt>
                <c:pt idx="5">
                  <c:v>54.853349255807245</c:v>
                </c:pt>
                <c:pt idx="6">
                  <c:v>62.41126616999577</c:v>
                </c:pt>
                <c:pt idx="7">
                  <c:v>69.156818342534081</c:v>
                </c:pt>
                <c:pt idx="8">
                  <c:v>73.56272812133291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Лист1!$K$2:$K$10</c15:f>
                <c15:dlblRangeCache>
                  <c:ptCount val="9"/>
                  <c:pt idx="0">
                    <c:v>28%</c:v>
                  </c:pt>
                  <c:pt idx="1">
                    <c:v>32%</c:v>
                  </c:pt>
                  <c:pt idx="2">
                    <c:v>36%</c:v>
                  </c:pt>
                  <c:pt idx="3">
                    <c:v>41%</c:v>
                  </c:pt>
                  <c:pt idx="4">
                    <c:v>46%</c:v>
                  </c:pt>
                  <c:pt idx="5">
                    <c:v>55%</c:v>
                  </c:pt>
                  <c:pt idx="6">
                    <c:v>62%</c:v>
                  </c:pt>
                  <c:pt idx="7">
                    <c:v>69%</c:v>
                  </c:pt>
                  <c:pt idx="8">
                    <c:v>74%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01CA-495B-ACFC-22C83FB80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364432"/>
        <c:axId val="120362864"/>
      </c:lineChart>
      <c:catAx>
        <c:axId val="120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000"/>
              </a:lnSpc>
              <a:defRPr sz="900" b="0" i="0" u="none" strike="noStrike" kern="1200" baseline="0">
                <a:solidFill>
                  <a:schemeClr val="tx1"/>
                </a:solidFill>
                <a:latin typeface="CB_Stem" panose="020B0503020203020204" pitchFamily="34" charset="-52"/>
                <a:ea typeface="+mn-ea"/>
                <a:cs typeface="CB_Stem" panose="020B0503020203020204" pitchFamily="34" charset="-52"/>
              </a:defRPr>
            </a:pPr>
            <a:endParaRPr lang="ru-RU"/>
          </a:p>
        </c:txPr>
        <c:crossAx val="120362864"/>
        <c:crosses val="autoZero"/>
        <c:auto val="1"/>
        <c:lblAlgn val="ctr"/>
        <c:lblOffset val="100"/>
        <c:noMultiLvlLbl val="0"/>
      </c:catAx>
      <c:valAx>
        <c:axId val="120362864"/>
        <c:scaling>
          <c:orientation val="minMax"/>
          <c:max val="85"/>
          <c:min val="10"/>
        </c:scaling>
        <c:delete val="0"/>
        <c:axPos val="l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B_Stem" panose="020B0503020203020204" pitchFamily="34" charset="-52"/>
                <a:ea typeface="+mn-ea"/>
                <a:cs typeface="CB_Stem" panose="020B0503020203020204" pitchFamily="34" charset="-52"/>
              </a:defRPr>
            </a:pPr>
            <a:endParaRPr lang="ru-RU"/>
          </a:p>
        </c:txPr>
        <c:crossAx val="120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2882743342464002E-2"/>
          <c:y val="2.0894159702429835E-2"/>
          <c:w val="0.4465476153854272"/>
          <c:h val="0.19172890198541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B_Stem" panose="020B0503020203020204" pitchFamily="34" charset="-52"/>
              <a:ea typeface="+mn-ea"/>
              <a:cs typeface="CB_Stem" panose="020B0503020203020204" pitchFamily="34" charset="-52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B_Stem" panose="020B0503020203020204" pitchFamily="34" charset="-52"/>
          <a:cs typeface="CB_Stem" panose="020B0503020203020204" pitchFamily="34" charset="-52"/>
        </a:defRPr>
      </a:pPr>
      <a:endParaRPr lang="ru-R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31790243107705"/>
          <c:y val="0.29801776223534099"/>
          <c:w val="0.86768209756892301"/>
          <c:h val="0.59666321248649024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Лист1!$B$1</c:f>
              <c:strCache>
                <c:ptCount val="1"/>
                <c:pt idx="0">
                  <c:v>Задолженность на 30.09.24</c:v>
                </c:pt>
              </c:strCache>
            </c:strRef>
          </c:tx>
          <c:spPr>
            <a:solidFill>
              <a:schemeClr val="accent1"/>
            </a:solidFill>
            <a:ln w="6350">
              <a:noFill/>
              <a:prstDash val="solid"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0088BB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8B-453E-8D0E-7BAA82008FB9}"/>
              </c:ext>
            </c:extLst>
          </c:dPt>
          <c:dLbls>
            <c:dLbl>
              <c:idx val="0"/>
              <c:layout>
                <c:manualLayout>
                  <c:x val="-1.681402932096324E-2"/>
                  <c:y val="2.2517132816113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08B-453E-8D0E-7BAA82008FB9}"/>
                </c:ext>
              </c:extLst>
            </c:dLbl>
            <c:dLbl>
              <c:idx val="1"/>
              <c:layout>
                <c:manualLayout>
                  <c:x val="-1.971015725215387E-2"/>
                  <c:y val="2.3733432919243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08B-453E-8D0E-7BAA82008FB9}"/>
                </c:ext>
              </c:extLst>
            </c:dLbl>
            <c:dLbl>
              <c:idx val="2"/>
              <c:layout>
                <c:manualLayout>
                  <c:x val="-6.6051241289108841E-3"/>
                  <c:y val="2.879895929425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08B-453E-8D0E-7BAA82008FB9}"/>
                </c:ext>
              </c:extLst>
            </c:dLbl>
            <c:dLbl>
              <c:idx val="3"/>
              <c:layout>
                <c:manualLayout>
                  <c:x val="0"/>
                  <c:y val="6.61050944623473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RU" sz="900" b="0" i="0" u="none" strike="noStrike" kern="1200" baseline="0">
                      <a:solidFill>
                        <a:schemeClr val="tx1"/>
                      </a:solidFill>
                      <a:latin typeface="CB_Stem Medium" panose="020B0604020202020204" charset="-52"/>
                      <a:ea typeface="+mn-ea"/>
                      <a:cs typeface="CB_Stem Medium" panose="020B0604020202020204" charset="-52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140871784403127E-2"/>
                      <c:h val="5.40865259768363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8B-453E-8D0E-7BAA82008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900" b="0" i="0" u="none" strike="noStrike" kern="1200" baseline="0">
                    <a:solidFill>
                      <a:schemeClr val="tx1"/>
                    </a:solidFill>
                    <a:latin typeface="CB_Stem Medium" panose="020B0604020202020204" charset="-52"/>
                    <a:ea typeface="+mn-ea"/>
                    <a:cs typeface="CB_Stem Medium" panose="020B060402020202020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к.к.</c:v>
                </c:pt>
                <c:pt idx="1">
                  <c:v>II к.к.</c:v>
                </c:pt>
                <c:pt idx="2">
                  <c:v>III к.к.</c:v>
                </c:pt>
                <c:pt idx="3">
                  <c:v>IV–V к.к.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2748.8592030645336</c:v>
                </c:pt>
                <c:pt idx="1">
                  <c:v>4957.1521241119972</c:v>
                </c:pt>
                <c:pt idx="2">
                  <c:v>281.25121658792006</c:v>
                </c:pt>
                <c:pt idx="3">
                  <c:v>46.370261314939995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B-453E-8D0E-7BAA82008FB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Задолженность на 31.12.24</c:v>
                </c:pt>
              </c:strCache>
            </c:strRef>
          </c:tx>
          <c:spPr>
            <a:solidFill>
              <a:srgbClr val="BEEDFF"/>
            </a:solidFill>
            <a:ln w="3175">
              <a:solidFill>
                <a:srgbClr val="BEEDFF"/>
              </a:solidFill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08B-453E-8D0E-7BAA82008FB9}"/>
              </c:ext>
            </c:extLst>
          </c:dPt>
          <c:dLbls>
            <c:dLbl>
              <c:idx val="0"/>
              <c:layout>
                <c:manualLayout>
                  <c:x val="1.5071579916968988E-2"/>
                  <c:y val="2.1714839702132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08B-453E-8D0E-7BAA82008FB9}"/>
                </c:ext>
              </c:extLst>
            </c:dLbl>
            <c:dLbl>
              <c:idx val="1"/>
              <c:layout>
                <c:manualLayout>
                  <c:x val="1.3877767781737386E-2"/>
                  <c:y val="2.07661355143307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08B-453E-8D0E-7BAA82008FB9}"/>
                </c:ext>
              </c:extLst>
            </c:dLbl>
            <c:dLbl>
              <c:idx val="2"/>
              <c:layout>
                <c:manualLayout>
                  <c:x val="3.1937674459167091E-3"/>
                  <c:y val="2.879945392626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08B-453E-8D0E-7BAA82008FB9}"/>
                </c:ext>
              </c:extLst>
            </c:dLbl>
            <c:dLbl>
              <c:idx val="3"/>
              <c:layout>
                <c:manualLayout>
                  <c:x val="2.7755101686631149E-3"/>
                  <c:y val="2.6289691127032242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RU" sz="900" b="0" i="0" u="none" strike="noStrike" kern="1200" baseline="0">
                      <a:solidFill>
                        <a:schemeClr val="tx1"/>
                      </a:solidFill>
                      <a:latin typeface="CB_Stem Medium" panose="020B0604020202020204" charset="-52"/>
                      <a:ea typeface="+mn-ea"/>
                      <a:cs typeface="CB_Stem Medium" panose="020B0604020202020204" charset="-52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8.6786215645902692E-2"/>
                      <c:h val="5.40865259768363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08B-453E-8D0E-7BAA82008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900" b="0" i="0" u="none" strike="noStrike" kern="1200" baseline="0">
                    <a:solidFill>
                      <a:schemeClr val="tx1"/>
                    </a:solidFill>
                    <a:latin typeface="CB_Stem Medium" panose="020B0604020202020204" charset="-52"/>
                    <a:ea typeface="+mn-ea"/>
                    <a:cs typeface="CB_Stem Medium" panose="020B060402020202020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к.к.</c:v>
                </c:pt>
                <c:pt idx="1">
                  <c:v>II к.к.</c:v>
                </c:pt>
                <c:pt idx="2">
                  <c:v>III к.к.</c:v>
                </c:pt>
                <c:pt idx="3">
                  <c:v>IV–V к.к.</c:v>
                </c:pt>
              </c:strCache>
            </c:strRef>
          </c:cat>
          <c:val>
            <c:numRef>
              <c:f>Лист1!$E$2:$E$5</c:f>
              <c:numCache>
                <c:formatCode>#,##0</c:formatCode>
                <c:ptCount val="4"/>
                <c:pt idx="0">
                  <c:v>2770.9948724375299</c:v>
                </c:pt>
                <c:pt idx="1">
                  <c:v>5092.6379813426192</c:v>
                </c:pt>
                <c:pt idx="2">
                  <c:v>318.69006169799007</c:v>
                </c:pt>
                <c:pt idx="3">
                  <c:v>32.738389028489998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8B-453E-8D0E-7BAA82008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20360120"/>
        <c:axId val="120360904"/>
      </c:barChart>
      <c:lineChart>
        <c:grouping val="standard"/>
        <c:varyColors val="0"/>
        <c:ser>
          <c:idx val="1"/>
          <c:order val="0"/>
          <c:tx>
            <c:strRef>
              <c:f>Лист1!$D$1</c:f>
              <c:strCache>
                <c:ptCount val="1"/>
                <c:pt idx="0">
                  <c:v>Покрытие резервами на 30.09.24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2700">
                <a:solidFill>
                  <a:srgbClr val="FFBB44"/>
                </a:solidFill>
                <a:prstDash val="solid"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8B-453E-8D0E-7BAA82008FB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8B-453E-8D0E-7BAA82008FB9}"/>
                </c:ext>
              </c:extLst>
            </c:dLbl>
            <c:dLbl>
              <c:idx val="2"/>
              <c:layout>
                <c:manualLayout>
                  <c:x val="-4.1361045625838061E-2"/>
                  <c:y val="-0.112019310433520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ln>
                        <a:noFill/>
                      </a:ln>
                      <a:solidFill>
                        <a:srgbClr val="FFBB44"/>
                      </a:solidFill>
                      <a:latin typeface="CB_Stem" panose="020B0503020203020204" pitchFamily="34" charset="-52"/>
                      <a:ea typeface="+mn-ea"/>
                      <a:cs typeface="CB_Stem" panose="020B0503020203020204" pitchFamily="34" charset="-52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D-E08B-453E-8D0E-7BAA82008FB9}"/>
                </c:ext>
              </c:extLst>
            </c:dLbl>
            <c:dLbl>
              <c:idx val="3"/>
              <c:layout>
                <c:manualLayout>
                  <c:x val="-4.3352323399650686E-2"/>
                  <c:y val="5.921585988064529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800" b="0" i="0" u="none" strike="noStrike" kern="1200" baseline="0">
                      <a:ln>
                        <a:noFill/>
                      </a:ln>
                      <a:solidFill>
                        <a:srgbClr val="FFBB44"/>
                      </a:solidFill>
                      <a:latin typeface="CB_Stem" panose="020B0503020203020204" pitchFamily="34" charset="-52"/>
                      <a:ea typeface="+mn-ea"/>
                      <a:cs typeface="CB_Stem" panose="020B0503020203020204" pitchFamily="34" charset="-52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E-E08B-453E-8D0E-7BAA82008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ln>
                      <a:noFill/>
                    </a:ln>
                    <a:solidFill>
                      <a:srgbClr val="FAA61A"/>
                    </a:solidFill>
                    <a:latin typeface="CB_Stem" panose="020B0503020203020204" pitchFamily="34" charset="-52"/>
                    <a:ea typeface="+mn-ea"/>
                    <a:cs typeface="CB_Stem" panose="020B0503020203020204" pitchFamily="34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к.к.</c:v>
                </c:pt>
                <c:pt idx="1">
                  <c:v>II к.к.</c:v>
                </c:pt>
                <c:pt idx="2">
                  <c:v>III к.к.</c:v>
                </c:pt>
                <c:pt idx="3">
                  <c:v>IV–V к.к.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</c:v>
                </c:pt>
                <c:pt idx="1">
                  <c:v>1.7055608860874667E-2</c:v>
                </c:pt>
                <c:pt idx="2">
                  <c:v>0.20568504031007931</c:v>
                </c:pt>
                <c:pt idx="3">
                  <c:v>0.6377450951996122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08B-453E-8D0E-7BAA82008FB9}"/>
            </c:ext>
          </c:extLst>
        </c:ser>
        <c:ser>
          <c:idx val="2"/>
          <c:order val="2"/>
          <c:tx>
            <c:strRef>
              <c:f>Лист1!$G$1</c:f>
              <c:strCache>
                <c:ptCount val="1"/>
                <c:pt idx="0">
                  <c:v>Покрытие резервами на 31.12.24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2700">
                <a:solidFill>
                  <a:srgbClr val="70AA7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752729118067055E-2"/>
                  <c:y val="-6.58136056895805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CB_Stem" panose="020B0503020203020204" pitchFamily="34" charset="-52"/>
                      <a:ea typeface="+mn-ea"/>
                      <a:cs typeface="CB_Stem" panose="020B0503020203020204" pitchFamily="34" charset="-52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08B-453E-8D0E-7BAA82008FB9}"/>
                </c:ext>
              </c:extLst>
            </c:dLbl>
            <c:dLbl>
              <c:idx val="1"/>
              <c:layout>
                <c:manualLayout>
                  <c:x val="-1.8761689585794782E-2"/>
                  <c:y val="-6.539955058398393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CB_Stem" panose="020B0503020203020204" pitchFamily="34" charset="-52"/>
                      <a:ea typeface="+mn-ea"/>
                      <a:cs typeface="CB_Stem" panose="020B0503020203020204" pitchFamily="34" charset="-52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08B-453E-8D0E-7BAA82008FB9}"/>
                </c:ext>
              </c:extLst>
            </c:dLbl>
            <c:dLbl>
              <c:idx val="2"/>
              <c:layout>
                <c:manualLayout>
                  <c:x val="-4.1326769355191757E-2"/>
                  <c:y val="-5.02546118251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08B-453E-8D0E-7BAA82008FB9}"/>
                </c:ext>
              </c:extLst>
            </c:dLbl>
            <c:dLbl>
              <c:idx val="3"/>
              <c:layout>
                <c:manualLayout>
                  <c:x val="-4.5331018744998314E-2"/>
                  <c:y val="-6.4428786593494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08B-453E-8D0E-7BAA82008F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0AA70"/>
                    </a:solidFill>
                    <a:latin typeface="CB_Stem" panose="020B0503020203020204" pitchFamily="34" charset="-52"/>
                    <a:ea typeface="+mn-ea"/>
                    <a:cs typeface="CB_Stem" panose="020B0503020203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 к.к.</c:v>
                </c:pt>
                <c:pt idx="1">
                  <c:v>II к.к.</c:v>
                </c:pt>
                <c:pt idx="2">
                  <c:v>III к.к.</c:v>
                </c:pt>
                <c:pt idx="3">
                  <c:v>IV–V к.к.</c:v>
                </c:pt>
              </c:strCache>
            </c:strRef>
          </c:cat>
          <c:val>
            <c:numRef>
              <c:f>Лист1!$G$2:$G$5</c:f>
              <c:numCache>
                <c:formatCode>0%</c:formatCode>
                <c:ptCount val="4"/>
                <c:pt idx="0">
                  <c:v>0</c:v>
                </c:pt>
                <c:pt idx="1">
                  <c:v>1.8144436165718515E-2</c:v>
                </c:pt>
                <c:pt idx="2">
                  <c:v>0.20380929473742621</c:v>
                </c:pt>
                <c:pt idx="3">
                  <c:v>0.76633812324032902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E08B-453E-8D0E-7BAA82008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363256"/>
        <c:axId val="120366000"/>
      </c:lineChart>
      <c:catAx>
        <c:axId val="12036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lnSpc>
                <a:spcPts val="900"/>
              </a:lnSpc>
              <a:defRPr lang="ru-RU" sz="900" b="0" i="0" u="none" strike="noStrike" kern="1200" baseline="0">
                <a:solidFill>
                  <a:schemeClr val="tx1"/>
                </a:solidFill>
                <a:latin typeface="CB_Stem" panose="020B0604020202020204" charset="-52"/>
                <a:ea typeface="+mn-ea"/>
                <a:cs typeface="CB_Stem" panose="020B0604020202020204" charset="-52"/>
              </a:defRPr>
            </a:pPr>
            <a:endParaRPr lang="ru-RU"/>
          </a:p>
        </c:txPr>
        <c:crossAx val="120360904"/>
        <c:crosses val="autoZero"/>
        <c:auto val="1"/>
        <c:lblAlgn val="ctr"/>
        <c:lblOffset val="100"/>
        <c:noMultiLvlLbl val="0"/>
      </c:catAx>
      <c:valAx>
        <c:axId val="120360904"/>
        <c:scaling>
          <c:orientation val="minMax"/>
          <c:max val="5500"/>
          <c:min val="0"/>
        </c:scaling>
        <c:delete val="0"/>
        <c:axPos val="l"/>
        <c:numFmt formatCode="0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360120"/>
        <c:crosses val="autoZero"/>
        <c:crossBetween val="between"/>
        <c:majorUnit val="500"/>
      </c:valAx>
      <c:valAx>
        <c:axId val="120366000"/>
        <c:scaling>
          <c:orientation val="minMax"/>
          <c:max val="1"/>
          <c:min val="0"/>
        </c:scaling>
        <c:delete val="0"/>
        <c:axPos val="r"/>
        <c:numFmt formatCode="0%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363256"/>
        <c:crosses val="max"/>
        <c:crossBetween val="between"/>
        <c:majorUnit val="0.1"/>
      </c:valAx>
      <c:catAx>
        <c:axId val="120363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0366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55298731799681"/>
          <c:y val="6.3704645336485802E-2"/>
          <c:w val="0.85346460421862802"/>
          <c:h val="0.15708202975655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spc="-20" baseline="0">
              <a:solidFill>
                <a:schemeClr val="tx1"/>
              </a:solidFill>
              <a:latin typeface="CB_Stem" panose="020B0604020202020204" charset="-52"/>
              <a:ea typeface="+mn-ea"/>
              <a:cs typeface="CB_Stem" panose="020B0604020202020204" charset="-52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32635820376709"/>
          <c:y val="0.48841171394671556"/>
          <c:w val="0.85198167355883081"/>
          <c:h val="0.389291338582677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Портфель ПФ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72000" tIns="0" rIns="72000" bIns="0" anchor="ctr" anchorCtr="1">
                <a:noAutofit/>
              </a:bodyPr>
              <a:lstStyle/>
              <a:p>
                <a:pPr>
                  <a:defRPr sz="800" b="0" i="0" u="none" strike="noStrike" kern="1200" spc="-20" baseline="0">
                    <a:solidFill>
                      <a:schemeClr val="bg1"/>
                    </a:solidFill>
                    <a:latin typeface="CB_Stem" panose="020B0503020203020204" pitchFamily="34" charset="-52"/>
                    <a:ea typeface="+mn-ea"/>
                    <a:cs typeface="CB_Stem" panose="020B0503020203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6148.202578313796</c:v>
                </c:pt>
                <c:pt idx="1">
                  <c:v>6494.3281426407193</c:v>
                </c:pt>
                <c:pt idx="2">
                  <c:v>7358.7128985931831</c:v>
                </c:pt>
                <c:pt idx="3">
                  <c:v>8033.6328050793827</c:v>
                </c:pt>
                <c:pt idx="4">
                  <c:v>8215.0613045066093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7-4D92-BC0D-EB06553C7669}"/>
            </c:ext>
          </c:extLst>
        </c:ser>
        <c:ser>
          <c:idx val="2"/>
          <c:order val="2"/>
          <c:tx>
            <c:strRef>
              <c:f>Лист1!$G$1</c:f>
              <c:strCache>
                <c:ptCount val="1"/>
                <c:pt idx="0">
                  <c:v>Неиспользованный кредитный лимит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765270774281888E-17"/>
                  <c:y val="-0.140909287024053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CB_Stem Medium" panose="020B0604020202020204" charset="-52"/>
                        <a:ea typeface="+mn-ea"/>
                        <a:cs typeface="CB_Stem Medium" panose="020B0604020202020204" charset="-52"/>
                      </a:defRPr>
                    </a:pPr>
                    <a:fld id="{4521EFCB-6958-43ED-A24F-6288284AE5E0}" type="CELLRANGE">
                      <a:rPr lang="en-US"/>
                      <a:pPr>
                        <a:defRPr sz="900">
                          <a:latin typeface="CB_Stem Medium" panose="020B0604020202020204" charset="-52"/>
                          <a:cs typeface="CB_Stem Medium" panose="020B0604020202020204" charset="-52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CB_Stem Medium" panose="020B0604020202020204" charset="-52"/>
                      <a:ea typeface="+mn-ea"/>
                      <a:cs typeface="CB_Stem Medium" panose="020B0604020202020204" charset="-52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992042544709359E-2"/>
                      <c:h val="0.1000684931506849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157-4D92-BC0D-EB06553C7669}"/>
                </c:ext>
              </c:extLst>
            </c:dLbl>
            <c:dLbl>
              <c:idx val="1"/>
              <c:layout>
                <c:manualLayout>
                  <c:x val="2.7838116861801741E-3"/>
                  <c:y val="-0.15431776507388625"/>
                </c:manualLayout>
              </c:layout>
              <c:tx>
                <c:rich>
                  <a:bodyPr/>
                  <a:lstStyle/>
                  <a:p>
                    <a:fld id="{C169993C-D668-477C-974B-0209BC382DF6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157-4D92-BC0D-EB06553C7669}"/>
                </c:ext>
              </c:extLst>
            </c:dLbl>
            <c:dLbl>
              <c:idx val="2"/>
              <c:layout>
                <c:manualLayout>
                  <c:x val="0"/>
                  <c:y val="-0.160716751159529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CB_Stem Medium" panose="020B0604020202020204" charset="-52"/>
                        <a:ea typeface="+mn-ea"/>
                        <a:cs typeface="CB_Stem Medium" panose="020B0604020202020204" charset="-52"/>
                      </a:defRPr>
                    </a:pPr>
                    <a:fld id="{EEE4857B-A837-44F9-A11E-DA5768CD1FF8}" type="CELLRANGE">
                      <a:rPr lang="en-US" dirty="0"/>
                      <a:pPr>
                        <a:defRPr sz="900">
                          <a:latin typeface="CB_Stem Medium" panose="020B0604020202020204" charset="-52"/>
                          <a:cs typeface="CB_Stem Medium" panose="020B0604020202020204" charset="-52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CB_Stem Medium" panose="020B0604020202020204" charset="-52"/>
                      <a:ea typeface="+mn-ea"/>
                      <a:cs typeface="CB_Stem Medium" panose="020B0604020202020204" charset="-52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9283348249396"/>
                      <c:h val="7.95205479452054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157-4D92-BC0D-EB06553C7669}"/>
                </c:ext>
              </c:extLst>
            </c:dLbl>
            <c:dLbl>
              <c:idx val="3"/>
              <c:layout>
                <c:manualLayout>
                  <c:x val="0"/>
                  <c:y val="-0.16590173659799373"/>
                </c:manualLayout>
              </c:layout>
              <c:tx>
                <c:rich>
                  <a:bodyPr/>
                  <a:lstStyle/>
                  <a:p>
                    <a:fld id="{BB44C4E6-C711-44EE-8C9B-3150D51D4C5A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157-4D92-BC0D-EB06553C7669}"/>
                </c:ext>
              </c:extLst>
            </c:dLbl>
            <c:dLbl>
              <c:idx val="4"/>
              <c:layout>
                <c:manualLayout>
                  <c:x val="2.7016971125239831E-3"/>
                  <c:y val="-0.17130676302448503"/>
                </c:manualLayout>
              </c:layout>
              <c:tx>
                <c:rich>
                  <a:bodyPr/>
                  <a:lstStyle/>
                  <a:p>
                    <a:fld id="{5892C6D1-9A2D-4A53-B2B0-3CD3C91DD8F5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157-4D92-BC0D-EB06553C7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B_Stem Medium" panose="020B0604020202020204" charset="-52"/>
                    <a:ea typeface="+mn-ea"/>
                    <a:cs typeface="CB_Stem Medium" panose="020B0604020202020204" charset="-52"/>
                  </a:defRPr>
                </a:pPr>
                <a:endParaRPr lang="ru-RU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cat>
          <c:val>
            <c:numRef>
              <c:f>Лист1!$H$2:$H$6</c:f>
              <c:numCache>
                <c:formatCode>#,##0.00</c:formatCode>
                <c:ptCount val="5"/>
                <c:pt idx="0">
                  <c:v>10394.966962737259</c:v>
                </c:pt>
                <c:pt idx="1">
                  <c:v>10924.847348422201</c:v>
                </c:pt>
                <c:pt idx="2">
                  <c:v>11479.862426582809</c:v>
                </c:pt>
                <c:pt idx="3">
                  <c:v>11685.18157629282</c:v>
                </c:pt>
                <c:pt idx="4">
                  <c:v>11951.998695493392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Лист1!$E$2:$E$6</c15:f>
                <c15:dlblRangeCache>
                  <c:ptCount val="5"/>
                  <c:pt idx="0">
                    <c:v>16 543</c:v>
                  </c:pt>
                  <c:pt idx="1">
                    <c:v>17 419</c:v>
                  </c:pt>
                  <c:pt idx="2">
                    <c:v>18 839</c:v>
                  </c:pt>
                  <c:pt idx="3">
                    <c:v>19 719</c:v>
                  </c:pt>
                  <c:pt idx="4">
                    <c:v>20 167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0157-4D92-BC0D-EB06553C7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100"/>
        <c:axId val="120363648"/>
        <c:axId val="12036168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ПФ в корпоративном портфеле</c:v>
                </c:pt>
              </c:strCache>
            </c:strRef>
          </c:tx>
          <c:spPr>
            <a:ln w="12700" cap="rnd">
              <a:solidFill>
                <a:srgbClr val="FFBB4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2700">
                <a:solidFill>
                  <a:srgbClr val="FFBB4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604275191038727E-2"/>
                  <c:y val="-6.2739726027397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157-4D92-BC0D-EB06553C7669}"/>
                </c:ext>
              </c:extLst>
            </c:dLbl>
            <c:dLbl>
              <c:idx val="1"/>
              <c:layout>
                <c:manualLayout>
                  <c:x val="-4.9231728815982305E-2"/>
                  <c:y val="-6.2739726027397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157-4D92-BC0D-EB06553C7669}"/>
                </c:ext>
              </c:extLst>
            </c:dLbl>
            <c:dLbl>
              <c:idx val="2"/>
              <c:layout>
                <c:manualLayout>
                  <c:x val="-4.9305972303562789E-2"/>
                  <c:y val="-6.2739726027397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157-4D92-BC0D-EB06553C7669}"/>
                </c:ext>
              </c:extLst>
            </c:dLbl>
            <c:dLbl>
              <c:idx val="3"/>
              <c:layout>
                <c:manualLayout>
                  <c:x val="-4.9305972303562685E-2"/>
                  <c:y val="-6.2739726027397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157-4D92-BC0D-EB06553C7669}"/>
                </c:ext>
              </c:extLst>
            </c:dLbl>
            <c:dLbl>
              <c:idx val="4"/>
              <c:layout>
                <c:manualLayout>
                  <c:x val="-4.7489027812376385E-2"/>
                  <c:y val="-5.9315068493150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157-4D92-BC0D-EB06553C766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CB_Stem" panose="020B0503020203020204" pitchFamily="34" charset="-52"/>
                    <a:ea typeface="+mn-ea"/>
                    <a:cs typeface="CB_Stem" panose="020B0503020203020204" pitchFamily="34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8.399395034354773E-2</c:v>
                </c:pt>
                <c:pt idx="1">
                  <c:v>8.6082507847754688E-2</c:v>
                </c:pt>
                <c:pt idx="2">
                  <c:v>9.3987443092333908E-2</c:v>
                </c:pt>
                <c:pt idx="3">
                  <c:v>9.5395943626604363E-2</c:v>
                </c:pt>
                <c:pt idx="4">
                  <c:v>9.4348865409999358E-2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157-4D92-BC0D-EB06553C7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52864"/>
        <c:axId val="120365608"/>
      </c:lineChart>
      <c:catAx>
        <c:axId val="12036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900"/>
              </a:lnSpc>
              <a:defRPr sz="900" b="0" i="0" u="none" strike="noStrike" kern="1200" baseline="0">
                <a:solidFill>
                  <a:schemeClr val="tx1"/>
                </a:solidFill>
                <a:latin typeface="CB_Stem" panose="020B0604020202020204" charset="-52"/>
                <a:ea typeface="+mn-ea"/>
                <a:cs typeface="CB_Stem" panose="020B0604020202020204" charset="-52"/>
              </a:defRPr>
            </a:pPr>
            <a:endParaRPr lang="ru-RU"/>
          </a:p>
        </c:txPr>
        <c:crossAx val="120361688"/>
        <c:crosses val="autoZero"/>
        <c:auto val="0"/>
        <c:lblAlgn val="ctr"/>
        <c:lblOffset val="100"/>
        <c:noMultiLvlLbl val="0"/>
      </c:catAx>
      <c:valAx>
        <c:axId val="120361688"/>
        <c:scaling>
          <c:orientation val="minMax"/>
          <c:max val="20500"/>
          <c:min val="0"/>
        </c:scaling>
        <c:delete val="0"/>
        <c:axPos val="l"/>
        <c:numFmt formatCode="#,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CB_Stem" panose="020B0604020202020204" charset="-52"/>
                <a:ea typeface="+mn-ea"/>
                <a:cs typeface="CB_Stem" panose="020B0604020202020204" charset="-52"/>
              </a:defRPr>
            </a:pPr>
            <a:endParaRPr lang="ru-RU"/>
          </a:p>
        </c:txPr>
        <c:crossAx val="120363648"/>
        <c:crosses val="autoZero"/>
        <c:crossBetween val="between"/>
        <c:majorUnit val="500"/>
      </c:valAx>
      <c:valAx>
        <c:axId val="120365608"/>
        <c:scaling>
          <c:orientation val="minMax"/>
          <c:max val="0.2"/>
          <c:min val="0"/>
        </c:scaling>
        <c:delete val="0"/>
        <c:axPos val="r"/>
        <c:numFmt formatCode="0%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CB_Stem" panose="020B0604020202020204" charset="-52"/>
                <a:ea typeface="+mn-ea"/>
                <a:cs typeface="CB_Stem" panose="020B0604020202020204" charset="-52"/>
              </a:defRPr>
            </a:pPr>
            <a:endParaRPr lang="ru-RU"/>
          </a:p>
        </c:txPr>
        <c:crossAx val="138452864"/>
        <c:crosses val="max"/>
        <c:crossBetween val="between"/>
      </c:valAx>
      <c:catAx>
        <c:axId val="138452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036560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890778682290843E-2"/>
          <c:y val="0.14807895588393916"/>
          <c:w val="0.58920695404072843"/>
          <c:h val="0.22691619027073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/>
              </a:solidFill>
              <a:latin typeface="CB_Stem" panose="020B0604020202020204" charset="-52"/>
              <a:ea typeface="+mn-ea"/>
              <a:cs typeface="CB_Stem" panose="020B0604020202020204" charset="-52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CB_Stem" panose="020B0604020202020204" charset="-52"/>
          <a:cs typeface="CB_Stem" panose="020B0604020202020204" charset="-52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935658873717684E-2"/>
          <c:y val="0.23625398626986782"/>
          <c:w val="0.93428429464134355"/>
          <c:h val="0.65433148945979125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Данные_график1!$B$7</c:f>
              <c:strCache>
                <c:ptCount val="1"/>
                <c:pt idx="0">
                  <c:v>Пустой столбец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chemeClr val="accent1"/>
              </a:solidFill>
            </a:ln>
            <a:effectLst/>
          </c:spPr>
          <c:invertIfNegative val="0"/>
          <c:cat>
            <c:strRef>
              <c:f>Данные_график1!$L$3:$P$3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cat>
          <c:val>
            <c:numRef>
              <c:f>Данные_график1!$L$7:$P$7</c:f>
              <c:numCache>
                <c:formatCode>#\ ##0.0</c:formatCode>
                <c:ptCount val="5"/>
                <c:pt idx="0">
                  <c:v>5422.46127048772</c:v>
                </c:pt>
                <c:pt idx="1">
                  <c:v>5756.2432389865999</c:v>
                </c:pt>
                <c:pt idx="2">
                  <c:v>5783.9654325187912</c:v>
                </c:pt>
                <c:pt idx="3">
                  <c:v>6758</c:v>
                </c:pt>
                <c:pt idx="4">
                  <c:v>6954.641889183089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D9-46B9-9C7F-D5BEAB3CA966}"/>
            </c:ext>
          </c:extLst>
        </c:ser>
        <c:ser>
          <c:idx val="1"/>
          <c:order val="2"/>
          <c:tx>
            <c:strRef>
              <c:f>Данные_график1!$B$5</c:f>
              <c:strCache>
                <c:ptCount val="1"/>
                <c:pt idx="0">
                  <c:v>Прирост средств на открытых счетах эскроу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4134318954613009E-2"/>
                  <c:y val="-2.19135968178306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0" bIns="19050" anchor="ctr" anchorCtr="0">
                  <a:spAutoFit/>
                </a:bodyPr>
                <a:lstStyle/>
                <a:p>
                  <a:pPr algn="r">
                    <a:defRPr sz="800" b="0" i="0" u="none" strike="noStrike" kern="1200" spc="-20" baseline="0">
                      <a:solidFill>
                        <a:schemeClr val="accent1"/>
                      </a:solidFill>
                      <a:latin typeface="CB_Stem" panose="020B0503020203020204" pitchFamily="34" charset="-52"/>
                      <a:ea typeface="+mn-ea"/>
                      <a:cs typeface="CB_Stem" panose="020B0503020203020204" pitchFamily="34" charset="-52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2ED9-46B9-9C7F-D5BEAB3CA966}"/>
                </c:ext>
              </c:extLst>
            </c:dLbl>
            <c:dLbl>
              <c:idx val="1"/>
              <c:layout>
                <c:manualLayout>
                  <c:x val="6.1080303766298104E-2"/>
                  <c:y val="4.26366813185274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ED9-46B9-9C7F-D5BEAB3CA966}"/>
                </c:ext>
              </c:extLst>
            </c:dLbl>
            <c:dLbl>
              <c:idx val="2"/>
              <c:layout>
                <c:manualLayout>
                  <c:x val="6.6660494509986873E-2"/>
                  <c:y val="5.20849138746026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ED9-46B9-9C7F-D5BEAB3CA966}"/>
                </c:ext>
              </c:extLst>
            </c:dLbl>
            <c:dLbl>
              <c:idx val="3"/>
              <c:layout>
                <c:manualLayout>
                  <c:x val="6.7103917132852714E-2"/>
                  <c:y val="8.3042205931154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ED9-46B9-9C7F-D5BEAB3CA966}"/>
                </c:ext>
              </c:extLst>
            </c:dLbl>
            <c:dLbl>
              <c:idx val="4"/>
              <c:layout>
                <c:manualLayout>
                  <c:x val="7.5759138125551684E-2"/>
                  <c:y val="-1.14827887893323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ED9-46B9-9C7F-D5BEAB3CA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1"/>
                    </a:solidFill>
                    <a:latin typeface="CB_Stem" panose="020B0503020203020204" pitchFamily="34" charset="-52"/>
                    <a:ea typeface="+mn-ea"/>
                    <a:cs typeface="CB_Stem" panose="020B0503020203020204" pitchFamily="34" charset="-52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Данные_график1!$L$3:$P$3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cat>
          <c:val>
            <c:numRef>
              <c:f>Данные_график1!$L$6:$P$6</c:f>
              <c:numCache>
                <c:formatCode>#,##0</c:formatCode>
                <c:ptCount val="5"/>
                <c:pt idx="0">
                  <c:v>333.78196849887991</c:v>
                </c:pt>
                <c:pt idx="1">
                  <c:v>27.722193532191341</c:v>
                </c:pt>
                <c:pt idx="2">
                  <c:v>974.0345674812088</c:v>
                </c:pt>
                <c:pt idx="3">
                  <c:v>196.64188918308901</c:v>
                </c:pt>
                <c:pt idx="4">
                  <c:v>-588.90456595713022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D9-46B9-9C7F-D5BEAB3CA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100"/>
        <c:axId val="138457568"/>
        <c:axId val="138458352"/>
      </c:barChart>
      <c:scatterChart>
        <c:scatterStyle val="lineMarker"/>
        <c:varyColors val="0"/>
        <c:ser>
          <c:idx val="0"/>
          <c:order val="0"/>
          <c:tx>
            <c:strRef>
              <c:f>Данные_график1!$B$5</c:f>
              <c:strCache>
                <c:ptCount val="1"/>
                <c:pt idx="0">
                  <c:v>Прирост средств на открытых счетах эскроу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132616401263926E-2"/>
                  <c:y val="-5.9355209191688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ED9-46B9-9C7F-D5BEAB3CA966}"/>
                </c:ext>
              </c:extLst>
            </c:dLbl>
            <c:dLbl>
              <c:idx val="1"/>
              <c:layout>
                <c:manualLayout>
                  <c:x val="-6.4217041885698073E-2"/>
                  <c:y val="-5.7846643338850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ED9-46B9-9C7F-D5BEAB3CA966}"/>
                </c:ext>
              </c:extLst>
            </c:dLbl>
            <c:dLbl>
              <c:idx val="2"/>
              <c:layout>
                <c:manualLayout>
                  <c:x val="-6.5041625986543145E-2"/>
                  <c:y val="-5.1122871191225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ED9-46B9-9C7F-D5BEAB3CA966}"/>
                </c:ext>
              </c:extLst>
            </c:dLbl>
            <c:dLbl>
              <c:idx val="3"/>
              <c:layout>
                <c:manualLayout>
                  <c:x val="-6.1033618013783909E-2"/>
                  <c:y val="-5.5551331945575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ED9-46B9-9C7F-D5BEAB3CA966}"/>
                </c:ext>
              </c:extLst>
            </c:dLbl>
            <c:dLbl>
              <c:idx val="4"/>
              <c:layout>
                <c:manualLayout>
                  <c:x val="-6.0612033740771377E-2"/>
                  <c:y val="-7.5358856005068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ED9-46B9-9C7F-D5BEAB3CA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B_Stem Medium" panose="020B0603020203020204" pitchFamily="34" charset="-52"/>
                    <a:ea typeface="+mn-ea"/>
                    <a:cs typeface="CB_Stem Medium" panose="020B0603020203020204" pitchFamily="34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Данные_график1!$L$3:$P$3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xVal>
          <c:yVal>
            <c:numRef>
              <c:f>Данные_график1!$L$5:$P$5</c:f>
              <c:numCache>
                <c:formatCode>#,##0</c:formatCode>
                <c:ptCount val="5"/>
                <c:pt idx="0">
                  <c:v>5756.2432389865999</c:v>
                </c:pt>
                <c:pt idx="1">
                  <c:v>5783.9654325187912</c:v>
                </c:pt>
                <c:pt idx="2">
                  <c:v>6758</c:v>
                </c:pt>
                <c:pt idx="3">
                  <c:v>6954.641889183089</c:v>
                </c:pt>
                <c:pt idx="4">
                  <c:v>6365.7373232259588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ED9-46B9-9C7F-D5BEAB3CA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457568"/>
        <c:axId val="138458352"/>
      </c:scatterChart>
      <c:scatterChart>
        <c:scatterStyle val="lineMarker"/>
        <c:varyColors val="0"/>
        <c:ser>
          <c:idx val="3"/>
          <c:order val="3"/>
          <c:tx>
            <c:strRef>
              <c:f>Данные_график1!$B$8</c:f>
              <c:strCache>
                <c:ptCount val="1"/>
                <c:pt idx="0">
                  <c:v>Покрытие задолженности средствами на счетах эскроу</c:v>
                </c:pt>
              </c:strCache>
            </c:strRef>
          </c:tx>
          <c:spPr>
            <a:ln w="12700" cap="rnd">
              <a:solidFill>
                <a:srgbClr val="FFBB4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2700">
                <a:solidFill>
                  <a:srgbClr val="FFBB4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162709272182487E-2"/>
                  <c:y val="-6.9853787575865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ED9-46B9-9C7F-D5BEAB3CA966}"/>
                </c:ext>
              </c:extLst>
            </c:dLbl>
            <c:dLbl>
              <c:idx val="1"/>
              <c:layout>
                <c:manualLayout>
                  <c:x val="-5.2536756395396483E-2"/>
                  <c:y val="-7.5301071227651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ED9-46B9-9C7F-D5BEAB3CA966}"/>
                </c:ext>
              </c:extLst>
            </c:dLbl>
            <c:dLbl>
              <c:idx val="2"/>
              <c:layout>
                <c:manualLayout>
                  <c:x val="-4.9948538641708708E-2"/>
                  <c:y val="-7.5301071227651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ED9-46B9-9C7F-D5BEAB3CA966}"/>
                </c:ext>
              </c:extLst>
            </c:dLbl>
            <c:dLbl>
              <c:idx val="3"/>
              <c:layout>
                <c:manualLayout>
                  <c:x val="-4.6711677744068293E-2"/>
                  <c:y val="-7.4188312667813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ED9-46B9-9C7F-D5BEAB3CA966}"/>
                </c:ext>
              </c:extLst>
            </c:dLbl>
            <c:dLbl>
              <c:idx val="4"/>
              <c:layout>
                <c:manualLayout>
                  <c:x val="-4.8262864692024857E-2"/>
                  <c:y val="-8.1685823754789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ED9-46B9-9C7F-D5BEAB3CA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BB44"/>
                    </a:solidFill>
                    <a:latin typeface="CB_Stem" panose="020B0503020203020204" pitchFamily="34" charset="-52"/>
                    <a:ea typeface="+mn-ea"/>
                    <a:cs typeface="CB_Stem" panose="020B0503020203020204" pitchFamily="34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Данные_график1!$L$3:$P$3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xVal>
          <c:yVal>
            <c:numRef>
              <c:f>Данные_график1!$L$8:$P$8</c:f>
              <c:numCache>
                <c:formatCode>0%</c:formatCode>
                <c:ptCount val="5"/>
                <c:pt idx="0">
                  <c:v>0.89831707779291281</c:v>
                </c:pt>
                <c:pt idx="1">
                  <c:v>0.85031097448598603</c:v>
                </c:pt>
                <c:pt idx="2">
                  <c:v>0.88</c:v>
                </c:pt>
                <c:pt idx="3">
                  <c:v>0.80918686427167297</c:v>
                </c:pt>
                <c:pt idx="4">
                  <c:v>0.71633552922471999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2ED9-46B9-9C7F-D5BEAB3CA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381792"/>
        <c:axId val="138453256"/>
      </c:scatterChart>
      <c:catAx>
        <c:axId val="13845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900"/>
              </a:lnSpc>
              <a:defRPr sz="900" b="0" i="0" u="none" strike="noStrike" kern="1200" baseline="0">
                <a:solidFill>
                  <a:schemeClr val="tx1"/>
                </a:solidFill>
                <a:latin typeface="CB_Stem" panose="020B0503020203020204" pitchFamily="34" charset="-52"/>
                <a:ea typeface="+mn-ea"/>
                <a:cs typeface="CB_Stem" panose="020B0503020203020204" pitchFamily="34" charset="-52"/>
              </a:defRPr>
            </a:pPr>
            <a:endParaRPr lang="ru-RU"/>
          </a:p>
        </c:txPr>
        <c:crossAx val="138458352"/>
        <c:crosses val="autoZero"/>
        <c:auto val="1"/>
        <c:lblAlgn val="ctr"/>
        <c:lblOffset val="100"/>
        <c:noMultiLvlLbl val="0"/>
      </c:catAx>
      <c:valAx>
        <c:axId val="138458352"/>
        <c:scaling>
          <c:orientation val="minMax"/>
          <c:max val="21000"/>
          <c:min val="-700"/>
        </c:scaling>
        <c:delete val="0"/>
        <c:axPos val="l"/>
        <c:numFmt formatCode="#\ 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457568"/>
        <c:crosses val="autoZero"/>
        <c:crossBetween val="between"/>
      </c:valAx>
      <c:valAx>
        <c:axId val="138453256"/>
        <c:scaling>
          <c:orientation val="minMax"/>
          <c:max val="1.2"/>
          <c:min val="0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381792"/>
        <c:crosses val="max"/>
        <c:crossBetween val="midCat"/>
      </c:valAx>
      <c:valAx>
        <c:axId val="193381792"/>
        <c:scaling>
          <c:orientation val="minMax"/>
        </c:scaling>
        <c:delete val="1"/>
        <c:axPos val="t"/>
        <c:majorTickMark val="out"/>
        <c:minorTickMark val="none"/>
        <c:tickLblPos val="nextTo"/>
        <c:crossAx val="138453256"/>
        <c:crosses val="max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1.9904724345070051E-2"/>
          <c:y val="5.4264696184373643E-2"/>
          <c:w val="0.81710280646990396"/>
          <c:h val="0.1835883171070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B_Stem" panose="020B0503020203020204" pitchFamily="34" charset="-52"/>
              <a:ea typeface="+mn-ea"/>
              <a:cs typeface="CB_Stem" panose="020B0503020203020204" pitchFamily="34" charset="-52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329450338929624E-2"/>
          <c:y val="6.7747525318336652E-2"/>
          <c:w val="0.94267054966107033"/>
          <c:h val="0.9322524746816636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'вариант 2 (2)'!$B$4</c:f>
              <c:strCache>
                <c:ptCount val="1"/>
                <c:pt idx="0">
                  <c:v>Раскрыто </c:v>
                </c:pt>
              </c:strCache>
            </c:strRef>
          </c:tx>
          <c:spPr>
            <a:solidFill>
              <a:srgbClr val="FFBB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6576" tIns="18288" rIns="36576" bIns="18288" anchor="b" anchorCtr="1">
                <a:spAutoFit/>
              </a:bodyPr>
              <a:lstStyle/>
              <a:p>
                <a:pPr>
                  <a:defRPr sz="900" b="0" i="0" u="none" strike="noStrike" kern="1200" spc="-20" baseline="0">
                    <a:solidFill>
                      <a:schemeClr val="tx1"/>
                    </a:solidFill>
                    <a:latin typeface="CB_Stem Medium" panose="020B0603020203020204" pitchFamily="34" charset="-52"/>
                    <a:ea typeface="+mn-ea"/>
                    <a:cs typeface="CB_Stem Medium" panose="020B0603020203020204" pitchFamily="34" charset="-52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'вариант 2 (2)'!$C$2:$G$2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cat>
          <c:val>
            <c:numRef>
              <c:f>'вариант 2 (2)'!$C$4:$G$4</c:f>
              <c:numCache>
                <c:formatCode>0</c:formatCode>
                <c:ptCount val="5"/>
                <c:pt idx="0">
                  <c:v>-1565.6533784400699</c:v>
                </c:pt>
                <c:pt idx="1">
                  <c:v>-984.92149729388905</c:v>
                </c:pt>
                <c:pt idx="2">
                  <c:v>-579</c:v>
                </c:pt>
                <c:pt idx="3">
                  <c:v>-976</c:v>
                </c:pt>
                <c:pt idx="4">
                  <c:v>-1849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5C-4E49-A20C-5C2ACAD9D3EA}"/>
            </c:ext>
          </c:extLst>
        </c:ser>
        <c:ser>
          <c:idx val="2"/>
          <c:order val="1"/>
          <c:tx>
            <c:strRef>
              <c:f>'вариант 2 (2)'!$B$3</c:f>
              <c:strCache>
                <c:ptCount val="1"/>
                <c:pt idx="0">
                  <c:v>Привлечено</c:v>
                </c:pt>
              </c:strCache>
            </c:strRef>
          </c:tx>
          <c:spPr>
            <a:solidFill>
              <a:srgbClr val="BEED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t" anchorCtr="0"/>
              <a:lstStyle/>
              <a:p>
                <a:pPr>
                  <a:defRPr sz="900" b="0" i="0" u="none" strike="noStrike" kern="1200" spc="-20" baseline="0">
                    <a:solidFill>
                      <a:schemeClr val="tx1"/>
                    </a:solidFill>
                    <a:latin typeface="CB_Stem Medium" panose="020B0603020203020204" pitchFamily="34" charset="-52"/>
                    <a:ea typeface="+mn-ea"/>
                    <a:cs typeface="CB_Stem Medium" panose="020B0603020203020204" pitchFamily="34" charset="-52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'вариант 2 (2)'!$C$2:$G$2</c:f>
              <c:strCache>
                <c:ptCount val="5"/>
                <c:pt idx="0">
                  <c:v>4к23</c:v>
                </c:pt>
                <c:pt idx="1">
                  <c:v>1к24</c:v>
                </c:pt>
                <c:pt idx="2">
                  <c:v>2к24</c:v>
                </c:pt>
                <c:pt idx="3">
                  <c:v>3к24</c:v>
                </c:pt>
                <c:pt idx="4">
                  <c:v>4к24</c:v>
                </c:pt>
              </c:strCache>
            </c:strRef>
          </c:cat>
          <c:val>
            <c:numRef>
              <c:f>'вариант 2 (2)'!$C$3:$G$3</c:f>
              <c:numCache>
                <c:formatCode>0</c:formatCode>
                <c:ptCount val="5"/>
                <c:pt idx="0">
                  <c:v>1899.43534693895</c:v>
                </c:pt>
                <c:pt idx="1">
                  <c:v>1012.3724372134802</c:v>
                </c:pt>
                <c:pt idx="2">
                  <c:v>1553</c:v>
                </c:pt>
                <c:pt idx="3">
                  <c:v>1173</c:v>
                </c:pt>
                <c:pt idx="4">
                  <c:v>1260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5C-4E49-A20C-5C2ACAD9D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193384536"/>
        <c:axId val="193383360"/>
        <c:extLst/>
      </c:barChart>
      <c:catAx>
        <c:axId val="19338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650000"/>
              </a:lnSpc>
              <a:defRPr sz="900" b="0" i="0" u="none" strike="noStrike" kern="1200" baseline="0">
                <a:solidFill>
                  <a:schemeClr val="tx1"/>
                </a:solidFill>
                <a:latin typeface="CB_Stem" panose="020B0503020203020204" pitchFamily="34" charset="-52"/>
                <a:ea typeface="+mn-ea"/>
                <a:cs typeface="CB_Stem" panose="020B0503020203020204" pitchFamily="34" charset="-52"/>
              </a:defRPr>
            </a:pPr>
            <a:endParaRPr lang="ru-RU"/>
          </a:p>
        </c:txPr>
        <c:crossAx val="193383360"/>
        <c:crosses val="autoZero"/>
        <c:auto val="1"/>
        <c:lblAlgn val="ctr"/>
        <c:lblOffset val="100"/>
        <c:noMultiLvlLbl val="0"/>
      </c:catAx>
      <c:valAx>
        <c:axId val="193383360"/>
        <c:scaling>
          <c:orientation val="minMax"/>
          <c:max val="3000"/>
          <c:min val="-3000"/>
        </c:scaling>
        <c:delete val="1"/>
        <c:axPos val="l"/>
        <c:numFmt formatCode="0" sourceLinked="1"/>
        <c:majorTickMark val="out"/>
        <c:minorTickMark val="none"/>
        <c:tickLblPos val="nextTo"/>
        <c:crossAx val="193384536"/>
        <c:crosses val="autoZero"/>
        <c:crossBetween val="between"/>
        <c:minorUnit val="500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2.2004629627448331E-2"/>
          <c:y val="4.9550785268500097E-2"/>
          <c:w val="0.25097047375704207"/>
          <c:h val="0.134045675879569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B_Stem" panose="020B0503020203020204" pitchFamily="34" charset="-52"/>
              <a:ea typeface="+mn-ea"/>
              <a:cs typeface="CB_Stem" panose="020B0503020203020204" pitchFamily="34" charset="-52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B_Stem" panose="020B0503020203020204" pitchFamily="34" charset="-52"/>
          <a:cs typeface="CB_Stem" panose="020B0503020203020204" pitchFamily="34" charset="-52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6917245747747E-2"/>
          <c:y val="0.46799613202901169"/>
          <c:w val="0.93480162495898156"/>
          <c:h val="0.38236575768088105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Лист1!$C$1</c:f>
              <c:strCache>
                <c:ptCount val="1"/>
                <c:pt idx="0">
                  <c:v>Задолженность на 30.09.24</c:v>
                </c:pt>
              </c:strCache>
            </c:strRef>
          </c:tx>
          <c:spPr>
            <a:solidFill>
              <a:srgbClr val="BEED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53813719728651E-3"/>
                  <c:y val="2.2800422338572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CE-4C28-B979-AD24A742DA16}"/>
                </c:ext>
              </c:extLst>
            </c:dLbl>
            <c:dLbl>
              <c:idx val="1"/>
              <c:layout>
                <c:manualLayout>
                  <c:x val="-1.482030554568829E-2"/>
                  <c:y val="2.10644671283907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-20" baseline="0">
                      <a:solidFill>
                        <a:schemeClr val="tx1"/>
                      </a:solidFill>
                      <a:latin typeface="CB_Stem Medium" panose="020B0603020203020204" pitchFamily="34" charset="-52"/>
                      <a:ea typeface="+mn-ea"/>
                      <a:cs typeface="CB_Stem Medium" panose="020B0603020203020204" pitchFamily="34" charset="-52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50CE-4C28-B979-AD24A742DA16}"/>
                </c:ext>
              </c:extLst>
            </c:dLbl>
            <c:dLbl>
              <c:idx val="2"/>
              <c:layout>
                <c:manualLayout>
                  <c:x val="-1.9226020628931757E-2"/>
                  <c:y val="2.286474134703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CE-4C28-B979-AD24A742DA16}"/>
                </c:ext>
              </c:extLst>
            </c:dLbl>
            <c:dLbl>
              <c:idx val="3"/>
              <c:layout>
                <c:manualLayout>
                  <c:x val="-1.702304639199078E-2"/>
                  <c:y val="2.7821687371777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0CE-4C28-B979-AD24A742DA16}"/>
                </c:ext>
              </c:extLst>
            </c:dLbl>
            <c:dLbl>
              <c:idx val="4"/>
              <c:layout>
                <c:manualLayout>
                  <c:x val="-1.4058985282853117E-2"/>
                  <c:y val="2.1436684846092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CE-4C28-B979-AD24A742DA16}"/>
                </c:ext>
              </c:extLst>
            </c:dLbl>
            <c:dLbl>
              <c:idx val="5"/>
              <c:layout>
                <c:manualLayout>
                  <c:x val="-8.8921833274129905E-3"/>
                  <c:y val="2.192695490517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0CE-4C28-B979-AD24A742DA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-20" baseline="0">
                    <a:solidFill>
                      <a:schemeClr val="tx1"/>
                    </a:solidFill>
                    <a:latin typeface="CB_Stem Medium" panose="020B0603020203020204" pitchFamily="34" charset="-52"/>
                    <a:ea typeface="+mn-ea"/>
                    <a:cs typeface="CB_Stem Medium" panose="020B0603020203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&gt;150%</c:v>
                </c:pt>
                <c:pt idx="1">
                  <c:v>100–150%</c:v>
                </c:pt>
                <c:pt idx="2">
                  <c:v>70–100%</c:v>
                </c:pt>
                <c:pt idx="3">
                  <c:v>30–70%</c:v>
                </c:pt>
                <c:pt idx="4">
                  <c:v>0–30%</c:v>
                </c:pt>
                <c:pt idx="5">
                  <c:v>0%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 formatCode="0">
                  <c:v>753.13</c:v>
                </c:pt>
                <c:pt idx="1">
                  <c:v>2186.37</c:v>
                </c:pt>
                <c:pt idx="2">
                  <c:v>1693.65</c:v>
                </c:pt>
                <c:pt idx="3">
                  <c:v>1686.4</c:v>
                </c:pt>
                <c:pt idx="4">
                  <c:v>955</c:v>
                </c:pt>
                <c:pt idx="5">
                  <c:v>759.7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CE-4C28-B979-AD24A742DA16}"/>
            </c:ext>
          </c:extLst>
        </c:ser>
        <c:ser>
          <c:idx val="0"/>
          <c:order val="2"/>
          <c:tx>
            <c:strRef>
              <c:f>Лист1!$B$1</c:f>
              <c:strCache>
                <c:ptCount val="1"/>
                <c:pt idx="0">
                  <c:v>Задолженность на 31.12.24</c:v>
                </c:pt>
              </c:strCache>
            </c:strRef>
          </c:tx>
          <c:spPr>
            <a:solidFill>
              <a:srgbClr val="0088B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9281222182753276E-3"/>
                  <c:y val="2.56772966550369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CE-4C28-B979-AD24A742DA16}"/>
                </c:ext>
              </c:extLst>
            </c:dLbl>
            <c:dLbl>
              <c:idx val="1"/>
              <c:layout>
                <c:manualLayout>
                  <c:x val="1.1856244436550655E-2"/>
                  <c:y val="1.96749467586837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0CE-4C28-B979-AD24A742DA16}"/>
                </c:ext>
              </c:extLst>
            </c:dLbl>
            <c:dLbl>
              <c:idx val="2"/>
              <c:layout>
                <c:manualLayout>
                  <c:x val="8.8921833274129367E-3"/>
                  <c:y val="1.96749247989258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0CE-4C28-B979-AD24A742DA16}"/>
                </c:ext>
              </c:extLst>
            </c:dLbl>
            <c:dLbl>
              <c:idx val="3"/>
              <c:layout>
                <c:manualLayout>
                  <c:x val="1.1856244436550655E-2"/>
                  <c:y val="1.96749247989258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0CE-4C28-B979-AD24A742DA16}"/>
                </c:ext>
              </c:extLst>
            </c:dLbl>
            <c:dLbl>
              <c:idx val="4"/>
              <c:layout>
                <c:manualLayout>
                  <c:x val="5.9281222182753276E-3"/>
                  <c:y val="2.6233233065234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0CE-4C28-B979-AD24A742DA16}"/>
                </c:ext>
              </c:extLst>
            </c:dLbl>
            <c:dLbl>
              <c:idx val="5"/>
              <c:layout>
                <c:manualLayout>
                  <c:x val="5.928122218275436E-3"/>
                  <c:y val="1.96749247989258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0CE-4C28-B979-AD24A742DA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-20" baseline="0">
                    <a:solidFill>
                      <a:schemeClr val="tx1"/>
                    </a:solidFill>
                    <a:latin typeface="CB_Stem Medium" panose="020B0603020203020204" pitchFamily="34" charset="-52"/>
                    <a:ea typeface="+mn-ea"/>
                    <a:cs typeface="CB_Stem Medium" panose="020B0603020203020204" pitchFamily="34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&gt;150%</c:v>
                </c:pt>
                <c:pt idx="1">
                  <c:v>100–150%</c:v>
                </c:pt>
                <c:pt idx="2">
                  <c:v>70–100%</c:v>
                </c:pt>
                <c:pt idx="3">
                  <c:v>30–70%</c:v>
                </c:pt>
                <c:pt idx="4">
                  <c:v>0–30%</c:v>
                </c:pt>
                <c:pt idx="5">
                  <c:v>0%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528.21</c:v>
                </c:pt>
                <c:pt idx="1">
                  <c:v>1971.18</c:v>
                </c:pt>
                <c:pt idx="2">
                  <c:v>1545.23</c:v>
                </c:pt>
                <c:pt idx="3">
                  <c:v>2061.7199999999998</c:v>
                </c:pt>
                <c:pt idx="4">
                  <c:v>1293.8599999999999</c:v>
                </c:pt>
                <c:pt idx="5">
                  <c:v>814.86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0CE-4C28-B979-AD24A742D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axId val="193388456"/>
        <c:axId val="193382184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Лист1!$A$2:$A$7</c15:sqref>
                        </c15:formulaRef>
                      </c:ext>
                    </c:extLst>
                    <c:strCache>
                      <c:ptCount val="6"/>
                      <c:pt idx="0">
                        <c:v>&gt;150%</c:v>
                      </c:pt>
                      <c:pt idx="1">
                        <c:v>100–150%</c:v>
                      </c:pt>
                      <c:pt idx="2">
                        <c:v>70–100%</c:v>
                      </c:pt>
                      <c:pt idx="3">
                        <c:v>30–70%</c:v>
                      </c:pt>
                      <c:pt idx="4">
                        <c:v>0–30%</c:v>
                      </c:pt>
                      <c:pt idx="5">
                        <c:v>0%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 formatCode="0%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 formatCode="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50CE-4C28-B979-AD24A742DA16}"/>
                  </c:ext>
                </c:extLst>
              </c15:ser>
            </c15:filteredBarSeries>
          </c:ext>
        </c:extLst>
      </c:barChart>
      <c:valAx>
        <c:axId val="193382184"/>
        <c:scaling>
          <c:orientation val="minMax"/>
          <c:max val="2500"/>
          <c:min val="30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93388456"/>
        <c:crosses val="max"/>
        <c:crossBetween val="between"/>
        <c:majorUnit val="100"/>
        <c:minorUnit val="20"/>
      </c:valAx>
      <c:catAx>
        <c:axId val="193388456"/>
        <c:scaling>
          <c:orientation val="minMax"/>
        </c:scaling>
        <c:delete val="0"/>
        <c:axPos val="b"/>
        <c:majorGridlines>
          <c:spPr>
            <a:ln w="3175" cap="rnd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lnSpc>
                <a:spcPts val="900"/>
              </a:lnSpc>
              <a:defRPr lang="ru-RU" sz="900" b="0" i="0" u="none" strike="noStrike" kern="1200" baseline="0">
                <a:solidFill>
                  <a:schemeClr val="tx1"/>
                </a:solidFill>
                <a:latin typeface="CB_Stem" panose="020B0604020202020204" charset="-52"/>
                <a:ea typeface="+mn-ea"/>
                <a:cs typeface="CB_Stem" panose="020B0604020202020204" charset="-52"/>
              </a:defRPr>
            </a:pPr>
            <a:endParaRPr lang="ru-RU"/>
          </a:p>
        </c:txPr>
        <c:crossAx val="193382184"/>
        <c:crosses val="autoZero"/>
        <c:auto val="1"/>
        <c:lblAlgn val="ctr"/>
        <c:lblOffset val="4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0748427763963646E-2"/>
          <c:y val="0.18108947849504548"/>
          <c:w val="0.86283818886997399"/>
          <c:h val="0.147482410049187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B_Stem" panose="020B0604020202020204" charset="-52"/>
              <a:ea typeface="+mn-ea"/>
              <a:cs typeface="CB_Stem" panose="020B0604020202020204" charset="-52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B_Stem" panose="020B0604020202020204" charset="-52"/>
          <a:cs typeface="CB_Stem" panose="020B0604020202020204" charset="-52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0.04795</cdr:x>
      <cdr:y>0</cdr:y>
    </cdr:from>
    <cdr:to>
      <cdr:x>0.96528</cdr:x>
      <cdr:y>0.11381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676" y="0"/>
          <a:ext cx="5235191" cy="612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0.07613</cdr:x>
      <cdr:y>0.03358</cdr:y>
    </cdr:from>
    <cdr:to>
      <cdr:x>0.92479</cdr:x>
      <cdr:y>0.15113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4450" y="180871"/>
          <a:ext cx="4843305" cy="633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0.20015</cdr:x>
      <cdr:y>0.57409</cdr:y>
    </cdr:from>
    <cdr:to>
      <cdr:x>0.29892</cdr:x>
      <cdr:y>0.63179</cdr:y>
    </cdr:to>
    <cdr:sp macro="" textlink="">
      <cdr:nvSpPr>
        <cdr:cNvPr id="5" name="TextBox 41"/>
        <cdr:cNvSpPr txBox="1"/>
      </cdr:nvSpPr>
      <cdr:spPr>
        <a:xfrm xmlns:a="http://schemas.openxmlformats.org/drawingml/2006/main">
          <a:off x="850011" y="1225006"/>
          <a:ext cx="419460" cy="1231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solidFill>
                <a:schemeClr val="tx1"/>
              </a:solidFill>
              <a:latin typeface="CB_Stem Medium" panose="020B0603020203020204" pitchFamily="34" charset="-52"/>
              <a:cs typeface="CB_Stem Medium" panose="020B0603020203020204" pitchFamily="34" charset="-52"/>
            </a:rPr>
            <a:t>70</a:t>
          </a:r>
          <a:endParaRPr lang="ru-RU" sz="800" dirty="0">
            <a:solidFill>
              <a:schemeClr val="tx1"/>
            </a:solidFill>
            <a:latin typeface="CB_Stem Medium" panose="020B0603020203020204" pitchFamily="34" charset="-52"/>
            <a:cs typeface="CB_Stem Medium" panose="020B0603020203020204" pitchFamily="34" charset="-52"/>
          </a:endParaRPr>
        </a:p>
      </cdr:txBody>
    </cdr:sp>
  </cdr:relSizeAnchor>
  <cdr:relSizeAnchor xmlns:cdr="http://schemas.openxmlformats.org/drawingml/2006/chartDrawing">
    <cdr:from>
      <cdr:x>0.77502</cdr:x>
      <cdr:y>0.65349</cdr:y>
    </cdr:from>
    <cdr:to>
      <cdr:x>0.81764</cdr:x>
      <cdr:y>0.71119</cdr:y>
    </cdr:to>
    <cdr:sp macro="" textlink="">
      <cdr:nvSpPr>
        <cdr:cNvPr id="7" name="TextBox 41"/>
        <cdr:cNvSpPr txBox="1"/>
      </cdr:nvSpPr>
      <cdr:spPr>
        <a:xfrm xmlns:a="http://schemas.openxmlformats.org/drawingml/2006/main">
          <a:off x="3291391" y="1394423"/>
          <a:ext cx="181000" cy="1231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solidFill>
                <a:schemeClr val="tx1"/>
              </a:solidFill>
              <a:latin typeface="CB_Stem Medium" panose="020B0603020203020204" pitchFamily="34" charset="-52"/>
              <a:cs typeface="CB_Stem Medium" panose="020B0603020203020204" pitchFamily="34" charset="-52"/>
            </a:rPr>
            <a:t>83</a:t>
          </a:r>
          <a:endParaRPr lang="ru-RU" sz="800" dirty="0">
            <a:solidFill>
              <a:schemeClr val="tx1"/>
            </a:solidFill>
            <a:latin typeface="CB_Stem Medium" panose="020B0603020203020204" pitchFamily="34" charset="-52"/>
            <a:cs typeface="CB_Stem Medium" panose="020B0603020203020204" pitchFamily="34" charset="-52"/>
          </a:endParaRPr>
        </a:p>
      </cdr:txBody>
    </cdr:sp>
  </cdr:relSizeAnchor>
  <cdr:relSizeAnchor xmlns:cdr="http://schemas.openxmlformats.org/drawingml/2006/chartDrawing">
    <cdr:from>
      <cdr:x>0.02443</cdr:x>
      <cdr:y>0.66938</cdr:y>
    </cdr:from>
    <cdr:to>
      <cdr:x>0.06704</cdr:x>
      <cdr:y>0.72707</cdr:y>
    </cdr:to>
    <cdr:sp macro="" textlink="">
      <cdr:nvSpPr>
        <cdr:cNvPr id="8" name="TextBox 41"/>
        <cdr:cNvSpPr txBox="1"/>
      </cdr:nvSpPr>
      <cdr:spPr>
        <a:xfrm xmlns:a="http://schemas.openxmlformats.org/drawingml/2006/main">
          <a:off x="103734" y="1428327"/>
          <a:ext cx="180958" cy="1231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solidFill>
                <a:schemeClr val="tx1"/>
              </a:solidFill>
              <a:latin typeface="CB_Stem Medium" panose="020B0603020203020204" pitchFamily="34" charset="-52"/>
              <a:cs typeface="CB_Stem Medium" panose="020B0603020203020204" pitchFamily="34" charset="-52"/>
            </a:rPr>
            <a:t>74</a:t>
          </a:r>
          <a:endParaRPr lang="ru-RU" sz="800" dirty="0">
            <a:solidFill>
              <a:schemeClr val="tx1"/>
            </a:solidFill>
            <a:latin typeface="CB_Stem Medium" panose="020B0603020203020204" pitchFamily="34" charset="-52"/>
            <a:cs typeface="CB_Stem Medium" panose="020B0603020203020204" pitchFamily="34" charset="-52"/>
          </a:endParaRPr>
        </a:p>
      </cdr:txBody>
    </cdr:sp>
  </cdr:relSizeAnchor>
  <cdr:relSizeAnchor xmlns:cdr="http://schemas.openxmlformats.org/drawingml/2006/chartDrawing">
    <cdr:from>
      <cdr:x>0.94954</cdr:x>
      <cdr:y>0.55292</cdr:y>
    </cdr:from>
    <cdr:to>
      <cdr:x>0.99216</cdr:x>
      <cdr:y>0.61062</cdr:y>
    </cdr:to>
    <cdr:sp macro="" textlink="">
      <cdr:nvSpPr>
        <cdr:cNvPr id="10" name="TextBox 41"/>
        <cdr:cNvSpPr txBox="1"/>
      </cdr:nvSpPr>
      <cdr:spPr>
        <a:xfrm xmlns:a="http://schemas.openxmlformats.org/drawingml/2006/main">
          <a:off x="4032531" y="1179833"/>
          <a:ext cx="181000" cy="1231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solidFill>
                <a:schemeClr val="tx1"/>
              </a:solidFill>
              <a:latin typeface="CB_Stem Medium" panose="020B0603020203020204" pitchFamily="34" charset="-52"/>
              <a:cs typeface="CB_Stem Medium" panose="020B0603020203020204" pitchFamily="34" charset="-52"/>
            </a:rPr>
            <a:t>79</a:t>
          </a:r>
          <a:endParaRPr lang="ru-RU" sz="800" dirty="0">
            <a:solidFill>
              <a:schemeClr val="tx1"/>
            </a:solidFill>
            <a:latin typeface="CB_Stem Medium" panose="020B0603020203020204" pitchFamily="34" charset="-52"/>
            <a:cs typeface="CB_Stem Medium" panose="020B0603020203020204" pitchFamily="34" charset="-5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0.45116</cdr:x>
      <cdr:y>0.31483</cdr:y>
    </cdr:from>
    <cdr:to>
      <cdr:x>0.54535</cdr:x>
      <cdr:y>0.37494</cdr:y>
    </cdr:to>
    <cdr:sp macro="" textlink="">
      <cdr:nvSpPr>
        <cdr:cNvPr id="9" name="TextBox 41"/>
        <cdr:cNvSpPr txBox="1"/>
      </cdr:nvSpPr>
      <cdr:spPr>
        <a:xfrm xmlns:a="http://schemas.openxmlformats.org/drawingml/2006/main">
          <a:off x="2009256" y="651721"/>
          <a:ext cx="419474" cy="1244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spc="-20" dirty="0" smtClean="0">
              <a:latin typeface="CB_Stem Medium" panose="020B0603020203020204" pitchFamily="34" charset="-52"/>
              <a:cs typeface="CB_Stem Medium" panose="020B0603020203020204" pitchFamily="34" charset="-52"/>
            </a:rPr>
            <a:t>25</a:t>
          </a:r>
          <a:r>
            <a:rPr lang="ru-RU" sz="800" spc="-20" baseline="0" dirty="0" smtClean="0">
              <a:solidFill>
                <a:schemeClr val="tx1"/>
              </a:solidFill>
              <a:latin typeface="CB_Stem Medium" panose="020B0603020203020204" pitchFamily="34" charset="-52"/>
              <a:cs typeface="CB_Stem Medium" panose="020B0603020203020204" pitchFamily="34" charset="-52"/>
            </a:rPr>
            <a:t> </a:t>
          </a:r>
          <a:r>
            <a:rPr lang="ru-RU" sz="800" spc="-20" baseline="0" dirty="0" err="1" smtClean="0">
              <a:solidFill>
                <a:schemeClr val="tx1"/>
              </a:solidFill>
              <a:latin typeface="CB_Stem Medium" panose="020B0603020203020204" pitchFamily="34" charset="-52"/>
              <a:cs typeface="CB_Stem Medium" panose="020B0603020203020204" pitchFamily="34" charset="-52"/>
            </a:rPr>
            <a:t>п.п</a:t>
          </a:r>
          <a:r>
            <a:rPr lang="ru-RU" sz="800" spc="-20" baseline="0" dirty="0">
              <a:solidFill>
                <a:schemeClr val="tx1"/>
              </a:solidFill>
              <a:latin typeface="CB_Stem Medium" panose="020B0603020203020204" pitchFamily="34" charset="-52"/>
              <a:cs typeface="CB_Stem Medium" panose="020B0603020203020204" pitchFamily="34" charset="-52"/>
            </a:rPr>
            <a:t>.</a:t>
          </a:r>
        </a:p>
      </cdr:txBody>
    </cdr:sp>
  </cdr:relSizeAnchor>
  <cdr:relSizeAnchor xmlns:cdr="http://schemas.openxmlformats.org/drawingml/2006/chartDrawing">
    <cdr:from>
      <cdr:x>0.93447</cdr:x>
      <cdr:y>0.22998</cdr:y>
    </cdr:from>
    <cdr:to>
      <cdr:x>0.99151</cdr:x>
      <cdr:y>0.28945</cdr:y>
    </cdr:to>
    <cdr:sp macro="" textlink="">
      <cdr:nvSpPr>
        <cdr:cNvPr id="10" name="TextBox 41"/>
        <cdr:cNvSpPr txBox="1"/>
      </cdr:nvSpPr>
      <cdr:spPr>
        <a:xfrm xmlns:a="http://schemas.openxmlformats.org/drawingml/2006/main">
          <a:off x="4161650" y="476086"/>
          <a:ext cx="254027" cy="123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solidFill>
                <a:schemeClr val="tx1"/>
              </a:solidFill>
              <a:latin typeface="CB_Stem Medium" panose="020B0603020203020204" pitchFamily="34" charset="-52"/>
              <a:cs typeface="CB_Stem Medium" panose="020B0603020203020204" pitchFamily="34" charset="-52"/>
            </a:rPr>
            <a:t>30</a:t>
          </a:r>
          <a:endParaRPr lang="ru-RU" sz="800" dirty="0">
            <a:solidFill>
              <a:schemeClr val="tx1"/>
            </a:solidFill>
            <a:latin typeface="CB_Stem Medium" panose="020B0603020203020204" pitchFamily="34" charset="-52"/>
            <a:cs typeface="CB_Stem Medium" panose="020B0603020203020204" pitchFamily="34" charset="-52"/>
          </a:endParaRPr>
        </a:p>
      </cdr:txBody>
    </cdr:sp>
  </cdr:relSizeAnchor>
  <cdr:relSizeAnchor xmlns:cdr="http://schemas.openxmlformats.org/drawingml/2006/chartDrawing">
    <cdr:from>
      <cdr:x>0.8357</cdr:x>
      <cdr:y>0.25584</cdr:y>
    </cdr:from>
    <cdr:to>
      <cdr:x>0.89274</cdr:x>
      <cdr:y>0.31595</cdr:y>
    </cdr:to>
    <cdr:sp macro="" textlink="">
      <cdr:nvSpPr>
        <cdr:cNvPr id="4" name="TextBox 41"/>
        <cdr:cNvSpPr txBox="1"/>
      </cdr:nvSpPr>
      <cdr:spPr>
        <a:xfrm xmlns:a="http://schemas.openxmlformats.org/drawingml/2006/main">
          <a:off x="3721779" y="529621"/>
          <a:ext cx="254027" cy="1244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solidFill>
                <a:schemeClr val="tx1"/>
              </a:solidFill>
              <a:latin typeface="CB_Stem Medium" panose="020B0603020203020204" pitchFamily="34" charset="-52"/>
              <a:cs typeface="CB_Stem Medium" panose="020B0603020203020204" pitchFamily="34" charset="-52"/>
            </a:rPr>
            <a:t>31</a:t>
          </a:r>
          <a:endParaRPr lang="ru-RU" sz="800" dirty="0">
            <a:solidFill>
              <a:schemeClr val="tx1"/>
            </a:solidFill>
            <a:latin typeface="CB_Stem Medium" panose="020B0603020203020204" pitchFamily="34" charset="-52"/>
            <a:cs typeface="CB_Stem Medium" panose="020B0603020203020204" pitchFamily="34" charset="-52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542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542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BB81C320-6D48-438D-A752-01CE7773CCD0}" type="datetimeFigureOut">
              <a:rPr lang="ru-RU" smtClean="0"/>
              <a:t>10.03.2025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14015" cy="49542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378825"/>
            <a:ext cx="2914015" cy="49542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1E1CE367-FB66-483E-B566-872637D3FD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181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542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542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10.03.2025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82"/>
            <a:ext cx="5379720" cy="3887986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14015" cy="49542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5"/>
            <a:ext cx="2914015" cy="49542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89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rgbClr val="00BBEE"/>
              </a:gs>
              <a:gs pos="0">
                <a:srgbClr val="0088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CB_Stem" panose="020B0503020203020204" pitchFamily="34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888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CB_Stem" panose="020B0503020203020204" pitchFamily="34" charset="-52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  <a:latin typeface="CB_Stem" panose="020B0503020203020204" pitchFamily="34" charset="-52"/>
                <a:cs typeface="CB_Stem" panose="020B0503020203020204" pitchFamily="34" charset="-52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  <a:latin typeface="CB_Stem" panose="020B0503020203020204" pitchFamily="34" charset="-52"/>
                <a:cs typeface="CB_Stem" panose="020B0503020203020204" pitchFamily="34" charset="-52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2021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B_Stem Light" panose="020B0503020203020204" pitchFamily="34" charset="-52"/>
                <a:cs typeface="CB_Stem Light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888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CB_Stem" panose="020B0503020203020204" pitchFamily="34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rgbClr val="00BBEE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CB_Stem" panose="020B0503020203020204" pitchFamily="34" charset="-52"/>
            </a:endParaRP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23864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5" y="437814"/>
            <a:ext cx="1237966" cy="304679"/>
          </a:xfrm>
          <a:prstGeom prst="rect">
            <a:avLst/>
          </a:prstGeom>
        </p:spPr>
      </p:pic>
      <p:sp>
        <p:nvSpPr>
          <p:cNvPr id="7" name="Прямоугольник 14"/>
          <p:cNvSpPr/>
          <p:nvPr userDrawn="1"/>
        </p:nvSpPr>
        <p:spPr>
          <a:xfrm>
            <a:off x="11014073" y="431801"/>
            <a:ext cx="744539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lang="ru-RU" sz="1600" b="0" kern="1200" noProof="0" smtClean="0">
                <a:solidFill>
                  <a:schemeClr val="tx2"/>
                </a:solidFill>
                <a:latin typeface="CB_Stem" panose="020B0503020203020204" charset="-52"/>
                <a:ea typeface="+mn-ea"/>
                <a:cs typeface="CB_Stem" panose="020B0503020203020204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1600" b="0" kern="1200" noProof="0" dirty="0">
              <a:solidFill>
                <a:schemeClr val="tx2"/>
              </a:solidFill>
              <a:latin typeface="CB_Stem" panose="020B0503020203020204" charset="-52"/>
              <a:ea typeface="+mn-ea"/>
              <a:cs typeface="CB_Stem" panose="020B0503020203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8" r:id="rId2"/>
    <p:sldLayoutId id="214748366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B_Stem" panose="020B0503020203020204" pitchFamily="34" charset="-52"/>
          <a:ea typeface="+mn-ea"/>
          <a:cs typeface="CB_Stem" panose="020B0503020203020204" pitchFamily="34" charset="-52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B_Stem" panose="020B0503020203020204" pitchFamily="34" charset="-52"/>
          <a:ea typeface="+mn-ea"/>
          <a:cs typeface="CB_Stem" panose="020B0503020203020204" pitchFamily="34" charset="-52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B_Stem" panose="020B0503020203020204" pitchFamily="34" charset="-52"/>
          <a:ea typeface="+mn-ea"/>
          <a:cs typeface="CB_Stem" panose="020B0503020203020204" pitchFamily="34" charset="-52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B_Stem" panose="020B0503020203020204" pitchFamily="34" charset="-52"/>
          <a:ea typeface="+mn-ea"/>
          <a:cs typeface="CB_Stem" panose="020B0503020203020204" pitchFamily="34" charset="-52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B_Stem" panose="020B0503020203020204" pitchFamily="34" charset="-52"/>
          <a:ea typeface="+mn-ea"/>
          <a:cs typeface="CB_Stem" panose="020B0503020203020204" pitchFamily="34" charset="-5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267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3" userDrawn="1">
          <p15:clr>
            <a:srgbClr val="F26B43"/>
          </p15:clr>
        </p15:guide>
        <p15:guide id="6" pos="738" userDrawn="1">
          <p15:clr>
            <a:srgbClr val="F26B43"/>
          </p15:clr>
        </p15:guide>
        <p15:guide id="7" pos="1343" userDrawn="1">
          <p15:clr>
            <a:srgbClr val="F26B43"/>
          </p15:clr>
        </p15:guide>
        <p15:guide id="8" pos="1479" userDrawn="1">
          <p15:clr>
            <a:srgbClr val="F26B43"/>
          </p15:clr>
        </p15:guide>
        <p15:guide id="9" pos="1949" userDrawn="1">
          <p15:clr>
            <a:srgbClr val="F26B43"/>
          </p15:clr>
        </p15:guide>
        <p15:guide id="10" pos="2085" userDrawn="1">
          <p15:clr>
            <a:srgbClr val="F26B43"/>
          </p15:clr>
        </p15:guide>
        <p15:guide id="11" pos="2555" userDrawn="1">
          <p15:clr>
            <a:srgbClr val="F26B43"/>
          </p15:clr>
        </p15:guide>
        <p15:guide id="12" pos="2691" userDrawn="1">
          <p15:clr>
            <a:srgbClr val="F26B43"/>
          </p15:clr>
        </p15:guide>
        <p15:guide id="13" pos="3160" userDrawn="1">
          <p15:clr>
            <a:srgbClr val="F26B43"/>
          </p15:clr>
        </p15:guide>
        <p15:guide id="14" pos="3296" userDrawn="1">
          <p15:clr>
            <a:srgbClr val="F26B43"/>
          </p15:clr>
        </p15:guide>
        <p15:guide id="15" pos="3765" userDrawn="1">
          <p15:clr>
            <a:srgbClr val="F26B43"/>
          </p15:clr>
        </p15:guide>
        <p15:guide id="16" pos="3902" userDrawn="1">
          <p15:clr>
            <a:srgbClr val="F26B43"/>
          </p15:clr>
        </p15:guide>
        <p15:guide id="17" pos="4370" userDrawn="1">
          <p15:clr>
            <a:srgbClr val="F26B43"/>
          </p15:clr>
        </p15:guide>
        <p15:guide id="18" pos="4506" userDrawn="1">
          <p15:clr>
            <a:srgbClr val="F26B43"/>
          </p15:clr>
        </p15:guide>
        <p15:guide id="19" pos="4976" userDrawn="1">
          <p15:clr>
            <a:srgbClr val="F26B43"/>
          </p15:clr>
        </p15:guide>
        <p15:guide id="20" pos="5112" userDrawn="1">
          <p15:clr>
            <a:srgbClr val="F26B43"/>
          </p15:clr>
        </p15:guide>
        <p15:guide id="21" pos="5582" userDrawn="1">
          <p15:clr>
            <a:srgbClr val="F26B43"/>
          </p15:clr>
        </p15:guide>
        <p15:guide id="22" pos="5718" userDrawn="1">
          <p15:clr>
            <a:srgbClr val="F26B43"/>
          </p15:clr>
        </p15:guide>
        <p15:guide id="23" pos="6188" userDrawn="1">
          <p15:clr>
            <a:srgbClr val="F26B43"/>
          </p15:clr>
        </p15:guide>
        <p15:guide id="24" pos="6323" userDrawn="1">
          <p15:clr>
            <a:srgbClr val="F26B43"/>
          </p15:clr>
        </p15:guide>
        <p15:guide id="25" pos="6794" userDrawn="1">
          <p15:clr>
            <a:srgbClr val="F26B43"/>
          </p15:clr>
        </p15:guide>
        <p15:guide id="26" pos="6930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572AAF4-13F6-465B-96F3-DF45D65EA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3950" y="3797299"/>
            <a:ext cx="5545138" cy="2117725"/>
          </a:xfrm>
        </p:spPr>
        <p:txBody>
          <a:bodyPr/>
          <a:lstStyle/>
          <a:p>
            <a:pPr lvl="0">
              <a:spcBef>
                <a:spcPts val="600"/>
              </a:spcBef>
              <a:buSzPct val="100000"/>
              <a:defRPr/>
            </a:pPr>
            <a:r>
              <a:rPr lang="ru-RU" sz="2400" cap="none" spc="0" dirty="0">
                <a:solidFill>
                  <a:prstClr val="white"/>
                </a:solidFill>
              </a:rPr>
              <a:t>О ПРОЕКТНОМ ФИНАНСИРОВАНИИ СТРОИТЕЛЬСТВА ЖИЛЬЯ </a:t>
            </a:r>
            <a:br>
              <a:rPr lang="ru-RU" sz="2400" cap="none" spc="0" dirty="0">
                <a:solidFill>
                  <a:prstClr val="white"/>
                </a:solidFill>
              </a:rPr>
            </a:br>
            <a:r>
              <a:rPr lang="ru-RU" sz="2400" cap="none" spc="0" dirty="0">
                <a:solidFill>
                  <a:prstClr val="white"/>
                </a:solidFill>
              </a:rPr>
              <a:t>В </a:t>
            </a:r>
            <a:r>
              <a:rPr lang="en-US" sz="2400" dirty="0">
                <a:solidFill>
                  <a:prstClr val="white"/>
                </a:solidFill>
              </a:rPr>
              <a:t>IV</a:t>
            </a:r>
            <a:r>
              <a:rPr lang="ru-RU" sz="2400" cap="none" spc="0" dirty="0">
                <a:solidFill>
                  <a:prstClr val="white"/>
                </a:solidFill>
              </a:rPr>
              <a:t> КВАРТАЛЕ 2024 ГОДА</a:t>
            </a:r>
            <a:endParaRPr lang="ru-RU" sz="1000" cap="none" spc="0" dirty="0">
              <a:solidFill>
                <a:prstClr val="white"/>
              </a:solidFill>
            </a:endParaRPr>
          </a:p>
          <a:p>
            <a:r>
              <a:rPr lang="ru-RU" sz="1800" cap="none" dirty="0" smtClean="0"/>
              <a:t/>
            </a:r>
            <a:br>
              <a:rPr lang="ru-RU" sz="1800" cap="none" dirty="0" smtClean="0"/>
            </a:br>
            <a:endParaRPr lang="ru-RU" sz="1800" cap="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87EFEC-CF0F-4A0E-B8A1-591C82D79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Март </a:t>
            </a:r>
            <a:r>
              <a:rPr lang="ru-RU" dirty="0" smtClean="0">
                <a:latin typeface="CB_Stem" panose="020B0503020203020204" pitchFamily="34" charset="-52"/>
                <a:cs typeface="CB_Stem" panose="020B0503020203020204" pitchFamily="34" charset="-52"/>
              </a:rPr>
              <a:t>202</a:t>
            </a:r>
            <a:r>
              <a:rPr lang="en-US" dirty="0" smtClean="0">
                <a:latin typeface="CB_Stem" panose="020B0503020203020204" pitchFamily="34" charset="-52"/>
                <a:cs typeface="CB_Stem" panose="020B0503020203020204" pitchFamily="34" charset="-52"/>
              </a:rPr>
              <a:t>5</a:t>
            </a:r>
            <a:r>
              <a:rPr lang="ru-RU" dirty="0" smtClean="0">
                <a:latin typeface="CB_Stem" panose="020B0503020203020204" pitchFamily="34" charset="-52"/>
                <a:cs typeface="CB_Stem" panose="020B0503020203020204" pitchFamily="34" charset="-52"/>
              </a:rPr>
              <a:t> </a:t>
            </a:r>
            <a:r>
              <a:rPr lang="ru-RU" dirty="0">
                <a:latin typeface="CB_Stem" panose="020B0503020203020204" pitchFamily="34" charset="-52"/>
                <a:cs typeface="CB_Stem" panose="020B0503020203020204" pitchFamily="34" charset="-52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7663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20" dirty="0">
                <a:latin typeface="CB_Stem" panose="020B0503020203020204" pitchFamily="34" charset="-52"/>
                <a:cs typeface="CB_Stem" panose="020B0503020203020204" pitchFamily="34" charset="-52"/>
              </a:rPr>
              <a:t>Объем запуска</a:t>
            </a:r>
            <a:r>
              <a:rPr lang="en-US" spc="-20" dirty="0">
                <a:latin typeface="CB_Stem" panose="020B0503020203020204" pitchFamily="34" charset="-52"/>
                <a:cs typeface="CB_Stem" panose="020B0503020203020204" pitchFamily="34" charset="-52"/>
              </a:rPr>
              <a:t> </a:t>
            </a:r>
            <a:r>
              <a:rPr lang="ru-RU" spc="-20" dirty="0">
                <a:latin typeface="CB_Stem" panose="020B0503020203020204" pitchFamily="34" charset="-52"/>
                <a:cs typeface="CB_Stem" panose="020B0503020203020204" pitchFamily="34" charset="-52"/>
              </a:rPr>
              <a:t>проектов остался </a:t>
            </a:r>
            <a:r>
              <a:rPr lang="ru-RU" spc="-20" dirty="0" smtClean="0">
                <a:latin typeface="CB_Stem" panose="020B0503020203020204" pitchFamily="34" charset="-52"/>
                <a:cs typeface="CB_Stem" panose="020B0503020203020204" pitchFamily="34" charset="-52"/>
              </a:rPr>
              <a:t>на </a:t>
            </a:r>
            <a:r>
              <a:rPr lang="ru-RU" spc="-20" dirty="0">
                <a:latin typeface="CB_Stem" panose="020B0503020203020204" pitchFamily="34" charset="-52"/>
                <a:cs typeface="CB_Stem" panose="020B0503020203020204" pitchFamily="34" charset="-52"/>
              </a:rPr>
              <a:t>уровне 3к24</a:t>
            </a:r>
            <a:br>
              <a:rPr lang="ru-RU" spc="-20" dirty="0">
                <a:latin typeface="CB_Stem" panose="020B0503020203020204" pitchFamily="34" charset="-52"/>
                <a:cs typeface="CB_Stem" panose="020B0503020203020204" pitchFamily="34" charset="-52"/>
              </a:rPr>
            </a:br>
            <a:endParaRPr lang="ru-RU" dirty="0"/>
          </a:p>
        </p:txBody>
      </p:sp>
      <p:graphicFrame>
        <p:nvGraphicFramePr>
          <p:cNvPr id="3" name="Диаграмма 5"/>
          <p:cNvGraphicFramePr/>
          <p:nvPr>
            <p:extLst>
              <p:ext uri="{D42A27DB-BD31-4B8C-83A1-F6EECF244321}">
                <p14:modId xmlns:p14="http://schemas.microsoft.com/office/powerpoint/2010/main" val="1918314497"/>
              </p:ext>
            </p:extLst>
          </p:nvPr>
        </p:nvGraphicFramePr>
        <p:xfrm>
          <a:off x="4022849" y="1691088"/>
          <a:ext cx="4284663" cy="19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71"/>
          <p:cNvSpPr/>
          <p:nvPr/>
        </p:nvSpPr>
        <p:spPr>
          <a:xfrm>
            <a:off x="8448380" y="4947548"/>
            <a:ext cx="1890064" cy="81047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r">
              <a:spcAft>
                <a:spcPts val="20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Структура </a:t>
            </a:r>
            <a:r>
              <a:rPr lang="ru-RU" sz="1400" dirty="0" smtClean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</a:br>
            <a:r>
              <a:rPr lang="ru-RU" sz="1400" dirty="0" smtClean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портфеля проектов </a:t>
            </a:r>
            <a:br>
              <a:rPr lang="ru-RU" sz="1400" dirty="0" smtClean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</a:br>
            <a:r>
              <a:rPr lang="ru-RU" sz="1400" dirty="0" smtClean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с </a:t>
            </a:r>
            <a:r>
              <a:rPr lang="ru-RU" sz="1400" dirty="0" err="1" smtClean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эскроу</a:t>
            </a:r>
            <a:endParaRPr lang="ru-RU" sz="1400" dirty="0">
              <a:solidFill>
                <a:srgbClr val="96999E"/>
              </a:solidFill>
              <a:latin typeface="CB_Stem Medium" panose="020B0603020203020204" pitchFamily="34" charset="-52"/>
              <a:cs typeface="CB_Stem Medium" panose="020B0603020203020204" pitchFamily="34" charset="-52"/>
            </a:endParaRPr>
          </a:p>
          <a:p>
            <a:pPr algn="r">
              <a:spcAft>
                <a:spcPts val="300"/>
              </a:spcAft>
              <a:defRPr/>
            </a:pPr>
            <a:r>
              <a:rPr lang="ru-RU" sz="900" dirty="0">
                <a:solidFill>
                  <a:srgbClr val="000000"/>
                </a:solidFill>
                <a:latin typeface="CB_Stem Extra Light" panose="020B0604020202020204" charset="-52"/>
                <a:cs typeface="CB_Stem Extra Light" panose="020B0604020202020204" charset="-52"/>
              </a:rPr>
              <a:t>млн м</a:t>
            </a:r>
            <a:r>
              <a:rPr lang="ru-RU" sz="900" baseline="30000" dirty="0">
                <a:solidFill>
                  <a:srgbClr val="000000"/>
                </a:solidFill>
                <a:latin typeface="CB_Stem Extra Light" panose="020B0604020202020204" charset="-52"/>
                <a:cs typeface="CB_Stem Extra Light" panose="020B0604020202020204" charset="-52"/>
              </a:rPr>
              <a:t>2</a:t>
            </a:r>
            <a:endParaRPr lang="ru-RU" sz="1400" baseline="30000" dirty="0">
              <a:solidFill>
                <a:srgbClr val="000000"/>
              </a:solidFill>
              <a:latin typeface="CB_Stem Extra Light" panose="020B0604020202020204" charset="-52"/>
              <a:cs typeface="CB_Stem Extra Light" panose="020B0604020202020204" charset="-52"/>
            </a:endParaRPr>
          </a:p>
        </p:txBody>
      </p:sp>
      <p:sp>
        <p:nvSpPr>
          <p:cNvPr id="5" name="Прямоугольник 71"/>
          <p:cNvSpPr/>
          <p:nvPr/>
        </p:nvSpPr>
        <p:spPr>
          <a:xfrm>
            <a:off x="8740649" y="2565664"/>
            <a:ext cx="1597795" cy="81047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r">
              <a:defRPr/>
            </a:pPr>
            <a:r>
              <a:rPr lang="ru-RU" sz="1400" dirty="0" smtClean="0">
                <a:latin typeface="CB_Stem Medium" panose="020B0603020203020204" pitchFamily="34" charset="-52"/>
                <a:cs typeface="CB_Stem Medium" panose="020B0603020203020204" pitchFamily="34" charset="-52"/>
              </a:rPr>
              <a:t>Объем всех заявленных </a:t>
            </a:r>
            <a:r>
              <a:rPr lang="ru-RU" sz="1400" dirty="0" smtClean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проектов</a:t>
            </a:r>
            <a:endParaRPr lang="ru-RU" sz="950" dirty="0">
              <a:solidFill>
                <a:srgbClr val="96999E"/>
              </a:solidFill>
              <a:latin typeface="CB_Stem Medium" panose="020B0603020203020204" pitchFamily="34" charset="-52"/>
              <a:cs typeface="CB_Stem Medium" panose="020B0603020203020204" pitchFamily="34" charset="-52"/>
            </a:endParaRPr>
          </a:p>
          <a:p>
            <a:pPr algn="r">
              <a:spcBef>
                <a:spcPts val="200"/>
              </a:spcBef>
              <a:defRPr/>
            </a:pPr>
            <a:r>
              <a:rPr lang="ru-RU" sz="900" dirty="0">
                <a:solidFill>
                  <a:srgbClr val="000000"/>
                </a:solidFill>
                <a:latin typeface="CB_Stem Extra Light" panose="020B0604020202020204" charset="-52"/>
                <a:cs typeface="CB_Stem Extra Light" panose="020B0604020202020204" charset="-52"/>
              </a:rPr>
              <a:t>млн м</a:t>
            </a:r>
            <a:r>
              <a:rPr lang="ru-RU" sz="900" baseline="30000" dirty="0">
                <a:solidFill>
                  <a:srgbClr val="000000"/>
                </a:solidFill>
                <a:latin typeface="CB_Stem Extra Light" panose="020B0604020202020204" charset="-52"/>
                <a:cs typeface="CB_Stem Extra Light" panose="020B0604020202020204" charset="-52"/>
              </a:rPr>
              <a:t>2</a:t>
            </a:r>
            <a:endParaRPr lang="ru-RU" sz="1400" baseline="30000" dirty="0">
              <a:solidFill>
                <a:srgbClr val="000000"/>
              </a:solidFill>
              <a:latin typeface="CB_Stem Extra Light" panose="020B0604020202020204" charset="-52"/>
              <a:cs typeface="CB_Stem Extra Light" panose="020B0604020202020204" charset="-52"/>
            </a:endParaRPr>
          </a:p>
        </p:txBody>
      </p:sp>
      <p:graphicFrame>
        <p:nvGraphicFramePr>
          <p:cNvPr id="6" name="Table 2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87355"/>
              </p:ext>
            </p:extLst>
          </p:nvPr>
        </p:nvGraphicFramePr>
        <p:xfrm>
          <a:off x="479632" y="2397187"/>
          <a:ext cx="1890064" cy="2955600"/>
        </p:xfrm>
        <a:graphic>
          <a:graphicData uri="http://schemas.openxmlformats.org/drawingml/2006/table">
            <a:tbl>
              <a:tblPr firstRow="1" bandRow="1"/>
              <a:tblGrid>
                <a:gridCol w="1890064">
                  <a:extLst>
                    <a:ext uri="{9D8B030D-6E8A-4147-A177-3AD203B41FA5}">
                      <a16:colId xmlns:a16="http://schemas.microsoft.com/office/drawing/2014/main" val="1761350763"/>
                    </a:ext>
                  </a:extLst>
                </a:gridCol>
              </a:tblGrid>
              <a:tr h="2955600">
                <a:tc>
                  <a:txBody>
                    <a:bodyPr/>
                    <a:lstStyle>
                      <a:lvl1pPr marL="0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712775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1425550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213832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2851099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356387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4276649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498942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5702198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Объем строящихся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 проектов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B_Stem Medium" panose="020B0603020203020204" pitchFamily="34" charset="-52"/>
                        <a:cs typeface="CB_Stem Medium" panose="020B0603020203020204" pitchFamily="34" charset="-52"/>
                      </a:endParaRPr>
                    </a:p>
                    <a:p>
                      <a:pPr marL="0" marR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114,4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 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млн м</a:t>
                      </a:r>
                      <a:r>
                        <a:rPr lang="ru-RU" sz="1000" b="0" baseline="3000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2</a:t>
                      </a:r>
                    </a:p>
                    <a:p>
                      <a:pPr marL="0" marR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-2,9</a:t>
                      </a:r>
                      <a:r>
                        <a:rPr lang="ru-RU" sz="1000" b="0" kern="120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%</a:t>
                      </a:r>
                      <a:endParaRPr lang="ru-RU" sz="1000" b="0" kern="1200" dirty="0">
                        <a:solidFill>
                          <a:srgbClr val="FF5A5A"/>
                        </a:solidFill>
                        <a:latin typeface="CB_Stem Medium" panose="020B0603020203020204" pitchFamily="34" charset="-52"/>
                        <a:ea typeface="+mn-ea"/>
                        <a:cs typeface="CB_Stem Medium" panose="020B0603020203020204" pitchFamily="34" charset="-52"/>
                      </a:endParaRPr>
                    </a:p>
                    <a:p>
                      <a:pPr marL="0" algn="ctr" defTabSz="700433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Объем проектов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с эскроу</a:t>
                      </a:r>
                    </a:p>
                    <a:p>
                      <a:pPr marL="0" marR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111,6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 </a:t>
                      </a: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млн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 </a:t>
                      </a: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м</a:t>
                      </a:r>
                      <a:r>
                        <a:rPr lang="ru-RU" sz="1000" b="0" kern="1200" baseline="3000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2</a:t>
                      </a:r>
                    </a:p>
                    <a:p>
                      <a:pPr marL="0" marR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-2,6</a:t>
                      </a:r>
                      <a:r>
                        <a:rPr lang="ru-RU" sz="1000" b="0" kern="120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%</a:t>
                      </a:r>
                      <a:endParaRPr lang="ru-RU" sz="1100" b="0" kern="1200" dirty="0">
                        <a:solidFill>
                          <a:srgbClr val="FF5A5A"/>
                        </a:solidFill>
                        <a:latin typeface="CB_Stem Light" panose="020B0503020203020204" pitchFamily="34" charset="-52"/>
                        <a:ea typeface="+mn-ea"/>
                        <a:cs typeface="CB_Stem Light" panose="020B0503020203020204" pitchFamily="34" charset="-52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61499"/>
                  </a:ext>
                </a:extLst>
              </a:tr>
            </a:tbl>
          </a:graphicData>
        </a:graphic>
      </p:graphicFrame>
      <p:graphicFrame>
        <p:nvGraphicFramePr>
          <p:cNvPr id="7" name="Диаграмма 50"/>
          <p:cNvGraphicFramePr/>
          <p:nvPr>
            <p:extLst>
              <p:ext uri="{D42A27DB-BD31-4B8C-83A1-F6EECF244321}">
                <p14:modId xmlns:p14="http://schemas.microsoft.com/office/powerpoint/2010/main" val="1618587786"/>
              </p:ext>
            </p:extLst>
          </p:nvPr>
        </p:nvGraphicFramePr>
        <p:xfrm>
          <a:off x="4060673" y="4036702"/>
          <a:ext cx="4246839" cy="213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3387" y="5103607"/>
            <a:ext cx="1890064" cy="208416"/>
          </a:xfrm>
          <a:prstGeom prst="rect">
            <a:avLst/>
          </a:prstGeom>
          <a:noFill/>
        </p:spPr>
        <p:txBody>
          <a:bodyPr wrap="square" lIns="0" tIns="0" rIns="0" bIns="54000" rtlCol="0">
            <a:spAutoFit/>
          </a:bodyPr>
          <a:lstStyle/>
          <a:p>
            <a:pPr algn="ctr" defTabSz="700433">
              <a:spcBef>
                <a:spcPts val="1800"/>
              </a:spcBef>
              <a:defRPr/>
            </a:pP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4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к24 к 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3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к24</a:t>
            </a:r>
          </a:p>
        </p:txBody>
      </p:sp>
    </p:spTree>
    <p:extLst>
      <p:ext uri="{BB962C8B-B14F-4D97-AF65-F5344CB8AC3E}">
        <p14:creationId xmlns:p14="http://schemas.microsoft.com/office/powerpoint/2010/main" val="21465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>
                <a:latin typeface="CB_Stem" panose="020B0503020203020204" pitchFamily="34" charset="-52"/>
                <a:cs typeface="CB_Stem" panose="020B0503020203020204" pitchFamily="34" charset="-52"/>
              </a:rPr>
              <a:t>Объем продаж стабилизировался</a:t>
            </a:r>
            <a:r>
              <a:rPr lang="ru-RU">
                <a:latin typeface="CB_Stem" panose="020B0503020203020204" pitchFamily="34" charset="-52"/>
                <a:cs typeface="CB_Stem" panose="020B0503020203020204" pitchFamily="34" charset="-52"/>
              </a:rPr>
              <a:t>, </a:t>
            </a:r>
            <a:r>
              <a:rPr lang="ru-RU" smtClean="0">
                <a:latin typeface="CB_Stem" panose="020B0503020203020204" pitchFamily="34" charset="-52"/>
                <a:cs typeface="CB_Stem" panose="020B0503020203020204" pitchFamily="34" charset="-52"/>
              </a:rPr>
              <a:t>а </a:t>
            </a:r>
            <a:r>
              <a:rPr lang="ru-RU">
                <a:latin typeface="CB_Stem" panose="020B0503020203020204" pitchFamily="34" charset="-52"/>
                <a:cs typeface="CB_Stem" panose="020B0503020203020204" pitchFamily="34" charset="-52"/>
              </a:rPr>
              <a:t>рост цен на жилье замедлился</a:t>
            </a:r>
            <a:endParaRPr lang="ru-RU" dirty="0">
              <a:latin typeface="CB_Stem" panose="020B0503020203020204" pitchFamily="34" charset="-52"/>
              <a:cs typeface="CB_Stem" panose="020B0503020203020204" pitchFamily="34" charset="-52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23711322"/>
              </p:ext>
            </p:extLst>
          </p:nvPr>
        </p:nvGraphicFramePr>
        <p:xfrm>
          <a:off x="3422115" y="1792157"/>
          <a:ext cx="4453487" cy="1899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23"/>
          <p:cNvGraphicFramePr/>
          <p:nvPr>
            <p:extLst>
              <p:ext uri="{D42A27DB-BD31-4B8C-83A1-F6EECF244321}">
                <p14:modId xmlns:p14="http://schemas.microsoft.com/office/powerpoint/2010/main" val="2456527964"/>
              </p:ext>
            </p:extLst>
          </p:nvPr>
        </p:nvGraphicFramePr>
        <p:xfrm>
          <a:off x="3422114" y="4007741"/>
          <a:ext cx="4453487" cy="207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2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620634"/>
              </p:ext>
            </p:extLst>
          </p:nvPr>
        </p:nvGraphicFramePr>
        <p:xfrm>
          <a:off x="553563" y="2146864"/>
          <a:ext cx="1890064" cy="2952000"/>
        </p:xfrm>
        <a:graphic>
          <a:graphicData uri="http://schemas.openxmlformats.org/drawingml/2006/table">
            <a:tbl>
              <a:tblPr firstRow="1" bandRow="1"/>
              <a:tblGrid>
                <a:gridCol w="1890064">
                  <a:extLst>
                    <a:ext uri="{9D8B030D-6E8A-4147-A177-3AD203B41FA5}">
                      <a16:colId xmlns:a16="http://schemas.microsoft.com/office/drawing/2014/main" val="1761350763"/>
                    </a:ext>
                  </a:extLst>
                </a:gridCol>
              </a:tblGrid>
              <a:tr h="2952000">
                <a:tc>
                  <a:txBody>
                    <a:bodyPr/>
                    <a:lstStyle>
                      <a:lvl1pPr marL="0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712775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1425550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213832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2851099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356387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4276649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498942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5702198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Доля проданного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 жилья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в строящихся объектах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B_Stem Medium" panose="020B0603020203020204" pitchFamily="34" charset="-52"/>
                        <a:cs typeface="CB_Stem Medium" panose="020B0603020203020204" pitchFamily="34" charset="-52"/>
                      </a:endParaRPr>
                    </a:p>
                    <a:p>
                      <a:pPr marL="0" marR="0" lvl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29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%</a:t>
                      </a: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/>
                      </a:r>
                      <a:br>
                        <a:rPr lang="ru-RU" sz="1000" b="0" kern="120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</a:br>
                      <a:r>
                        <a:rPr lang="ru-RU" sz="1600" b="0" kern="120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-4 </a:t>
                      </a:r>
                      <a:r>
                        <a:rPr lang="ru-RU" sz="1000" b="0" kern="1200" dirty="0" err="1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п.п</a:t>
                      </a:r>
                      <a:r>
                        <a:rPr lang="ru-RU" sz="1000" b="0" kern="1200" dirty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. </a:t>
                      </a:r>
                    </a:p>
                    <a:p>
                      <a:pPr marL="0" marR="0" lvl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в готовых объектах</a:t>
                      </a:r>
                    </a:p>
                    <a:p>
                      <a:pPr marL="0" marR="0" lvl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74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%</a:t>
                      </a:r>
                      <a:r>
                        <a:rPr lang="ru-RU" sz="800" b="0" kern="120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/>
                      </a:r>
                      <a:br>
                        <a:rPr lang="ru-RU" sz="800" b="0" kern="120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</a:br>
                      <a:r>
                        <a:rPr lang="ru-RU" sz="1600" b="0" kern="120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-0,6 </a:t>
                      </a:r>
                      <a:r>
                        <a:rPr lang="ru-RU" sz="1000" b="0" kern="1200" dirty="0" err="1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п.п</a:t>
                      </a:r>
                      <a:r>
                        <a:rPr lang="ru-RU" sz="1000" b="0" kern="1200" dirty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. </a:t>
                      </a:r>
                      <a:endParaRPr lang="ru-RU" sz="1000" b="0" kern="1200" baseline="0" dirty="0">
                        <a:solidFill>
                          <a:schemeClr val="accent4"/>
                        </a:solidFill>
                        <a:latin typeface="CB_Stem Medium" panose="020B0603020203020204" pitchFamily="34" charset="-52"/>
                        <a:ea typeface="+mn-ea"/>
                        <a:cs typeface="CB_Stem Medium" panose="020B0603020203020204" pitchFamily="34" charset="-52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61499"/>
                  </a:ext>
                </a:extLst>
              </a:tr>
            </a:tbl>
          </a:graphicData>
        </a:graphic>
      </p:graphicFrame>
      <p:sp>
        <p:nvSpPr>
          <p:cNvPr id="6" name="Прямоугольник 71"/>
          <p:cNvSpPr/>
          <p:nvPr/>
        </p:nvSpPr>
        <p:spPr>
          <a:xfrm>
            <a:off x="8273543" y="2602430"/>
            <a:ext cx="1713544" cy="8233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r"/>
            <a: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Доля реализованного жилья </a:t>
            </a:r>
            <a:endParaRPr lang="en-US" sz="950" dirty="0">
              <a:solidFill>
                <a:srgbClr val="96999E"/>
              </a:solidFill>
              <a:latin typeface="NumbersInCircle" panose="02000503000000000000" pitchFamily="2" charset="0"/>
            </a:endParaRPr>
          </a:p>
          <a:p>
            <a:pPr algn="r">
              <a:spcBef>
                <a:spcPts val="200"/>
              </a:spcBef>
            </a:pPr>
            <a:r>
              <a:rPr lang="ru-RU" sz="900" dirty="0">
                <a:solidFill>
                  <a:srgbClr val="000000"/>
                </a:solidFill>
                <a:latin typeface="CB_Stem Extra Light" panose="020B0403020203020204" pitchFamily="34" charset="-52"/>
                <a:cs typeface="CB_Stem Extra Light" panose="020B0403020203020204" pitchFamily="34" charset="-52"/>
              </a:rPr>
              <a:t>%</a:t>
            </a:r>
            <a:endParaRPr lang="ru-RU" sz="900" dirty="0">
              <a:solidFill>
                <a:srgbClr val="00BCE7"/>
              </a:solidFill>
              <a:latin typeface="CB_Stem Extra Light" panose="020B0403020203020204" pitchFamily="34" charset="-52"/>
              <a:cs typeface="CB_Stem Extra Light" panose="020B0403020203020204" pitchFamily="34" charset="-52"/>
            </a:endParaRPr>
          </a:p>
        </p:txBody>
      </p:sp>
      <p:sp>
        <p:nvSpPr>
          <p:cNvPr id="7" name="Прямоугольник 71"/>
          <p:cNvSpPr/>
          <p:nvPr/>
        </p:nvSpPr>
        <p:spPr>
          <a:xfrm>
            <a:off x="8389292" y="4890448"/>
            <a:ext cx="1597795" cy="60785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r"/>
            <a: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Индекс цен </a:t>
            </a:r>
            <a:b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</a:br>
            <a: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и зарплаты </a:t>
            </a:r>
            <a:endParaRPr lang="ru-RU" sz="1400" baseline="30000" dirty="0">
              <a:solidFill>
                <a:srgbClr val="96999E"/>
              </a:solidFill>
              <a:latin typeface="CB_Stem Medium" panose="020B0603020203020204" pitchFamily="34" charset="-52"/>
              <a:cs typeface="CB_Stem Medium" panose="020B0603020203020204" pitchFamily="34" charset="-52"/>
            </a:endParaRPr>
          </a:p>
          <a:p>
            <a:pPr algn="r">
              <a:spcBef>
                <a:spcPts val="200"/>
              </a:spcBef>
            </a:pPr>
            <a:r>
              <a:rPr lang="ru-RU" sz="900" dirty="0">
                <a:solidFill>
                  <a:srgbClr val="000000"/>
                </a:solidFill>
                <a:latin typeface="CB_Stem Extra Light" panose="020B0403020203020204" pitchFamily="34" charset="-52"/>
                <a:cs typeface="CB_Stem Extra Light" panose="020B0403020203020204" pitchFamily="34" charset="-52"/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563" y="4890448"/>
            <a:ext cx="1890064" cy="208416"/>
          </a:xfrm>
          <a:prstGeom prst="rect">
            <a:avLst/>
          </a:prstGeom>
          <a:noFill/>
        </p:spPr>
        <p:txBody>
          <a:bodyPr wrap="square" lIns="0" tIns="0" rIns="0" bIns="54000" rtlCol="0">
            <a:spAutoFit/>
          </a:bodyPr>
          <a:lstStyle/>
          <a:p>
            <a:pPr algn="ctr" defTabSz="700433">
              <a:spcBef>
                <a:spcPts val="1800"/>
              </a:spcBef>
              <a:defRPr/>
            </a:pP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4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к24 к 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3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к24</a:t>
            </a:r>
          </a:p>
        </p:txBody>
      </p:sp>
    </p:spTree>
    <p:extLst>
      <p:ext uri="{BB962C8B-B14F-4D97-AF65-F5344CB8AC3E}">
        <p14:creationId xmlns:p14="http://schemas.microsoft.com/office/powerpoint/2010/main" val="7913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B_Stem" panose="020B0503020203020204" pitchFamily="34" charset="-52"/>
                <a:cs typeface="CB_Stem" panose="020B0503020203020204" pitchFamily="34" charset="-52"/>
              </a:rPr>
              <a:t>Рост кредитного портфеля замедлился из-за значительных погашений </a:t>
            </a:r>
            <a:br>
              <a:rPr lang="ru-RU" dirty="0">
                <a:latin typeface="CB_Stem" panose="020B0503020203020204" pitchFamily="34" charset="-52"/>
                <a:cs typeface="CB_Stem" panose="020B0503020203020204" pitchFamily="34" charset="-52"/>
              </a:rPr>
            </a:br>
            <a:endParaRPr lang="ru-RU" dirty="0"/>
          </a:p>
        </p:txBody>
      </p:sp>
      <p:graphicFrame>
        <p:nvGraphicFramePr>
          <p:cNvPr id="3" name="Table 2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8390"/>
              </p:ext>
            </p:extLst>
          </p:nvPr>
        </p:nvGraphicFramePr>
        <p:xfrm>
          <a:off x="540963" y="2955408"/>
          <a:ext cx="1890064" cy="1836000"/>
        </p:xfrm>
        <a:graphic>
          <a:graphicData uri="http://schemas.openxmlformats.org/drawingml/2006/table">
            <a:tbl>
              <a:tblPr firstRow="1" bandRow="1"/>
              <a:tblGrid>
                <a:gridCol w="1890064">
                  <a:extLst>
                    <a:ext uri="{9D8B030D-6E8A-4147-A177-3AD203B41FA5}">
                      <a16:colId xmlns:a16="http://schemas.microsoft.com/office/drawing/2014/main" val="1761350763"/>
                    </a:ext>
                  </a:extLst>
                </a:gridCol>
              </a:tblGrid>
              <a:tr h="1836000">
                <a:tc>
                  <a:txBody>
                    <a:bodyPr/>
                    <a:lstStyle>
                      <a:lvl1pPr marL="0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712775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1425550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213832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2851099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356387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4276649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498942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5702198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Объем портфеля</a:t>
                      </a:r>
                    </a:p>
                    <a:p>
                      <a:pPr marL="0" marR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8,2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 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трлн руб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.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CB_Stem Medium" panose="020B0603020203020204" pitchFamily="34" charset="-52"/>
                        <a:cs typeface="CB_Stem Medium" panose="020B0603020203020204" pitchFamily="34" charset="-52"/>
                      </a:endParaRPr>
                    </a:p>
                    <a:p>
                      <a:pPr marL="0" marR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70AA70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+</a:t>
                      </a:r>
                      <a:r>
                        <a:rPr lang="ru-RU" sz="2000" b="0" dirty="0" smtClean="0">
                          <a:solidFill>
                            <a:srgbClr val="70AA70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0,2</a:t>
                      </a:r>
                      <a:r>
                        <a:rPr lang="ru-RU" sz="2000" b="0" baseline="0" dirty="0" smtClean="0">
                          <a:solidFill>
                            <a:srgbClr val="EE1133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 </a:t>
                      </a:r>
                      <a:r>
                        <a:rPr lang="ru-RU" sz="1000" b="0" baseline="0" dirty="0">
                          <a:solidFill>
                            <a:srgbClr val="70AA70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трлн руб</a:t>
                      </a:r>
                      <a:r>
                        <a:rPr lang="ru-RU" sz="1000" b="0" kern="1200" baseline="0" dirty="0">
                          <a:solidFill>
                            <a:srgbClr val="70AA70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.</a:t>
                      </a:r>
                      <a:r>
                        <a:rPr lang="ru-RU" sz="2000" b="0" kern="1200" baseline="0" dirty="0">
                          <a:solidFill>
                            <a:srgbClr val="70AA70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 </a:t>
                      </a:r>
                      <a:r>
                        <a:rPr lang="ru-RU" sz="1600" b="0" kern="1200" baseline="0" dirty="0">
                          <a:solidFill>
                            <a:srgbClr val="70AA70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/>
                      </a:r>
                      <a:br>
                        <a:rPr lang="ru-RU" sz="1600" b="0" kern="1200" baseline="0" dirty="0">
                          <a:solidFill>
                            <a:srgbClr val="70AA70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</a:br>
                      <a:r>
                        <a:rPr lang="ru-RU" sz="1600" b="0" kern="1200" dirty="0" smtClean="0">
                          <a:solidFill>
                            <a:srgbClr val="70AA70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+2</a:t>
                      </a:r>
                      <a:r>
                        <a:rPr lang="ru-RU" sz="1000" b="0" kern="1200" dirty="0" smtClean="0">
                          <a:solidFill>
                            <a:srgbClr val="70AA70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%</a:t>
                      </a:r>
                      <a:endParaRPr lang="ru-RU" sz="1000" b="0" kern="1200" dirty="0">
                        <a:solidFill>
                          <a:srgbClr val="70AA70"/>
                        </a:solidFill>
                        <a:latin typeface="CB_Stem Medium" panose="020B0603020203020204" pitchFamily="34" charset="-52"/>
                        <a:ea typeface="+mn-ea"/>
                        <a:cs typeface="CB_Stem Medium" panose="020B0603020203020204" pitchFamily="34" charset="-52"/>
                      </a:endParaRPr>
                    </a:p>
                    <a:p>
                      <a:pPr marL="0" marR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strike="sngStrike" kern="1200" dirty="0">
                        <a:solidFill>
                          <a:srgbClr val="70AA70"/>
                        </a:solidFill>
                        <a:latin typeface="CB_Stem Medium" panose="020B0603020203020204" pitchFamily="34" charset="-52"/>
                        <a:ea typeface="+mn-ea"/>
                        <a:cs typeface="CB_Stem Medium" panose="020B0603020203020204" pitchFamily="34" charset="-52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61499"/>
                  </a:ext>
                </a:extLst>
              </a:tr>
            </a:tbl>
          </a:graphicData>
        </a:graphic>
      </p:graphicFrame>
      <p:graphicFrame>
        <p:nvGraphicFramePr>
          <p:cNvPr id="4" name="Диаграмма 23"/>
          <p:cNvGraphicFramePr/>
          <p:nvPr>
            <p:extLst>
              <p:ext uri="{D42A27DB-BD31-4B8C-83A1-F6EECF244321}">
                <p14:modId xmlns:p14="http://schemas.microsoft.com/office/powerpoint/2010/main" val="2105656974"/>
              </p:ext>
            </p:extLst>
          </p:nvPr>
        </p:nvGraphicFramePr>
        <p:xfrm>
          <a:off x="2937058" y="4065250"/>
          <a:ext cx="4609603" cy="202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51"/>
          <p:cNvGraphicFramePr/>
          <p:nvPr>
            <p:extLst>
              <p:ext uri="{D42A27DB-BD31-4B8C-83A1-F6EECF244321}">
                <p14:modId xmlns:p14="http://schemas.microsoft.com/office/powerpoint/2010/main" val="578404198"/>
              </p:ext>
            </p:extLst>
          </p:nvPr>
        </p:nvGraphicFramePr>
        <p:xfrm>
          <a:off x="2937058" y="1933575"/>
          <a:ext cx="4700749" cy="185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71"/>
          <p:cNvSpPr/>
          <p:nvPr/>
        </p:nvSpPr>
        <p:spPr>
          <a:xfrm>
            <a:off x="8526045" y="2497460"/>
            <a:ext cx="1713544" cy="7848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r">
              <a:defRPr/>
            </a:pPr>
            <a: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Структура кредитного портфеля </a:t>
            </a:r>
            <a:b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</a:br>
            <a:r>
              <a:rPr lang="ru-RU" sz="900" dirty="0">
                <a:solidFill>
                  <a:srgbClr val="000000"/>
                </a:solidFill>
                <a:latin typeface="CB_Stem Extra Light" panose="020B0604020202020204" charset="-52"/>
                <a:cs typeface="CB_Stem Extra Light" panose="020B0604020202020204" charset="-52"/>
              </a:rPr>
              <a:t>млрд руб.</a:t>
            </a:r>
          </a:p>
        </p:txBody>
      </p:sp>
      <p:sp>
        <p:nvSpPr>
          <p:cNvPr id="7" name="Прямоугольник 71"/>
          <p:cNvSpPr/>
          <p:nvPr/>
        </p:nvSpPr>
        <p:spPr>
          <a:xfrm>
            <a:off x="8641794" y="4972383"/>
            <a:ext cx="1597795" cy="5693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r">
              <a:defRPr/>
            </a:pPr>
            <a:r>
              <a:rPr lang="ru-RU" sz="1400" dirty="0">
                <a:latin typeface="CB_Stem Medium" panose="020B0603020203020204" pitchFamily="34" charset="-52"/>
                <a:cs typeface="CB_Stem Medium" panose="020B0603020203020204" pitchFamily="34" charset="-52"/>
              </a:rPr>
              <a:t>Качество портфеля ПФ</a:t>
            </a:r>
          </a:p>
          <a:p>
            <a:pPr algn="r">
              <a:defRPr/>
            </a:pPr>
            <a:r>
              <a:rPr lang="ru-RU" sz="900" dirty="0">
                <a:solidFill>
                  <a:srgbClr val="000000"/>
                </a:solidFill>
                <a:latin typeface="CB_Stem Extra Light" panose="020B0604020202020204" charset="-52"/>
                <a:cs typeface="CB_Stem Extra Light" panose="020B0604020202020204" charset="-52"/>
              </a:rPr>
              <a:t>млрд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226" y="4573800"/>
            <a:ext cx="1890064" cy="208416"/>
          </a:xfrm>
          <a:prstGeom prst="rect">
            <a:avLst/>
          </a:prstGeom>
          <a:noFill/>
        </p:spPr>
        <p:txBody>
          <a:bodyPr wrap="square" lIns="0" tIns="0" rIns="0" bIns="54000" rtlCol="0">
            <a:spAutoFit/>
          </a:bodyPr>
          <a:lstStyle/>
          <a:p>
            <a:pPr algn="ctr" defTabSz="700433">
              <a:spcBef>
                <a:spcPts val="1800"/>
              </a:spcBef>
              <a:defRPr/>
            </a:pP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4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к24 к 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3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к24</a:t>
            </a:r>
          </a:p>
        </p:txBody>
      </p:sp>
    </p:spTree>
    <p:extLst>
      <p:ext uri="{BB962C8B-B14F-4D97-AF65-F5344CB8AC3E}">
        <p14:creationId xmlns:p14="http://schemas.microsoft.com/office/powerpoint/2010/main" val="341001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1107505"/>
            <a:ext cx="11325225" cy="768919"/>
          </a:xfrm>
        </p:spPr>
        <p:txBody>
          <a:bodyPr/>
          <a:lstStyle/>
          <a:p>
            <a:r>
              <a:rPr lang="ru-RU" spc="-20" dirty="0">
                <a:latin typeface="CB_Stem" panose="020B0503020203020204" pitchFamily="34" charset="-52"/>
                <a:cs typeface="CB_Stem" panose="020B0503020203020204" pitchFamily="34" charset="-52"/>
              </a:rPr>
              <a:t>Покрытие задолженности средствами </a:t>
            </a:r>
            <a:r>
              <a:rPr lang="ru-RU" spc="-20" dirty="0" smtClean="0">
                <a:latin typeface="CB_Stem" panose="020B0503020203020204" pitchFamily="34" charset="-52"/>
                <a:cs typeface="CB_Stem" panose="020B0503020203020204" pitchFamily="34" charset="-52"/>
              </a:rPr>
              <a:t>на </a:t>
            </a:r>
            <a:r>
              <a:rPr lang="ru-RU" spc="-20" dirty="0">
                <a:latin typeface="CB_Stem" panose="020B0503020203020204" pitchFamily="34" charset="-52"/>
                <a:cs typeface="CB_Stem" panose="020B0503020203020204" pitchFamily="34" charset="-52"/>
              </a:rPr>
              <a:t>счетах </a:t>
            </a:r>
            <a:r>
              <a:rPr lang="ru-RU" spc="-20" dirty="0" err="1">
                <a:latin typeface="CB_Stem" panose="020B0503020203020204" pitchFamily="34" charset="-52"/>
                <a:cs typeface="CB_Stem" panose="020B0503020203020204" pitchFamily="34" charset="-52"/>
              </a:rPr>
              <a:t>эскроу</a:t>
            </a:r>
            <a:r>
              <a:rPr lang="ru-RU" spc="-20" dirty="0">
                <a:latin typeface="CB_Stem" panose="020B0503020203020204" pitchFamily="34" charset="-52"/>
                <a:cs typeface="CB_Stem" panose="020B0503020203020204" pitchFamily="34" charset="-52"/>
              </a:rPr>
              <a:t> заметно уменьшилось </a:t>
            </a:r>
            <a:r>
              <a:rPr lang="ru-RU" strike="sngStrike" spc="-20" dirty="0">
                <a:latin typeface="CB_Stem" panose="020B0503020203020204" pitchFamily="34" charset="-52"/>
                <a:cs typeface="CB_Stem" panose="020B0503020203020204" pitchFamily="34" charset="-52"/>
              </a:rPr>
              <a:t/>
            </a:r>
            <a:br>
              <a:rPr lang="ru-RU" strike="sngStrike" spc="-20" dirty="0">
                <a:latin typeface="CB_Stem" panose="020B0503020203020204" pitchFamily="34" charset="-52"/>
                <a:cs typeface="CB_Stem" panose="020B0503020203020204" pitchFamily="34" charset="-52"/>
              </a:rPr>
            </a:br>
            <a:endParaRPr lang="ru-RU" dirty="0"/>
          </a:p>
        </p:txBody>
      </p:sp>
      <p:graphicFrame>
        <p:nvGraphicFramePr>
          <p:cNvPr id="3" name="Table 2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48532"/>
              </p:ext>
            </p:extLst>
          </p:nvPr>
        </p:nvGraphicFramePr>
        <p:xfrm>
          <a:off x="842963" y="2894326"/>
          <a:ext cx="1890064" cy="1836000"/>
        </p:xfrm>
        <a:graphic>
          <a:graphicData uri="http://schemas.openxmlformats.org/drawingml/2006/table">
            <a:tbl>
              <a:tblPr firstRow="1" bandRow="1"/>
              <a:tblGrid>
                <a:gridCol w="1890064">
                  <a:extLst>
                    <a:ext uri="{9D8B030D-6E8A-4147-A177-3AD203B41FA5}">
                      <a16:colId xmlns:a16="http://schemas.microsoft.com/office/drawing/2014/main" val="1761350763"/>
                    </a:ext>
                  </a:extLst>
                </a:gridCol>
              </a:tblGrid>
              <a:tr h="1836000">
                <a:tc>
                  <a:txBody>
                    <a:bodyPr/>
                    <a:lstStyle>
                      <a:lvl1pPr marL="0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712775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1425550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213832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2851099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356387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4276649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498942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5702198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Средства на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эскроу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B_Stem Medium" panose="020B0603020203020204" pitchFamily="34" charset="-52"/>
                        <a:cs typeface="CB_Stem Medium" panose="020B0603020203020204" pitchFamily="34" charset="-52"/>
                      </a:endParaRPr>
                    </a:p>
                    <a:p>
                      <a:pPr marL="0" marR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6,4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 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трлн руб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.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CB_Stem Medium" panose="020B0603020203020204" pitchFamily="34" charset="-52"/>
                        <a:cs typeface="CB_Stem Medium" panose="020B0603020203020204" pitchFamily="34" charset="-52"/>
                      </a:endParaRPr>
                    </a:p>
                    <a:p>
                      <a:pPr marL="0" marR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-0,6 </a:t>
                      </a:r>
                      <a:r>
                        <a:rPr lang="ru-RU" sz="1000" b="0" baseline="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трлн руб</a:t>
                      </a:r>
                      <a:r>
                        <a:rPr lang="ru-RU" sz="1000" b="0" kern="1200" baseline="0" dirty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.</a:t>
                      </a:r>
                      <a:r>
                        <a:rPr lang="ru-RU" sz="2000" b="0" kern="1200" baseline="0" dirty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 </a:t>
                      </a:r>
                      <a:br>
                        <a:rPr lang="ru-RU" sz="2000" b="0" kern="1200" baseline="0" dirty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</a:br>
                      <a:r>
                        <a:rPr lang="ru-RU" sz="1600" b="0" kern="1200" baseline="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-</a:t>
                      </a:r>
                      <a:r>
                        <a:rPr lang="ru-RU" sz="1600" b="0" kern="120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8</a:t>
                      </a:r>
                      <a:r>
                        <a:rPr lang="ru-RU" sz="1000" b="0" kern="120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%</a:t>
                      </a:r>
                      <a:endParaRPr lang="ru-RU" sz="1000" b="0" kern="1200" dirty="0">
                        <a:solidFill>
                          <a:srgbClr val="FF5A5A"/>
                        </a:solidFill>
                        <a:latin typeface="CB_Stem Medium" panose="020B0603020203020204" pitchFamily="34" charset="-52"/>
                        <a:ea typeface="+mn-ea"/>
                        <a:cs typeface="CB_Stem Medium" panose="020B0603020203020204" pitchFamily="34" charset="-52"/>
                      </a:endParaRPr>
                    </a:p>
                    <a:p>
                      <a:pPr marL="0" marR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>
                        <a:solidFill>
                          <a:srgbClr val="70AA70"/>
                        </a:solidFill>
                        <a:latin typeface="CB_Stem Medium" panose="020B0603020203020204" pitchFamily="34" charset="-52"/>
                        <a:ea typeface="+mn-ea"/>
                        <a:cs typeface="CB_Stem Medium" panose="020B0603020203020204" pitchFamily="34" charset="-52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61499"/>
                  </a:ext>
                </a:extLst>
              </a:tr>
            </a:tbl>
          </a:graphicData>
        </a:graphic>
      </p:graphicFrame>
      <p:graphicFrame>
        <p:nvGraphicFramePr>
          <p:cNvPr id="4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990087"/>
              </p:ext>
            </p:extLst>
          </p:nvPr>
        </p:nvGraphicFramePr>
        <p:xfrm>
          <a:off x="3419474" y="2136775"/>
          <a:ext cx="4276725" cy="16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84995"/>
              </p:ext>
            </p:extLst>
          </p:nvPr>
        </p:nvGraphicFramePr>
        <p:xfrm>
          <a:off x="3278188" y="4069626"/>
          <a:ext cx="4244834" cy="218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71"/>
          <p:cNvSpPr/>
          <p:nvPr/>
        </p:nvSpPr>
        <p:spPr>
          <a:xfrm>
            <a:off x="8021174" y="2806752"/>
            <a:ext cx="1713544" cy="7848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r">
              <a:defRPr/>
            </a:pPr>
            <a: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Средства </a:t>
            </a:r>
            <a:b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</a:br>
            <a: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на счетах </a:t>
            </a:r>
            <a:b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</a:br>
            <a: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эскроу</a:t>
            </a:r>
          </a:p>
          <a:p>
            <a:pPr algn="r">
              <a:defRPr/>
            </a:pPr>
            <a:r>
              <a:rPr lang="ru-RU" sz="900" dirty="0">
                <a:solidFill>
                  <a:srgbClr val="000000"/>
                </a:solidFill>
                <a:latin typeface="CB_Stem Extra Light" panose="020B0403020203020204" pitchFamily="34" charset="-52"/>
                <a:cs typeface="CB_Stem Extra Light" panose="020B0403020203020204" pitchFamily="34" charset="-52"/>
              </a:rPr>
              <a:t>млрд руб.</a:t>
            </a:r>
          </a:p>
        </p:txBody>
      </p:sp>
      <p:sp>
        <p:nvSpPr>
          <p:cNvPr id="7" name="Прямоугольник 71"/>
          <p:cNvSpPr/>
          <p:nvPr/>
        </p:nvSpPr>
        <p:spPr>
          <a:xfrm>
            <a:off x="8136923" y="5072925"/>
            <a:ext cx="1597795" cy="7848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r">
              <a:defRPr/>
            </a:pPr>
            <a: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Потоки средств </a:t>
            </a:r>
            <a:b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</a:br>
            <a: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на счетах </a:t>
            </a:r>
            <a:b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</a:br>
            <a:r>
              <a:rPr lang="ru-RU" sz="1400" dirty="0">
                <a:solidFill>
                  <a:srgbClr val="000000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эскроу </a:t>
            </a:r>
          </a:p>
          <a:p>
            <a:pPr algn="r">
              <a:defRPr/>
            </a:pPr>
            <a:r>
              <a:rPr lang="ru-RU" sz="900" dirty="0">
                <a:solidFill>
                  <a:srgbClr val="000000"/>
                </a:solidFill>
                <a:latin typeface="CB_Stem Extra Light" panose="020B0403020203020204" pitchFamily="34" charset="-52"/>
                <a:cs typeface="CB_Stem Extra Light" panose="020B0403020203020204" pitchFamily="34" charset="-52"/>
              </a:rPr>
              <a:t>млрд руб.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963" y="4521910"/>
            <a:ext cx="1890064" cy="208416"/>
          </a:xfrm>
          <a:prstGeom prst="rect">
            <a:avLst/>
          </a:prstGeom>
          <a:noFill/>
        </p:spPr>
        <p:txBody>
          <a:bodyPr wrap="square" lIns="0" tIns="0" rIns="0" bIns="54000" rtlCol="0">
            <a:spAutoFit/>
          </a:bodyPr>
          <a:lstStyle/>
          <a:p>
            <a:pPr algn="ctr" defTabSz="700433">
              <a:spcBef>
                <a:spcPts val="1800"/>
              </a:spcBef>
              <a:defRPr/>
            </a:pP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4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к24 к 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3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к24</a:t>
            </a:r>
          </a:p>
        </p:txBody>
      </p:sp>
    </p:spTree>
    <p:extLst>
      <p:ext uri="{BB962C8B-B14F-4D97-AF65-F5344CB8AC3E}">
        <p14:creationId xmlns:p14="http://schemas.microsoft.com/office/powerpoint/2010/main" val="188518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dirty="0">
                <a:solidFill>
                  <a:srgbClr val="0088BB"/>
                </a:solidFill>
              </a:rPr>
              <a:t>Рост стоимости ПФ ускорился </a:t>
            </a:r>
            <a:r>
              <a:rPr lang="ru-RU" kern="0" dirty="0" smtClean="0">
                <a:solidFill>
                  <a:srgbClr val="0088BB"/>
                </a:solidFill>
              </a:rPr>
              <a:t>на </a:t>
            </a:r>
            <a:r>
              <a:rPr lang="ru-RU" kern="0" dirty="0">
                <a:solidFill>
                  <a:srgbClr val="0088BB"/>
                </a:solidFill>
              </a:rPr>
              <a:t>фоне снижения уровня покрытия </a:t>
            </a:r>
            <a:br>
              <a:rPr lang="ru-RU" kern="0" dirty="0">
                <a:solidFill>
                  <a:srgbClr val="0088BB"/>
                </a:solidFill>
              </a:rPr>
            </a:br>
            <a:endParaRPr lang="ru-RU" dirty="0"/>
          </a:p>
        </p:txBody>
      </p:sp>
      <p:graphicFrame>
        <p:nvGraphicFramePr>
          <p:cNvPr id="8" name="Диаграмма 26"/>
          <p:cNvGraphicFramePr/>
          <p:nvPr>
            <p:extLst>
              <p:ext uri="{D42A27DB-BD31-4B8C-83A1-F6EECF244321}">
                <p14:modId xmlns:p14="http://schemas.microsoft.com/office/powerpoint/2010/main" val="1195372999"/>
              </p:ext>
            </p:extLst>
          </p:nvPr>
        </p:nvGraphicFramePr>
        <p:xfrm>
          <a:off x="3477385" y="1302347"/>
          <a:ext cx="4284662" cy="21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26"/>
          <p:cNvGraphicFramePr/>
          <p:nvPr>
            <p:extLst>
              <p:ext uri="{D42A27DB-BD31-4B8C-83A1-F6EECF244321}">
                <p14:modId xmlns:p14="http://schemas.microsoft.com/office/powerpoint/2010/main" val="3585267643"/>
              </p:ext>
            </p:extLst>
          </p:nvPr>
        </p:nvGraphicFramePr>
        <p:xfrm>
          <a:off x="3477385" y="3334806"/>
          <a:ext cx="4284662" cy="167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2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53783"/>
              </p:ext>
            </p:extLst>
          </p:nvPr>
        </p:nvGraphicFramePr>
        <p:xfrm>
          <a:off x="635540" y="2693402"/>
          <a:ext cx="1890064" cy="2955600"/>
        </p:xfrm>
        <a:graphic>
          <a:graphicData uri="http://schemas.openxmlformats.org/drawingml/2006/table">
            <a:tbl>
              <a:tblPr firstRow="1" bandRow="1"/>
              <a:tblGrid>
                <a:gridCol w="1890064">
                  <a:extLst>
                    <a:ext uri="{9D8B030D-6E8A-4147-A177-3AD203B41FA5}">
                      <a16:colId xmlns:a16="http://schemas.microsoft.com/office/drawing/2014/main" val="1761350763"/>
                    </a:ext>
                  </a:extLst>
                </a:gridCol>
              </a:tblGrid>
              <a:tr h="2955600">
                <a:tc>
                  <a:txBody>
                    <a:bodyPr/>
                    <a:lstStyle>
                      <a:lvl1pPr marL="0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712775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1425550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213832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2851099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356387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4276649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4989424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5702198" algn="l" defTabSz="1425550" rtl="0" eaLnBrk="1" latinLnBrk="0" hangingPunct="1">
                        <a:defRPr sz="2806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Покрытие задолженности</a:t>
                      </a:r>
                    </a:p>
                    <a:p>
                      <a:pPr marL="0" marR="0" lvl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72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%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/>
                      </a:r>
                      <a:br>
                        <a:rPr lang="ru-RU" sz="1600" b="0" kern="120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</a:br>
                      <a:r>
                        <a:rPr lang="ru-RU" sz="1600" b="0" kern="120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-8</a:t>
                      </a:r>
                      <a:r>
                        <a:rPr lang="ru-RU" sz="1600" b="0" kern="1200" dirty="0" smtClean="0">
                          <a:solidFill>
                            <a:srgbClr val="70AA70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п.п</a:t>
                      </a:r>
                      <a:r>
                        <a:rPr lang="ru-RU" sz="1000" b="0" kern="1200" dirty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.</a:t>
                      </a:r>
                    </a:p>
                    <a:p>
                      <a:pPr marL="0" marR="0" lvl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Ставка ПФ</a:t>
                      </a:r>
                    </a:p>
                    <a:p>
                      <a:pPr marL="0" marR="0" indent="0" algn="ctr" defTabSz="700433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9,4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B_Stem Medium" panose="020B0603020203020204" pitchFamily="34" charset="-52"/>
                          <a:cs typeface="CB_Stem Medium" panose="020B0603020203020204" pitchFamily="34" charset="-52"/>
                        </a:rPr>
                        <a:t>%</a:t>
                      </a:r>
                      <a:r>
                        <a:rPr lang="ru-RU" sz="1400" b="0" kern="1200" baseline="0" dirty="0">
                          <a:solidFill>
                            <a:srgbClr val="70AA70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/>
                      </a:r>
                      <a:br>
                        <a:rPr lang="ru-RU" sz="1400" b="0" kern="1200" baseline="0" dirty="0">
                          <a:solidFill>
                            <a:srgbClr val="70AA70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</a:br>
                      <a:r>
                        <a:rPr lang="ru-RU" sz="1600" b="0" kern="120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+1,6 </a:t>
                      </a:r>
                      <a:r>
                        <a:rPr lang="ru-RU" sz="1000" b="0" kern="1200" dirty="0" smtClean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п.п</a:t>
                      </a:r>
                      <a:r>
                        <a:rPr lang="ru-RU" sz="1000" b="0" kern="1200" dirty="0">
                          <a:solidFill>
                            <a:srgbClr val="FF5A5A"/>
                          </a:solidFill>
                          <a:latin typeface="CB_Stem Medium" panose="020B0603020203020204" pitchFamily="34" charset="-52"/>
                          <a:ea typeface="+mn-ea"/>
                          <a:cs typeface="CB_Stem Medium" panose="020B0603020203020204" pitchFamily="34" charset="-52"/>
                        </a:rPr>
                        <a:t>.</a:t>
                      </a: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61499"/>
                  </a:ext>
                </a:extLst>
              </a:tr>
            </a:tbl>
          </a:graphicData>
        </a:graphic>
      </p:graphicFrame>
      <p:sp>
        <p:nvSpPr>
          <p:cNvPr id="11" name="Прямоугольник 71"/>
          <p:cNvSpPr/>
          <p:nvPr/>
        </p:nvSpPr>
        <p:spPr>
          <a:xfrm>
            <a:off x="8815923" y="5702746"/>
            <a:ext cx="1597795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lvl="0" algn="r"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B_Stem Medium" panose="020B0603020203020204" pitchFamily="34" charset="-52"/>
                <a:ea typeface="+mn-ea"/>
                <a:cs typeface="CB_Stem Medium" panose="020B0603020203020204" pitchFamily="34" charset="-52"/>
              </a:rPr>
              <a:t>Уровень покрытия долга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B_Stem Medium" panose="020B0603020203020204" pitchFamily="34" charset="-52"/>
                <a:ea typeface="+mn-ea"/>
                <a:cs typeface="CB_Stem Medium" panose="020B0603020203020204" pitchFamily="34" charset="-52"/>
              </a:rPr>
              <a:t>эскроу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B_Stem Medium" panose="020B0603020203020204" pitchFamily="34" charset="-52"/>
                <a:ea typeface="+mn-ea"/>
                <a:cs typeface="CB_Stem Medium" panose="020B0603020203020204" pitchFamily="34" charset="-52"/>
              </a:rPr>
              <a:t> </a:t>
            </a:r>
            <a:endParaRPr kumimoji="0" lang="ru-RU" sz="950" b="0" i="0" u="none" strike="noStrike" kern="1200" cap="none" spc="0" normalizeH="0" baseline="0" noProof="0" dirty="0">
              <a:ln>
                <a:noFill/>
              </a:ln>
              <a:solidFill>
                <a:srgbClr val="96999E"/>
              </a:solidFill>
              <a:effectLst/>
              <a:uLnTx/>
              <a:uFillTx/>
              <a:latin typeface="CB_Stem Medium" panose="020B0603020203020204" pitchFamily="34" charset="-52"/>
              <a:ea typeface="+mn-ea"/>
              <a:cs typeface="CB_Stem Medium" panose="020B0603020203020204" pitchFamily="34" charset="-52"/>
            </a:endParaRPr>
          </a:p>
        </p:txBody>
      </p:sp>
      <p:graphicFrame>
        <p:nvGraphicFramePr>
          <p:cNvPr id="12" name="Диаграмма 25"/>
          <p:cNvGraphicFramePr/>
          <p:nvPr>
            <p:extLst>
              <p:ext uri="{D42A27DB-BD31-4B8C-83A1-F6EECF244321}">
                <p14:modId xmlns:p14="http://schemas.microsoft.com/office/powerpoint/2010/main" val="3994228534"/>
              </p:ext>
            </p:extLst>
          </p:nvPr>
        </p:nvGraphicFramePr>
        <p:xfrm>
          <a:off x="3463887" y="5007600"/>
          <a:ext cx="4298160" cy="182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71"/>
          <p:cNvSpPr/>
          <p:nvPr/>
        </p:nvSpPr>
        <p:spPr>
          <a:xfrm>
            <a:off x="8815924" y="3886509"/>
            <a:ext cx="1597795" cy="5693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B_Stem Medium" panose="020B0603020203020204" pitchFamily="34" charset="-52"/>
                <a:ea typeface="+mn-ea"/>
                <a:cs typeface="CB_Stem Medium" panose="020B0603020203020204" pitchFamily="34" charset="-52"/>
              </a:rPr>
              <a:t>Распределение долга по ставке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B_Stem Extra Light" panose="020B0403020203020204" pitchFamily="34" charset="-52"/>
                <a:ea typeface="+mn-ea"/>
                <a:cs typeface="CB_Stem Extra Light" panose="020B0403020203020204" pitchFamily="34" charset="-52"/>
              </a:rPr>
              <a:t>млрд руб.</a:t>
            </a:r>
          </a:p>
        </p:txBody>
      </p:sp>
      <p:sp>
        <p:nvSpPr>
          <p:cNvPr id="14" name="Прямоугольник 71"/>
          <p:cNvSpPr/>
          <p:nvPr/>
        </p:nvSpPr>
        <p:spPr>
          <a:xfrm>
            <a:off x="8629368" y="2278777"/>
            <a:ext cx="1784351" cy="7848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lvl="0" algn="r"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B_Stem Medium" panose="020B0603020203020204" pitchFamily="34" charset="-52"/>
                <a:ea typeface="+mn-ea"/>
                <a:cs typeface="CB_Stem Medium" panose="020B0603020203020204" pitchFamily="34" charset="-52"/>
              </a:rPr>
              <a:t>Распределение долга по уровню покрытия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B_Stem Medium" panose="020B0603020203020204" pitchFamily="34" charset="-52"/>
                <a:ea typeface="+mn-ea"/>
                <a:cs typeface="CB_Stem Medium" panose="020B0603020203020204" pitchFamily="34" charset="-52"/>
              </a:rPr>
              <a:t>эскроу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B_Stem Medium" panose="020B0603020203020204" pitchFamily="34" charset="-52"/>
                <a:ea typeface="+mn-ea"/>
                <a:cs typeface="CB_Stem Medium" panose="020B0603020203020204" pitchFamily="34" charset="-52"/>
              </a:rPr>
              <a:t> </a:t>
            </a:r>
            <a:endParaRPr kumimoji="0" lang="ru-RU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B_Stem Medium" panose="020B0603020203020204" pitchFamily="34" charset="-52"/>
              <a:cs typeface="CB_Stem Medium" panose="020B0603020203020204" pitchFamily="34" charset="-5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B_Stem Extra Light" panose="020B0403020203020204" pitchFamily="34" charset="-52"/>
                <a:ea typeface="+mn-ea"/>
                <a:cs typeface="CB_Stem Extra Light" panose="020B0403020203020204" pitchFamily="34" charset="-52"/>
              </a:rPr>
              <a:t>млрд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540" y="5342109"/>
            <a:ext cx="1890064" cy="208416"/>
          </a:xfrm>
          <a:prstGeom prst="rect">
            <a:avLst/>
          </a:prstGeom>
          <a:noFill/>
        </p:spPr>
        <p:txBody>
          <a:bodyPr wrap="square" lIns="0" tIns="0" rIns="0" bIns="54000" rtlCol="0">
            <a:spAutoFit/>
          </a:bodyPr>
          <a:lstStyle/>
          <a:p>
            <a:pPr algn="ctr" defTabSz="700433">
              <a:spcBef>
                <a:spcPts val="1800"/>
              </a:spcBef>
              <a:defRPr/>
            </a:pP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4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к24 к 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3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CB_Stem" panose="020B0503020203020204" pitchFamily="34" charset="-52"/>
                <a:cs typeface="CB_Stem" panose="020B0503020203020204" pitchFamily="34" charset="-52"/>
              </a:rPr>
              <a:t>к24</a:t>
            </a:r>
          </a:p>
        </p:txBody>
      </p:sp>
    </p:spTree>
    <p:extLst>
      <p:ext uri="{BB962C8B-B14F-4D97-AF65-F5344CB8AC3E}">
        <p14:creationId xmlns:p14="http://schemas.microsoft.com/office/powerpoint/2010/main" val="254998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0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3">
      <a:dk1>
        <a:sysClr val="windowText" lastClr="000000"/>
      </a:dk1>
      <a:lt1>
        <a:sysClr val="window" lastClr="FFFFFF"/>
      </a:lt1>
      <a:dk2>
        <a:srgbClr val="888A8D"/>
      </a:dk2>
      <a:lt2>
        <a:srgbClr val="E7E8E8"/>
      </a:lt2>
      <a:accent1>
        <a:srgbClr val="0088BB"/>
      </a:accent1>
      <a:accent2>
        <a:srgbClr val="FFBB44"/>
      </a:accent2>
      <a:accent3>
        <a:srgbClr val="70AA70"/>
      </a:accent3>
      <a:accent4>
        <a:srgbClr val="CC4488"/>
      </a:accent4>
      <a:accent5>
        <a:srgbClr val="443377"/>
      </a:accent5>
      <a:accent6>
        <a:srgbClr val="EE1133"/>
      </a:accent6>
      <a:hlink>
        <a:srgbClr val="00BBEE"/>
      </a:hlink>
      <a:folHlink>
        <a:srgbClr val="AEABA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rnd">
          <a:solidFill>
            <a:schemeClr val="tx1"/>
          </a:solidFill>
          <a:tailEnd type="triangle" w="lg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53565A"/>
    </a:dk2>
    <a:lt2>
      <a:srgbClr val="D0D0CE"/>
    </a:lt2>
    <a:accent1>
      <a:srgbClr val="0088BB"/>
    </a:accent1>
    <a:accent2>
      <a:srgbClr val="00BCE7"/>
    </a:accent2>
    <a:accent3>
      <a:srgbClr val="EE1133"/>
    </a:accent3>
    <a:accent4>
      <a:srgbClr val="FF5A5A"/>
    </a:accent4>
    <a:accent5>
      <a:srgbClr val="FFBB44"/>
    </a:accent5>
    <a:accent6>
      <a:srgbClr val="4F397B"/>
    </a:accent6>
    <a:hlink>
      <a:srgbClr val="00B0F0"/>
    </a:hlink>
    <a:folHlink>
      <a:srgbClr val="53565A"/>
    </a:folHlink>
  </a:clrScheme>
  <a:fontScheme name="Deloitte Powerpoint fon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53565A"/>
    </a:dk2>
    <a:lt2>
      <a:srgbClr val="D0D0CE"/>
    </a:lt2>
    <a:accent1>
      <a:srgbClr val="0088BB"/>
    </a:accent1>
    <a:accent2>
      <a:srgbClr val="00BCE7"/>
    </a:accent2>
    <a:accent3>
      <a:srgbClr val="EE1133"/>
    </a:accent3>
    <a:accent4>
      <a:srgbClr val="FF5A5A"/>
    </a:accent4>
    <a:accent5>
      <a:srgbClr val="FFBB44"/>
    </a:accent5>
    <a:accent6>
      <a:srgbClr val="4F397B"/>
    </a:accent6>
    <a:hlink>
      <a:srgbClr val="00B0F0"/>
    </a:hlink>
    <a:folHlink>
      <a:srgbClr val="53565A"/>
    </a:folHlink>
  </a:clrScheme>
  <a:fontScheme name="Deloitte Powerpoint fon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53565A"/>
    </a:dk2>
    <a:lt2>
      <a:srgbClr val="D0D0CE"/>
    </a:lt2>
    <a:accent1>
      <a:srgbClr val="0088BB"/>
    </a:accent1>
    <a:accent2>
      <a:srgbClr val="00BCE7"/>
    </a:accent2>
    <a:accent3>
      <a:srgbClr val="EE1133"/>
    </a:accent3>
    <a:accent4>
      <a:srgbClr val="FF5A5A"/>
    </a:accent4>
    <a:accent5>
      <a:srgbClr val="FFBB44"/>
    </a:accent5>
    <a:accent6>
      <a:srgbClr val="4F397B"/>
    </a:accent6>
    <a:hlink>
      <a:srgbClr val="00B0F0"/>
    </a:hlink>
    <a:folHlink>
      <a:srgbClr val="53565A"/>
    </a:folHlink>
  </a:clrScheme>
  <a:fontScheme name="Deloitte Powerpoint fon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53565A"/>
    </a:dk2>
    <a:lt2>
      <a:srgbClr val="D0D0CE"/>
    </a:lt2>
    <a:accent1>
      <a:srgbClr val="0088BB"/>
    </a:accent1>
    <a:accent2>
      <a:srgbClr val="00BCE7"/>
    </a:accent2>
    <a:accent3>
      <a:srgbClr val="EE1133"/>
    </a:accent3>
    <a:accent4>
      <a:srgbClr val="FF5A5A"/>
    </a:accent4>
    <a:accent5>
      <a:srgbClr val="FFBB44"/>
    </a:accent5>
    <a:accent6>
      <a:srgbClr val="4F397B"/>
    </a:accent6>
    <a:hlink>
      <a:srgbClr val="00B0F0"/>
    </a:hlink>
    <a:folHlink>
      <a:srgbClr val="53565A"/>
    </a:folHlink>
  </a:clrScheme>
  <a:fontScheme name="Deloitte Powerpoint fon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53565A"/>
    </a:dk2>
    <a:lt2>
      <a:srgbClr val="D0D0CE"/>
    </a:lt2>
    <a:accent1>
      <a:srgbClr val="0088BB"/>
    </a:accent1>
    <a:accent2>
      <a:srgbClr val="00BCE7"/>
    </a:accent2>
    <a:accent3>
      <a:srgbClr val="EE1133"/>
    </a:accent3>
    <a:accent4>
      <a:srgbClr val="FF5A5A"/>
    </a:accent4>
    <a:accent5>
      <a:srgbClr val="FFBB44"/>
    </a:accent5>
    <a:accent6>
      <a:srgbClr val="4F397B"/>
    </a:accent6>
    <a:hlink>
      <a:srgbClr val="00B0F0"/>
    </a:hlink>
    <a:folHlink>
      <a:srgbClr val="53565A"/>
    </a:folHlink>
  </a:clrScheme>
  <a:fontScheme name="Deloitte Powerpoint fon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53565A"/>
    </a:dk2>
    <a:lt2>
      <a:srgbClr val="D0D0CE"/>
    </a:lt2>
    <a:accent1>
      <a:srgbClr val="0088BB"/>
    </a:accent1>
    <a:accent2>
      <a:srgbClr val="00BCE7"/>
    </a:accent2>
    <a:accent3>
      <a:srgbClr val="EE1133"/>
    </a:accent3>
    <a:accent4>
      <a:srgbClr val="FF5A5A"/>
    </a:accent4>
    <a:accent5>
      <a:srgbClr val="FFBB44"/>
    </a:accent5>
    <a:accent6>
      <a:srgbClr val="4F397B"/>
    </a:accent6>
    <a:hlink>
      <a:srgbClr val="00B0F0"/>
    </a:hlink>
    <a:folHlink>
      <a:srgbClr val="53565A"/>
    </a:folHlink>
  </a:clrScheme>
  <a:fontScheme name="Deloitte Powerpoint fon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53565A"/>
    </a:dk2>
    <a:lt2>
      <a:srgbClr val="D0D0CE"/>
    </a:lt2>
    <a:accent1>
      <a:srgbClr val="0088BB"/>
    </a:accent1>
    <a:accent2>
      <a:srgbClr val="00BCE7"/>
    </a:accent2>
    <a:accent3>
      <a:srgbClr val="EE1133"/>
    </a:accent3>
    <a:accent4>
      <a:srgbClr val="FF5A5A"/>
    </a:accent4>
    <a:accent5>
      <a:srgbClr val="FFBB44"/>
    </a:accent5>
    <a:accent6>
      <a:srgbClr val="4F397B"/>
    </a:accent6>
    <a:hlink>
      <a:srgbClr val="00B0F0"/>
    </a:hlink>
    <a:folHlink>
      <a:srgbClr val="53565A"/>
    </a:folHlink>
  </a:clrScheme>
  <a:fontScheme name="Deloitte Powerpoint fon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53565A"/>
    </a:dk2>
    <a:lt2>
      <a:srgbClr val="D0D0CE"/>
    </a:lt2>
    <a:accent1>
      <a:srgbClr val="0088BB"/>
    </a:accent1>
    <a:accent2>
      <a:srgbClr val="00BCE7"/>
    </a:accent2>
    <a:accent3>
      <a:srgbClr val="EE1133"/>
    </a:accent3>
    <a:accent4>
      <a:srgbClr val="FF5A5A"/>
    </a:accent4>
    <a:accent5>
      <a:srgbClr val="FFBB44"/>
    </a:accent5>
    <a:accent6>
      <a:srgbClr val="4F397B"/>
    </a:accent6>
    <a:hlink>
      <a:srgbClr val="00B0F0"/>
    </a:hlink>
    <a:folHlink>
      <a:srgbClr val="53565A"/>
    </a:folHlink>
  </a:clrScheme>
  <a:fontScheme name="Deloitte Powerpoint fon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53565A"/>
    </a:dk2>
    <a:lt2>
      <a:srgbClr val="D0D0CE"/>
    </a:lt2>
    <a:accent1>
      <a:srgbClr val="0088BB"/>
    </a:accent1>
    <a:accent2>
      <a:srgbClr val="00BCE7"/>
    </a:accent2>
    <a:accent3>
      <a:srgbClr val="EE1133"/>
    </a:accent3>
    <a:accent4>
      <a:srgbClr val="FF5A5A"/>
    </a:accent4>
    <a:accent5>
      <a:srgbClr val="FFBB44"/>
    </a:accent5>
    <a:accent6>
      <a:srgbClr val="4F397B"/>
    </a:accent6>
    <a:hlink>
      <a:srgbClr val="00B0F0"/>
    </a:hlink>
    <a:folHlink>
      <a:srgbClr val="53565A"/>
    </a:folHlink>
  </a:clrScheme>
  <a:fontScheme name="Deloitte Powerpoint fon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53565A"/>
    </a:dk2>
    <a:lt2>
      <a:srgbClr val="D0D0CE"/>
    </a:lt2>
    <a:accent1>
      <a:srgbClr val="0088BB"/>
    </a:accent1>
    <a:accent2>
      <a:srgbClr val="00BCE7"/>
    </a:accent2>
    <a:accent3>
      <a:srgbClr val="EE1133"/>
    </a:accent3>
    <a:accent4>
      <a:srgbClr val="FF5A5A"/>
    </a:accent4>
    <a:accent5>
      <a:srgbClr val="FFBB44"/>
    </a:accent5>
    <a:accent6>
      <a:srgbClr val="4F397B"/>
    </a:accent6>
    <a:hlink>
      <a:srgbClr val="00B0F0"/>
    </a:hlink>
    <a:folHlink>
      <a:srgbClr val="53565A"/>
    </a:folHlink>
  </a:clrScheme>
  <a:fontScheme name="Deloitte Powerpoint fon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7">
    <a:dk1>
      <a:srgbClr val="000000"/>
    </a:dk1>
    <a:lt1>
      <a:sysClr val="window" lastClr="FFFFFF"/>
    </a:lt1>
    <a:dk2>
      <a:srgbClr val="53565A"/>
    </a:dk2>
    <a:lt2>
      <a:srgbClr val="D0D0CE"/>
    </a:lt2>
    <a:accent1>
      <a:srgbClr val="0088BB"/>
    </a:accent1>
    <a:accent2>
      <a:srgbClr val="00BCE7"/>
    </a:accent2>
    <a:accent3>
      <a:srgbClr val="EE1133"/>
    </a:accent3>
    <a:accent4>
      <a:srgbClr val="FF5A5A"/>
    </a:accent4>
    <a:accent5>
      <a:srgbClr val="FFBB44"/>
    </a:accent5>
    <a:accent6>
      <a:srgbClr val="4F397B"/>
    </a:accent6>
    <a:hlink>
      <a:srgbClr val="00B0F0"/>
    </a:hlink>
    <a:folHlink>
      <a:srgbClr val="53565A"/>
    </a:folHlink>
  </a:clrScheme>
  <a:fontScheme name="Deloitte Powerpoint fon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B56E3D5-E39D-444D-9600-2B9B0AD40D17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8a301b8-fba3-4a56-9ee3-0e2775d83ff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46814</TotalTime>
  <Words>401</Words>
  <Application>Microsoft Office PowerPoint</Application>
  <PresentationFormat>Широкоэкранный</PresentationFormat>
  <Paragraphs>197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CB_Stem</vt:lpstr>
      <vt:lpstr>Arial</vt:lpstr>
      <vt:lpstr>CB_Stem Extra Light</vt:lpstr>
      <vt:lpstr>CB_Stem Medium</vt:lpstr>
      <vt:lpstr>NumbersInCircle</vt:lpstr>
      <vt:lpstr>Verdana</vt:lpstr>
      <vt:lpstr>CB_Stem Light</vt:lpstr>
      <vt:lpstr>Calibri</vt:lpstr>
      <vt:lpstr>Тема Office</vt:lpstr>
      <vt:lpstr>Презентация PowerPoint</vt:lpstr>
      <vt:lpstr>Объем запуска проектов остался на уровне 3к24 </vt:lpstr>
      <vt:lpstr>Объем продаж стабилизировался, а рост цен на жилье замедлился</vt:lpstr>
      <vt:lpstr>Рост кредитного портфеля замедлился из-за значительных погашений  </vt:lpstr>
      <vt:lpstr>Покрытие задолженности средствами на счетах эскроу заметно уменьшилось  </vt:lpstr>
      <vt:lpstr>Рост стоимости ПФ ускорился на фоне снижения уровня покрытия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Копылов Александр Вофович</cp:lastModifiedBy>
  <cp:revision>934</cp:revision>
  <cp:lastPrinted>2024-03-28T07:07:59Z</cp:lastPrinted>
  <dcterms:created xsi:type="dcterms:W3CDTF">2018-11-05T17:34:13Z</dcterms:created>
  <dcterms:modified xsi:type="dcterms:W3CDTF">2025-03-10T15:16:50Z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