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4.jpg" ContentType="image/jpg"/>
  <Override PartName="/ppt/media/image5.jpg" ContentType="image/jpg"/>
  <Override PartName="/ppt/media/image11.jpg" ContentType="image/jpg"/>
  <Override PartName="/ppt/media/image1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0" r:id="rId4"/>
    <p:sldId id="272" r:id="rId5"/>
    <p:sldId id="273" r:id="rId6"/>
    <p:sldId id="284" r:id="rId7"/>
    <p:sldId id="261" r:id="rId8"/>
    <p:sldId id="263" r:id="rId9"/>
    <p:sldId id="264" r:id="rId10"/>
    <p:sldId id="265" r:id="rId11"/>
    <p:sldId id="276" r:id="rId12"/>
    <p:sldId id="275" r:id="rId13"/>
    <p:sldId id="281" r:id="rId14"/>
    <p:sldId id="277" r:id="rId15"/>
    <p:sldId id="278" r:id="rId16"/>
    <p:sldId id="279" r:id="rId17"/>
    <p:sldId id="280" r:id="rId18"/>
    <p:sldId id="282" r:id="rId19"/>
    <p:sldId id="283" r:id="rId20"/>
    <p:sldId id="266" r:id="rId21"/>
    <p:sldId id="269" r:id="rId22"/>
    <p:sldId id="27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75" d="100"/>
          <a:sy n="75" d="100"/>
        </p:scale>
        <p:origin x="4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3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0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5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07280" y="240666"/>
            <a:ext cx="693165" cy="269597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227204" y="1442067"/>
            <a:ext cx="11645170" cy="77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701" marR="3081">
              <a:lnSpc>
                <a:spcPct val="149900"/>
              </a:lnSpc>
              <a:spcBef>
                <a:spcPts val="61"/>
              </a:spcBef>
              <a:defRPr lang="ru-RU" sz="1940">
                <a:solidFill>
                  <a:schemeClr val="bg1"/>
                </a:solidFill>
                <a:latin typeface="PP Pangram Sans"/>
                <a:cs typeface="PP Pangram Sans"/>
              </a:defRPr>
            </a:lvl1pPr>
          </a:lstStyle>
          <a:p>
            <a:pPr>
              <a:defRPr/>
            </a:pPr>
            <a:r>
              <a:rPr lang="ru-RU"/>
              <a:t>Подзаголовок слайда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1482" y="748951"/>
            <a:ext cx="11620892" cy="831739"/>
          </a:xfrm>
        </p:spPr>
        <p:txBody>
          <a:bodyPr>
            <a:normAutofit/>
          </a:bodyPr>
          <a:lstStyle>
            <a:lvl1pPr marL="0" indent="0">
              <a:buNone/>
              <a:defRPr sz="4366"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73415" y="2966923"/>
            <a:ext cx="5822585" cy="2310387"/>
          </a:xfrm>
        </p:spPr>
        <p:txBody>
          <a:bodyPr>
            <a:normAutofit/>
          </a:bodyPr>
          <a:lstStyle>
            <a:lvl1pPr marL="0" indent="0">
              <a:buNone/>
              <a:defRPr sz="1213"/>
            </a:lvl1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12783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 extrusionOk="0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F1F1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2/26/2024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79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Слайд с 1 изображением">
    <p:bg>
      <p:bgPr>
        <a:solidFill>
          <a:srgbClr val="1E1E1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227204" y="1442067"/>
            <a:ext cx="5776375" cy="7712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7701" marR="3081">
              <a:lnSpc>
                <a:spcPct val="149900"/>
              </a:lnSpc>
              <a:spcBef>
                <a:spcPts val="61"/>
              </a:spcBef>
              <a:defRPr lang="ru-RU" sz="1940">
                <a:solidFill>
                  <a:schemeClr val="bg1"/>
                </a:solidFill>
                <a:latin typeface="PP Pangram Sans"/>
                <a:cs typeface="PP Pangram Sans"/>
              </a:defRPr>
            </a:lvl1pPr>
          </a:lstStyle>
          <a:p>
            <a:pPr>
              <a:defRPr/>
            </a:pPr>
            <a:r>
              <a:rPr lang="ru-RU"/>
              <a:t>Подзаголовок слайда</a:t>
            </a:r>
          </a:p>
        </p:txBody>
      </p:sp>
      <p:sp>
        <p:nvSpPr>
          <p:cNvPr id="8" name="Текст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1482" y="748951"/>
            <a:ext cx="5752097" cy="831739"/>
          </a:xfrm>
        </p:spPr>
        <p:txBody>
          <a:bodyPr>
            <a:normAutofit/>
          </a:bodyPr>
          <a:lstStyle>
            <a:lvl1pPr marL="0" indent="0">
              <a:buNone/>
              <a:defRPr sz="4366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 слайда</a:t>
            </a:r>
            <a:endParaRPr/>
          </a:p>
        </p:txBody>
      </p:sp>
      <p:sp>
        <p:nvSpPr>
          <p:cNvPr id="9" name="Текст 2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73415" y="2966923"/>
            <a:ext cx="4112778" cy="2310387"/>
          </a:xfrm>
        </p:spPr>
        <p:txBody>
          <a:bodyPr>
            <a:normAutofit/>
          </a:bodyPr>
          <a:lstStyle>
            <a:lvl1pPr marL="0" indent="0">
              <a:buNone/>
              <a:defRPr sz="1213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07280" y="240666"/>
            <a:ext cx="693165" cy="269597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 bwMode="auto">
          <a:xfrm>
            <a:off x="6188422" y="841366"/>
            <a:ext cx="5683952" cy="5683553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6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Одно изображение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50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оследн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 bwMode="auto">
          <a:xfrm>
            <a:off x="0" y="3441458"/>
            <a:ext cx="4064257" cy="3416293"/>
          </a:xfrm>
          <a:custGeom>
            <a:avLst/>
            <a:gdLst/>
            <a:ahLst/>
            <a:cxnLst/>
            <a:rect l="l" t="t" r="r" b="b"/>
            <a:pathLst>
              <a:path w="6701790" h="5633720" extrusionOk="0">
                <a:moveTo>
                  <a:pt x="6701366" y="0"/>
                </a:moveTo>
                <a:lnTo>
                  <a:pt x="0" y="0"/>
                </a:lnTo>
                <a:lnTo>
                  <a:pt x="0" y="5633336"/>
                </a:lnTo>
                <a:lnTo>
                  <a:pt x="6701366" y="5633336"/>
                </a:lnTo>
                <a:lnTo>
                  <a:pt x="6701366" y="0"/>
                </a:lnTo>
                <a:close/>
              </a:path>
            </a:pathLst>
          </a:custGeom>
          <a:solidFill>
            <a:srgbClr val="00B46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/>
          </a:p>
        </p:txBody>
      </p:sp>
      <p:sp>
        <p:nvSpPr>
          <p:cNvPr id="8" name="object 3"/>
          <p:cNvSpPr/>
          <p:nvPr userDrawn="1"/>
        </p:nvSpPr>
        <p:spPr bwMode="auto">
          <a:xfrm>
            <a:off x="8134350" y="3441458"/>
            <a:ext cx="4057710" cy="3416293"/>
          </a:xfrm>
          <a:custGeom>
            <a:avLst/>
            <a:gdLst/>
            <a:ahLst/>
            <a:cxnLst/>
            <a:rect l="l" t="t" r="r" b="b"/>
            <a:pathLst>
              <a:path w="6690994" h="5633720" extrusionOk="0">
                <a:moveTo>
                  <a:pt x="6690895" y="0"/>
                </a:moveTo>
                <a:lnTo>
                  <a:pt x="0" y="0"/>
                </a:lnTo>
                <a:lnTo>
                  <a:pt x="0" y="5633336"/>
                </a:lnTo>
                <a:lnTo>
                  <a:pt x="6690895" y="5633336"/>
                </a:lnTo>
                <a:lnTo>
                  <a:pt x="6690895" y="0"/>
                </a:lnTo>
                <a:close/>
              </a:path>
            </a:pathLst>
          </a:custGeom>
          <a:solidFill>
            <a:srgbClr val="00B46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159093" y="5878011"/>
            <a:ext cx="2650636" cy="103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6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9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2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1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5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04063-FE95-44CC-8920-409C0ABBB222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409A-4754-45E2-8D2B-1C215DCDD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9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24362" t="1266" r="25623" b="960"/>
          <a:stretch/>
        </p:blipFill>
        <p:spPr bwMode="auto">
          <a:xfrm>
            <a:off x="6936724" y="5837"/>
            <a:ext cx="5250876" cy="6846529"/>
          </a:xfrm>
          <a:prstGeom prst="rect">
            <a:avLst/>
          </a:prstGeom>
        </p:spPr>
      </p:pic>
      <p:sp>
        <p:nvSpPr>
          <p:cNvPr id="16" name="object 12"/>
          <p:cNvSpPr txBox="1"/>
          <p:nvPr/>
        </p:nvSpPr>
        <p:spPr bwMode="auto">
          <a:xfrm>
            <a:off x="285406" y="497902"/>
            <a:ext cx="10115432" cy="1147668"/>
          </a:xfrm>
          <a:prstGeom prst="rect">
            <a:avLst/>
          </a:prstGeom>
        </p:spPr>
        <p:txBody>
          <a:bodyPr vert="horz" wrap="square" lIns="0" tIns="40368" rIns="0" bIns="0" rtlCol="0">
            <a:spAutoFit/>
          </a:bodyPr>
          <a:lstStyle/>
          <a:p>
            <a:pPr marL="10091" marR="4037" defTabSz="829132">
              <a:lnSpc>
                <a:spcPts val="10065"/>
              </a:lnSpc>
              <a:defRPr/>
            </a:pPr>
            <a:r>
              <a:rPr lang="ru-RU" sz="4002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Трубчанинов Данил</a:t>
            </a:r>
            <a:endParaRPr sz="400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51640" y="2099937"/>
            <a:ext cx="44119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29"/>
              </a:lnSpc>
              <a:defRPr/>
            </a:pPr>
            <a:r>
              <a:rPr lang="ru-RU" sz="1698" dirty="0">
                <a:solidFill>
                  <a:schemeClr val="bg1"/>
                </a:solidFill>
              </a:rPr>
              <a:t>Руководитель по развитию стратегического партнерства ГК ТОЧНО</a:t>
            </a:r>
            <a:endParaRPr lang="en-US" sz="169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 bwMode="auto">
          <a:xfrm>
            <a:off x="273824" y="765392"/>
            <a:ext cx="9526447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>
                <a:latin typeface="PP Pangram Sans Narrow"/>
                <a:ea typeface="Arial"/>
                <a:cs typeface="Arial"/>
              </a:rPr>
              <a:t>Результат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73824" y="1996560"/>
            <a:ext cx="6095572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729"/>
              </a:lnSpc>
              <a:defRPr/>
            </a:pPr>
            <a:r>
              <a:rPr lang="ru-RU" sz="1940">
                <a:solidFill>
                  <a:schemeClr val="bg1"/>
                </a:solidFill>
                <a:latin typeface="PP Pangram Sans regular"/>
              </a:rPr>
              <a:t>Таким образом мы охватываем </a:t>
            </a:r>
            <a:br>
              <a:rPr lang="ru-RU" sz="1940">
                <a:solidFill>
                  <a:schemeClr val="bg1"/>
                </a:solidFill>
                <a:latin typeface="PP Pangram Sans regular"/>
              </a:rPr>
            </a:br>
            <a:r>
              <a:rPr lang="ru-RU" sz="1940">
                <a:solidFill>
                  <a:schemeClr val="bg1"/>
                </a:solidFill>
                <a:latin typeface="PP Pangram Sans bold"/>
              </a:rPr>
              <a:t>1200 – 1400 </a:t>
            </a:r>
            <a:r>
              <a:rPr lang="ru-RU" sz="1940">
                <a:solidFill>
                  <a:schemeClr val="bg1"/>
                </a:solidFill>
                <a:latin typeface="PP Pangram Sans regular"/>
              </a:rPr>
              <a:t>агентов каждый месяц. </a:t>
            </a:r>
            <a:endParaRPr sz="1092"/>
          </a:p>
          <a:p>
            <a:pPr>
              <a:lnSpc>
                <a:spcPts val="2729"/>
              </a:lnSpc>
              <a:defRPr/>
            </a:pPr>
            <a:r>
              <a:rPr lang="ru-RU" sz="1940">
                <a:solidFill>
                  <a:schemeClr val="bg1"/>
                </a:solidFill>
                <a:latin typeface="PP Pangram Sans regular"/>
              </a:rPr>
              <a:t>Это показатель именно онлайн- </a:t>
            </a:r>
            <a:endParaRPr sz="1092"/>
          </a:p>
          <a:p>
            <a:pPr>
              <a:lnSpc>
                <a:spcPts val="2729"/>
              </a:lnSpc>
              <a:defRPr/>
            </a:pPr>
            <a:r>
              <a:rPr lang="ru-RU" sz="1940">
                <a:solidFill>
                  <a:schemeClr val="bg1"/>
                </a:solidFill>
                <a:latin typeface="PP Pangram Sans regular"/>
              </a:rPr>
              <a:t>и офлайн-презентаций и экскурсий </a:t>
            </a:r>
            <a:endParaRPr sz="1092"/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6488992" y="1424127"/>
            <a:ext cx="5334538" cy="3929914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 dirty="0">
                <a:latin typeface="PP Pangram Sans Narrow"/>
                <a:ea typeface="Arial"/>
                <a:cs typeface="Arial"/>
              </a:rPr>
              <a:t>Доля продаж АН</a:t>
            </a:r>
          </a:p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 dirty="0" smtClean="0">
                <a:latin typeface="PP Pangram Sans Narrow"/>
                <a:ea typeface="Arial"/>
                <a:cs typeface="Arial"/>
              </a:rPr>
              <a:t>2021 г</a:t>
            </a:r>
            <a:r>
              <a:rPr lang="ru-RU" sz="2911" dirty="0">
                <a:latin typeface="PP Pangram Sans Narrow"/>
                <a:ea typeface="Arial"/>
                <a:cs typeface="Arial"/>
              </a:rPr>
              <a:t>. – 32% </a:t>
            </a:r>
          </a:p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 dirty="0" smtClean="0">
                <a:latin typeface="PP Pangram Sans Narrow"/>
                <a:ea typeface="Arial"/>
                <a:cs typeface="Arial"/>
              </a:rPr>
              <a:t>2022 г</a:t>
            </a:r>
            <a:r>
              <a:rPr lang="ru-RU" sz="2911" dirty="0">
                <a:latin typeface="PP Pangram Sans Narrow"/>
                <a:ea typeface="Arial"/>
                <a:cs typeface="Arial"/>
              </a:rPr>
              <a:t>. – 60%</a:t>
            </a:r>
          </a:p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 dirty="0" smtClean="0">
                <a:latin typeface="PP Pangram Sans Narrow"/>
                <a:ea typeface="Arial"/>
                <a:cs typeface="Arial"/>
              </a:rPr>
              <a:t>2023 г</a:t>
            </a:r>
            <a:r>
              <a:rPr lang="ru-RU" sz="2911" dirty="0">
                <a:latin typeface="PP Pangram Sans Narrow"/>
                <a:ea typeface="Arial"/>
                <a:cs typeface="Arial"/>
              </a:rPr>
              <a:t>. – </a:t>
            </a:r>
            <a:r>
              <a:rPr lang="ru-RU" sz="2911" dirty="0" smtClean="0">
                <a:latin typeface="PP Pangram Sans Narrow"/>
                <a:ea typeface="Arial"/>
                <a:cs typeface="Arial"/>
              </a:rPr>
              <a:t>64% </a:t>
            </a: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/>
          <p:nvPr/>
        </p:nvSpPr>
        <p:spPr bwMode="auto">
          <a:xfrm>
            <a:off x="273824" y="765392"/>
            <a:ext cx="9526447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 dirty="0" smtClean="0">
                <a:latin typeface="PP Pangram Sans Narrow"/>
                <a:ea typeface="Arial"/>
                <a:cs typeface="Arial"/>
              </a:rPr>
              <a:t>Снижается ли количество АН ?</a:t>
            </a: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6488992" y="1424127"/>
            <a:ext cx="5334538" cy="3929914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20" y="765392"/>
            <a:ext cx="5974124" cy="54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482" y="720376"/>
            <a:ext cx="5752097" cy="83173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+mn-lt"/>
              </a:rPr>
              <a:t>Процесс создания </a:t>
            </a:r>
            <a:r>
              <a:rPr lang="ru-RU" dirty="0" smtClean="0">
                <a:latin typeface="+mn-lt"/>
              </a:rPr>
              <a:t>приложения</a:t>
            </a:r>
            <a:endParaRPr lang="ru-RU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07" y="720376"/>
            <a:ext cx="6853647" cy="51666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6402" y="5240663"/>
            <a:ext cx="2622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Идея сильнее оружия (с)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99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321"/>
            <a:ext cx="12192000" cy="579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138"/>
            <a:ext cx="12192000" cy="5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2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55"/>
            <a:ext cx="12192000" cy="58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102"/>
            <a:ext cx="12192000" cy="599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019"/>
            <a:ext cx="12192000" cy="58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endParaRPr lang="ru-RU" sz="2911" dirty="0">
              <a:latin typeface="PP Pangram Sans Narrow"/>
              <a:ea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034"/>
            <a:ext cx="12192000" cy="595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428" y="4570716"/>
            <a:ext cx="4117596" cy="2293924"/>
          </a:xfrm>
          <a:custGeom>
            <a:avLst/>
            <a:gdLst/>
            <a:ahLst/>
            <a:cxnLst/>
            <a:rect l="l" t="t" r="r" b="b"/>
            <a:pathLst>
              <a:path w="3350895" h="3769995" extrusionOk="0">
                <a:moveTo>
                  <a:pt x="3350683" y="0"/>
                </a:moveTo>
                <a:lnTo>
                  <a:pt x="0" y="0"/>
                </a:lnTo>
                <a:lnTo>
                  <a:pt x="0" y="3769518"/>
                </a:lnTo>
                <a:lnTo>
                  <a:pt x="3350683" y="3769518"/>
                </a:lnTo>
                <a:lnTo>
                  <a:pt x="3350683" y="0"/>
                </a:lnTo>
                <a:close/>
              </a:path>
            </a:pathLst>
          </a:custGeom>
          <a:solidFill>
            <a:srgbClr val="4773F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/>
          </a:p>
        </p:txBody>
      </p:sp>
      <p:sp>
        <p:nvSpPr>
          <p:cNvPr id="15" name="object 2"/>
          <p:cNvSpPr/>
          <p:nvPr/>
        </p:nvSpPr>
        <p:spPr bwMode="auto">
          <a:xfrm>
            <a:off x="8073976" y="4574020"/>
            <a:ext cx="4117596" cy="2290620"/>
          </a:xfrm>
          <a:custGeom>
            <a:avLst/>
            <a:gdLst/>
            <a:ahLst/>
            <a:cxnLst/>
            <a:rect l="l" t="t" r="r" b="b"/>
            <a:pathLst>
              <a:path w="3350895" h="3769995" extrusionOk="0">
                <a:moveTo>
                  <a:pt x="3350683" y="0"/>
                </a:moveTo>
                <a:lnTo>
                  <a:pt x="0" y="0"/>
                </a:lnTo>
                <a:lnTo>
                  <a:pt x="0" y="3769518"/>
                </a:lnTo>
                <a:lnTo>
                  <a:pt x="3350683" y="3769518"/>
                </a:lnTo>
                <a:lnTo>
                  <a:pt x="3350683" y="0"/>
                </a:lnTo>
                <a:close/>
              </a:path>
            </a:pathLst>
          </a:custGeom>
          <a:solidFill>
            <a:srgbClr val="54BDE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 sz="1092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461" y="1595040"/>
            <a:ext cx="5695779" cy="1324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68" dirty="0" smtClean="0">
                <a:solidFill>
                  <a:schemeClr val="bg1"/>
                </a:solidFill>
              </a:rPr>
              <a:t>Приложение </a:t>
            </a:r>
            <a:r>
              <a:rPr lang="ru-RU" sz="2668" dirty="0" smtClean="0">
                <a:solidFill>
                  <a:schemeClr val="bg1"/>
                </a:solidFill>
              </a:rPr>
              <a:t>для </a:t>
            </a:r>
            <a:r>
              <a:rPr lang="ru-RU" sz="2668" dirty="0" smtClean="0">
                <a:solidFill>
                  <a:schemeClr val="bg1"/>
                </a:solidFill>
              </a:rPr>
              <a:t>АН: </a:t>
            </a:r>
            <a:r>
              <a:rPr lang="ru-RU" sz="2668" dirty="0" smtClean="0">
                <a:solidFill>
                  <a:schemeClr val="bg1"/>
                </a:solidFill>
              </a:rPr>
              <a:t>необходимость или бесполезный инструмент</a:t>
            </a:r>
            <a:endParaRPr lang="ru-RU" sz="2668" dirty="0">
              <a:solidFill>
                <a:schemeClr val="bg1"/>
              </a:solidFill>
            </a:endParaRPr>
          </a:p>
          <a:p>
            <a:endParaRPr lang="ru-RU" sz="2668" dirty="0"/>
          </a:p>
        </p:txBody>
      </p:sp>
    </p:spTree>
    <p:extLst>
      <p:ext uri="{BB962C8B-B14F-4D97-AF65-F5344CB8AC3E}">
        <p14:creationId xmlns:p14="http://schemas.microsoft.com/office/powerpoint/2010/main" val="30603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 bwMode="auto">
          <a:xfrm>
            <a:off x="252382" y="985028"/>
            <a:ext cx="3255984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>
                <a:latin typeface="PP Pangram Sans Narrow"/>
                <a:ea typeface="Arial"/>
                <a:cs typeface="Arial"/>
              </a:rPr>
              <a:t>Регламент</a:t>
            </a:r>
          </a:p>
        </p:txBody>
      </p:sp>
      <p:sp>
        <p:nvSpPr>
          <p:cNvPr id="30" name="object 2"/>
          <p:cNvSpPr txBox="1">
            <a:spLocks noGrp="1"/>
          </p:cNvSpPr>
          <p:nvPr>
            <p:ph type="title"/>
          </p:nvPr>
        </p:nvSpPr>
        <p:spPr bwMode="auto">
          <a:xfrm>
            <a:off x="947366" y="2181390"/>
            <a:ext cx="2177552" cy="525474"/>
          </a:xfrm>
          <a:prstGeom prst="rect">
            <a:avLst/>
          </a:prstGeom>
        </p:spPr>
        <p:txBody>
          <a:bodyPr vert="horz" wrap="square" lIns="0" tIns="6931" rIns="0" bIns="0" rtlCol="0" anchor="t">
            <a:spAutoFit/>
          </a:bodyPr>
          <a:lstStyle/>
          <a:p>
            <a:pPr>
              <a:lnSpc>
                <a:spcPct val="101099"/>
              </a:lnSpc>
              <a:spcBef>
                <a:spcPts val="55"/>
              </a:spcBef>
              <a:defRPr/>
            </a:pPr>
            <a:r>
              <a:rPr sz="1668" b="1" spc="-6">
                <a:solidFill>
                  <a:srgbClr val="FFFFFF"/>
                </a:solidFill>
                <a:latin typeface="PP Pangram Sans Narrow"/>
                <a:cs typeface="PP Pangram Sans Narrow"/>
              </a:rPr>
              <a:t>Проверка </a:t>
            </a:r>
            <a:br>
              <a:rPr sz="1668" b="1" spc="-6">
                <a:solidFill>
                  <a:srgbClr val="FFFFFF"/>
                </a:solidFill>
                <a:latin typeface="PP Pangram Sans Narrow"/>
                <a:cs typeface="PP Pangram Sans Narrow"/>
              </a:rPr>
            </a:br>
            <a:r>
              <a:rPr sz="1668" b="1" spc="-6">
                <a:solidFill>
                  <a:srgbClr val="FFFFFF"/>
                </a:solidFill>
                <a:latin typeface="PP Pangram Sans Narrow"/>
                <a:cs typeface="PP Pangram Sans Narrow"/>
              </a:rPr>
              <a:t>клиента</a:t>
            </a:r>
          </a:p>
        </p:txBody>
      </p:sp>
      <p:sp>
        <p:nvSpPr>
          <p:cNvPr id="31" name="object 3"/>
          <p:cNvSpPr txBox="1"/>
          <p:nvPr/>
        </p:nvSpPr>
        <p:spPr bwMode="auto">
          <a:xfrm>
            <a:off x="311803" y="2935118"/>
            <a:ext cx="4675211" cy="61018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just">
              <a:lnSpc>
                <a:spcPct val="117400"/>
              </a:lnSpc>
              <a:spcBef>
                <a:spcPts val="58"/>
              </a:spcBef>
              <a:defRPr/>
            </a:pP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Для</a:t>
            </a:r>
            <a:r>
              <a:rPr sz="1092" spc="3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проверки</a:t>
            </a:r>
            <a:r>
              <a:rPr sz="1092" spc="33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необходимо</a:t>
            </a:r>
            <a:r>
              <a:rPr sz="1092" spc="3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отправить</a:t>
            </a:r>
            <a:r>
              <a:rPr sz="1092" spc="33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номер</a:t>
            </a:r>
            <a:r>
              <a:rPr sz="1092" spc="33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 spc="-6">
                <a:solidFill>
                  <a:srgbClr val="FFFFFF"/>
                </a:solidFill>
                <a:latin typeface="PP Pangram Sans"/>
                <a:cs typeface="PP Pangram Sans"/>
              </a:rPr>
              <a:t>клиента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менеджеру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endParaRPr lang="ru-RU" sz="1092" spc="15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L="7701" marR="3081" algn="just">
              <a:lnSpc>
                <a:spcPct val="117400"/>
              </a:lnSpc>
              <a:spcBef>
                <a:spcPts val="58"/>
              </a:spcBef>
              <a:defRPr/>
            </a:pP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по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работе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с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партнерами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или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 spc="-6">
                <a:solidFill>
                  <a:srgbClr val="FFFFFF"/>
                </a:solidFill>
                <a:latin typeface="PP Pangram Sans"/>
                <a:cs typeface="PP Pangram Sans"/>
              </a:rPr>
              <a:t>менеджеру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отдела</a:t>
            </a:r>
            <a:r>
              <a:rPr sz="1092" spc="21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продаж.</a:t>
            </a:r>
            <a:r>
              <a:rPr sz="1092" spc="24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1092" spc="24">
                <a:solidFill>
                  <a:srgbClr val="FFFFFF"/>
                </a:solidFill>
                <a:latin typeface="PP Pangram Sans"/>
                <a:cs typeface="PP Pangram Sans"/>
              </a:rPr>
              <a:t/>
            </a:r>
            <a:br>
              <a:rPr lang="ru-RU" sz="1092" spc="24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Менеджер</a:t>
            </a:r>
            <a:r>
              <a:rPr sz="1092" spc="24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вам</a:t>
            </a:r>
            <a:r>
              <a:rPr sz="1092" spc="24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 spc="-6">
                <a:solidFill>
                  <a:srgbClr val="FFFFFF"/>
                </a:solidFill>
                <a:latin typeface="PP Pangram Sans"/>
                <a:cs typeface="PP Pangram Sans"/>
              </a:rPr>
              <a:t>сообщит,</a:t>
            </a:r>
            <a:r>
              <a:rPr lang="ru-RU" sz="1092"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можно</a:t>
            </a:r>
            <a:r>
              <a:rPr sz="1092" spc="12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ли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работать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с</a:t>
            </a:r>
            <a:r>
              <a:rPr sz="1092" spc="15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 spc="-6">
                <a:solidFill>
                  <a:srgbClr val="FFFFFF"/>
                </a:solidFill>
                <a:latin typeface="PP Pangram Sans"/>
                <a:cs typeface="PP Pangram Sans"/>
              </a:rPr>
              <a:t>клиентом.</a:t>
            </a:r>
            <a:endParaRPr sz="1092">
              <a:latin typeface="PP Pangram Sans"/>
              <a:cs typeface="PP Pangram Sans"/>
            </a:endParaRPr>
          </a:p>
        </p:txBody>
      </p:sp>
      <p:sp>
        <p:nvSpPr>
          <p:cNvPr id="32" name="object 4"/>
          <p:cNvSpPr txBox="1"/>
          <p:nvPr/>
        </p:nvSpPr>
        <p:spPr bwMode="auto">
          <a:xfrm>
            <a:off x="6220837" y="2935118"/>
            <a:ext cx="4819392" cy="9906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just">
              <a:lnSpc>
                <a:spcPct val="117400"/>
              </a:lnSpc>
              <a:spcBef>
                <a:spcPts val="58"/>
              </a:spcBef>
              <a:defRPr/>
            </a:pP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Для фиксации клиента за агентством недвижимости на 14 дней необходимо заполнить акт осмотра / акт предоставления информации.</a:t>
            </a:r>
            <a:r>
              <a:rPr lang="ru-RU" sz="1092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Если прямой клиент компании был на встрече в отделе продаж, он фиксируется на 21 день.</a:t>
            </a:r>
            <a:r>
              <a:rPr lang="ru-RU" sz="1092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Передача этого клиента агентству недвижимости до истечения срока фиксации невозможна.</a:t>
            </a:r>
            <a:endParaRPr sz="1092"/>
          </a:p>
        </p:txBody>
      </p:sp>
      <p:sp>
        <p:nvSpPr>
          <p:cNvPr id="33" name="object 5"/>
          <p:cNvSpPr txBox="1"/>
          <p:nvPr/>
        </p:nvSpPr>
        <p:spPr bwMode="auto">
          <a:xfrm>
            <a:off x="6763320" y="2181712"/>
            <a:ext cx="1064318" cy="52547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099"/>
              </a:lnSpc>
              <a:spcBef>
                <a:spcPts val="55"/>
              </a:spcBef>
              <a:defRPr/>
            </a:pPr>
            <a:r>
              <a:rPr sz="1668" b="1" spc="-6">
                <a:solidFill>
                  <a:srgbClr val="FFFFFF"/>
                </a:solidFill>
                <a:latin typeface="PP Pangram Sans Narrow"/>
                <a:cs typeface="PP Pangram Sans Narrow"/>
              </a:rPr>
              <a:t>Фиксация клиента</a:t>
            </a:r>
            <a:endParaRPr sz="1668">
              <a:latin typeface="PP Pangram Sans Narrow"/>
              <a:cs typeface="PP Pangram Sans Narrow"/>
            </a:endParaRPr>
          </a:p>
        </p:txBody>
      </p:sp>
      <p:sp>
        <p:nvSpPr>
          <p:cNvPr id="34" name="object 6"/>
          <p:cNvSpPr txBox="1"/>
          <p:nvPr/>
        </p:nvSpPr>
        <p:spPr bwMode="auto">
          <a:xfrm>
            <a:off x="953737" y="4393772"/>
            <a:ext cx="1442451" cy="52547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099"/>
              </a:lnSpc>
              <a:spcBef>
                <a:spcPts val="55"/>
              </a:spcBef>
              <a:defRPr/>
            </a:pPr>
            <a:r>
              <a:rPr sz="1668" b="1" spc="-6">
                <a:solidFill>
                  <a:srgbClr val="FFFFFF"/>
                </a:solidFill>
                <a:latin typeface="PP Pangram Sans Narrow"/>
                <a:cs typeface="PP Pangram Sans Narrow"/>
              </a:rPr>
              <a:t>Конкуренция агентств</a:t>
            </a:r>
            <a:endParaRPr sz="1668">
              <a:latin typeface="PP Pangram Sans Narrow"/>
              <a:cs typeface="PP Pangram Sans Narrow"/>
            </a:endParaRPr>
          </a:p>
        </p:txBody>
      </p:sp>
      <p:sp>
        <p:nvSpPr>
          <p:cNvPr id="35" name="object 7"/>
          <p:cNvSpPr txBox="1"/>
          <p:nvPr/>
        </p:nvSpPr>
        <p:spPr bwMode="auto">
          <a:xfrm>
            <a:off x="311803" y="5145382"/>
            <a:ext cx="4675211" cy="794013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just">
              <a:lnSpc>
                <a:spcPct val="117400"/>
              </a:lnSpc>
              <a:spcBef>
                <a:spcPts val="58"/>
              </a:spcBef>
              <a:defRPr/>
            </a:pP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После первичной фиксации агентства клиент фиксируется на 5 дней без права передачив другое агентство. После истечения срока эксклюзивной фиксации выплата вознаграждения подлежит тому агентству, с сопровождением которого была заключена сделка.</a:t>
            </a:r>
            <a:endParaRPr sz="1092"/>
          </a:p>
        </p:txBody>
      </p:sp>
      <p:sp>
        <p:nvSpPr>
          <p:cNvPr id="36" name="object 8"/>
          <p:cNvSpPr txBox="1"/>
          <p:nvPr/>
        </p:nvSpPr>
        <p:spPr bwMode="auto">
          <a:xfrm>
            <a:off x="6220837" y="5145382"/>
            <a:ext cx="4911807" cy="80683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just">
              <a:lnSpc>
                <a:spcPct val="117400"/>
              </a:lnSpc>
              <a:spcBef>
                <a:spcPts val="58"/>
              </a:spcBef>
              <a:defRPr/>
            </a:pP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После получения денежных средств от клиента, необходимо выставить счет и акт на оплату.</a:t>
            </a:r>
            <a:r>
              <a:rPr lang="ru-RU" sz="1092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После выставления счета в течение 2 рабочих дней специалист по документообороту проверит</a:t>
            </a:r>
            <a:r>
              <a:rPr lang="ru-RU" sz="1092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на правильность. </a:t>
            </a:r>
            <a:endParaRPr lang="ru-RU" sz="1092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L="7701" marR="3081" algn="just">
              <a:lnSpc>
                <a:spcPct val="117400"/>
              </a:lnSpc>
              <a:spcBef>
                <a:spcPts val="58"/>
              </a:spcBef>
              <a:defRPr/>
            </a:pPr>
            <a:r>
              <a:rPr sz="1092">
                <a:solidFill>
                  <a:srgbClr val="FFFFFF"/>
                </a:solidFill>
                <a:latin typeface="PP Pangram Sans"/>
                <a:cs typeface="PP Pangram Sans"/>
              </a:rPr>
              <a:t>Если вы не получили сообщение об ошибке, то ваш счет принят!</a:t>
            </a:r>
            <a:endParaRPr sz="1092"/>
          </a:p>
        </p:txBody>
      </p:sp>
      <p:sp>
        <p:nvSpPr>
          <p:cNvPr id="37" name="object 9"/>
          <p:cNvSpPr txBox="1"/>
          <p:nvPr/>
        </p:nvSpPr>
        <p:spPr bwMode="auto">
          <a:xfrm>
            <a:off x="6793009" y="4399363"/>
            <a:ext cx="1840224" cy="525474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099"/>
              </a:lnSpc>
              <a:spcBef>
                <a:spcPts val="55"/>
              </a:spcBef>
              <a:defRPr/>
            </a:pPr>
            <a:r>
              <a:rPr sz="1668" b="1" spc="-6">
                <a:solidFill>
                  <a:srgbClr val="FFFFFF"/>
                </a:solidFill>
                <a:latin typeface="PP Pangram Sans Narrow"/>
                <a:cs typeface="PP Pangram Sans Narrow"/>
              </a:rPr>
              <a:t>Получение вознаграждения</a:t>
            </a:r>
            <a:endParaRPr sz="1668">
              <a:latin typeface="PP Pangram Sans Narrow"/>
              <a:cs typeface="PP Pangram Sans Narrow"/>
            </a:endParaRPr>
          </a:p>
        </p:txBody>
      </p:sp>
      <p:grpSp>
        <p:nvGrpSpPr>
          <p:cNvPr id="38" name="object 10"/>
          <p:cNvGrpSpPr/>
          <p:nvPr/>
        </p:nvGrpSpPr>
        <p:grpSpPr bwMode="auto">
          <a:xfrm>
            <a:off x="329642" y="2240457"/>
            <a:ext cx="442439" cy="443209"/>
            <a:chOff x="946632" y="3142125"/>
            <a:chExt cx="729615" cy="730885"/>
          </a:xfrm>
        </p:grpSpPr>
        <p:pic>
          <p:nvPicPr>
            <p:cNvPr id="39" name="object 11"/>
            <p:cNvPicPr/>
            <p:nvPr/>
          </p:nvPicPr>
          <p:blipFill>
            <a:blip r:embed="rId2"/>
            <a:stretch/>
          </p:blipFill>
          <p:spPr bwMode="auto">
            <a:xfrm>
              <a:off x="1257322" y="3269735"/>
              <a:ext cx="187052" cy="185728"/>
            </a:xfrm>
            <a:prstGeom prst="rect">
              <a:avLst/>
            </a:prstGeom>
          </p:spPr>
        </p:pic>
        <p:sp>
          <p:nvSpPr>
            <p:cNvPr id="40" name="object 12"/>
            <p:cNvSpPr/>
            <p:nvPr/>
          </p:nvSpPr>
          <p:spPr bwMode="auto">
            <a:xfrm>
              <a:off x="946632" y="3142125"/>
              <a:ext cx="729615" cy="730885"/>
            </a:xfrm>
            <a:custGeom>
              <a:avLst/>
              <a:gdLst/>
              <a:ahLst/>
              <a:cxnLst/>
              <a:rect l="l" t="t" r="r" b="b"/>
              <a:pathLst>
                <a:path w="729614" h="730885" extrusionOk="0">
                  <a:moveTo>
                    <a:pt x="670801" y="250063"/>
                  </a:moveTo>
                  <a:lnTo>
                    <a:pt x="660514" y="203784"/>
                  </a:lnTo>
                  <a:lnTo>
                    <a:pt x="639940" y="160261"/>
                  </a:lnTo>
                  <a:lnTo>
                    <a:pt x="609092" y="121348"/>
                  </a:lnTo>
                  <a:lnTo>
                    <a:pt x="568947" y="89776"/>
                  </a:lnTo>
                  <a:lnTo>
                    <a:pt x="522693" y="68554"/>
                  </a:lnTo>
                  <a:lnTo>
                    <a:pt x="474370" y="59004"/>
                  </a:lnTo>
                  <a:lnTo>
                    <a:pt x="449681" y="58394"/>
                  </a:lnTo>
                  <a:lnTo>
                    <a:pt x="425081" y="60591"/>
                  </a:lnTo>
                  <a:lnTo>
                    <a:pt x="418782" y="61518"/>
                  </a:lnTo>
                  <a:lnTo>
                    <a:pt x="414426" y="67386"/>
                  </a:lnTo>
                  <a:lnTo>
                    <a:pt x="416280" y="79971"/>
                  </a:lnTo>
                  <a:lnTo>
                    <a:pt x="422173" y="84340"/>
                  </a:lnTo>
                  <a:lnTo>
                    <a:pt x="428447" y="83400"/>
                  </a:lnTo>
                  <a:lnTo>
                    <a:pt x="473722" y="81965"/>
                  </a:lnTo>
                  <a:lnTo>
                    <a:pt x="517156" y="90843"/>
                  </a:lnTo>
                  <a:lnTo>
                    <a:pt x="557314" y="109562"/>
                  </a:lnTo>
                  <a:lnTo>
                    <a:pt x="592772" y="137655"/>
                  </a:lnTo>
                  <a:lnTo>
                    <a:pt x="620318" y="172402"/>
                  </a:lnTo>
                  <a:lnTo>
                    <a:pt x="638695" y="211264"/>
                  </a:lnTo>
                  <a:lnTo>
                    <a:pt x="647877" y="252590"/>
                  </a:lnTo>
                  <a:lnTo>
                    <a:pt x="647877" y="294741"/>
                  </a:lnTo>
                  <a:lnTo>
                    <a:pt x="638695" y="336067"/>
                  </a:lnTo>
                  <a:lnTo>
                    <a:pt x="620318" y="374916"/>
                  </a:lnTo>
                  <a:lnTo>
                    <a:pt x="592772" y="409663"/>
                  </a:lnTo>
                  <a:lnTo>
                    <a:pt x="530402" y="451459"/>
                  </a:lnTo>
                  <a:lnTo>
                    <a:pt x="456755" y="466013"/>
                  </a:lnTo>
                  <a:lnTo>
                    <a:pt x="418934" y="462318"/>
                  </a:lnTo>
                  <a:lnTo>
                    <a:pt x="350088" y="433806"/>
                  </a:lnTo>
                  <a:lnTo>
                    <a:pt x="293179" y="374929"/>
                  </a:lnTo>
                  <a:lnTo>
                    <a:pt x="274802" y="336067"/>
                  </a:lnTo>
                  <a:lnTo>
                    <a:pt x="265620" y="294741"/>
                  </a:lnTo>
                  <a:lnTo>
                    <a:pt x="265620" y="252590"/>
                  </a:lnTo>
                  <a:lnTo>
                    <a:pt x="274802" y="211264"/>
                  </a:lnTo>
                  <a:lnTo>
                    <a:pt x="293179" y="172402"/>
                  </a:lnTo>
                  <a:lnTo>
                    <a:pt x="320725" y="137655"/>
                  </a:lnTo>
                  <a:lnTo>
                    <a:pt x="351370" y="112687"/>
                  </a:lnTo>
                  <a:lnTo>
                    <a:pt x="386334" y="94615"/>
                  </a:lnTo>
                  <a:lnTo>
                    <a:pt x="392252" y="92290"/>
                  </a:lnTo>
                  <a:lnTo>
                    <a:pt x="395173" y="85598"/>
                  </a:lnTo>
                  <a:lnTo>
                    <a:pt x="390512" y="73736"/>
                  </a:lnTo>
                  <a:lnTo>
                    <a:pt x="383819" y="70827"/>
                  </a:lnTo>
                  <a:lnTo>
                    <a:pt x="377901" y="73152"/>
                  </a:lnTo>
                  <a:lnTo>
                    <a:pt x="338734" y="93383"/>
                  </a:lnTo>
                  <a:lnTo>
                    <a:pt x="304419" y="121348"/>
                  </a:lnTo>
                  <a:lnTo>
                    <a:pt x="273558" y="160261"/>
                  </a:lnTo>
                  <a:lnTo>
                    <a:pt x="252984" y="203784"/>
                  </a:lnTo>
                  <a:lnTo>
                    <a:pt x="242697" y="250063"/>
                  </a:lnTo>
                  <a:lnTo>
                    <a:pt x="242697" y="297268"/>
                  </a:lnTo>
                  <a:lnTo>
                    <a:pt x="252984" y="343547"/>
                  </a:lnTo>
                  <a:lnTo>
                    <a:pt x="273558" y="387070"/>
                  </a:lnTo>
                  <a:lnTo>
                    <a:pt x="304419" y="425983"/>
                  </a:lnTo>
                  <a:lnTo>
                    <a:pt x="337286" y="453009"/>
                  </a:lnTo>
                  <a:lnTo>
                    <a:pt x="374269" y="472782"/>
                  </a:lnTo>
                  <a:lnTo>
                    <a:pt x="414401" y="484936"/>
                  </a:lnTo>
                  <a:lnTo>
                    <a:pt x="456755" y="489077"/>
                  </a:lnTo>
                  <a:lnTo>
                    <a:pt x="499110" y="484936"/>
                  </a:lnTo>
                  <a:lnTo>
                    <a:pt x="539242" y="472782"/>
                  </a:lnTo>
                  <a:lnTo>
                    <a:pt x="576211" y="453009"/>
                  </a:lnTo>
                  <a:lnTo>
                    <a:pt x="609092" y="425983"/>
                  </a:lnTo>
                  <a:lnTo>
                    <a:pt x="639940" y="387070"/>
                  </a:lnTo>
                  <a:lnTo>
                    <a:pt x="660514" y="343547"/>
                  </a:lnTo>
                  <a:lnTo>
                    <a:pt x="670801" y="297268"/>
                  </a:lnTo>
                  <a:lnTo>
                    <a:pt x="670801" y="250063"/>
                  </a:lnTo>
                  <a:close/>
                </a:path>
                <a:path w="729614" h="730885" extrusionOk="0">
                  <a:moveTo>
                    <a:pt x="729322" y="250329"/>
                  </a:moveTo>
                  <a:lnTo>
                    <a:pt x="721410" y="204203"/>
                  </a:lnTo>
                  <a:lnTo>
                    <a:pt x="705612" y="159740"/>
                  </a:lnTo>
                  <a:lnTo>
                    <a:pt x="681901" y="118021"/>
                  </a:lnTo>
                  <a:lnTo>
                    <a:pt x="650278" y="80162"/>
                  </a:lnTo>
                  <a:lnTo>
                    <a:pt x="608507" y="45834"/>
                  </a:lnTo>
                  <a:lnTo>
                    <a:pt x="565950" y="23063"/>
                  </a:lnTo>
                  <a:lnTo>
                    <a:pt x="561543" y="20701"/>
                  </a:lnTo>
                  <a:lnTo>
                    <a:pt x="510565" y="5257"/>
                  </a:lnTo>
                  <a:lnTo>
                    <a:pt x="456755" y="0"/>
                  </a:lnTo>
                  <a:lnTo>
                    <a:pt x="402945" y="5257"/>
                  </a:lnTo>
                  <a:lnTo>
                    <a:pt x="351955" y="20701"/>
                  </a:lnTo>
                  <a:lnTo>
                    <a:pt x="304990" y="45834"/>
                  </a:lnTo>
                  <a:lnTo>
                    <a:pt x="263220" y="80162"/>
                  </a:lnTo>
                  <a:lnTo>
                    <a:pt x="230568" y="119519"/>
                  </a:lnTo>
                  <a:lnTo>
                    <a:pt x="206438" y="162991"/>
                  </a:lnTo>
                  <a:lnTo>
                    <a:pt x="190804" y="209334"/>
                  </a:lnTo>
                  <a:lnTo>
                    <a:pt x="183680" y="257314"/>
                  </a:lnTo>
                  <a:lnTo>
                    <a:pt x="185064" y="305714"/>
                  </a:lnTo>
                  <a:lnTo>
                    <a:pt x="194957" y="353301"/>
                  </a:lnTo>
                  <a:lnTo>
                    <a:pt x="213347" y="398843"/>
                  </a:lnTo>
                  <a:lnTo>
                    <a:pt x="240258" y="441109"/>
                  </a:lnTo>
                  <a:lnTo>
                    <a:pt x="197243" y="484111"/>
                  </a:lnTo>
                  <a:lnTo>
                    <a:pt x="193065" y="482765"/>
                  </a:lnTo>
                  <a:lnTo>
                    <a:pt x="188658" y="482066"/>
                  </a:lnTo>
                  <a:lnTo>
                    <a:pt x="184150" y="482066"/>
                  </a:lnTo>
                  <a:lnTo>
                    <a:pt x="131292" y="517359"/>
                  </a:lnTo>
                  <a:lnTo>
                    <a:pt x="131292" y="524662"/>
                  </a:lnTo>
                  <a:lnTo>
                    <a:pt x="140296" y="533666"/>
                  </a:lnTo>
                  <a:lnTo>
                    <a:pt x="147599" y="533666"/>
                  </a:lnTo>
                  <a:lnTo>
                    <a:pt x="174129" y="507136"/>
                  </a:lnTo>
                  <a:lnTo>
                    <a:pt x="178981" y="505129"/>
                  </a:lnTo>
                  <a:lnTo>
                    <a:pt x="189306" y="505129"/>
                  </a:lnTo>
                  <a:lnTo>
                    <a:pt x="194157" y="507136"/>
                  </a:lnTo>
                  <a:lnTo>
                    <a:pt x="219633" y="532612"/>
                  </a:lnTo>
                  <a:lnTo>
                    <a:pt x="223862" y="538975"/>
                  </a:lnTo>
                  <a:lnTo>
                    <a:pt x="225272" y="546239"/>
                  </a:lnTo>
                  <a:lnTo>
                    <a:pt x="223862" y="553491"/>
                  </a:lnTo>
                  <a:lnTo>
                    <a:pt x="219633" y="559866"/>
                  </a:lnTo>
                  <a:lnTo>
                    <a:pt x="77851" y="701611"/>
                  </a:lnTo>
                  <a:lnTo>
                    <a:pt x="71475" y="705853"/>
                  </a:lnTo>
                  <a:lnTo>
                    <a:pt x="64198" y="707263"/>
                  </a:lnTo>
                  <a:lnTo>
                    <a:pt x="56921" y="705853"/>
                  </a:lnTo>
                  <a:lnTo>
                    <a:pt x="50533" y="701611"/>
                  </a:lnTo>
                  <a:lnTo>
                    <a:pt x="25069" y="676148"/>
                  </a:lnTo>
                  <a:lnTo>
                    <a:pt x="23063" y="671309"/>
                  </a:lnTo>
                  <a:lnTo>
                    <a:pt x="23063" y="661022"/>
                  </a:lnTo>
                  <a:lnTo>
                    <a:pt x="25069" y="656170"/>
                  </a:lnTo>
                  <a:lnTo>
                    <a:pt x="127762" y="553491"/>
                  </a:lnTo>
                  <a:lnTo>
                    <a:pt x="127774" y="546188"/>
                  </a:lnTo>
                  <a:lnTo>
                    <a:pt x="118770" y="537184"/>
                  </a:lnTo>
                  <a:lnTo>
                    <a:pt x="111455" y="537184"/>
                  </a:lnTo>
                  <a:lnTo>
                    <a:pt x="12407" y="636231"/>
                  </a:lnTo>
                  <a:lnTo>
                    <a:pt x="0" y="666165"/>
                  </a:lnTo>
                  <a:lnTo>
                    <a:pt x="812" y="674484"/>
                  </a:lnTo>
                  <a:lnTo>
                    <a:pt x="34226" y="717931"/>
                  </a:lnTo>
                  <a:lnTo>
                    <a:pt x="64185" y="730313"/>
                  </a:lnTo>
                  <a:lnTo>
                    <a:pt x="72288" y="729538"/>
                  </a:lnTo>
                  <a:lnTo>
                    <a:pt x="80149" y="727227"/>
                  </a:lnTo>
                  <a:lnTo>
                    <a:pt x="87528" y="723353"/>
                  </a:lnTo>
                  <a:lnTo>
                    <a:pt x="94170" y="717931"/>
                  </a:lnTo>
                  <a:lnTo>
                    <a:pt x="104838" y="707263"/>
                  </a:lnTo>
                  <a:lnTo>
                    <a:pt x="235940" y="576173"/>
                  </a:lnTo>
                  <a:lnTo>
                    <a:pt x="243116" y="566610"/>
                  </a:lnTo>
                  <a:lnTo>
                    <a:pt x="247230" y="555802"/>
                  </a:lnTo>
                  <a:lnTo>
                    <a:pt x="248285" y="544410"/>
                  </a:lnTo>
                  <a:lnTo>
                    <a:pt x="246253" y="533146"/>
                  </a:lnTo>
                  <a:lnTo>
                    <a:pt x="265823" y="513575"/>
                  </a:lnTo>
                  <a:lnTo>
                    <a:pt x="289255" y="490143"/>
                  </a:lnTo>
                  <a:lnTo>
                    <a:pt x="318795" y="510159"/>
                  </a:lnTo>
                  <a:lnTo>
                    <a:pt x="350558" y="526021"/>
                  </a:lnTo>
                  <a:lnTo>
                    <a:pt x="384238" y="537616"/>
                  </a:lnTo>
                  <a:lnTo>
                    <a:pt x="419569" y="544791"/>
                  </a:lnTo>
                  <a:lnTo>
                    <a:pt x="463054" y="547192"/>
                  </a:lnTo>
                  <a:lnTo>
                    <a:pt x="506298" y="542734"/>
                  </a:lnTo>
                  <a:lnTo>
                    <a:pt x="548233" y="531583"/>
                  </a:lnTo>
                  <a:lnTo>
                    <a:pt x="587857" y="513943"/>
                  </a:lnTo>
                  <a:lnTo>
                    <a:pt x="595515" y="503885"/>
                  </a:lnTo>
                  <a:lnTo>
                    <a:pt x="589407" y="492709"/>
                  </a:lnTo>
                  <a:lnTo>
                    <a:pt x="582396" y="490664"/>
                  </a:lnTo>
                  <a:lnTo>
                    <a:pt x="576808" y="493712"/>
                  </a:lnTo>
                  <a:lnTo>
                    <a:pt x="533933" y="512089"/>
                  </a:lnTo>
                  <a:lnTo>
                    <a:pt x="489165" y="522020"/>
                  </a:lnTo>
                  <a:lnTo>
                    <a:pt x="443738" y="523659"/>
                  </a:lnTo>
                  <a:lnTo>
                    <a:pt x="398830" y="517182"/>
                  </a:lnTo>
                  <a:lnTo>
                    <a:pt x="355688" y="502780"/>
                  </a:lnTo>
                  <a:lnTo>
                    <a:pt x="332816" y="490143"/>
                  </a:lnTo>
                  <a:lnTo>
                    <a:pt x="315518" y="480606"/>
                  </a:lnTo>
                  <a:lnTo>
                    <a:pt x="289140" y="458800"/>
                  </a:lnTo>
                  <a:lnTo>
                    <a:pt x="279539" y="450850"/>
                  </a:lnTo>
                  <a:lnTo>
                    <a:pt x="271589" y="441337"/>
                  </a:lnTo>
                  <a:lnTo>
                    <a:pt x="271589" y="475195"/>
                  </a:lnTo>
                  <a:lnTo>
                    <a:pt x="233210" y="513575"/>
                  </a:lnTo>
                  <a:lnTo>
                    <a:pt x="224777" y="505129"/>
                  </a:lnTo>
                  <a:lnTo>
                    <a:pt x="216814" y="497179"/>
                  </a:lnTo>
                  <a:lnTo>
                    <a:pt x="229870" y="484111"/>
                  </a:lnTo>
                  <a:lnTo>
                    <a:pt x="255193" y="458800"/>
                  </a:lnTo>
                  <a:lnTo>
                    <a:pt x="257797" y="461619"/>
                  </a:lnTo>
                  <a:lnTo>
                    <a:pt x="260477" y="464426"/>
                  </a:lnTo>
                  <a:lnTo>
                    <a:pt x="265963" y="469912"/>
                  </a:lnTo>
                  <a:lnTo>
                    <a:pt x="268744" y="472592"/>
                  </a:lnTo>
                  <a:lnTo>
                    <a:pt x="271589" y="475195"/>
                  </a:lnTo>
                  <a:lnTo>
                    <a:pt x="271589" y="441337"/>
                  </a:lnTo>
                  <a:lnTo>
                    <a:pt x="250583" y="416179"/>
                  </a:lnTo>
                  <a:lnTo>
                    <a:pt x="228866" y="377977"/>
                  </a:lnTo>
                  <a:lnTo>
                    <a:pt x="214388" y="337261"/>
                  </a:lnTo>
                  <a:lnTo>
                    <a:pt x="207149" y="295021"/>
                  </a:lnTo>
                  <a:lnTo>
                    <a:pt x="207149" y="252285"/>
                  </a:lnTo>
                  <a:lnTo>
                    <a:pt x="214388" y="210058"/>
                  </a:lnTo>
                  <a:lnTo>
                    <a:pt x="228866" y="169329"/>
                  </a:lnTo>
                  <a:lnTo>
                    <a:pt x="250583" y="131127"/>
                  </a:lnTo>
                  <a:lnTo>
                    <a:pt x="279539" y="96469"/>
                  </a:lnTo>
                  <a:lnTo>
                    <a:pt x="317779" y="65024"/>
                  </a:lnTo>
                  <a:lnTo>
                    <a:pt x="360781" y="42011"/>
                  </a:lnTo>
                  <a:lnTo>
                    <a:pt x="407479" y="27876"/>
                  </a:lnTo>
                  <a:lnTo>
                    <a:pt x="456755" y="23063"/>
                  </a:lnTo>
                  <a:lnTo>
                    <a:pt x="506031" y="27876"/>
                  </a:lnTo>
                  <a:lnTo>
                    <a:pt x="552704" y="42011"/>
                  </a:lnTo>
                  <a:lnTo>
                    <a:pt x="595718" y="65024"/>
                  </a:lnTo>
                  <a:lnTo>
                    <a:pt x="633958" y="96469"/>
                  </a:lnTo>
                  <a:lnTo>
                    <a:pt x="662914" y="131127"/>
                  </a:lnTo>
                  <a:lnTo>
                    <a:pt x="684631" y="169329"/>
                  </a:lnTo>
                  <a:lnTo>
                    <a:pt x="699109" y="210058"/>
                  </a:lnTo>
                  <a:lnTo>
                    <a:pt x="706348" y="252285"/>
                  </a:lnTo>
                  <a:lnTo>
                    <a:pt x="706348" y="295021"/>
                  </a:lnTo>
                  <a:lnTo>
                    <a:pt x="699109" y="337261"/>
                  </a:lnTo>
                  <a:lnTo>
                    <a:pt x="684631" y="377977"/>
                  </a:lnTo>
                  <a:lnTo>
                    <a:pt x="662914" y="416179"/>
                  </a:lnTo>
                  <a:lnTo>
                    <a:pt x="633958" y="450850"/>
                  </a:lnTo>
                  <a:lnTo>
                    <a:pt x="608101" y="473544"/>
                  </a:lnTo>
                  <a:lnTo>
                    <a:pt x="607288" y="480796"/>
                  </a:lnTo>
                  <a:lnTo>
                    <a:pt x="615251" y="490728"/>
                  </a:lnTo>
                  <a:lnTo>
                    <a:pt x="622503" y="491540"/>
                  </a:lnTo>
                  <a:lnTo>
                    <a:pt x="627481" y="487565"/>
                  </a:lnTo>
                  <a:lnTo>
                    <a:pt x="681901" y="429298"/>
                  </a:lnTo>
                  <a:lnTo>
                    <a:pt x="705612" y="387591"/>
                  </a:lnTo>
                  <a:lnTo>
                    <a:pt x="721410" y="343115"/>
                  </a:lnTo>
                  <a:lnTo>
                    <a:pt x="729322" y="297002"/>
                  </a:lnTo>
                  <a:lnTo>
                    <a:pt x="729322" y="2503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41" name="object 13"/>
          <p:cNvGrpSpPr/>
          <p:nvPr/>
        </p:nvGrpSpPr>
        <p:grpSpPr bwMode="auto">
          <a:xfrm>
            <a:off x="6239775" y="2238103"/>
            <a:ext cx="317678" cy="423571"/>
            <a:chOff x="7584206" y="3138244"/>
            <a:chExt cx="523875" cy="698500"/>
          </a:xfrm>
        </p:grpSpPr>
        <p:sp>
          <p:nvSpPr>
            <p:cNvPr id="42" name="object 14"/>
            <p:cNvSpPr/>
            <p:nvPr/>
          </p:nvSpPr>
          <p:spPr bwMode="auto">
            <a:xfrm>
              <a:off x="7584206" y="3431427"/>
              <a:ext cx="523875" cy="405130"/>
            </a:xfrm>
            <a:custGeom>
              <a:avLst/>
              <a:gdLst/>
              <a:ahLst/>
              <a:cxnLst/>
              <a:rect l="l" t="t" r="r" b="b"/>
              <a:pathLst>
                <a:path w="523875" h="405129" extrusionOk="0">
                  <a:moveTo>
                    <a:pt x="494278" y="0"/>
                  </a:moveTo>
                  <a:lnTo>
                    <a:pt x="29088" y="0"/>
                  </a:lnTo>
                  <a:lnTo>
                    <a:pt x="17775" y="2289"/>
                  </a:lnTo>
                  <a:lnTo>
                    <a:pt x="8528" y="8529"/>
                  </a:lnTo>
                  <a:lnTo>
                    <a:pt x="2289" y="17780"/>
                  </a:lnTo>
                  <a:lnTo>
                    <a:pt x="0" y="29098"/>
                  </a:lnTo>
                  <a:lnTo>
                    <a:pt x="0" y="375915"/>
                  </a:lnTo>
                  <a:lnTo>
                    <a:pt x="2289" y="387232"/>
                  </a:lnTo>
                  <a:lnTo>
                    <a:pt x="8528" y="396478"/>
                  </a:lnTo>
                  <a:lnTo>
                    <a:pt x="17775" y="402715"/>
                  </a:lnTo>
                  <a:lnTo>
                    <a:pt x="29088" y="405003"/>
                  </a:lnTo>
                  <a:lnTo>
                    <a:pt x="494278" y="405003"/>
                  </a:lnTo>
                  <a:lnTo>
                    <a:pt x="505590" y="402714"/>
                  </a:lnTo>
                  <a:lnTo>
                    <a:pt x="514837" y="396474"/>
                  </a:lnTo>
                  <a:lnTo>
                    <a:pt x="521077" y="387227"/>
                  </a:lnTo>
                  <a:lnTo>
                    <a:pt x="521893" y="383192"/>
                  </a:lnTo>
                  <a:lnTo>
                    <a:pt x="25088" y="383192"/>
                  </a:lnTo>
                  <a:lnTo>
                    <a:pt x="21810" y="379915"/>
                  </a:lnTo>
                  <a:lnTo>
                    <a:pt x="21810" y="25088"/>
                  </a:lnTo>
                  <a:lnTo>
                    <a:pt x="25088" y="21821"/>
                  </a:lnTo>
                  <a:lnTo>
                    <a:pt x="521894" y="21821"/>
                  </a:lnTo>
                  <a:lnTo>
                    <a:pt x="521077" y="17780"/>
                  </a:lnTo>
                  <a:lnTo>
                    <a:pt x="514837" y="8529"/>
                  </a:lnTo>
                  <a:lnTo>
                    <a:pt x="505590" y="2289"/>
                  </a:lnTo>
                  <a:lnTo>
                    <a:pt x="494278" y="0"/>
                  </a:lnTo>
                  <a:close/>
                </a:path>
                <a:path w="523875" h="405129" extrusionOk="0">
                  <a:moveTo>
                    <a:pt x="521894" y="21821"/>
                  </a:moveTo>
                  <a:lnTo>
                    <a:pt x="498278" y="21821"/>
                  </a:lnTo>
                  <a:lnTo>
                    <a:pt x="501544" y="25088"/>
                  </a:lnTo>
                  <a:lnTo>
                    <a:pt x="501544" y="379915"/>
                  </a:lnTo>
                  <a:lnTo>
                    <a:pt x="498278" y="383192"/>
                  </a:lnTo>
                  <a:lnTo>
                    <a:pt x="521893" y="383192"/>
                  </a:lnTo>
                  <a:lnTo>
                    <a:pt x="523366" y="375915"/>
                  </a:lnTo>
                  <a:lnTo>
                    <a:pt x="523366" y="29098"/>
                  </a:lnTo>
                  <a:lnTo>
                    <a:pt x="521894" y="218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  <p:pic>
          <p:nvPicPr>
            <p:cNvPr id="43" name="object 15"/>
            <p:cNvPicPr/>
            <p:nvPr/>
          </p:nvPicPr>
          <p:blipFill>
            <a:blip r:embed="rId3"/>
            <a:stretch/>
          </p:blipFill>
          <p:spPr bwMode="auto">
            <a:xfrm>
              <a:off x="7785119" y="3538210"/>
              <a:ext cx="121541" cy="191407"/>
            </a:xfrm>
            <a:prstGeom prst="rect">
              <a:avLst/>
            </a:prstGeom>
          </p:spPr>
        </p:pic>
        <p:sp>
          <p:nvSpPr>
            <p:cNvPr id="44" name="object 16"/>
            <p:cNvSpPr/>
            <p:nvPr/>
          </p:nvSpPr>
          <p:spPr bwMode="auto">
            <a:xfrm>
              <a:off x="7656524" y="3138244"/>
              <a:ext cx="379095" cy="315595"/>
            </a:xfrm>
            <a:custGeom>
              <a:avLst/>
              <a:gdLst/>
              <a:ahLst/>
              <a:cxnLst/>
              <a:rect l="l" t="t" r="r" b="b"/>
              <a:pathLst>
                <a:path w="379095" h="315595" extrusionOk="0">
                  <a:moveTo>
                    <a:pt x="261805" y="77180"/>
                  </a:moveTo>
                  <a:lnTo>
                    <a:pt x="189365" y="77180"/>
                  </a:lnTo>
                  <a:lnTo>
                    <a:pt x="211118" y="79338"/>
                  </a:lnTo>
                  <a:lnTo>
                    <a:pt x="231807" y="85676"/>
                  </a:lnTo>
                  <a:lnTo>
                    <a:pt x="268068" y="110120"/>
                  </a:lnTo>
                  <a:lnTo>
                    <a:pt x="292868" y="146985"/>
                  </a:lnTo>
                  <a:lnTo>
                    <a:pt x="301400" y="189324"/>
                  </a:lnTo>
                  <a:lnTo>
                    <a:pt x="301498" y="310137"/>
                  </a:lnTo>
                  <a:lnTo>
                    <a:pt x="306367" y="315006"/>
                  </a:lnTo>
                  <a:lnTo>
                    <a:pt x="373862" y="315006"/>
                  </a:lnTo>
                  <a:lnTo>
                    <a:pt x="378690" y="310137"/>
                  </a:lnTo>
                  <a:lnTo>
                    <a:pt x="378731" y="293184"/>
                  </a:lnTo>
                  <a:lnTo>
                    <a:pt x="323319" y="293184"/>
                  </a:lnTo>
                  <a:lnTo>
                    <a:pt x="323322" y="189324"/>
                  </a:lnTo>
                  <a:lnTo>
                    <a:pt x="317329" y="150490"/>
                  </a:lnTo>
                  <a:lnTo>
                    <a:pt x="300171" y="114848"/>
                  </a:lnTo>
                  <a:lnTo>
                    <a:pt x="263069" y="77861"/>
                  </a:lnTo>
                  <a:lnTo>
                    <a:pt x="261805" y="77180"/>
                  </a:lnTo>
                  <a:close/>
                </a:path>
                <a:path w="379095" h="315595" extrusionOk="0">
                  <a:moveTo>
                    <a:pt x="277460" y="21821"/>
                  </a:moveTo>
                  <a:lnTo>
                    <a:pt x="189365" y="21821"/>
                  </a:lnTo>
                  <a:lnTo>
                    <a:pt x="206176" y="22653"/>
                  </a:lnTo>
                  <a:lnTo>
                    <a:pt x="222686" y="25137"/>
                  </a:lnTo>
                  <a:lnTo>
                    <a:pt x="269131" y="42019"/>
                  </a:lnTo>
                  <a:lnTo>
                    <a:pt x="307823" y="70908"/>
                  </a:lnTo>
                  <a:lnTo>
                    <a:pt x="336718" y="109561"/>
                  </a:lnTo>
                  <a:lnTo>
                    <a:pt x="353593" y="156034"/>
                  </a:lnTo>
                  <a:lnTo>
                    <a:pt x="356910" y="293184"/>
                  </a:lnTo>
                  <a:lnTo>
                    <a:pt x="378731" y="293184"/>
                  </a:lnTo>
                  <a:lnTo>
                    <a:pt x="378729" y="189324"/>
                  </a:lnTo>
                  <a:lnTo>
                    <a:pt x="370295" y="133376"/>
                  </a:lnTo>
                  <a:lnTo>
                    <a:pt x="346440" y="83556"/>
                  </a:lnTo>
                  <a:lnTo>
                    <a:pt x="309649" y="43088"/>
                  </a:lnTo>
                  <a:lnTo>
                    <a:pt x="279563" y="22832"/>
                  </a:lnTo>
                  <a:lnTo>
                    <a:pt x="277460" y="21821"/>
                  </a:lnTo>
                  <a:close/>
                </a:path>
                <a:path w="379095" h="315595" extrusionOk="0">
                  <a:moveTo>
                    <a:pt x="189365" y="0"/>
                  </a:moveTo>
                  <a:lnTo>
                    <a:pt x="133361" y="8397"/>
                  </a:lnTo>
                  <a:lnTo>
                    <a:pt x="83519" y="32252"/>
                  </a:lnTo>
                  <a:lnTo>
                    <a:pt x="43100" y="69016"/>
                  </a:lnTo>
                  <a:lnTo>
                    <a:pt x="14891" y="115640"/>
                  </a:lnTo>
                  <a:lnTo>
                    <a:pt x="935" y="170310"/>
                  </a:lnTo>
                  <a:lnTo>
                    <a:pt x="0" y="189324"/>
                  </a:lnTo>
                  <a:lnTo>
                    <a:pt x="0" y="225500"/>
                  </a:lnTo>
                  <a:lnTo>
                    <a:pt x="3039" y="240531"/>
                  </a:lnTo>
                  <a:lnTo>
                    <a:pt x="11324" y="252814"/>
                  </a:lnTo>
                  <a:lnTo>
                    <a:pt x="23606" y="261099"/>
                  </a:lnTo>
                  <a:lnTo>
                    <a:pt x="38637" y="264138"/>
                  </a:lnTo>
                  <a:lnTo>
                    <a:pt x="53668" y="261093"/>
                  </a:lnTo>
                  <a:lnTo>
                    <a:pt x="65950" y="252798"/>
                  </a:lnTo>
                  <a:lnTo>
                    <a:pt x="72984" y="242369"/>
                  </a:lnTo>
                  <a:lnTo>
                    <a:pt x="29360" y="242369"/>
                  </a:lnTo>
                  <a:lnTo>
                    <a:pt x="21821" y="234820"/>
                  </a:lnTo>
                  <a:lnTo>
                    <a:pt x="21823" y="189324"/>
                  </a:lnTo>
                  <a:lnTo>
                    <a:pt x="29260" y="139870"/>
                  </a:lnTo>
                  <a:lnTo>
                    <a:pt x="50364" y="95800"/>
                  </a:lnTo>
                  <a:lnTo>
                    <a:pt x="82900" y="59984"/>
                  </a:lnTo>
                  <a:lnTo>
                    <a:pt x="124132" y="35004"/>
                  </a:lnTo>
                  <a:lnTo>
                    <a:pt x="172550" y="22653"/>
                  </a:lnTo>
                  <a:lnTo>
                    <a:pt x="189365" y="21821"/>
                  </a:lnTo>
                  <a:lnTo>
                    <a:pt x="277460" y="21821"/>
                  </a:lnTo>
                  <a:lnTo>
                    <a:pt x="263091" y="14910"/>
                  </a:lnTo>
                  <a:lnTo>
                    <a:pt x="245221" y="8375"/>
                  </a:lnTo>
                  <a:lnTo>
                    <a:pt x="227001" y="3730"/>
                  </a:lnTo>
                  <a:lnTo>
                    <a:pt x="208357" y="934"/>
                  </a:lnTo>
                  <a:lnTo>
                    <a:pt x="189365" y="0"/>
                  </a:lnTo>
                  <a:close/>
                </a:path>
                <a:path w="379095" h="315595" extrusionOk="0">
                  <a:moveTo>
                    <a:pt x="189407" y="55411"/>
                  </a:moveTo>
                  <a:lnTo>
                    <a:pt x="189229" y="55411"/>
                  </a:lnTo>
                  <a:lnTo>
                    <a:pt x="146986" y="62292"/>
                  </a:lnTo>
                  <a:lnTo>
                    <a:pt x="110268" y="81351"/>
                  </a:lnTo>
                  <a:lnTo>
                    <a:pt x="81294" y="110366"/>
                  </a:lnTo>
                  <a:lnTo>
                    <a:pt x="62283" y="147112"/>
                  </a:lnTo>
                  <a:lnTo>
                    <a:pt x="55460" y="189324"/>
                  </a:lnTo>
                  <a:lnTo>
                    <a:pt x="55453" y="234820"/>
                  </a:lnTo>
                  <a:lnTo>
                    <a:pt x="47914" y="242369"/>
                  </a:lnTo>
                  <a:lnTo>
                    <a:pt x="72984" y="242369"/>
                  </a:lnTo>
                  <a:lnTo>
                    <a:pt x="74235" y="240514"/>
                  </a:lnTo>
                  <a:lnTo>
                    <a:pt x="77275" y="225500"/>
                  </a:lnTo>
                  <a:lnTo>
                    <a:pt x="77275" y="189324"/>
                  </a:lnTo>
                  <a:lnTo>
                    <a:pt x="86086" y="145752"/>
                  </a:lnTo>
                  <a:lnTo>
                    <a:pt x="110101" y="110120"/>
                  </a:lnTo>
                  <a:lnTo>
                    <a:pt x="145691" y="86055"/>
                  </a:lnTo>
                  <a:lnTo>
                    <a:pt x="189229" y="77180"/>
                  </a:lnTo>
                  <a:lnTo>
                    <a:pt x="261805" y="77180"/>
                  </a:lnTo>
                  <a:lnTo>
                    <a:pt x="240189" y="65550"/>
                  </a:lnTo>
                  <a:lnTo>
                    <a:pt x="215443" y="57986"/>
                  </a:lnTo>
                  <a:lnTo>
                    <a:pt x="189407" y="5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grpSp>
        <p:nvGrpSpPr>
          <p:cNvPr id="45" name="object 17"/>
          <p:cNvGrpSpPr/>
          <p:nvPr/>
        </p:nvGrpSpPr>
        <p:grpSpPr bwMode="auto">
          <a:xfrm>
            <a:off x="322843" y="4454614"/>
            <a:ext cx="418180" cy="418950"/>
            <a:chOff x="935420" y="7046435"/>
            <a:chExt cx="689610" cy="690880"/>
          </a:xfrm>
        </p:grpSpPr>
        <p:pic>
          <p:nvPicPr>
            <p:cNvPr id="46" name="object 18"/>
            <p:cNvPicPr/>
            <p:nvPr/>
          </p:nvPicPr>
          <p:blipFill>
            <a:blip r:embed="rId4"/>
            <a:stretch/>
          </p:blipFill>
          <p:spPr bwMode="auto">
            <a:xfrm>
              <a:off x="1412469" y="7371762"/>
              <a:ext cx="157091" cy="149702"/>
            </a:xfrm>
            <a:prstGeom prst="rect">
              <a:avLst/>
            </a:prstGeom>
          </p:spPr>
        </p:pic>
        <p:pic>
          <p:nvPicPr>
            <p:cNvPr id="47" name="object 19"/>
            <p:cNvPicPr/>
            <p:nvPr/>
          </p:nvPicPr>
          <p:blipFill>
            <a:blip r:embed="rId5"/>
            <a:stretch/>
          </p:blipFill>
          <p:spPr bwMode="auto">
            <a:xfrm>
              <a:off x="987025" y="7270591"/>
              <a:ext cx="157094" cy="149702"/>
            </a:xfrm>
            <a:prstGeom prst="rect">
              <a:avLst/>
            </a:prstGeom>
          </p:spPr>
        </p:pic>
        <p:pic>
          <p:nvPicPr>
            <p:cNvPr id="48" name="object 20"/>
            <p:cNvPicPr/>
            <p:nvPr/>
          </p:nvPicPr>
          <p:blipFill>
            <a:blip r:embed="rId6"/>
            <a:stretch/>
          </p:blipFill>
          <p:spPr bwMode="auto">
            <a:xfrm>
              <a:off x="1178899" y="7046435"/>
              <a:ext cx="202377" cy="233563"/>
            </a:xfrm>
            <a:prstGeom prst="rect">
              <a:avLst/>
            </a:prstGeom>
          </p:spPr>
        </p:pic>
        <p:sp>
          <p:nvSpPr>
            <p:cNvPr id="49" name="object 21"/>
            <p:cNvSpPr/>
            <p:nvPr/>
          </p:nvSpPr>
          <p:spPr bwMode="auto">
            <a:xfrm>
              <a:off x="935420" y="7320514"/>
              <a:ext cx="689610" cy="417195"/>
            </a:xfrm>
            <a:custGeom>
              <a:avLst/>
              <a:gdLst/>
              <a:ahLst/>
              <a:cxnLst/>
              <a:rect l="l" t="t" r="r" b="b"/>
              <a:pathLst>
                <a:path w="689610" h="417195" extrusionOk="0">
                  <a:moveTo>
                    <a:pt x="684806" y="396385"/>
                  </a:moveTo>
                  <a:lnTo>
                    <a:pt x="4523" y="396385"/>
                  </a:lnTo>
                  <a:lnTo>
                    <a:pt x="0" y="400909"/>
                  </a:lnTo>
                  <a:lnTo>
                    <a:pt x="0" y="412060"/>
                  </a:lnTo>
                  <a:lnTo>
                    <a:pt x="4523" y="416584"/>
                  </a:lnTo>
                  <a:lnTo>
                    <a:pt x="684806" y="416584"/>
                  </a:lnTo>
                  <a:lnTo>
                    <a:pt x="689329" y="412060"/>
                  </a:lnTo>
                  <a:lnTo>
                    <a:pt x="689329" y="400909"/>
                  </a:lnTo>
                  <a:lnTo>
                    <a:pt x="684806" y="396385"/>
                  </a:lnTo>
                  <a:close/>
                </a:path>
                <a:path w="689610" h="417195" extrusionOk="0">
                  <a:moveTo>
                    <a:pt x="35794" y="277562"/>
                  </a:moveTo>
                  <a:lnTo>
                    <a:pt x="28851" y="280004"/>
                  </a:lnTo>
                  <a:lnTo>
                    <a:pt x="25695" y="287331"/>
                  </a:lnTo>
                  <a:lnTo>
                    <a:pt x="25695" y="396385"/>
                  </a:lnTo>
                  <a:lnTo>
                    <a:pt x="45893" y="396385"/>
                  </a:lnTo>
                  <a:lnTo>
                    <a:pt x="45893" y="287331"/>
                  </a:lnTo>
                  <a:lnTo>
                    <a:pt x="42737" y="280004"/>
                  </a:lnTo>
                  <a:lnTo>
                    <a:pt x="35794" y="277562"/>
                  </a:lnTo>
                  <a:close/>
                </a:path>
                <a:path w="689610" h="417195" extrusionOk="0">
                  <a:moveTo>
                    <a:pt x="251343" y="152822"/>
                  </a:moveTo>
                  <a:lnTo>
                    <a:pt x="228568" y="152822"/>
                  </a:lnTo>
                  <a:lnTo>
                    <a:pt x="231144" y="155398"/>
                  </a:lnTo>
                  <a:lnTo>
                    <a:pt x="231144" y="396385"/>
                  </a:lnTo>
                  <a:lnTo>
                    <a:pt x="251343" y="396385"/>
                  </a:lnTo>
                  <a:lnTo>
                    <a:pt x="251343" y="152822"/>
                  </a:lnTo>
                  <a:close/>
                </a:path>
                <a:path w="689610" h="417195" extrusionOk="0">
                  <a:moveTo>
                    <a:pt x="455624" y="20187"/>
                  </a:moveTo>
                  <a:lnTo>
                    <a:pt x="434007" y="20187"/>
                  </a:lnTo>
                  <a:lnTo>
                    <a:pt x="436594" y="22774"/>
                  </a:lnTo>
                  <a:lnTo>
                    <a:pt x="436594" y="396385"/>
                  </a:lnTo>
                  <a:lnTo>
                    <a:pt x="458185" y="396385"/>
                  </a:lnTo>
                  <a:lnTo>
                    <a:pt x="458185" y="260903"/>
                  </a:lnTo>
                  <a:lnTo>
                    <a:pt x="460771" y="258316"/>
                  </a:lnTo>
                  <a:lnTo>
                    <a:pt x="662468" y="258316"/>
                  </a:lnTo>
                  <a:lnTo>
                    <a:pt x="661591" y="253981"/>
                  </a:lnTo>
                  <a:lnTo>
                    <a:pt x="656024" y="245729"/>
                  </a:lnTo>
                  <a:lnTo>
                    <a:pt x="647775" y="240161"/>
                  </a:lnTo>
                  <a:lnTo>
                    <a:pt x="642754" y="239144"/>
                  </a:lnTo>
                  <a:lnTo>
                    <a:pt x="456792" y="239144"/>
                  </a:lnTo>
                  <a:lnTo>
                    <a:pt x="456792" y="25957"/>
                  </a:lnTo>
                  <a:lnTo>
                    <a:pt x="455624" y="20187"/>
                  </a:lnTo>
                  <a:close/>
                </a:path>
                <a:path w="689610" h="417195" extrusionOk="0">
                  <a:moveTo>
                    <a:pt x="662468" y="258316"/>
                  </a:moveTo>
                  <a:lnTo>
                    <a:pt x="640860" y="258316"/>
                  </a:lnTo>
                  <a:lnTo>
                    <a:pt x="643446" y="260903"/>
                  </a:lnTo>
                  <a:lnTo>
                    <a:pt x="643446" y="396385"/>
                  </a:lnTo>
                  <a:lnTo>
                    <a:pt x="663634" y="396385"/>
                  </a:lnTo>
                  <a:lnTo>
                    <a:pt x="663634" y="264075"/>
                  </a:lnTo>
                  <a:lnTo>
                    <a:pt x="662468" y="258316"/>
                  </a:lnTo>
                  <a:close/>
                </a:path>
                <a:path w="689610" h="417195" extrusionOk="0">
                  <a:moveTo>
                    <a:pt x="227375" y="132624"/>
                  </a:moveTo>
                  <a:lnTo>
                    <a:pt x="51652" y="132624"/>
                  </a:lnTo>
                  <a:lnTo>
                    <a:pt x="41558" y="134667"/>
                  </a:lnTo>
                  <a:lnTo>
                    <a:pt x="33306" y="140235"/>
                  </a:lnTo>
                  <a:lnTo>
                    <a:pt x="27738" y="148487"/>
                  </a:lnTo>
                  <a:lnTo>
                    <a:pt x="25695" y="158581"/>
                  </a:lnTo>
                  <a:lnTo>
                    <a:pt x="25695" y="237521"/>
                  </a:lnTo>
                  <a:lnTo>
                    <a:pt x="28851" y="244842"/>
                  </a:lnTo>
                  <a:lnTo>
                    <a:pt x="35794" y="247283"/>
                  </a:lnTo>
                  <a:lnTo>
                    <a:pt x="42737" y="244842"/>
                  </a:lnTo>
                  <a:lnTo>
                    <a:pt x="45893" y="237521"/>
                  </a:lnTo>
                  <a:lnTo>
                    <a:pt x="45893" y="155398"/>
                  </a:lnTo>
                  <a:lnTo>
                    <a:pt x="48469" y="152822"/>
                  </a:lnTo>
                  <a:lnTo>
                    <a:pt x="251343" y="152822"/>
                  </a:lnTo>
                  <a:lnTo>
                    <a:pt x="251343" y="133294"/>
                  </a:lnTo>
                  <a:lnTo>
                    <a:pt x="231144" y="133294"/>
                  </a:lnTo>
                  <a:lnTo>
                    <a:pt x="229291" y="132865"/>
                  </a:lnTo>
                  <a:lnTo>
                    <a:pt x="227375" y="132624"/>
                  </a:lnTo>
                  <a:close/>
                </a:path>
                <a:path w="689610" h="417195" extrusionOk="0">
                  <a:moveTo>
                    <a:pt x="637687" y="238118"/>
                  </a:moveTo>
                  <a:lnTo>
                    <a:pt x="461462" y="238118"/>
                  </a:lnTo>
                  <a:lnTo>
                    <a:pt x="459064" y="238484"/>
                  </a:lnTo>
                  <a:lnTo>
                    <a:pt x="456792" y="239144"/>
                  </a:lnTo>
                  <a:lnTo>
                    <a:pt x="642754" y="239144"/>
                  </a:lnTo>
                  <a:lnTo>
                    <a:pt x="637687" y="238118"/>
                  </a:lnTo>
                  <a:close/>
                </a:path>
                <a:path w="689610" h="417195" extrusionOk="0">
                  <a:moveTo>
                    <a:pt x="430835" y="0"/>
                  </a:moveTo>
                  <a:lnTo>
                    <a:pt x="257102" y="0"/>
                  </a:lnTo>
                  <a:lnTo>
                    <a:pt x="247007" y="2042"/>
                  </a:lnTo>
                  <a:lnTo>
                    <a:pt x="238755" y="7611"/>
                  </a:lnTo>
                  <a:lnTo>
                    <a:pt x="233187" y="15862"/>
                  </a:lnTo>
                  <a:lnTo>
                    <a:pt x="231144" y="25957"/>
                  </a:lnTo>
                  <a:lnTo>
                    <a:pt x="231144" y="133294"/>
                  </a:lnTo>
                  <a:lnTo>
                    <a:pt x="251343" y="133294"/>
                  </a:lnTo>
                  <a:lnTo>
                    <a:pt x="251343" y="22774"/>
                  </a:lnTo>
                  <a:lnTo>
                    <a:pt x="253918" y="20187"/>
                  </a:lnTo>
                  <a:lnTo>
                    <a:pt x="455624" y="20187"/>
                  </a:lnTo>
                  <a:lnTo>
                    <a:pt x="454749" y="15862"/>
                  </a:lnTo>
                  <a:lnTo>
                    <a:pt x="449181" y="7611"/>
                  </a:lnTo>
                  <a:lnTo>
                    <a:pt x="440929" y="2042"/>
                  </a:lnTo>
                  <a:lnTo>
                    <a:pt x="430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sz="1092"/>
            </a:p>
          </p:txBody>
        </p:sp>
      </p:grpSp>
      <p:pic>
        <p:nvPicPr>
          <p:cNvPr id="50" name="object 22"/>
          <p:cNvPicPr/>
          <p:nvPr/>
        </p:nvPicPr>
        <p:blipFill>
          <a:blip r:embed="rId7"/>
          <a:stretch/>
        </p:blipFill>
        <p:spPr bwMode="auto">
          <a:xfrm>
            <a:off x="6237986" y="4454464"/>
            <a:ext cx="356806" cy="41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947340" y="5600764"/>
            <a:ext cx="429732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29"/>
              </a:lnSpc>
              <a:defRPr/>
            </a:pPr>
            <a:r>
              <a:rPr lang="ru-RU" sz="2911">
                <a:solidFill>
                  <a:schemeClr val="bg1"/>
                </a:solidFill>
                <a:latin typeface="PP Pangram Sans regular"/>
              </a:rPr>
              <a:t>ТОЧНО Партнерам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22428" y="1223543"/>
            <a:ext cx="4147145" cy="41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9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42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252382" y="846057"/>
            <a:ext cx="10695432" cy="4246422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519836" indent="-519836" defTabSz="343497">
              <a:lnSpc>
                <a:spcPct val="90000"/>
              </a:lnSpc>
              <a:spcBef>
                <a:spcPts val="0"/>
              </a:spcBef>
              <a:spcAft>
                <a:spcPts val="2547"/>
              </a:spcAft>
              <a:buFontTx/>
              <a:buChar char="-"/>
              <a:defRPr/>
            </a:pPr>
            <a:r>
              <a:rPr lang="ru-RU" sz="1940" dirty="0" smtClean="0"/>
              <a:t>Структура взаимодействия застройщика и АН</a:t>
            </a:r>
          </a:p>
          <a:p>
            <a:pPr marL="519836" indent="-519836" defTabSz="343497">
              <a:lnSpc>
                <a:spcPct val="90000"/>
              </a:lnSpc>
              <a:spcBef>
                <a:spcPts val="0"/>
              </a:spcBef>
              <a:spcAft>
                <a:spcPts val="2547"/>
              </a:spcAft>
              <a:buFontTx/>
              <a:buChar char="-"/>
              <a:defRPr/>
            </a:pPr>
            <a:r>
              <a:rPr lang="ru-RU" sz="1940" dirty="0" smtClean="0"/>
              <a:t>Процесс создания приложения </a:t>
            </a:r>
            <a:endParaRPr lang="ru-RU" sz="1940" dirty="0" smtClean="0"/>
          </a:p>
          <a:p>
            <a:pPr marL="519836" indent="-519836" defTabSz="343497">
              <a:lnSpc>
                <a:spcPct val="90000"/>
              </a:lnSpc>
              <a:spcBef>
                <a:spcPts val="0"/>
              </a:spcBef>
              <a:spcAft>
                <a:spcPts val="2547"/>
              </a:spcAft>
              <a:buFontTx/>
              <a:buChar char="-"/>
              <a:defRPr/>
            </a:pPr>
            <a:r>
              <a:rPr lang="ru-RU" sz="1940" dirty="0" smtClean="0"/>
              <a:t>Подводные </a:t>
            </a:r>
            <a:r>
              <a:rPr lang="ru-RU" sz="1940" dirty="0" smtClean="0"/>
              <a:t>камни при создании приложения</a:t>
            </a:r>
            <a:endParaRPr sz="1940" dirty="0"/>
          </a:p>
        </p:txBody>
      </p:sp>
    </p:spTree>
    <p:extLst>
      <p:ext uri="{BB962C8B-B14F-4D97-AF65-F5344CB8AC3E}">
        <p14:creationId xmlns:p14="http://schemas.microsoft.com/office/powerpoint/2010/main" val="49967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841952" y="4503318"/>
            <a:ext cx="2224874" cy="827120"/>
          </a:xfrm>
          <a:prstGeom prst="rect">
            <a:avLst/>
          </a:prstGeom>
        </p:spPr>
        <p:txBody>
          <a:bodyPr vert="horz" wrap="square" lIns="0" tIns="174024" rIns="0" bIns="0" rtlCol="0">
            <a:spAutoFit/>
          </a:bodyPr>
          <a:lstStyle/>
          <a:p>
            <a:pPr marL="289679">
              <a:spcBef>
                <a:spcPts val="1330"/>
              </a:spcBef>
            </a:pPr>
            <a:r>
              <a:rPr lang="ru-RU" sz="4233" dirty="0">
                <a:solidFill>
                  <a:srgbClr val="FFFFFF"/>
                </a:solidFill>
                <a:latin typeface="PP Pangram Sans Narrow"/>
                <a:cs typeface="PP Pangram Sans Narrow"/>
              </a:rPr>
              <a:t>19 157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37280" y="399891"/>
            <a:ext cx="2426950" cy="468408"/>
            <a:chOff x="452448" y="-923133"/>
            <a:chExt cx="4027588" cy="777336"/>
          </a:xfrm>
        </p:grpSpPr>
        <p:sp>
          <p:nvSpPr>
            <p:cNvPr id="8" name="object 8"/>
            <p:cNvSpPr/>
            <p:nvPr/>
          </p:nvSpPr>
          <p:spPr>
            <a:xfrm>
              <a:off x="2898586" y="-902250"/>
              <a:ext cx="732639" cy="734235"/>
            </a:xfrm>
            <a:custGeom>
              <a:avLst/>
              <a:gdLst/>
              <a:ahLst/>
              <a:cxnLst/>
              <a:rect l="l" t="t" r="r" b="b"/>
              <a:pathLst>
                <a:path w="582930" h="584200">
                  <a:moveTo>
                    <a:pt x="582891" y="0"/>
                  </a:moveTo>
                  <a:lnTo>
                    <a:pt x="428104" y="0"/>
                  </a:lnTo>
                  <a:lnTo>
                    <a:pt x="428104" y="234950"/>
                  </a:lnTo>
                  <a:lnTo>
                    <a:pt x="154787" y="234950"/>
                  </a:lnTo>
                  <a:lnTo>
                    <a:pt x="154787" y="0"/>
                  </a:lnTo>
                  <a:lnTo>
                    <a:pt x="0" y="0"/>
                  </a:lnTo>
                  <a:lnTo>
                    <a:pt x="0" y="234950"/>
                  </a:lnTo>
                  <a:lnTo>
                    <a:pt x="0" y="391160"/>
                  </a:lnTo>
                  <a:lnTo>
                    <a:pt x="0" y="584200"/>
                  </a:lnTo>
                  <a:lnTo>
                    <a:pt x="154787" y="584200"/>
                  </a:lnTo>
                  <a:lnTo>
                    <a:pt x="154787" y="391160"/>
                  </a:lnTo>
                  <a:lnTo>
                    <a:pt x="428104" y="391160"/>
                  </a:lnTo>
                  <a:lnTo>
                    <a:pt x="428104" y="584200"/>
                  </a:lnTo>
                  <a:lnTo>
                    <a:pt x="582891" y="584200"/>
                  </a:lnTo>
                  <a:lnTo>
                    <a:pt x="582891" y="391160"/>
                  </a:lnTo>
                  <a:lnTo>
                    <a:pt x="582891" y="234950"/>
                  </a:lnTo>
                  <a:lnTo>
                    <a:pt x="582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9" name="object 9"/>
            <p:cNvSpPr/>
            <p:nvPr/>
          </p:nvSpPr>
          <p:spPr>
            <a:xfrm>
              <a:off x="2096117" y="-902250"/>
              <a:ext cx="664802" cy="734235"/>
            </a:xfrm>
            <a:custGeom>
              <a:avLst/>
              <a:gdLst/>
              <a:ahLst/>
              <a:cxnLst/>
              <a:rect l="l" t="t" r="r" b="b"/>
              <a:pathLst>
                <a:path w="528955" h="584200">
                  <a:moveTo>
                    <a:pt x="528497" y="0"/>
                  </a:moveTo>
                  <a:lnTo>
                    <a:pt x="373710" y="0"/>
                  </a:lnTo>
                  <a:lnTo>
                    <a:pt x="373710" y="234950"/>
                  </a:lnTo>
                  <a:lnTo>
                    <a:pt x="154787" y="234950"/>
                  </a:lnTo>
                  <a:lnTo>
                    <a:pt x="154787" y="0"/>
                  </a:lnTo>
                  <a:lnTo>
                    <a:pt x="0" y="0"/>
                  </a:lnTo>
                  <a:lnTo>
                    <a:pt x="0" y="234950"/>
                  </a:lnTo>
                  <a:lnTo>
                    <a:pt x="0" y="391160"/>
                  </a:lnTo>
                  <a:lnTo>
                    <a:pt x="373710" y="391160"/>
                  </a:lnTo>
                  <a:lnTo>
                    <a:pt x="373710" y="584200"/>
                  </a:lnTo>
                  <a:lnTo>
                    <a:pt x="528497" y="584200"/>
                  </a:lnTo>
                  <a:lnTo>
                    <a:pt x="528497" y="391160"/>
                  </a:lnTo>
                  <a:lnTo>
                    <a:pt x="528497" y="234950"/>
                  </a:lnTo>
                  <a:lnTo>
                    <a:pt x="5284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448" y="-923129"/>
              <a:ext cx="1546683" cy="777332"/>
            </a:xfrm>
            <a:custGeom>
              <a:avLst/>
              <a:gdLst/>
              <a:ahLst/>
              <a:cxnLst/>
              <a:rect l="l" t="t" r="r" b="b"/>
              <a:pathLst>
                <a:path w="1230630" h="618490">
                  <a:moveTo>
                    <a:pt x="582891" y="16611"/>
                  </a:moveTo>
                  <a:lnTo>
                    <a:pt x="0" y="16611"/>
                  </a:lnTo>
                  <a:lnTo>
                    <a:pt x="0" y="171551"/>
                  </a:lnTo>
                  <a:lnTo>
                    <a:pt x="214058" y="171551"/>
                  </a:lnTo>
                  <a:lnTo>
                    <a:pt x="214058" y="600811"/>
                  </a:lnTo>
                  <a:lnTo>
                    <a:pt x="368846" y="600811"/>
                  </a:lnTo>
                  <a:lnTo>
                    <a:pt x="368846" y="171551"/>
                  </a:lnTo>
                  <a:lnTo>
                    <a:pt x="582891" y="171551"/>
                  </a:lnTo>
                  <a:lnTo>
                    <a:pt x="582891" y="16611"/>
                  </a:lnTo>
                  <a:close/>
                </a:path>
                <a:path w="1230630" h="618490">
                  <a:moveTo>
                    <a:pt x="1230388" y="308965"/>
                  </a:moveTo>
                  <a:lnTo>
                    <a:pt x="1227048" y="263309"/>
                  </a:lnTo>
                  <a:lnTo>
                    <a:pt x="1217345" y="219735"/>
                  </a:lnTo>
                  <a:lnTo>
                    <a:pt x="1201762" y="178714"/>
                  </a:lnTo>
                  <a:lnTo>
                    <a:pt x="1180769" y="140728"/>
                  </a:lnTo>
                  <a:lnTo>
                    <a:pt x="1154849" y="106260"/>
                  </a:lnTo>
                  <a:lnTo>
                    <a:pt x="1124470" y="75780"/>
                  </a:lnTo>
                  <a:lnTo>
                    <a:pt x="1090104" y="49784"/>
                  </a:lnTo>
                  <a:lnTo>
                    <a:pt x="1069797" y="38493"/>
                  </a:lnTo>
                  <a:lnTo>
                    <a:pt x="1069797" y="308965"/>
                  </a:lnTo>
                  <a:lnTo>
                    <a:pt x="1062266" y="355663"/>
                  </a:lnTo>
                  <a:lnTo>
                    <a:pt x="1041323" y="396252"/>
                  </a:lnTo>
                  <a:lnTo>
                    <a:pt x="1009396" y="428282"/>
                  </a:lnTo>
                  <a:lnTo>
                    <a:pt x="968933" y="449300"/>
                  </a:lnTo>
                  <a:lnTo>
                    <a:pt x="922388" y="456844"/>
                  </a:lnTo>
                  <a:lnTo>
                    <a:pt x="875842" y="449300"/>
                  </a:lnTo>
                  <a:lnTo>
                    <a:pt x="835380" y="428282"/>
                  </a:lnTo>
                  <a:lnTo>
                    <a:pt x="803452" y="396252"/>
                  </a:lnTo>
                  <a:lnTo>
                    <a:pt x="782497" y="355663"/>
                  </a:lnTo>
                  <a:lnTo>
                    <a:pt x="774966" y="308965"/>
                  </a:lnTo>
                  <a:lnTo>
                    <a:pt x="782497" y="262280"/>
                  </a:lnTo>
                  <a:lnTo>
                    <a:pt x="803452" y="221691"/>
                  </a:lnTo>
                  <a:lnTo>
                    <a:pt x="835380" y="189674"/>
                  </a:lnTo>
                  <a:lnTo>
                    <a:pt x="875842" y="168656"/>
                  </a:lnTo>
                  <a:lnTo>
                    <a:pt x="922388" y="161099"/>
                  </a:lnTo>
                  <a:lnTo>
                    <a:pt x="968933" y="168656"/>
                  </a:lnTo>
                  <a:lnTo>
                    <a:pt x="1009396" y="189674"/>
                  </a:lnTo>
                  <a:lnTo>
                    <a:pt x="1041323" y="221691"/>
                  </a:lnTo>
                  <a:lnTo>
                    <a:pt x="1062266" y="262280"/>
                  </a:lnTo>
                  <a:lnTo>
                    <a:pt x="1069797" y="308965"/>
                  </a:lnTo>
                  <a:lnTo>
                    <a:pt x="1069797" y="38493"/>
                  </a:lnTo>
                  <a:lnTo>
                    <a:pt x="1052245" y="28714"/>
                  </a:lnTo>
                  <a:lnTo>
                    <a:pt x="1011351" y="13081"/>
                  </a:lnTo>
                  <a:lnTo>
                    <a:pt x="967905" y="3352"/>
                  </a:lnTo>
                  <a:lnTo>
                    <a:pt x="922388" y="0"/>
                  </a:lnTo>
                  <a:lnTo>
                    <a:pt x="876871" y="3352"/>
                  </a:lnTo>
                  <a:lnTo>
                    <a:pt x="833424" y="13081"/>
                  </a:lnTo>
                  <a:lnTo>
                    <a:pt x="792530" y="28714"/>
                  </a:lnTo>
                  <a:lnTo>
                    <a:pt x="754672" y="49784"/>
                  </a:lnTo>
                  <a:lnTo>
                    <a:pt x="720305" y="75780"/>
                  </a:lnTo>
                  <a:lnTo>
                    <a:pt x="689927" y="106260"/>
                  </a:lnTo>
                  <a:lnTo>
                    <a:pt x="663994" y="140728"/>
                  </a:lnTo>
                  <a:lnTo>
                    <a:pt x="643001" y="178714"/>
                  </a:lnTo>
                  <a:lnTo>
                    <a:pt x="627418" y="219735"/>
                  </a:lnTo>
                  <a:lnTo>
                    <a:pt x="617715" y="263309"/>
                  </a:lnTo>
                  <a:lnTo>
                    <a:pt x="614375" y="308965"/>
                  </a:lnTo>
                  <a:lnTo>
                    <a:pt x="617715" y="354622"/>
                  </a:lnTo>
                  <a:lnTo>
                    <a:pt x="627418" y="398195"/>
                  </a:lnTo>
                  <a:lnTo>
                    <a:pt x="643001" y="439216"/>
                  </a:lnTo>
                  <a:lnTo>
                    <a:pt x="663994" y="477202"/>
                  </a:lnTo>
                  <a:lnTo>
                    <a:pt x="689927" y="511670"/>
                  </a:lnTo>
                  <a:lnTo>
                    <a:pt x="720305" y="542150"/>
                  </a:lnTo>
                  <a:lnTo>
                    <a:pt x="754672" y="568159"/>
                  </a:lnTo>
                  <a:lnTo>
                    <a:pt x="792530" y="589216"/>
                  </a:lnTo>
                  <a:lnTo>
                    <a:pt x="833424" y="604850"/>
                  </a:lnTo>
                  <a:lnTo>
                    <a:pt x="876871" y="614578"/>
                  </a:lnTo>
                  <a:lnTo>
                    <a:pt x="922388" y="617931"/>
                  </a:lnTo>
                  <a:lnTo>
                    <a:pt x="967905" y="614578"/>
                  </a:lnTo>
                  <a:lnTo>
                    <a:pt x="1011351" y="604850"/>
                  </a:lnTo>
                  <a:lnTo>
                    <a:pt x="1052245" y="589216"/>
                  </a:lnTo>
                  <a:lnTo>
                    <a:pt x="1090104" y="568159"/>
                  </a:lnTo>
                  <a:lnTo>
                    <a:pt x="1124470" y="542150"/>
                  </a:lnTo>
                  <a:lnTo>
                    <a:pt x="1154849" y="511670"/>
                  </a:lnTo>
                  <a:lnTo>
                    <a:pt x="1180769" y="477202"/>
                  </a:lnTo>
                  <a:lnTo>
                    <a:pt x="1201762" y="439216"/>
                  </a:lnTo>
                  <a:lnTo>
                    <a:pt x="1217345" y="398195"/>
                  </a:lnTo>
                  <a:lnTo>
                    <a:pt x="1227048" y="354622"/>
                  </a:lnTo>
                  <a:lnTo>
                    <a:pt x="1230388" y="308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3705098" y="-923133"/>
              <a:ext cx="774938" cy="777332"/>
            </a:xfrm>
            <a:custGeom>
              <a:avLst/>
              <a:gdLst/>
              <a:ahLst/>
              <a:cxnLst/>
              <a:rect l="l" t="t" r="r" b="b"/>
              <a:pathLst>
                <a:path w="616585" h="618490">
                  <a:moveTo>
                    <a:pt x="308000" y="0"/>
                  </a:moveTo>
                  <a:lnTo>
                    <a:pt x="262486" y="3349"/>
                  </a:lnTo>
                  <a:lnTo>
                    <a:pt x="219045" y="13081"/>
                  </a:lnTo>
                  <a:lnTo>
                    <a:pt x="178155" y="28716"/>
                  </a:lnTo>
                  <a:lnTo>
                    <a:pt x="140291" y="49776"/>
                  </a:lnTo>
                  <a:lnTo>
                    <a:pt x="105929" y="75783"/>
                  </a:lnTo>
                  <a:lnTo>
                    <a:pt x="75547" y="106261"/>
                  </a:lnTo>
                  <a:lnTo>
                    <a:pt x="49620" y="140730"/>
                  </a:lnTo>
                  <a:lnTo>
                    <a:pt x="28626" y="178713"/>
                  </a:lnTo>
                  <a:lnTo>
                    <a:pt x="13040" y="219732"/>
                  </a:lnTo>
                  <a:lnTo>
                    <a:pt x="3339" y="263308"/>
                  </a:lnTo>
                  <a:lnTo>
                    <a:pt x="0" y="308965"/>
                  </a:lnTo>
                  <a:lnTo>
                    <a:pt x="3339" y="354622"/>
                  </a:lnTo>
                  <a:lnTo>
                    <a:pt x="13040" y="398199"/>
                  </a:lnTo>
                  <a:lnTo>
                    <a:pt x="28626" y="439217"/>
                  </a:lnTo>
                  <a:lnTo>
                    <a:pt x="49620" y="477200"/>
                  </a:lnTo>
                  <a:lnTo>
                    <a:pt x="75547" y="511669"/>
                  </a:lnTo>
                  <a:lnTo>
                    <a:pt x="105929" y="542147"/>
                  </a:lnTo>
                  <a:lnTo>
                    <a:pt x="140291" y="568154"/>
                  </a:lnTo>
                  <a:lnTo>
                    <a:pt x="178155" y="589215"/>
                  </a:lnTo>
                  <a:lnTo>
                    <a:pt x="219045" y="604849"/>
                  </a:lnTo>
                  <a:lnTo>
                    <a:pt x="262486" y="614581"/>
                  </a:lnTo>
                  <a:lnTo>
                    <a:pt x="308000" y="617931"/>
                  </a:lnTo>
                  <a:lnTo>
                    <a:pt x="353514" y="614581"/>
                  </a:lnTo>
                  <a:lnTo>
                    <a:pt x="396956" y="604849"/>
                  </a:lnTo>
                  <a:lnTo>
                    <a:pt x="437847" y="589215"/>
                  </a:lnTo>
                  <a:lnTo>
                    <a:pt x="475713" y="568154"/>
                  </a:lnTo>
                  <a:lnTo>
                    <a:pt x="510076" y="542147"/>
                  </a:lnTo>
                  <a:lnTo>
                    <a:pt x="540460" y="511669"/>
                  </a:lnTo>
                  <a:lnTo>
                    <a:pt x="566388" y="477200"/>
                  </a:lnTo>
                  <a:lnTo>
                    <a:pt x="577641" y="456844"/>
                  </a:lnTo>
                  <a:lnTo>
                    <a:pt x="308000" y="456844"/>
                  </a:lnTo>
                  <a:lnTo>
                    <a:pt x="261458" y="449293"/>
                  </a:lnTo>
                  <a:lnTo>
                    <a:pt x="220999" y="428276"/>
                  </a:lnTo>
                  <a:lnTo>
                    <a:pt x="189070" y="396247"/>
                  </a:lnTo>
                  <a:lnTo>
                    <a:pt x="168119" y="355658"/>
                  </a:lnTo>
                  <a:lnTo>
                    <a:pt x="160591" y="308965"/>
                  </a:lnTo>
                  <a:lnTo>
                    <a:pt x="168119" y="262278"/>
                  </a:lnTo>
                  <a:lnTo>
                    <a:pt x="189070" y="221694"/>
                  </a:lnTo>
                  <a:lnTo>
                    <a:pt x="220999" y="189666"/>
                  </a:lnTo>
                  <a:lnTo>
                    <a:pt x="261458" y="168650"/>
                  </a:lnTo>
                  <a:lnTo>
                    <a:pt x="308000" y="161099"/>
                  </a:lnTo>
                  <a:lnTo>
                    <a:pt x="577648" y="161099"/>
                  </a:lnTo>
                  <a:lnTo>
                    <a:pt x="566388" y="140730"/>
                  </a:lnTo>
                  <a:lnTo>
                    <a:pt x="540460" y="106261"/>
                  </a:lnTo>
                  <a:lnTo>
                    <a:pt x="510076" y="75783"/>
                  </a:lnTo>
                  <a:lnTo>
                    <a:pt x="475713" y="49776"/>
                  </a:lnTo>
                  <a:lnTo>
                    <a:pt x="437847" y="28716"/>
                  </a:lnTo>
                  <a:lnTo>
                    <a:pt x="396956" y="13081"/>
                  </a:lnTo>
                  <a:lnTo>
                    <a:pt x="353514" y="3349"/>
                  </a:lnTo>
                  <a:lnTo>
                    <a:pt x="308000" y="0"/>
                  </a:lnTo>
                  <a:close/>
                </a:path>
                <a:path w="616585" h="618490">
                  <a:moveTo>
                    <a:pt x="577648" y="161099"/>
                  </a:moveTo>
                  <a:lnTo>
                    <a:pt x="308000" y="161099"/>
                  </a:lnTo>
                  <a:lnTo>
                    <a:pt x="354548" y="168650"/>
                  </a:lnTo>
                  <a:lnTo>
                    <a:pt x="395011" y="189666"/>
                  </a:lnTo>
                  <a:lnTo>
                    <a:pt x="426941" y="221694"/>
                  </a:lnTo>
                  <a:lnTo>
                    <a:pt x="447894" y="262278"/>
                  </a:lnTo>
                  <a:lnTo>
                    <a:pt x="455422" y="308965"/>
                  </a:lnTo>
                  <a:lnTo>
                    <a:pt x="447894" y="355658"/>
                  </a:lnTo>
                  <a:lnTo>
                    <a:pt x="426941" y="396247"/>
                  </a:lnTo>
                  <a:lnTo>
                    <a:pt x="395011" y="428276"/>
                  </a:lnTo>
                  <a:lnTo>
                    <a:pt x="354548" y="449293"/>
                  </a:lnTo>
                  <a:lnTo>
                    <a:pt x="308000" y="456844"/>
                  </a:lnTo>
                  <a:lnTo>
                    <a:pt x="577641" y="456844"/>
                  </a:lnTo>
                  <a:lnTo>
                    <a:pt x="587384" y="439217"/>
                  </a:lnTo>
                  <a:lnTo>
                    <a:pt x="602971" y="398199"/>
                  </a:lnTo>
                  <a:lnTo>
                    <a:pt x="612673" y="354622"/>
                  </a:lnTo>
                  <a:lnTo>
                    <a:pt x="616013" y="308965"/>
                  </a:lnTo>
                  <a:lnTo>
                    <a:pt x="612673" y="263308"/>
                  </a:lnTo>
                  <a:lnTo>
                    <a:pt x="602971" y="219732"/>
                  </a:lnTo>
                  <a:lnTo>
                    <a:pt x="587384" y="178713"/>
                  </a:lnTo>
                  <a:lnTo>
                    <a:pt x="577648" y="16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9925" y="2220953"/>
            <a:ext cx="2511058" cy="2821876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R="4095">
              <a:lnSpc>
                <a:spcPct val="120000"/>
              </a:lnSpc>
            </a:pP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ТОЧНО</a:t>
            </a:r>
            <a:r>
              <a:rPr sz="725" spc="19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–</a:t>
            </a:r>
            <a:r>
              <a:rPr sz="725" spc="19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лидирующая</a:t>
            </a:r>
            <a:r>
              <a:rPr sz="725" spc="2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инвестиционно-</a:t>
            </a:r>
            <a:r>
              <a:rPr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строительная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компания</a:t>
            </a:r>
            <a:r>
              <a:rPr sz="725" spc="11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Юга</a:t>
            </a:r>
            <a:r>
              <a:rPr sz="725" spc="12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России,</a:t>
            </a:r>
            <a:r>
              <a:rPr sz="725" spc="11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которая</a:t>
            </a:r>
            <a:r>
              <a:rPr sz="725" spc="12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объединила</a:t>
            </a:r>
            <a:endParaRPr sz="725" dirty="0">
              <a:latin typeface="PP Pangram Sans"/>
              <a:cs typeface="PP Pangram Sans"/>
            </a:endParaRPr>
          </a:p>
          <a:p>
            <a:pPr marR="252830">
              <a:lnSpc>
                <a:spcPct val="120000"/>
              </a:lnSpc>
            </a:pP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под</a:t>
            </a:r>
            <a:r>
              <a:rPr sz="725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своим</a:t>
            </a:r>
            <a:r>
              <a:rPr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брендом</a:t>
            </a:r>
            <a:r>
              <a:rPr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крупнейшего</a:t>
            </a:r>
            <a:r>
              <a:rPr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застройщика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СК</a:t>
            </a:r>
            <a:r>
              <a:rPr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ООО</a:t>
            </a:r>
            <a:r>
              <a:rPr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«ЮгСтройИмпериал».</a:t>
            </a:r>
            <a:r>
              <a:rPr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Входит</a:t>
            </a:r>
            <a:r>
              <a:rPr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в</a:t>
            </a:r>
            <a:r>
              <a:rPr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ТОП-</a:t>
            </a:r>
            <a:r>
              <a:rPr sz="725" spc="-20" dirty="0">
                <a:solidFill>
                  <a:srgbClr val="FFFFFF"/>
                </a:solidFill>
                <a:latin typeface="PP Pangram Sans"/>
                <a:cs typeface="PP Pangram Sans"/>
              </a:rPr>
              <a:t>10</a:t>
            </a:r>
            <a:endParaRPr sz="725" dirty="0">
              <a:latin typeface="PP Pangram Sans"/>
              <a:cs typeface="PP Pangram Sans"/>
            </a:endParaRPr>
          </a:p>
          <a:p>
            <a:pPr marR="32243">
              <a:lnSpc>
                <a:spcPct val="120000"/>
              </a:lnSpc>
            </a:pP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крупнейших</a:t>
            </a:r>
            <a:r>
              <a:rPr sz="725" spc="14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строительных</a:t>
            </a:r>
            <a:r>
              <a:rPr sz="725" spc="15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компаний</a:t>
            </a:r>
            <a:r>
              <a:rPr sz="725" spc="15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РФ,</a:t>
            </a:r>
            <a:r>
              <a:rPr sz="725" spc="15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включена</a:t>
            </a:r>
            <a:r>
              <a:rPr sz="725" spc="40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в</a:t>
            </a:r>
            <a:r>
              <a:rPr sz="725" spc="18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список</a:t>
            </a:r>
            <a:r>
              <a:rPr sz="725" spc="194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системообразующих</a:t>
            </a:r>
            <a:r>
              <a:rPr sz="725" spc="194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предприятий</a:t>
            </a:r>
            <a:r>
              <a:rPr sz="725" spc="194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725" spc="-8" dirty="0" err="1">
                <a:solidFill>
                  <a:srgbClr val="FFFFFF"/>
                </a:solidFill>
                <a:latin typeface="PP Pangram Sans"/>
                <a:cs typeface="PP Pangram Sans"/>
              </a:rPr>
              <a:t>России</a:t>
            </a:r>
            <a:r>
              <a:rPr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.</a:t>
            </a:r>
            <a:endParaRPr lang="ru-RU" sz="725" spc="-8" dirty="0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R="32243">
              <a:lnSpc>
                <a:spcPct val="120000"/>
              </a:lnSpc>
            </a:pPr>
            <a:endParaRPr lang="ru-RU" sz="725" spc="-8" dirty="0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>
              <a:lnSpc>
                <a:spcPct val="120000"/>
              </a:lnSpc>
            </a:pP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Основана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в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2013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году.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Головной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офис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находится</a:t>
            </a:r>
            <a:r>
              <a:rPr lang="ru-RU" sz="725" dirty="0">
                <a:latin typeface="PP Pangram Sans"/>
                <a:cs typeface="PP Pangram Sans"/>
              </a:rPr>
              <a:t/>
            </a:r>
            <a:br>
              <a:rPr lang="ru-RU" sz="725" dirty="0">
                <a:latin typeface="PP Pangram Sans"/>
                <a:cs typeface="PP Pangram Sans"/>
              </a:rPr>
            </a:b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в</a:t>
            </a:r>
            <a:r>
              <a:rPr lang="ru-RU" sz="725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Краснодаре,</a:t>
            </a:r>
            <a:r>
              <a:rPr lang="ru-RU" sz="725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проекты</a:t>
            </a:r>
            <a:r>
              <a:rPr lang="ru-RU" sz="725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–</a:t>
            </a:r>
            <a:r>
              <a:rPr lang="ru-RU" sz="725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Краснодар,</a:t>
            </a:r>
            <a:r>
              <a:rPr lang="ru-RU" sz="725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Новороссийск,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Туапсе,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Армавир,</a:t>
            </a:r>
            <a:r>
              <a:rPr lang="ru-RU" sz="725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Тихорецк,</a:t>
            </a:r>
            <a:r>
              <a:rPr lang="ru-RU" sz="725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Ялта,</a:t>
            </a:r>
            <a:r>
              <a:rPr lang="ru-RU" sz="725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Белгород.</a:t>
            </a:r>
            <a:r>
              <a:rPr lang="ru-RU" sz="725" dirty="0">
                <a:latin typeface="PP Pangram Sans"/>
                <a:cs typeface="PP Pangram Sans"/>
              </a:rPr>
              <a:t/>
            </a:r>
            <a:br>
              <a:rPr lang="ru-RU" sz="725" dirty="0">
                <a:latin typeface="PP Pangram Sans"/>
                <a:cs typeface="PP Pangram Sans"/>
              </a:rPr>
            </a:b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Группа</a:t>
            </a:r>
            <a:r>
              <a:rPr lang="ru-RU" sz="725" spc="8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компаний</a:t>
            </a:r>
            <a:r>
              <a:rPr lang="ru-RU" sz="725" spc="9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специализируется</a:t>
            </a:r>
            <a:endParaRPr lang="ru-RU" sz="725" dirty="0">
              <a:latin typeface="PP Pangram Sans"/>
              <a:cs typeface="PP Pangram Sans"/>
            </a:endParaRPr>
          </a:p>
          <a:p>
            <a:pPr marR="4095">
              <a:lnSpc>
                <a:spcPct val="120000"/>
              </a:lnSpc>
            </a:pP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на</a:t>
            </a:r>
            <a:r>
              <a:rPr lang="ru-RU" sz="725" spc="194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строительстве</a:t>
            </a:r>
            <a:r>
              <a:rPr lang="ru-RU" sz="725" spc="19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по</a:t>
            </a:r>
            <a:r>
              <a:rPr lang="ru-RU" sz="725" spc="19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монолитно-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кирпичной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технологии</a:t>
            </a:r>
            <a:r>
              <a:rPr lang="ru-RU"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</a:t>
            </a:r>
            <a:r>
              <a:rPr lang="ru-RU" sz="725" spc="14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предусматривает</a:t>
            </a:r>
            <a:r>
              <a:rPr lang="ru-RU"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весь</a:t>
            </a:r>
            <a:r>
              <a:rPr lang="ru-RU" sz="725" spc="14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комплекс</a:t>
            </a:r>
            <a:r>
              <a:rPr lang="ru-RU" sz="725" spc="14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работ: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от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создания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идеи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проекта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до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его</a:t>
            </a:r>
            <a:r>
              <a:rPr lang="ru-RU" sz="725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реализации</a:t>
            </a:r>
            <a:endParaRPr lang="ru-RU" sz="725" dirty="0">
              <a:latin typeface="PP Pangram Sans"/>
              <a:cs typeface="PP Pangram Sans"/>
            </a:endParaRPr>
          </a:p>
          <a:p>
            <a:pPr marR="17913">
              <a:lnSpc>
                <a:spcPct val="120000"/>
              </a:lnSpc>
            </a:pP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</a:t>
            </a:r>
            <a:r>
              <a:rPr lang="ru-RU" sz="725" spc="17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управления</a:t>
            </a:r>
            <a:r>
              <a:rPr lang="ru-RU" sz="725" spc="17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готовыми</a:t>
            </a:r>
            <a:r>
              <a:rPr lang="ru-RU" sz="725" spc="17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девелоперскими</a:t>
            </a:r>
            <a:r>
              <a:rPr lang="ru-RU" sz="725" spc="17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проектами.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Группа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компаний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включает</a:t>
            </a:r>
            <a:r>
              <a:rPr lang="ru-RU" sz="725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в</a:t>
            </a:r>
            <a:r>
              <a:rPr lang="ru-RU" sz="725" spc="1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себя</a:t>
            </a:r>
            <a:r>
              <a:rPr lang="ru-RU" sz="725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производство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строительных</a:t>
            </a:r>
            <a:r>
              <a:rPr lang="ru-RU" sz="725" spc="23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материалов,</a:t>
            </a:r>
            <a:r>
              <a:rPr lang="ru-RU" sz="725" spc="23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собственный</a:t>
            </a:r>
            <a:r>
              <a:rPr lang="ru-RU" sz="725" spc="23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16" dirty="0">
                <a:solidFill>
                  <a:srgbClr val="FFFFFF"/>
                </a:solidFill>
                <a:latin typeface="PP Pangram Sans"/>
                <a:cs typeface="PP Pangram Sans"/>
              </a:rPr>
              <a:t>парк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 специализированной</a:t>
            </a:r>
            <a:r>
              <a:rPr lang="ru-RU" sz="725" spc="314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строительной</a:t>
            </a:r>
            <a:r>
              <a:rPr lang="ru-RU" sz="725" spc="314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техники,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застройщиков</a:t>
            </a:r>
            <a:r>
              <a:rPr lang="ru-RU"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</a:t>
            </a:r>
            <a:r>
              <a:rPr lang="ru-RU"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различные</a:t>
            </a:r>
            <a:r>
              <a:rPr lang="ru-RU" sz="725" spc="14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сервисы</a:t>
            </a:r>
            <a:r>
              <a:rPr lang="ru-RU"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для</a:t>
            </a:r>
            <a:r>
              <a:rPr lang="ru-RU" sz="725" spc="14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создания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современной</a:t>
            </a:r>
            <a:r>
              <a:rPr lang="ru-RU" sz="725" spc="198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инфраструктуры</a:t>
            </a:r>
            <a:r>
              <a:rPr lang="ru-RU" sz="725" spc="2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для</a:t>
            </a:r>
            <a:r>
              <a:rPr lang="ru-RU" sz="725" spc="201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жилых</a:t>
            </a:r>
            <a:r>
              <a:rPr lang="ru-RU" sz="725" spc="40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lang="ru-RU" sz="725" spc="-8" dirty="0">
                <a:solidFill>
                  <a:srgbClr val="FFFFFF"/>
                </a:solidFill>
                <a:latin typeface="PP Pangram Sans"/>
                <a:cs typeface="PP Pangram Sans"/>
              </a:rPr>
              <a:t>комплексов.</a:t>
            </a:r>
            <a:endParaRPr lang="ru-RU" sz="725" dirty="0">
              <a:latin typeface="PP Pangram Sans"/>
              <a:cs typeface="PP Pangram Sans"/>
            </a:endParaRPr>
          </a:p>
          <a:p>
            <a:pPr marR="32243">
              <a:lnSpc>
                <a:spcPct val="120000"/>
              </a:lnSpc>
            </a:pPr>
            <a:endParaRPr sz="725" dirty="0">
              <a:latin typeface="PP Pangram Sans"/>
              <a:cs typeface="PP Pangram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384" y="6201564"/>
            <a:ext cx="2514641" cy="356069"/>
          </a:xfrm>
          <a:prstGeom prst="rect">
            <a:avLst/>
          </a:prstGeom>
        </p:spPr>
        <p:txBody>
          <a:bodyPr vert="horz" wrap="square" lIns="0" tIns="9725" rIns="0" bIns="0" rtlCol="0">
            <a:spAutoFit/>
          </a:bodyPr>
          <a:lstStyle/>
          <a:p>
            <a:pPr marL="10236" marR="4095">
              <a:lnSpc>
                <a:spcPct val="127200"/>
              </a:lnSpc>
              <a:spcBef>
                <a:spcPts val="76"/>
              </a:spcBef>
            </a:pP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Группа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Компаний</a:t>
            </a:r>
            <a:r>
              <a:rPr sz="443" spc="11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Точно</a:t>
            </a:r>
            <a:r>
              <a:rPr sz="443" spc="11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-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новое</a:t>
            </a:r>
            <a:r>
              <a:rPr sz="443" spc="11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коммерческое</a:t>
            </a:r>
            <a:r>
              <a:rPr sz="443" spc="11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обозначение</a:t>
            </a:r>
            <a:r>
              <a:rPr sz="443" spc="11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Застройщиков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spc="-8" dirty="0">
                <a:solidFill>
                  <a:srgbClr val="FFFFFF"/>
                </a:solidFill>
                <a:latin typeface="PP Pangram Sans"/>
                <a:cs typeface="PP Pangram Sans"/>
              </a:rPr>
              <a:t>Группы</a:t>
            </a:r>
            <a:r>
              <a:rPr sz="443" spc="40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Компаний</a:t>
            </a:r>
            <a:r>
              <a:rPr sz="443" spc="12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ЮгСтройИмпериал</a:t>
            </a:r>
            <a:r>
              <a:rPr sz="443" spc="12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в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соответствии</a:t>
            </a:r>
            <a:r>
              <a:rPr sz="443" spc="12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с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ЕИСЖС.</a:t>
            </a:r>
            <a:r>
              <a:rPr sz="443" spc="12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Застройщики</a:t>
            </a:r>
            <a:r>
              <a:rPr sz="443" spc="12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spc="-8" dirty="0">
                <a:solidFill>
                  <a:srgbClr val="FFFFFF"/>
                </a:solidFill>
                <a:latin typeface="PP Pangram Sans"/>
                <a:cs typeface="PP Pangram Sans"/>
              </a:rPr>
              <a:t>Группы</a:t>
            </a:r>
            <a:r>
              <a:rPr sz="443" spc="40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Компаний: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ООО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«Белые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Росы»,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ОООСЗ</a:t>
            </a:r>
            <a:r>
              <a:rPr sz="443" spc="137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«ЮгСтройИмпериал»,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ООО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«Империал</a:t>
            </a:r>
            <a:r>
              <a:rPr sz="443" spc="13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spc="-8" dirty="0">
                <a:solidFill>
                  <a:srgbClr val="FFFFFF"/>
                </a:solidFill>
                <a:latin typeface="PP Pangram Sans"/>
                <a:cs typeface="PP Pangram Sans"/>
              </a:rPr>
              <a:t>Град»,</a:t>
            </a:r>
            <a:r>
              <a:rPr sz="443" spc="403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ООО</a:t>
            </a:r>
            <a:r>
              <a:rPr sz="443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«Империал</a:t>
            </a:r>
            <a:r>
              <a:rPr sz="443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Коммерц»,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ООО</a:t>
            </a:r>
            <a:r>
              <a:rPr sz="443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СЗ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«Римские</a:t>
            </a:r>
            <a:r>
              <a:rPr sz="443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каникулы»,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ООО</a:t>
            </a:r>
            <a:r>
              <a:rPr sz="443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«Строй</a:t>
            </a:r>
            <a:r>
              <a:rPr sz="443" spc="109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dirty="0">
                <a:solidFill>
                  <a:srgbClr val="FFFFFF"/>
                </a:solidFill>
                <a:latin typeface="PP Pangram Sans"/>
                <a:cs typeface="PP Pangram Sans"/>
              </a:rPr>
              <a:t>Бизнес</a:t>
            </a:r>
            <a:r>
              <a:rPr sz="443" spc="105" dirty="0">
                <a:solidFill>
                  <a:srgbClr val="FFFFFF"/>
                </a:solidFill>
                <a:latin typeface="PP Pangram Sans"/>
                <a:cs typeface="PP Pangram Sans"/>
              </a:rPr>
              <a:t> </a:t>
            </a:r>
            <a:r>
              <a:rPr sz="443" spc="-8" dirty="0">
                <a:solidFill>
                  <a:srgbClr val="FFFFFF"/>
                </a:solidFill>
                <a:latin typeface="PP Pangram Sans"/>
                <a:cs typeface="PP Pangram Sans"/>
              </a:rPr>
              <a:t>Групп».</a:t>
            </a:r>
            <a:endParaRPr sz="443" dirty="0">
              <a:latin typeface="PP Pangram Sans"/>
              <a:cs typeface="PP Pangram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4031" y="2220954"/>
            <a:ext cx="2451685" cy="3032703"/>
          </a:xfrm>
          <a:prstGeom prst="rect">
            <a:avLst/>
          </a:prstGeom>
        </p:spPr>
        <p:txBody>
          <a:bodyPr vert="horz" wrap="square" lIns="0" tIns="10237" rIns="0" bIns="0" rtlCol="0">
            <a:spAutoFit/>
          </a:bodyPr>
          <a:lstStyle/>
          <a:p>
            <a:pPr marL="10236" marR="4095">
              <a:lnSpc>
                <a:spcPct val="120000"/>
              </a:lnSpc>
              <a:spcBef>
                <a:spcPts val="81"/>
              </a:spcBef>
            </a:pP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Это если официально. А если коротко и по делу – </a:t>
            </a: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/>
            </a:r>
            <a:b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sz="725" dirty="0" err="1">
                <a:solidFill>
                  <a:srgbClr val="FFFFFF"/>
                </a:solidFill>
                <a:latin typeface="PP Pangram Sans"/>
                <a:cs typeface="PP Pangram Sans"/>
              </a:rPr>
              <a:t>мы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 большая амбициозная команда из 2 500 специалистов, которые объединены стремлением создавать и развивать полноценную современную среду для жизни </a:t>
            </a:r>
            <a:r>
              <a:rPr sz="725" dirty="0" err="1">
                <a:solidFill>
                  <a:srgbClr val="FFFFFF"/>
                </a:solidFill>
                <a:latin typeface="PP Pangram Sans"/>
                <a:cs typeface="PP Pangram Sans"/>
              </a:rPr>
              <a:t>людей</a:t>
            </a:r>
            <a:r>
              <a:rPr sz="725" dirty="0">
                <a:solidFill>
                  <a:srgbClr val="FFFFFF"/>
                </a:solidFill>
                <a:latin typeface="PP Pangram Sans"/>
                <a:cs typeface="PP Pangram Sans"/>
              </a:rPr>
              <a:t>.</a:t>
            </a:r>
            <a:endParaRPr lang="ru-RU" sz="725" dirty="0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L="10236" marR="4095">
              <a:lnSpc>
                <a:spcPct val="120000"/>
              </a:lnSpc>
              <a:spcBef>
                <a:spcPts val="81"/>
              </a:spcBef>
            </a:pPr>
            <a:endParaRPr lang="ru-RU" sz="725" dirty="0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L="10236" marR="4095">
              <a:lnSpc>
                <a:spcPct val="120000"/>
              </a:lnSpc>
              <a:spcBef>
                <a:spcPts val="81"/>
              </a:spcBef>
            </a:pP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Общая площадь проектов, реализованных</a:t>
            </a:r>
            <a:b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 обслуживаемых компанией, – более 1 500 000 м² жилья и коммерческой недвижимости. Одновременно с этим компания строит более 1 500 000 м² в пяти городах Краснодарского края, Белгороде</a:t>
            </a:r>
            <a:b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 республике Крым.</a:t>
            </a:r>
          </a:p>
          <a:p>
            <a:pPr marL="10236" marR="4095">
              <a:lnSpc>
                <a:spcPct val="120000"/>
              </a:lnSpc>
              <a:spcBef>
                <a:spcPts val="81"/>
              </a:spcBef>
            </a:pPr>
            <a:endParaRPr lang="ru-RU" sz="725" dirty="0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L="10236" marR="4095">
              <a:lnSpc>
                <a:spcPct val="120000"/>
              </a:lnSpc>
              <a:spcBef>
                <a:spcPts val="81"/>
              </a:spcBef>
            </a:pP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Результаты мы измеряем не только в квадратных метрах, а еще в гектарах благоустроенных зеленых территорий, построенных детских садах, школах, поликлиниках, храмах, фитнес-центрах, парках </a:t>
            </a:r>
            <a:b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и бульварах. Мы переносим их из рекламных рендеров в реальность даже в лучшем виде,</a:t>
            </a:r>
            <a:b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lang="ru-RU" sz="725" dirty="0">
                <a:solidFill>
                  <a:srgbClr val="FFFFFF"/>
                </a:solidFill>
                <a:latin typeface="PP Pangram Sans"/>
                <a:cs typeface="PP Pangram Sans"/>
              </a:rPr>
              <a:t>чем планируем изначально – таков наш принцип.</a:t>
            </a:r>
          </a:p>
          <a:p>
            <a:pPr marL="10236" marR="4095">
              <a:lnSpc>
                <a:spcPct val="120000"/>
              </a:lnSpc>
              <a:spcBef>
                <a:spcPts val="81"/>
              </a:spcBef>
            </a:pPr>
            <a:endParaRPr lang="ru-RU" sz="725" dirty="0">
              <a:solidFill>
                <a:srgbClr val="FFFFFF"/>
              </a:solidFill>
              <a:latin typeface="PP Pangram Sans"/>
              <a:cs typeface="PP Pangram Sans"/>
            </a:endParaRPr>
          </a:p>
          <a:p>
            <a:pPr marL="10236" marR="4095">
              <a:lnSpc>
                <a:spcPct val="120000"/>
              </a:lnSpc>
              <a:spcBef>
                <a:spcPts val="81"/>
              </a:spcBef>
            </a:pPr>
            <a:endParaRPr sz="725" dirty="0">
              <a:solidFill>
                <a:srgbClr val="FFFFFF"/>
              </a:solidFill>
              <a:latin typeface="PP Pangram Sans"/>
              <a:cs typeface="PP Pangram Sans"/>
            </a:endParaRPr>
          </a:p>
        </p:txBody>
      </p:sp>
      <p:pic>
        <p:nvPicPr>
          <p:cNvPr id="20" name="object 11"/>
          <p:cNvPicPr/>
          <p:nvPr/>
        </p:nvPicPr>
        <p:blipFill rotWithShape="1">
          <a:blip r:embed="rId2" cstate="print"/>
          <a:srcRect l="6277" r="6940" b="840"/>
          <a:stretch/>
        </p:blipFill>
        <p:spPr>
          <a:xfrm>
            <a:off x="6096000" y="2254599"/>
            <a:ext cx="2026873" cy="2283393"/>
          </a:xfrm>
          <a:prstGeom prst="rect">
            <a:avLst/>
          </a:prstGeom>
        </p:spPr>
      </p:pic>
      <p:pic>
        <p:nvPicPr>
          <p:cNvPr id="30" name="object 12"/>
          <p:cNvPicPr/>
          <p:nvPr/>
        </p:nvPicPr>
        <p:blipFill rotWithShape="1">
          <a:blip r:embed="rId3" cstate="print"/>
          <a:srcRect l="10314" r="3958" b="4558"/>
          <a:stretch/>
        </p:blipFill>
        <p:spPr>
          <a:xfrm>
            <a:off x="8122873" y="4535112"/>
            <a:ext cx="1917080" cy="2323705"/>
          </a:xfrm>
          <a:prstGeom prst="rect">
            <a:avLst/>
          </a:prstGeom>
        </p:spPr>
      </p:pic>
      <p:sp>
        <p:nvSpPr>
          <p:cNvPr id="29" name="object 9"/>
          <p:cNvSpPr/>
          <p:nvPr/>
        </p:nvSpPr>
        <p:spPr>
          <a:xfrm>
            <a:off x="10148300" y="0"/>
            <a:ext cx="2041689" cy="2277634"/>
          </a:xfrm>
          <a:custGeom>
            <a:avLst/>
            <a:gdLst/>
            <a:ahLst/>
            <a:cxnLst/>
            <a:rect l="l" t="t" r="r" b="b"/>
            <a:pathLst>
              <a:path w="2556509" h="2514600">
                <a:moveTo>
                  <a:pt x="2556002" y="0"/>
                </a:moveTo>
                <a:lnTo>
                  <a:pt x="0" y="0"/>
                </a:lnTo>
                <a:lnTo>
                  <a:pt x="0" y="2514600"/>
                </a:lnTo>
                <a:lnTo>
                  <a:pt x="2556002" y="2514600"/>
                </a:lnTo>
                <a:lnTo>
                  <a:pt x="2556002" y="0"/>
                </a:lnTo>
                <a:close/>
              </a:path>
            </a:pathLst>
          </a:custGeom>
          <a:solidFill>
            <a:srgbClr val="4773FC"/>
          </a:solidFill>
        </p:spPr>
        <p:txBody>
          <a:bodyPr wrap="square" lIns="0" tIns="0" rIns="0" bIns="0" rtlCol="0"/>
          <a:lstStyle/>
          <a:p>
            <a:endParaRPr sz="1154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122874" y="2254599"/>
            <a:ext cx="4069070" cy="2280514"/>
          </a:xfrm>
          <a:prstGeom prst="rect">
            <a:avLst/>
          </a:prstGeom>
          <a:solidFill>
            <a:srgbClr val="E73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4"/>
          </a:p>
        </p:txBody>
      </p:sp>
      <p:sp>
        <p:nvSpPr>
          <p:cNvPr id="35" name="Прямоугольник 34"/>
          <p:cNvSpPr/>
          <p:nvPr/>
        </p:nvSpPr>
        <p:spPr>
          <a:xfrm>
            <a:off x="10039954" y="5298642"/>
            <a:ext cx="2018108" cy="68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694" marR="310663">
              <a:lnSpc>
                <a:spcPct val="111100"/>
              </a:lnSpc>
              <a:spcBef>
                <a:spcPts val="189"/>
              </a:spcBef>
            </a:pPr>
            <a:r>
              <a:rPr lang="ru-RU" sz="1154" dirty="0">
                <a:solidFill>
                  <a:srgbClr val="FFFFFF"/>
                </a:solidFill>
                <a:latin typeface="PP Pangram Sans"/>
                <a:cs typeface="PP Pangram Sans"/>
              </a:rPr>
              <a:t>ключей от квартир вручили нашим жителям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982628" y="2220954"/>
            <a:ext cx="4349561" cy="743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679">
              <a:spcBef>
                <a:spcPts val="1330"/>
              </a:spcBef>
            </a:pPr>
            <a:r>
              <a:rPr lang="ru-RU" sz="4233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&gt;3 000 000 </a:t>
            </a:r>
            <a:r>
              <a:rPr lang="ru-RU" sz="4233" b="1" spc="-20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м²</a:t>
            </a:r>
            <a:endParaRPr lang="ru-RU" sz="4233" dirty="0">
              <a:latin typeface="PP Pangram Sans Narrow"/>
              <a:cs typeface="PP Pangram Sans Narrow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122873" y="2980172"/>
            <a:ext cx="5072864" cy="2590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4694" marR="2213028">
              <a:lnSpc>
                <a:spcPts val="1290"/>
              </a:lnSpc>
              <a:spcBef>
                <a:spcPts val="4"/>
              </a:spcBef>
            </a:pPr>
            <a:r>
              <a:rPr lang="ru-RU" sz="1154" dirty="0">
                <a:solidFill>
                  <a:srgbClr val="FFFFFF"/>
                </a:solidFill>
                <a:latin typeface="PP Pangram Sans"/>
                <a:cs typeface="PP Pangram Sans"/>
              </a:rPr>
              <a:t>общая площадь проектов компании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93851" y="110282"/>
            <a:ext cx="1102225" cy="682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9679">
              <a:lnSpc>
                <a:spcPts val="4630"/>
              </a:lnSpc>
              <a:spcBef>
                <a:spcPts val="1330"/>
              </a:spcBef>
            </a:pPr>
            <a:r>
              <a:rPr lang="ru-RU" sz="4233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58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0201027" y="862434"/>
            <a:ext cx="288981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694"/>
            <a:r>
              <a:rPr lang="ru-RU" sz="1154" dirty="0">
                <a:solidFill>
                  <a:srgbClr val="FFFFFF"/>
                </a:solidFill>
                <a:latin typeface="PP Pangram Sans"/>
                <a:cs typeface="PP Pangram Sans"/>
              </a:rPr>
              <a:t>многоэтажных дома</a:t>
            </a:r>
          </a:p>
          <a:p>
            <a:pPr marL="184694" marR="668412"/>
            <a:r>
              <a:rPr lang="ru-RU" sz="1154" dirty="0">
                <a:solidFill>
                  <a:srgbClr val="FFFFFF"/>
                </a:solidFill>
                <a:latin typeface="PP Pangram Sans"/>
                <a:cs typeface="PP Pangram Sans"/>
              </a:rPr>
              <a:t>успешно введены </a:t>
            </a:r>
            <a:br>
              <a:rPr lang="ru-RU" sz="1154" dirty="0">
                <a:solidFill>
                  <a:srgbClr val="FFFFFF"/>
                </a:solidFill>
                <a:latin typeface="PP Pangram Sans"/>
                <a:cs typeface="PP Pangram Sans"/>
              </a:rPr>
            </a:br>
            <a:r>
              <a:rPr lang="ru-RU" sz="1154" dirty="0">
                <a:solidFill>
                  <a:srgbClr val="FFFFFF"/>
                </a:solidFill>
                <a:latin typeface="PP Pangram Sans"/>
                <a:cs typeface="PP Pangram Sans"/>
              </a:rPr>
              <a:t>в эксплуатацию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384" y="1190681"/>
            <a:ext cx="349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ТОП-10 в РФ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9"/>
          <p:cNvSpPr/>
          <p:nvPr/>
        </p:nvSpPr>
        <p:spPr>
          <a:xfrm>
            <a:off x="8116165" y="2279755"/>
            <a:ext cx="4098021" cy="2298490"/>
          </a:xfrm>
          <a:custGeom>
            <a:avLst/>
            <a:gdLst/>
            <a:ahLst/>
            <a:cxnLst/>
            <a:rect l="l" t="t" r="r" b="b"/>
            <a:pathLst>
              <a:path w="2556509" h="2514600">
                <a:moveTo>
                  <a:pt x="2556002" y="0"/>
                </a:moveTo>
                <a:lnTo>
                  <a:pt x="0" y="0"/>
                </a:lnTo>
                <a:lnTo>
                  <a:pt x="0" y="2514600"/>
                </a:lnTo>
                <a:lnTo>
                  <a:pt x="2556002" y="2514600"/>
                </a:lnTo>
                <a:lnTo>
                  <a:pt x="2556002" y="0"/>
                </a:lnTo>
                <a:close/>
              </a:path>
            </a:pathLst>
          </a:custGeom>
          <a:solidFill>
            <a:srgbClr val="E75500"/>
          </a:solidFill>
        </p:spPr>
        <p:txBody>
          <a:bodyPr wrap="square" lIns="0" tIns="0" rIns="0" bIns="0" rtlCol="0"/>
          <a:lstStyle/>
          <a:p>
            <a:endParaRPr sz="1154" dirty="0"/>
          </a:p>
        </p:txBody>
      </p:sp>
      <p:sp>
        <p:nvSpPr>
          <p:cNvPr id="38" name="object 9"/>
          <p:cNvSpPr/>
          <p:nvPr/>
        </p:nvSpPr>
        <p:spPr>
          <a:xfrm>
            <a:off x="57" y="4575721"/>
            <a:ext cx="4049425" cy="2277634"/>
          </a:xfrm>
          <a:custGeom>
            <a:avLst/>
            <a:gdLst/>
            <a:ahLst/>
            <a:cxnLst/>
            <a:rect l="l" t="t" r="r" b="b"/>
            <a:pathLst>
              <a:path w="2556509" h="2514600">
                <a:moveTo>
                  <a:pt x="2556002" y="0"/>
                </a:moveTo>
                <a:lnTo>
                  <a:pt x="0" y="0"/>
                </a:lnTo>
                <a:lnTo>
                  <a:pt x="0" y="2514600"/>
                </a:lnTo>
                <a:lnTo>
                  <a:pt x="2556002" y="2514600"/>
                </a:lnTo>
                <a:lnTo>
                  <a:pt x="2556002" y="0"/>
                </a:lnTo>
                <a:close/>
              </a:path>
            </a:pathLst>
          </a:custGeom>
          <a:solidFill>
            <a:srgbClr val="4773FC"/>
          </a:solidFill>
        </p:spPr>
        <p:txBody>
          <a:bodyPr wrap="square" lIns="0" tIns="0" rIns="0" bIns="0" rtlCol="0"/>
          <a:lstStyle/>
          <a:p>
            <a:endParaRPr sz="1154" dirty="0"/>
          </a:p>
        </p:txBody>
      </p:sp>
      <p:sp>
        <p:nvSpPr>
          <p:cNvPr id="7" name="object 7"/>
          <p:cNvSpPr/>
          <p:nvPr/>
        </p:nvSpPr>
        <p:spPr>
          <a:xfrm>
            <a:off x="8116163" y="4566678"/>
            <a:ext cx="4098022" cy="2291323"/>
          </a:xfrm>
          <a:custGeom>
            <a:avLst/>
            <a:gdLst/>
            <a:ahLst/>
            <a:cxnLst/>
            <a:rect l="l" t="t" r="r" b="b"/>
            <a:pathLst>
              <a:path w="5040630" h="3564254">
                <a:moveTo>
                  <a:pt x="5040007" y="0"/>
                </a:moveTo>
                <a:lnTo>
                  <a:pt x="0" y="0"/>
                </a:lnTo>
                <a:lnTo>
                  <a:pt x="0" y="3564001"/>
                </a:lnTo>
                <a:lnTo>
                  <a:pt x="5040007" y="3564001"/>
                </a:lnTo>
                <a:lnTo>
                  <a:pt x="5040007" y="0"/>
                </a:lnTo>
                <a:close/>
              </a:path>
            </a:pathLst>
          </a:custGeom>
          <a:solidFill>
            <a:srgbClr val="008875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sp>
        <p:nvSpPr>
          <p:cNvPr id="8" name="object 8"/>
          <p:cNvSpPr txBox="1"/>
          <p:nvPr/>
        </p:nvSpPr>
        <p:spPr>
          <a:xfrm>
            <a:off x="8404857" y="4825930"/>
            <a:ext cx="2611486" cy="611010"/>
          </a:xfrm>
          <a:prstGeom prst="rect">
            <a:avLst/>
          </a:prstGeom>
        </p:spPr>
        <p:txBody>
          <a:bodyPr vert="horz" wrap="square" lIns="0" tIns="9725" rIns="0" bIns="0" rtlCol="0">
            <a:spAutoFit/>
          </a:bodyPr>
          <a:lstStyle/>
          <a:p>
            <a:pPr marL="10236" marR="4095">
              <a:lnSpc>
                <a:spcPct val="100899"/>
              </a:lnSpc>
              <a:spcBef>
                <a:spcPts val="76"/>
              </a:spcBef>
            </a:pPr>
            <a:r>
              <a:rPr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Благотворительный </a:t>
            </a: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фонд</a:t>
            </a:r>
            <a:r>
              <a:rPr sz="1934" b="1" spc="-32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ТОЧНО</a:t>
            </a:r>
            <a:r>
              <a:rPr sz="1934" b="1" spc="-2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Добро</a:t>
            </a:r>
            <a:endParaRPr sz="1934" dirty="0">
              <a:latin typeface="PP Pangram Sans Narrow"/>
              <a:cs typeface="PP Pangram Sans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1499" y="2510297"/>
            <a:ext cx="3098131" cy="611010"/>
          </a:xfrm>
          <a:prstGeom prst="rect">
            <a:avLst/>
          </a:prstGeom>
        </p:spPr>
        <p:txBody>
          <a:bodyPr vert="horz" wrap="square" lIns="0" tIns="9725" rIns="0" bIns="0" rtlCol="0">
            <a:spAutoFit/>
          </a:bodyPr>
          <a:lstStyle/>
          <a:p>
            <a:pPr marL="10236" marR="4095">
              <a:lnSpc>
                <a:spcPct val="100899"/>
              </a:lnSpc>
              <a:spcBef>
                <a:spcPts val="76"/>
              </a:spcBef>
            </a:pP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Агентство</a:t>
            </a:r>
            <a:r>
              <a:rPr sz="1934" b="1" spc="-24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недвижимости </a:t>
            </a: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ТОЧНО</a:t>
            </a:r>
            <a:r>
              <a:rPr sz="1934" b="1" spc="-60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sz="1934" b="1" spc="-16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Риелт</a:t>
            </a:r>
            <a:endParaRPr sz="1934" dirty="0">
              <a:latin typeface="PP Pangram Sans Narrow"/>
              <a:cs typeface="PP Pangram Sans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0823" y="2442451"/>
            <a:ext cx="1778374" cy="607695"/>
          </a:xfrm>
          <a:prstGeom prst="rect">
            <a:avLst/>
          </a:prstGeom>
        </p:spPr>
        <p:txBody>
          <a:bodyPr vert="horz" wrap="square" lIns="0" tIns="12284" rIns="0" bIns="0" rtlCol="0">
            <a:spAutoFit/>
          </a:bodyPr>
          <a:lstStyle/>
          <a:p>
            <a:pPr marL="10236">
              <a:spcBef>
                <a:spcPts val="97"/>
              </a:spcBef>
            </a:pP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Сеть</a:t>
            </a:r>
            <a:r>
              <a:rPr sz="1934" b="1" spc="-16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фитнес-</a:t>
            </a:r>
            <a:r>
              <a:rPr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клубов</a:t>
            </a:r>
            <a:endParaRPr sz="1934" dirty="0">
              <a:latin typeface="PP Pangram Sans Narrow"/>
              <a:cs typeface="PP Pangram Sans Narrow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6351001" y="3966563"/>
            <a:ext cx="1456315" cy="342929"/>
            <a:chOff x="3619655" y="4423914"/>
            <a:chExt cx="2270773" cy="534715"/>
          </a:xfrm>
        </p:grpSpPr>
        <p:sp>
          <p:nvSpPr>
            <p:cNvPr id="12" name="object 12"/>
            <p:cNvSpPr/>
            <p:nvPr/>
          </p:nvSpPr>
          <p:spPr>
            <a:xfrm>
              <a:off x="4337287" y="4546259"/>
              <a:ext cx="44693" cy="403031"/>
            </a:xfrm>
            <a:custGeom>
              <a:avLst/>
              <a:gdLst/>
              <a:ahLst/>
              <a:cxnLst/>
              <a:rect l="l" t="t" r="r" b="b"/>
              <a:pathLst>
                <a:path w="35560" h="320675">
                  <a:moveTo>
                    <a:pt x="35077" y="0"/>
                  </a:moveTo>
                  <a:lnTo>
                    <a:pt x="0" y="0"/>
                  </a:lnTo>
                  <a:lnTo>
                    <a:pt x="0" y="320268"/>
                  </a:lnTo>
                  <a:lnTo>
                    <a:pt x="35077" y="320268"/>
                  </a:lnTo>
                  <a:lnTo>
                    <a:pt x="35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9952" y="4672049"/>
              <a:ext cx="280110" cy="286240"/>
            </a:xfrm>
            <a:prstGeom prst="rect">
              <a:avLst/>
            </a:prstGeom>
          </p:spPr>
        </p:pic>
        <p:grpSp>
          <p:nvGrpSpPr>
            <p:cNvPr id="14" name="object 14"/>
            <p:cNvGrpSpPr/>
            <p:nvPr/>
          </p:nvGrpSpPr>
          <p:grpSpPr>
            <a:xfrm>
              <a:off x="3619655" y="4577032"/>
              <a:ext cx="640860" cy="381483"/>
              <a:chOff x="2880004" y="4734308"/>
              <a:chExt cx="509905" cy="303530"/>
            </a:xfrm>
          </p:grpSpPr>
          <p:pic>
            <p:nvPicPr>
              <p:cNvPr id="15" name="object 15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166861" y="4809906"/>
                <a:ext cx="222872" cy="227749"/>
              </a:xfrm>
              <a:prstGeom prst="rect">
                <a:avLst/>
              </a:prstGeom>
            </p:spPr>
          </p:pic>
          <p:sp>
            <p:nvSpPr>
              <p:cNvPr id="16" name="object 16"/>
              <p:cNvSpPr/>
              <p:nvPr/>
            </p:nvSpPr>
            <p:spPr>
              <a:xfrm>
                <a:off x="2880004" y="4734308"/>
                <a:ext cx="25146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251460" h="303529">
                    <a:moveTo>
                      <a:pt x="130149" y="0"/>
                    </a:moveTo>
                    <a:lnTo>
                      <a:pt x="0" y="0"/>
                    </a:lnTo>
                    <a:lnTo>
                      <a:pt x="0" y="303339"/>
                    </a:lnTo>
                    <a:lnTo>
                      <a:pt x="150126" y="303339"/>
                    </a:lnTo>
                    <a:lnTo>
                      <a:pt x="189468" y="298343"/>
                    </a:lnTo>
                    <a:lnTo>
                      <a:pt x="221487" y="283048"/>
                    </a:lnTo>
                    <a:lnTo>
                      <a:pt x="232647" y="269544"/>
                    </a:lnTo>
                    <a:lnTo>
                      <a:pt x="36842" y="269544"/>
                    </a:lnTo>
                    <a:lnTo>
                      <a:pt x="36842" y="163233"/>
                    </a:lnTo>
                    <a:lnTo>
                      <a:pt x="226292" y="163233"/>
                    </a:lnTo>
                    <a:lnTo>
                      <a:pt x="211006" y="151417"/>
                    </a:lnTo>
                    <a:lnTo>
                      <a:pt x="179870" y="142773"/>
                    </a:lnTo>
                    <a:lnTo>
                      <a:pt x="179870" y="141884"/>
                    </a:lnTo>
                    <a:lnTo>
                      <a:pt x="198617" y="132806"/>
                    </a:lnTo>
                    <a:lnTo>
                      <a:pt x="202552" y="129425"/>
                    </a:lnTo>
                    <a:lnTo>
                      <a:pt x="36842" y="129425"/>
                    </a:lnTo>
                    <a:lnTo>
                      <a:pt x="36842" y="33794"/>
                    </a:lnTo>
                    <a:lnTo>
                      <a:pt x="213261" y="33794"/>
                    </a:lnTo>
                    <a:lnTo>
                      <a:pt x="203117" y="21013"/>
                    </a:lnTo>
                    <a:lnTo>
                      <a:pt x="172021" y="5461"/>
                    </a:lnTo>
                    <a:lnTo>
                      <a:pt x="130149" y="0"/>
                    </a:lnTo>
                    <a:close/>
                  </a:path>
                  <a:path w="251460" h="303529">
                    <a:moveTo>
                      <a:pt x="226292" y="163233"/>
                    </a:moveTo>
                    <a:lnTo>
                      <a:pt x="146570" y="163233"/>
                    </a:lnTo>
                    <a:lnTo>
                      <a:pt x="174888" y="166951"/>
                    </a:lnTo>
                    <a:lnTo>
                      <a:pt x="195630" y="177633"/>
                    </a:lnTo>
                    <a:lnTo>
                      <a:pt x="208381" y="194570"/>
                    </a:lnTo>
                    <a:lnTo>
                      <a:pt x="212724" y="217055"/>
                    </a:lnTo>
                    <a:lnTo>
                      <a:pt x="209102" y="238389"/>
                    </a:lnTo>
                    <a:lnTo>
                      <a:pt x="198069" y="254973"/>
                    </a:lnTo>
                    <a:lnTo>
                      <a:pt x="179377" y="265720"/>
                    </a:lnTo>
                    <a:lnTo>
                      <a:pt x="152780" y="269544"/>
                    </a:lnTo>
                    <a:lnTo>
                      <a:pt x="232647" y="269544"/>
                    </a:lnTo>
                    <a:lnTo>
                      <a:pt x="243020" y="256994"/>
                    </a:lnTo>
                    <a:lnTo>
                      <a:pt x="250901" y="219722"/>
                    </a:lnTo>
                    <a:lnTo>
                      <a:pt x="246481" y="192061"/>
                    </a:lnTo>
                    <a:lnTo>
                      <a:pt x="233197" y="168570"/>
                    </a:lnTo>
                    <a:lnTo>
                      <a:pt x="226292" y="163233"/>
                    </a:lnTo>
                    <a:close/>
                  </a:path>
                  <a:path w="251460" h="303529">
                    <a:moveTo>
                      <a:pt x="213261" y="33794"/>
                    </a:moveTo>
                    <a:lnTo>
                      <a:pt x="130149" y="33794"/>
                    </a:lnTo>
                    <a:lnTo>
                      <a:pt x="154327" y="36464"/>
                    </a:lnTo>
                    <a:lnTo>
                      <a:pt x="173764" y="44805"/>
                    </a:lnTo>
                    <a:lnTo>
                      <a:pt x="186710" y="59319"/>
                    </a:lnTo>
                    <a:lnTo>
                      <a:pt x="191414" y="80505"/>
                    </a:lnTo>
                    <a:lnTo>
                      <a:pt x="187376" y="100343"/>
                    </a:lnTo>
                    <a:lnTo>
                      <a:pt x="175763" y="115804"/>
                    </a:lnTo>
                    <a:lnTo>
                      <a:pt x="157322" y="125846"/>
                    </a:lnTo>
                    <a:lnTo>
                      <a:pt x="132803" y="129425"/>
                    </a:lnTo>
                    <a:lnTo>
                      <a:pt x="202552" y="129425"/>
                    </a:lnTo>
                    <a:lnTo>
                      <a:pt x="214328" y="119311"/>
                    </a:lnTo>
                    <a:lnTo>
                      <a:pt x="225129" y="100981"/>
                    </a:lnTo>
                    <a:lnTo>
                      <a:pt x="229146" y="77393"/>
                    </a:lnTo>
                    <a:lnTo>
                      <a:pt x="222478" y="45407"/>
                    </a:lnTo>
                    <a:lnTo>
                      <a:pt x="213261" y="337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54"/>
              </a:p>
            </p:txBody>
          </p:sp>
        </p:grpSp>
        <p:grpSp>
          <p:nvGrpSpPr>
            <p:cNvPr id="17" name="object 17"/>
            <p:cNvGrpSpPr/>
            <p:nvPr/>
          </p:nvGrpSpPr>
          <p:grpSpPr>
            <a:xfrm>
              <a:off x="4797056" y="4423914"/>
              <a:ext cx="1093372" cy="534715"/>
              <a:chOff x="3816814" y="4612478"/>
              <a:chExt cx="869950" cy="425450"/>
            </a:xfrm>
          </p:grpSpPr>
          <p:pic>
            <p:nvPicPr>
              <p:cNvPr id="18" name="object 1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6814" y="4809913"/>
                <a:ext cx="186905" cy="220179"/>
              </a:xfrm>
              <a:prstGeom prst="rect">
                <a:avLst/>
              </a:prstGeom>
            </p:spPr>
          </p:pic>
          <p:pic>
            <p:nvPicPr>
              <p:cNvPr id="19" name="object 1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47666" y="4809913"/>
                <a:ext cx="210896" cy="227736"/>
              </a:xfrm>
              <a:prstGeom prst="rect">
                <a:avLst/>
              </a:prstGeom>
            </p:spPr>
          </p:pic>
          <p:pic>
            <p:nvPicPr>
              <p:cNvPr id="20" name="object 2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288751" y="4809910"/>
                <a:ext cx="210883" cy="227736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36587" y="4612478"/>
                <a:ext cx="249758" cy="250215"/>
              </a:xfrm>
              <a:prstGeom prst="rect">
                <a:avLst/>
              </a:prstGeom>
            </p:spPr>
          </p:pic>
        </p:grpSp>
      </p:grpSp>
      <p:pic>
        <p:nvPicPr>
          <p:cNvPr id="24" name="object 24"/>
          <p:cNvPicPr/>
          <p:nvPr/>
        </p:nvPicPr>
        <p:blipFill rotWithShape="1">
          <a:blip r:embed="rId7" cstate="print"/>
          <a:srcRect t="5104" b="13564"/>
          <a:stretch/>
        </p:blipFill>
        <p:spPr>
          <a:xfrm>
            <a:off x="4069482" y="3982"/>
            <a:ext cx="2038202" cy="2291768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79995" y="7354188"/>
            <a:ext cx="80358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36">
              <a:lnSpc>
                <a:spcPts val="895"/>
              </a:lnSpc>
            </a:pPr>
            <a:r>
              <a:rPr sz="806" dirty="0">
                <a:solidFill>
                  <a:srgbClr val="FFFFFF"/>
                </a:solidFill>
                <a:latin typeface="PP Pangram Sans"/>
                <a:cs typeface="PP Pangram Sans"/>
              </a:rPr>
              <a:t>4</a:t>
            </a:r>
            <a:endParaRPr sz="806">
              <a:latin typeface="PP Pangram Sans"/>
              <a:cs typeface="PP Pangram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25129" y="7354188"/>
            <a:ext cx="79334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36">
              <a:lnSpc>
                <a:spcPts val="895"/>
              </a:lnSpc>
            </a:pPr>
            <a:r>
              <a:rPr sz="806" dirty="0">
                <a:solidFill>
                  <a:srgbClr val="FFFFFF"/>
                </a:solidFill>
                <a:latin typeface="PP Pangram Sans"/>
                <a:cs typeface="PP Pangram Sans"/>
              </a:rPr>
              <a:t>5</a:t>
            </a:r>
            <a:endParaRPr sz="806">
              <a:latin typeface="PP Pangram Sans"/>
              <a:cs typeface="PP Pangram San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68" y="1303"/>
            <a:ext cx="4069070" cy="2280514"/>
          </a:xfrm>
          <a:prstGeom prst="rect">
            <a:avLst/>
          </a:prstGeom>
          <a:solidFill>
            <a:srgbClr val="E73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4"/>
          </a:p>
        </p:txBody>
      </p:sp>
      <p:sp>
        <p:nvSpPr>
          <p:cNvPr id="41" name="Прямоугольник 40"/>
          <p:cNvSpPr/>
          <p:nvPr/>
        </p:nvSpPr>
        <p:spPr>
          <a:xfrm>
            <a:off x="-75485" y="4690916"/>
            <a:ext cx="4496064" cy="80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679" marR="1497530">
              <a:lnSpc>
                <a:spcPct val="120000"/>
              </a:lnSpc>
              <a:spcBef>
                <a:spcPts val="1793"/>
              </a:spcBef>
            </a:pPr>
            <a:r>
              <a:rPr lang="ru-RU"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Парк спецтехники ТОЧНО Транспорт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107684" y="3982"/>
            <a:ext cx="4072747" cy="2278440"/>
          </a:xfrm>
          <a:prstGeom prst="rect">
            <a:avLst/>
          </a:prstGeom>
          <a:solidFill>
            <a:srgbClr val="7C0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4" dirty="0"/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40823" y="227953"/>
            <a:ext cx="2540731" cy="911605"/>
          </a:xfrm>
          <a:prstGeom prst="rect">
            <a:avLst/>
          </a:prstGeom>
        </p:spPr>
        <p:txBody>
          <a:bodyPr vert="horz" wrap="square" lIns="0" tIns="9725" rIns="0" bIns="0" rtlCol="0">
            <a:spAutoFit/>
          </a:bodyPr>
          <a:lstStyle/>
          <a:p>
            <a:pPr marL="10236" marR="4095" algn="just">
              <a:lnSpc>
                <a:spcPct val="100899"/>
              </a:lnSpc>
              <a:spcBef>
                <a:spcPts val="76"/>
              </a:spcBef>
            </a:pPr>
            <a:r>
              <a:rPr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Коммерческая недвижимость </a:t>
            </a:r>
            <a:r>
              <a:rPr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ТОЧНО</a:t>
            </a:r>
            <a:r>
              <a:rPr sz="1934" b="1" spc="-69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Бизнес</a:t>
            </a:r>
            <a:endParaRPr sz="1934" dirty="0">
              <a:latin typeface="PP Pangram Sans Narrow"/>
              <a:cs typeface="PP Pangram Sans Narrow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041079" y="2283954"/>
            <a:ext cx="4066605" cy="2291768"/>
          </a:xfrm>
          <a:prstGeom prst="rect">
            <a:avLst/>
          </a:prstGeom>
          <a:solidFill>
            <a:srgbClr val="00B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54"/>
          </a:p>
        </p:txBody>
      </p:sp>
      <p:sp>
        <p:nvSpPr>
          <p:cNvPr id="44" name="Прямоугольник 43"/>
          <p:cNvSpPr/>
          <p:nvPr/>
        </p:nvSpPr>
        <p:spPr>
          <a:xfrm>
            <a:off x="1974201" y="2471817"/>
            <a:ext cx="3499440" cy="69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679" marR="298380">
              <a:lnSpc>
                <a:spcPct val="100899"/>
              </a:lnSpc>
              <a:spcBef>
                <a:spcPts val="1689"/>
              </a:spcBef>
            </a:pPr>
            <a:r>
              <a:rPr lang="ru-RU"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Сервисная компания ТОЧНО Дом</a:t>
            </a:r>
          </a:p>
        </p:txBody>
      </p:sp>
      <p:pic>
        <p:nvPicPr>
          <p:cNvPr id="48" name="object 4"/>
          <p:cNvPicPr/>
          <p:nvPr/>
        </p:nvPicPr>
        <p:blipFill rotWithShape="1">
          <a:blip r:embed="rId8" cstate="print"/>
          <a:srcRect l="7455" r="10781" b="6928"/>
          <a:stretch/>
        </p:blipFill>
        <p:spPr>
          <a:xfrm>
            <a:off x="4041742" y="4575722"/>
            <a:ext cx="4074421" cy="2286779"/>
          </a:xfrm>
          <a:prstGeom prst="rect">
            <a:avLst/>
          </a:prstGeom>
        </p:spPr>
      </p:pic>
      <p:sp>
        <p:nvSpPr>
          <p:cNvPr id="30" name="object 8"/>
          <p:cNvSpPr txBox="1"/>
          <p:nvPr/>
        </p:nvSpPr>
        <p:spPr>
          <a:xfrm>
            <a:off x="82395" y="378250"/>
            <a:ext cx="4237683" cy="611010"/>
          </a:xfrm>
          <a:prstGeom prst="rect">
            <a:avLst/>
          </a:prstGeom>
        </p:spPr>
        <p:txBody>
          <a:bodyPr vert="horz" wrap="square" lIns="0" tIns="9725" rIns="0" bIns="0" rtlCol="0">
            <a:spAutoFit/>
          </a:bodyPr>
          <a:lstStyle/>
          <a:p>
            <a:pPr marL="289679" marR="1591188">
              <a:lnSpc>
                <a:spcPct val="100899"/>
              </a:lnSpc>
              <a:spcBef>
                <a:spcPts val="1713"/>
              </a:spcBef>
            </a:pPr>
            <a:r>
              <a:rPr lang="ru-RU"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Застройщик </a:t>
            </a:r>
            <a:r>
              <a:rPr lang="ru-RU" sz="1934" b="1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ТОЧНО</a:t>
            </a:r>
            <a:r>
              <a:rPr lang="ru-RU" sz="1934" b="1" spc="-60" dirty="0">
                <a:solidFill>
                  <a:srgbClr val="FFFFFF"/>
                </a:solidFill>
                <a:latin typeface="PP Pangram Sans Narrow"/>
                <a:cs typeface="PP Pangram Sans Narrow"/>
              </a:rPr>
              <a:t> </a:t>
            </a:r>
            <a:r>
              <a:rPr lang="ru-RU" sz="1934" b="1" spc="-8" dirty="0">
                <a:solidFill>
                  <a:srgbClr val="FFFFFF"/>
                </a:solidFill>
                <a:latin typeface="PP Pangram Sans Narrow"/>
                <a:cs typeface="PP Pangram Sans Narrow"/>
              </a:rPr>
              <a:t>строитель</a:t>
            </a:r>
            <a:endParaRPr lang="ru-RU" sz="1934" dirty="0">
              <a:latin typeface="PP Pangram Sans Narrow"/>
              <a:cs typeface="PP Pangram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47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 bwMode="auto">
          <a:xfrm>
            <a:off x="252382" y="846057"/>
            <a:ext cx="10695432" cy="4246422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519836" indent="-519836" defTabSz="343497">
              <a:lnSpc>
                <a:spcPct val="90000"/>
              </a:lnSpc>
              <a:spcBef>
                <a:spcPts val="0"/>
              </a:spcBef>
              <a:spcAft>
                <a:spcPts val="2547"/>
              </a:spcAft>
              <a:buFontTx/>
              <a:buChar char="-"/>
              <a:defRPr/>
            </a:pPr>
            <a:endParaRPr sz="1940" dirty="0"/>
          </a:p>
        </p:txBody>
      </p:sp>
      <p:sp>
        <p:nvSpPr>
          <p:cNvPr id="2" name="TextBox 1"/>
          <p:cNvSpPr txBox="1"/>
          <p:nvPr/>
        </p:nvSpPr>
        <p:spPr>
          <a:xfrm>
            <a:off x="869924" y="846055"/>
            <a:ext cx="7559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</a:t>
            </a:r>
            <a:r>
              <a:rPr lang="ru-RU" sz="2800" dirty="0" smtClean="0">
                <a:solidFill>
                  <a:schemeClr val="bg1"/>
                </a:solidFill>
              </a:rPr>
              <a:t>овые </a:t>
            </a:r>
            <a:r>
              <a:rPr lang="ru-RU" sz="2800" dirty="0">
                <a:solidFill>
                  <a:schemeClr val="bg1"/>
                </a:solidFill>
              </a:rPr>
              <a:t>отделы: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- контроль качества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забота </a:t>
            </a:r>
            <a:r>
              <a:rPr lang="ru-RU" sz="2800" dirty="0">
                <a:solidFill>
                  <a:schemeClr val="bg1"/>
                </a:solidFill>
              </a:rPr>
              <a:t>о </a:t>
            </a:r>
            <a:r>
              <a:rPr lang="ru-RU" sz="2800" dirty="0" smtClean="0">
                <a:solidFill>
                  <a:schemeClr val="bg1"/>
                </a:solidFill>
              </a:rPr>
              <a:t>клиентах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безопасность </a:t>
            </a:r>
            <a:r>
              <a:rPr lang="ru-RU" sz="2800" dirty="0">
                <a:solidFill>
                  <a:schemeClr val="bg1"/>
                </a:solidFill>
              </a:rPr>
              <a:t>и т.д.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846056"/>
            <a:ext cx="6769048" cy="43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252382" y="981126"/>
            <a:ext cx="9526447" cy="658735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2911">
                <a:latin typeface="PP Pangram Sans Narrow"/>
                <a:ea typeface="Arial"/>
                <a:cs typeface="Arial"/>
              </a:rPr>
              <a:t>Структура отдела по работе с партнерами</a:t>
            </a:r>
          </a:p>
        </p:txBody>
      </p:sp>
      <p:sp>
        <p:nvSpPr>
          <p:cNvPr id="15" name="Заголовок 1"/>
          <p:cNvSpPr txBox="1"/>
          <p:nvPr/>
        </p:nvSpPr>
        <p:spPr bwMode="auto">
          <a:xfrm>
            <a:off x="5171845" y="2458638"/>
            <a:ext cx="1802102" cy="646908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5336">
                <a:latin typeface="PP Pangram Sans Narrow"/>
                <a:ea typeface="Arial"/>
                <a:cs typeface="Arial"/>
              </a:rPr>
              <a:t>РПП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94599" y="2412430"/>
            <a:ext cx="2125556" cy="110898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92"/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551070" y="4353155"/>
            <a:ext cx="1802102" cy="646908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4002">
                <a:latin typeface="PP Pangram Sans Narrow"/>
                <a:ea typeface="Arial"/>
                <a:cs typeface="Arial"/>
              </a:rPr>
              <a:t>МПП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412447" y="4306947"/>
            <a:ext cx="1571063" cy="8317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8"/>
          </a:p>
        </p:txBody>
      </p:sp>
      <p:sp>
        <p:nvSpPr>
          <p:cNvPr id="18" name="Заголовок 1"/>
          <p:cNvSpPr txBox="1"/>
          <p:nvPr/>
        </p:nvSpPr>
        <p:spPr bwMode="auto">
          <a:xfrm>
            <a:off x="2399380" y="4353155"/>
            <a:ext cx="1802102" cy="646908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4002">
                <a:latin typeface="PP Pangram Sans Narrow"/>
                <a:ea typeface="Arial"/>
                <a:cs typeface="Arial"/>
              </a:rPr>
              <a:t>МПП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260757" y="4306947"/>
            <a:ext cx="1571063" cy="8317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8"/>
          </a:p>
        </p:txBody>
      </p:sp>
      <p:sp>
        <p:nvSpPr>
          <p:cNvPr id="20" name="Заголовок 1"/>
          <p:cNvSpPr txBox="1"/>
          <p:nvPr/>
        </p:nvSpPr>
        <p:spPr bwMode="auto">
          <a:xfrm>
            <a:off x="4247690" y="4353155"/>
            <a:ext cx="1802102" cy="646908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4002">
                <a:latin typeface="PP Pangram Sans Narrow"/>
                <a:ea typeface="Arial"/>
                <a:cs typeface="Arial"/>
              </a:rPr>
              <a:t>МПП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4109067" y="4306947"/>
            <a:ext cx="1571063" cy="8317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8"/>
          </a:p>
        </p:txBody>
      </p:sp>
      <p:sp>
        <p:nvSpPr>
          <p:cNvPr id="22" name="Заголовок 1"/>
          <p:cNvSpPr txBox="1"/>
          <p:nvPr/>
        </p:nvSpPr>
        <p:spPr bwMode="auto">
          <a:xfrm>
            <a:off x="6096000" y="4353155"/>
            <a:ext cx="3326958" cy="970363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183">
                <a:latin typeface="PP Pangram Sans Narrow"/>
                <a:ea typeface="Arial"/>
                <a:cs typeface="Arial"/>
              </a:rPr>
              <a:t>Специалист </a:t>
            </a:r>
            <a:endParaRPr sz="1940"/>
          </a:p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183">
                <a:latin typeface="PP Pangram Sans Narrow"/>
                <a:ea typeface="Arial"/>
                <a:cs typeface="Arial"/>
              </a:rPr>
              <a:t>по документообороту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5957377" y="4306947"/>
            <a:ext cx="3419373" cy="8317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8"/>
          </a:p>
        </p:txBody>
      </p:sp>
      <p:sp>
        <p:nvSpPr>
          <p:cNvPr id="24" name="Заголовок 1"/>
          <p:cNvSpPr txBox="1"/>
          <p:nvPr/>
        </p:nvSpPr>
        <p:spPr bwMode="auto">
          <a:xfrm>
            <a:off x="9792620" y="4453272"/>
            <a:ext cx="2033141" cy="508285"/>
          </a:xfrm>
          <a:prstGeom prst="rect">
            <a:avLst/>
          </a:prstGeom>
        </p:spPr>
        <p:txBody>
          <a:bodyPr vert="horz" lIns="55449" tIns="27725" rIns="55449" bIns="27725" rtlCol="0" anchor="t">
            <a:no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183">
                <a:latin typeface="PP Pangram Sans Narrow"/>
                <a:ea typeface="Arial"/>
                <a:cs typeface="Arial"/>
              </a:rPr>
              <a:t>Маркетолог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9653996" y="4306947"/>
            <a:ext cx="2079349" cy="83173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28"/>
          </a:p>
        </p:txBody>
      </p:sp>
      <p:cxnSp>
        <p:nvCxnSpPr>
          <p:cNvPr id="26" name="Прямая соединительная линия 25"/>
          <p:cNvCxnSpPr>
            <a:cxnSpLocks/>
            <a:stCxn id="5" idx="1"/>
          </p:cNvCxnSpPr>
          <p:nvPr/>
        </p:nvCxnSpPr>
        <p:spPr bwMode="auto">
          <a:xfrm flipH="1">
            <a:off x="1197979" y="2966923"/>
            <a:ext cx="3696620" cy="13548"/>
          </a:xfrm>
          <a:prstGeom prst="line">
            <a:avLst/>
          </a:prstGeom>
          <a:ln w="19050">
            <a:solidFill>
              <a:schemeClr val="bg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 bwMode="auto">
          <a:xfrm>
            <a:off x="1197979" y="2979438"/>
            <a:ext cx="0" cy="1235094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</p:cNvCxnSpPr>
          <p:nvPr/>
        </p:nvCxnSpPr>
        <p:spPr bwMode="auto">
          <a:xfrm>
            <a:off x="3046289" y="2979438"/>
            <a:ext cx="0" cy="1235094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 bwMode="auto">
          <a:xfrm>
            <a:off x="4709767" y="2979438"/>
            <a:ext cx="0" cy="1235094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</p:cNvCxnSpPr>
          <p:nvPr/>
        </p:nvCxnSpPr>
        <p:spPr bwMode="auto">
          <a:xfrm>
            <a:off x="7251194" y="2979438"/>
            <a:ext cx="0" cy="1235094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 flipH="1">
            <a:off x="7020155" y="2967092"/>
            <a:ext cx="3650412" cy="13378"/>
          </a:xfrm>
          <a:prstGeom prst="line">
            <a:avLst/>
          </a:prstGeom>
          <a:ln w="19050">
            <a:solidFill>
              <a:schemeClr val="bg1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</p:cNvCxnSpPr>
          <p:nvPr/>
        </p:nvCxnSpPr>
        <p:spPr bwMode="auto">
          <a:xfrm>
            <a:off x="10670567" y="2966923"/>
            <a:ext cx="0" cy="1247609"/>
          </a:xfrm>
          <a:prstGeom prst="straightConnector1">
            <a:avLst/>
          </a:prstGeom>
          <a:ln w="1905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7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0967" y="1211029"/>
            <a:ext cx="3516752" cy="2594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t="16033"/>
          <a:stretch/>
        </p:blipFill>
        <p:spPr bwMode="auto">
          <a:xfrm>
            <a:off x="3937524" y="1211591"/>
            <a:ext cx="3788431" cy="5310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20605" y="1211028"/>
            <a:ext cx="4051364" cy="5313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20032" y="3927284"/>
            <a:ext cx="3516752" cy="25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 bwMode="auto">
          <a:xfrm>
            <a:off x="273824" y="3197961"/>
            <a:ext cx="5822176" cy="2310387"/>
          </a:xfrm>
        </p:spPr>
        <p:txBody>
          <a:bodyPr>
            <a:normAutofit/>
          </a:bodyPr>
          <a:lstStyle/>
          <a:p>
            <a:pPr marL="277246" indent="-277246">
              <a:lnSpc>
                <a:spcPts val="2729"/>
              </a:lnSpc>
              <a:spcAft>
                <a:spcPts val="728"/>
              </a:spcAft>
              <a:buFont typeface="PP Pangram Sans"/>
              <a:buChar char="–"/>
              <a:defRPr/>
            </a:pPr>
            <a:r>
              <a:rPr lang="ru-RU" sz="1940" dirty="0">
                <a:solidFill>
                  <a:schemeClr val="bg1"/>
                </a:solidFill>
                <a:latin typeface="PP Pangram Sans regular"/>
              </a:rPr>
              <a:t>повысили навыки </a:t>
            </a:r>
            <a:br>
              <a:rPr lang="ru-RU" sz="1940" dirty="0">
                <a:solidFill>
                  <a:schemeClr val="bg1"/>
                </a:solidFill>
                <a:latin typeface="PP Pangram Sans regular"/>
              </a:rPr>
            </a:br>
            <a:r>
              <a:rPr lang="ru-RU" sz="1940" dirty="0">
                <a:solidFill>
                  <a:schemeClr val="bg1"/>
                </a:solidFill>
                <a:latin typeface="PP Pangram Sans regular"/>
              </a:rPr>
              <a:t>публичных выступлений</a:t>
            </a:r>
            <a:endParaRPr dirty="0">
              <a:solidFill>
                <a:schemeClr val="bg1"/>
              </a:solidFill>
            </a:endParaRPr>
          </a:p>
          <a:p>
            <a:pPr marL="277246" indent="-277246">
              <a:lnSpc>
                <a:spcPts val="2729"/>
              </a:lnSpc>
              <a:spcAft>
                <a:spcPts val="728"/>
              </a:spcAft>
              <a:buFont typeface="PP Pangram Sans"/>
              <a:buChar char="–"/>
              <a:defRPr/>
            </a:pPr>
            <a:r>
              <a:rPr lang="ru-RU" sz="1940" dirty="0">
                <a:solidFill>
                  <a:schemeClr val="bg1"/>
                </a:solidFill>
                <a:latin typeface="PP Pangram Sans regular"/>
              </a:rPr>
              <a:t>улучшили знания о продукте</a:t>
            </a:r>
            <a:endParaRPr dirty="0">
              <a:solidFill>
                <a:schemeClr val="bg1"/>
              </a:solidFill>
            </a:endParaRPr>
          </a:p>
          <a:p>
            <a:pPr marL="277246" indent="-277246">
              <a:lnSpc>
                <a:spcPts val="2729"/>
              </a:lnSpc>
              <a:spcBef>
                <a:spcPts val="1455"/>
              </a:spcBef>
              <a:buFont typeface="PP Pangram Sans"/>
              <a:buChar char="–"/>
              <a:defRPr/>
            </a:pPr>
            <a:r>
              <a:rPr lang="ru-RU" sz="1940" dirty="0">
                <a:solidFill>
                  <a:schemeClr val="bg1"/>
                </a:solidFill>
                <a:latin typeface="PP Pangram Sans regular"/>
              </a:rPr>
              <a:t>провели аттестацию менеджеров </a:t>
            </a:r>
            <a:br>
              <a:rPr lang="ru-RU" sz="1940" dirty="0">
                <a:solidFill>
                  <a:schemeClr val="bg1"/>
                </a:solidFill>
                <a:latin typeface="PP Pangram Sans regular"/>
              </a:rPr>
            </a:br>
            <a:r>
              <a:rPr lang="ru-RU" sz="1940" dirty="0">
                <a:solidFill>
                  <a:schemeClr val="bg1"/>
                </a:solidFill>
                <a:latin typeface="PP Pangram Sans regular"/>
              </a:rPr>
              <a:t>по работе с партнерами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 l="1686" r="5700"/>
          <a:stretch/>
        </p:blipFill>
        <p:spPr bwMode="auto">
          <a:xfrm>
            <a:off x="5334788" y="1211028"/>
            <a:ext cx="6537181" cy="5293848"/>
          </a:xfrm>
          <a:prstGeom prst="rect">
            <a:avLst/>
          </a:prstGeom>
        </p:spPr>
      </p:pic>
      <p:sp>
        <p:nvSpPr>
          <p:cNvPr id="7" name="Заголовок 1"/>
          <p:cNvSpPr txBox="1"/>
          <p:nvPr/>
        </p:nvSpPr>
        <p:spPr bwMode="auto">
          <a:xfrm>
            <a:off x="252382" y="1097861"/>
            <a:ext cx="9526447" cy="1107850"/>
          </a:xfrm>
          <a:prstGeom prst="rect">
            <a:avLst/>
          </a:prstGeom>
        </p:spPr>
        <p:txBody>
          <a:bodyPr vert="horz" lIns="55449" tIns="27725" rIns="55449" bIns="27725" rtlCol="0" anchor="t">
            <a:normAutofit/>
          </a:bodyPr>
          <a:lstStyle>
            <a:lvl1pPr marL="12700" marR="5080" algn="l" defTabSz="1507846">
              <a:lnSpc>
                <a:spcPct val="149900"/>
              </a:lnSpc>
              <a:spcBef>
                <a:spcPts val="100"/>
              </a:spcBef>
              <a:buNone/>
              <a:defRPr lang="ru-RU" sz="3200">
                <a:solidFill>
                  <a:schemeClr val="bg1"/>
                </a:solidFill>
                <a:latin typeface="PP Pangram Sans"/>
                <a:ea typeface="+mj-ea"/>
                <a:cs typeface="PP Pangram Sans"/>
              </a:defRPr>
            </a:lvl1pPr>
          </a:lstStyle>
          <a:p>
            <a:pPr marL="0" defTabSz="343497">
              <a:lnSpc>
                <a:spcPts val="3638"/>
              </a:lnSpc>
              <a:spcBef>
                <a:spcPts val="375"/>
              </a:spcBef>
              <a:defRPr/>
            </a:pPr>
            <a:r>
              <a:rPr lang="ru-RU" sz="2911">
                <a:latin typeface="PP Pangram Sans Narrow"/>
                <a:ea typeface="Arial"/>
                <a:cs typeface="Arial"/>
              </a:rPr>
              <a:t>Чтобы улучшить </a:t>
            </a:r>
            <a:br>
              <a:rPr lang="ru-RU" sz="2911">
                <a:latin typeface="PP Pangram Sans Narrow"/>
                <a:ea typeface="Arial"/>
                <a:cs typeface="Arial"/>
              </a:rPr>
            </a:br>
            <a:r>
              <a:rPr lang="ru-RU" sz="2911">
                <a:latin typeface="PP Pangram Sans Narrow"/>
                <a:ea typeface="Arial"/>
                <a:cs typeface="Arial"/>
              </a:rPr>
              <a:t>взаимодействие с АН</a:t>
            </a:r>
            <a:endParaRPr sz="194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52382" y="2643468"/>
            <a:ext cx="5318725" cy="39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940">
                <a:solidFill>
                  <a:schemeClr val="bg1"/>
                </a:solidFill>
                <a:latin typeface="PP Pangram Sans"/>
                <a:ea typeface="Arial"/>
                <a:cs typeface="Arial"/>
              </a:rPr>
              <a:t>Мы:</a:t>
            </a:r>
          </a:p>
        </p:txBody>
      </p:sp>
    </p:spTree>
    <p:extLst>
      <p:ext uri="{BB962C8B-B14F-4D97-AF65-F5344CB8AC3E}">
        <p14:creationId xmlns:p14="http://schemas.microsoft.com/office/powerpoint/2010/main" val="41903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23860</TotalTime>
  <Words>659</Words>
  <Application>Microsoft Office PowerPoint</Application>
  <PresentationFormat>Широкоэкранный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PP Pangram Sans</vt:lpstr>
      <vt:lpstr>PP Pangram Sans bold</vt:lpstr>
      <vt:lpstr>PP Pangram Sans Narrow</vt:lpstr>
      <vt:lpstr>PP Pangram Sans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  клиента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для АН – необходимость или бесполезный инструмент.</dc:title>
  <dc:creator>Трубчанинов Данил Иванович</dc:creator>
  <cp:lastModifiedBy>Трубчанинов Данил Иванович</cp:lastModifiedBy>
  <cp:revision>31</cp:revision>
  <dcterms:created xsi:type="dcterms:W3CDTF">2024-02-07T08:16:17Z</dcterms:created>
  <dcterms:modified xsi:type="dcterms:W3CDTF">2024-02-27T20:34:12Z</dcterms:modified>
</cp:coreProperties>
</file>