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22" r:id="rId2"/>
    <p:sldId id="344" r:id="rId3"/>
    <p:sldId id="259" r:id="rId4"/>
    <p:sldId id="333" r:id="rId5"/>
    <p:sldId id="334" r:id="rId6"/>
    <p:sldId id="345" r:id="rId7"/>
    <p:sldId id="335" r:id="rId8"/>
    <p:sldId id="336" r:id="rId9"/>
    <p:sldId id="346" r:id="rId10"/>
    <p:sldId id="356" r:id="rId11"/>
    <p:sldId id="337" r:id="rId12"/>
    <p:sldId id="357" r:id="rId13"/>
    <p:sldId id="338" r:id="rId14"/>
    <p:sldId id="339" r:id="rId15"/>
    <p:sldId id="347" r:id="rId16"/>
    <p:sldId id="341" r:id="rId17"/>
    <p:sldId id="343" r:id="rId18"/>
    <p:sldId id="348" r:id="rId19"/>
    <p:sldId id="349" r:id="rId20"/>
    <p:sldId id="350" r:id="rId21"/>
    <p:sldId id="351" r:id="rId22"/>
    <p:sldId id="352" r:id="rId23"/>
    <p:sldId id="353" r:id="rId24"/>
    <p:sldId id="354" r:id="rId25"/>
  </p:sldIdLst>
  <p:sldSz cx="19508788" cy="1137920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5024" userDrawn="1">
          <p15:clr>
            <a:srgbClr val="A4A3A4"/>
          </p15:clr>
        </p15:guide>
        <p15:guide id="2" pos="4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94"/>
    <a:srgbClr val="FFED01"/>
    <a:srgbClr val="F876A8"/>
    <a:srgbClr val="E9EDF4"/>
    <a:srgbClr val="85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4926" autoAdjust="0"/>
  </p:normalViewPr>
  <p:slideViewPr>
    <p:cSldViewPr>
      <p:cViewPr varScale="1">
        <p:scale>
          <a:sx n="71" d="100"/>
          <a:sy n="71" d="100"/>
        </p:scale>
        <p:origin x="186" y="78"/>
      </p:cViewPr>
      <p:guideLst>
        <p:guide orient="horz" pos="5024"/>
        <p:guide pos="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86"/>
    </p:cViewPr>
  </p:sorterViewPr>
  <p:notesViewPr>
    <p:cSldViewPr>
      <p:cViewPr varScale="1">
        <p:scale>
          <a:sx n="125" d="100"/>
          <a:sy n="125" d="100"/>
        </p:scale>
        <p:origin x="17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94053-4B75-43F6-9724-68E2AE54CF13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97200" y="849313"/>
            <a:ext cx="393223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8E131-8BAF-49BE-8DA1-BD790CFE4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67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88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7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93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61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05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88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4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5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05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8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53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70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6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97200" y="849313"/>
            <a:ext cx="3932238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8E131-8BAF-49BE-8DA1-BD790CFE480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8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63159" y="3527553"/>
            <a:ext cx="16582471" cy="495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26318" y="6372353"/>
            <a:ext cx="13656152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574189"/>
            <a:ext cx="19508787" cy="48042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75440" y="2617217"/>
            <a:ext cx="8486323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47026" y="2617217"/>
            <a:ext cx="8486323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9508787" cy="1137840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817916" y="1"/>
            <a:ext cx="5639432" cy="10135219"/>
          </a:xfrm>
          <a:custGeom>
            <a:avLst/>
            <a:gdLst/>
            <a:ahLst/>
            <a:cxnLst/>
            <a:rect l="l" t="t" r="r" b="b"/>
            <a:pathLst>
              <a:path w="5811520" h="10073005">
                <a:moveTo>
                  <a:pt x="5759257" y="0"/>
                </a:moveTo>
                <a:lnTo>
                  <a:pt x="5494812" y="0"/>
                </a:lnTo>
                <a:lnTo>
                  <a:pt x="0" y="1088972"/>
                </a:lnTo>
                <a:lnTo>
                  <a:pt x="10470" y="9706510"/>
                </a:lnTo>
                <a:lnTo>
                  <a:pt x="5811341" y="10072991"/>
                </a:lnTo>
                <a:lnTo>
                  <a:pt x="5759257" y="0"/>
                </a:lnTo>
                <a:close/>
              </a:path>
            </a:pathLst>
          </a:custGeom>
          <a:solidFill>
            <a:srgbClr val="FFFFFF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6253" y="2849633"/>
            <a:ext cx="4082619" cy="30662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748" y="589909"/>
            <a:ext cx="8158444" cy="495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31546" y="3392450"/>
            <a:ext cx="10445695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32988" y="10582658"/>
            <a:ext cx="6242812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75440" y="10582658"/>
            <a:ext cx="4487021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046329" y="10582658"/>
            <a:ext cx="4487021" cy="2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3666">
        <a:defRPr>
          <a:latin typeface="+mn-lt"/>
          <a:ea typeface="+mn-ea"/>
          <a:cs typeface="+mn-cs"/>
        </a:defRPr>
      </a:lvl2pPr>
      <a:lvl3pPr marL="887331">
        <a:defRPr>
          <a:latin typeface="+mn-lt"/>
          <a:ea typeface="+mn-ea"/>
          <a:cs typeface="+mn-cs"/>
        </a:defRPr>
      </a:lvl3pPr>
      <a:lvl4pPr marL="1330996">
        <a:defRPr>
          <a:latin typeface="+mn-lt"/>
          <a:ea typeface="+mn-ea"/>
          <a:cs typeface="+mn-cs"/>
        </a:defRPr>
      </a:lvl4pPr>
      <a:lvl5pPr marL="1774662">
        <a:defRPr>
          <a:latin typeface="+mn-lt"/>
          <a:ea typeface="+mn-ea"/>
          <a:cs typeface="+mn-cs"/>
        </a:defRPr>
      </a:lvl5pPr>
      <a:lvl6pPr marL="2218328">
        <a:defRPr>
          <a:latin typeface="+mn-lt"/>
          <a:ea typeface="+mn-ea"/>
          <a:cs typeface="+mn-cs"/>
        </a:defRPr>
      </a:lvl6pPr>
      <a:lvl7pPr marL="2661993">
        <a:defRPr>
          <a:latin typeface="+mn-lt"/>
          <a:ea typeface="+mn-ea"/>
          <a:cs typeface="+mn-cs"/>
        </a:defRPr>
      </a:lvl7pPr>
      <a:lvl8pPr marL="3105659">
        <a:defRPr>
          <a:latin typeface="+mn-lt"/>
          <a:ea typeface="+mn-ea"/>
          <a:cs typeface="+mn-cs"/>
        </a:defRPr>
      </a:lvl8pPr>
      <a:lvl9pPr marL="354932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3666">
        <a:defRPr>
          <a:latin typeface="+mn-lt"/>
          <a:ea typeface="+mn-ea"/>
          <a:cs typeface="+mn-cs"/>
        </a:defRPr>
      </a:lvl2pPr>
      <a:lvl3pPr marL="887331">
        <a:defRPr>
          <a:latin typeface="+mn-lt"/>
          <a:ea typeface="+mn-ea"/>
          <a:cs typeface="+mn-cs"/>
        </a:defRPr>
      </a:lvl3pPr>
      <a:lvl4pPr marL="1330996">
        <a:defRPr>
          <a:latin typeface="+mn-lt"/>
          <a:ea typeface="+mn-ea"/>
          <a:cs typeface="+mn-cs"/>
        </a:defRPr>
      </a:lvl4pPr>
      <a:lvl5pPr marL="1774662">
        <a:defRPr>
          <a:latin typeface="+mn-lt"/>
          <a:ea typeface="+mn-ea"/>
          <a:cs typeface="+mn-cs"/>
        </a:defRPr>
      </a:lvl5pPr>
      <a:lvl6pPr marL="2218328">
        <a:defRPr>
          <a:latin typeface="+mn-lt"/>
          <a:ea typeface="+mn-ea"/>
          <a:cs typeface="+mn-cs"/>
        </a:defRPr>
      </a:lvl6pPr>
      <a:lvl7pPr marL="2661993">
        <a:defRPr>
          <a:latin typeface="+mn-lt"/>
          <a:ea typeface="+mn-ea"/>
          <a:cs typeface="+mn-cs"/>
        </a:defRPr>
      </a:lvl7pPr>
      <a:lvl8pPr marL="3105659">
        <a:defRPr>
          <a:latin typeface="+mn-lt"/>
          <a:ea typeface="+mn-ea"/>
          <a:cs typeface="+mn-cs"/>
        </a:defRPr>
      </a:lvl8pPr>
      <a:lvl9pPr marL="354932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sstat.gov.ru/" TargetMode="External"/><Relationship Id="rId5" Type="http://schemas.openxmlformats.org/officeDocument/2006/relationships/hyperlink" Target="https://minstroyrf.gov.ru/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digital.gov.ru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/>
          <a:stretch/>
        </p:blipFill>
        <p:spPr>
          <a:xfrm>
            <a:off x="0" y="-13138"/>
            <a:ext cx="19530572" cy="113923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80" y="-15766"/>
            <a:ext cx="19527192" cy="11379200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0394" y="5509167"/>
            <a:ext cx="17373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0" rtl="0"/>
            <a:r>
              <a:rPr lang="ru-RU" sz="88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«Перспективы </a:t>
            </a:r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рынка ЖКХ: будущее за быстрыми и </a:t>
            </a:r>
            <a:r>
              <a:rPr lang="ru-RU" sz="88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бережливыми»</a:t>
            </a:r>
            <a:endParaRPr lang="ru-RU" sz="8800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194" y="812800"/>
            <a:ext cx="2735914" cy="16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Бережливое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производство в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ЖКХ: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/>
            </a:r>
            <a:b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путь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 снижению издержек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8971" y="2397631"/>
            <a:ext cx="913244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0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Ключевая мысль: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endParaRPr lang="ru-RU" sz="1100" dirty="0"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3600" dirty="0">
                <a:latin typeface="Museo Sans Cyrl 500" panose="02000000000000000000" pitchFamily="2" charset="-52"/>
              </a:rPr>
              <a:t>Оптимизация процессов 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с использованием </a:t>
            </a:r>
            <a:r>
              <a:rPr lang="ru-RU" sz="3600" dirty="0" smtClean="0">
                <a:latin typeface="Museo Sans Cyrl 500" panose="02000000000000000000" pitchFamily="2" charset="-52"/>
              </a:rPr>
              <a:t>инструментов БП </a:t>
            </a:r>
            <a:r>
              <a:rPr lang="ru-RU" sz="3600" dirty="0">
                <a:latin typeface="Museo Sans Cyrl 500" panose="02000000000000000000" pitchFamily="2" charset="-52"/>
              </a:rPr>
              <a:t>позволяет: 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    ⦁ снизить издержки на 15–25%,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    ⦁ повысить качество обслуживания 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       жителей,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    ⦁ увеличить скорость реагирования </a:t>
            </a:r>
            <a:br>
              <a:rPr lang="ru-RU" sz="3600" dirty="0">
                <a:latin typeface="Museo Sans Cyrl 500" panose="02000000000000000000" pitchFamily="2" charset="-52"/>
              </a:rPr>
            </a:br>
            <a:r>
              <a:rPr lang="ru-RU" sz="3600" dirty="0">
                <a:latin typeface="Museo Sans Cyrl 500" panose="02000000000000000000" pitchFamily="2" charset="-52"/>
              </a:rPr>
              <a:t>       на запросы и аварии.</a:t>
            </a:r>
            <a:endParaRPr lang="ru-RU" sz="40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62035" y="2946400"/>
            <a:ext cx="8241159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Пример внедрения </a:t>
            </a:r>
            <a:r>
              <a:rPr lang="ru-RU" sz="32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БП в Группе Комфорт: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Увеличение производительности труда за 2024 год на 25%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устранения аварий на 20%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поставок ТМЦ на объекты на 29%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срока оборачиваемости дебиторской задолженности на 29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% (позволило привлечь в оборот 323 млн руб.)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индекса счастья </a:t>
            </a:r>
            <a:r>
              <a:rPr lang="en-US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CSAT 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на 22%</a:t>
            </a:r>
            <a:endParaRPr lang="ru-RU" sz="2800" b="1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6335" y="2946400"/>
            <a:ext cx="8241159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Пример внедрения </a:t>
            </a:r>
            <a:r>
              <a:rPr lang="ru-RU" sz="32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БП в Группе Комфорт: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Увеличение производительности труда за 2024 год на 25%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устранения аварий на 20%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поставок ТМЦ на объекты на 29%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срока оборачиваемости дебиторской задолженности на 29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% (позволило привлечь в оборот 323 млн руб.)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индекса счастья </a:t>
            </a:r>
            <a:r>
              <a:rPr lang="en-US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CSAT 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на 22%</a:t>
            </a:r>
            <a:endParaRPr lang="ru-RU" sz="2800" b="1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1245" y="2240076"/>
            <a:ext cx="8241159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Пример внедрения </a:t>
            </a:r>
            <a:r>
              <a:rPr lang="ru-RU" sz="32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БП в Группе Комфорт: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Увеличение производительности труда за 2024 год на 25%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устранения аварий на 20%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поставок ТМЦ на объекты на 29%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срока оборачиваемости дебиторской задолженности на 29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% (позволило привлечь в оборот 323 млн руб.)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индекса счастья </a:t>
            </a:r>
            <a:r>
              <a:rPr lang="en-US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CSAT 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на 22%</a:t>
            </a:r>
            <a:endParaRPr lang="ru-RU" sz="2800" b="1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62028" y="2165856"/>
            <a:ext cx="923681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Пример внедрения </a:t>
            </a:r>
            <a:r>
              <a:rPr lang="ru-RU" sz="32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БП в Группе Комфорт: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Увеличение производительности труда за 2024 год на 25%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устранения аварий на 20%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поставок ТМЦ на объекты на 29%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срока оборачиваемости дебиторской задолженности на 29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% (позволило привлечь в оборот 323 млн руб.)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индекса счастья </a:t>
            </a:r>
            <a:r>
              <a:rPr lang="en-US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CSAT </a:t>
            </a:r>
            <a:r>
              <a:rPr lang="ru-RU" sz="2800" b="1" i="1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на 22%</a:t>
            </a:r>
            <a:endParaRPr lang="ru-RU" sz="2800" b="1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9953145" y="2397631"/>
            <a:ext cx="9635951" cy="7566110"/>
            <a:chOff x="11811794" y="2057783"/>
            <a:chExt cx="7696994" cy="721321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11811794" y="2057783"/>
              <a:ext cx="4495800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0253417" y="2879815"/>
            <a:ext cx="923681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Пример внедрения </a:t>
            </a:r>
            <a:r>
              <a:rPr lang="ru-RU" sz="28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БП в Группе Комфорт: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производительности труда за 2024 год на 25%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устранения аварий на 20%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сроков поставок ТМЦ на объекты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useo Sans Cyrl 500" panose="02000000000000000000" pitchFamily="2" charset="-52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    на 29%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Сокращение срока оборачиваемости дебиторской задолженности на 29% (позволило привлечь в оборот 323 млн руб.)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Увеличение индекса счастья </a:t>
            </a:r>
            <a:r>
              <a:rPr lang="en-US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CSAT </a:t>
            </a:r>
            <a:r>
              <a:rPr lang="ru-RU" sz="2800" dirty="0" smtClean="0">
                <a:solidFill>
                  <a:schemeClr val="bg1"/>
                </a:solidFill>
                <a:latin typeface="Museo Sans Cyrl 500" panose="02000000000000000000" pitchFamily="2" charset="-52"/>
              </a:rPr>
              <a:t> на 22%</a:t>
            </a:r>
            <a:endParaRPr lang="ru-RU" sz="2800" dirty="0">
              <a:solidFill>
                <a:schemeClr val="bg1"/>
              </a:solidFill>
              <a:latin typeface="Museo Sans Cyrl 500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87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028867" y="7330794"/>
            <a:ext cx="16586542" cy="11782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8866" y="4358610"/>
            <a:ext cx="16564728" cy="11785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763588" y="2413000"/>
            <a:ext cx="7619206" cy="5545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latin typeface="Museo Sans Cyrl 700" panose="02000000000000000000" pitchFamily="2" charset="-52"/>
              </a:rPr>
              <a:t>Ключевые инструменты </a:t>
            </a:r>
            <a:r>
              <a:rPr lang="ru-RU" sz="3200" dirty="0" smtClean="0">
                <a:latin typeface="Museo Sans Cyrl 700" panose="02000000000000000000" pitchFamily="2" charset="-52"/>
              </a:rPr>
              <a:t>БП для </a:t>
            </a:r>
            <a:r>
              <a:rPr lang="ru-RU" sz="3200" dirty="0">
                <a:latin typeface="Museo Sans Cyrl 700" panose="02000000000000000000" pitchFamily="2" charset="-52"/>
              </a:rPr>
              <a:t>УК:</a:t>
            </a:r>
            <a:endParaRPr lang="ru-RU" sz="4400" dirty="0">
              <a:latin typeface="Museo Sans Cyrl 700" panose="020000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3588" y="309940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Бережливое производство в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ЖКХ: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/>
            </a:r>
            <a:b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путь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 снижению издержек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44357" y="3268616"/>
            <a:ext cx="1629524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1. OKR (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Objectives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and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Key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Results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) </a:t>
            </a:r>
            <a:r>
              <a:rPr lang="ru-RU" sz="2800" dirty="0">
                <a:latin typeface="Museo Sans Cyrl 500" panose="02000000000000000000" pitchFamily="2" charset="-52"/>
              </a:rPr>
              <a:t> 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Постановка четких целей и измеримых </a:t>
            </a:r>
            <a:r>
              <a:rPr lang="ru-RU" sz="2800" dirty="0" smtClean="0">
                <a:latin typeface="Museo Sans Cyrl 500" panose="02000000000000000000" pitchFamily="2" charset="-52"/>
              </a:rPr>
              <a:t>результатов, постоянный мониторинг их достижения.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2800" i="1" dirty="0">
                <a:latin typeface="Museo Sans Cyrl 700" panose="02000000000000000000" pitchFamily="2" charset="-52"/>
              </a:rPr>
              <a:t>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>
                <a:latin typeface="Museo Sans Cyrl 700" panose="02000000000000000000" pitchFamily="2" charset="-52"/>
              </a:rPr>
              <a:t>: </a:t>
            </a:r>
            <a:r>
              <a:rPr lang="ru-RU" sz="2800" dirty="0">
                <a:latin typeface="Museo Sans Cyrl 500" panose="02000000000000000000" pitchFamily="2" charset="-52"/>
              </a:rPr>
              <a:t>Сокращение сроков устранения аварий на 20% за 6 </a:t>
            </a:r>
            <a:r>
              <a:rPr lang="ru-RU" sz="2800" dirty="0" smtClean="0">
                <a:latin typeface="Museo Sans Cyrl 500" panose="02000000000000000000" pitchFamily="2" charset="-52"/>
              </a:rPr>
              <a:t>месяцев.</a:t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 Повышение индекса счастья клиентов </a:t>
            </a:r>
            <a:r>
              <a:rPr lang="en-US" sz="2800" dirty="0" smtClean="0">
                <a:latin typeface="Museo Sans Cyrl 500" panose="02000000000000000000" pitchFamily="2" charset="-52"/>
              </a:rPr>
              <a:t>CSAT </a:t>
            </a:r>
            <a:r>
              <a:rPr lang="ru-RU" sz="2800" dirty="0" smtClean="0">
                <a:latin typeface="Museo Sans Cyrl 500" panose="02000000000000000000" pitchFamily="2" charset="-52"/>
              </a:rPr>
              <a:t>до 75% за год.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2. </a:t>
            </a:r>
            <a:r>
              <a:rPr lang="ru-RU" sz="2800" dirty="0" err="1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Инфоцентры</a:t>
            </a: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. Объект — Тер. Управление — Компания</a:t>
            </a:r>
            <a:endParaRPr lang="ru-RU" sz="2800" dirty="0">
              <a:solidFill>
                <a:srgbClr val="002294"/>
              </a:solidFill>
              <a:latin typeface="Museo Sans Cyrl 700" panose="02000000000000000000" pitchFamily="2" charset="-52"/>
            </a:endParaRPr>
          </a:p>
          <a:p>
            <a:pPr>
              <a:spcAft>
                <a:spcPts val="1800"/>
              </a:spcAft>
            </a:pPr>
            <a:r>
              <a:rPr lang="ru-RU" sz="2800" dirty="0" smtClean="0">
                <a:latin typeface="Museo Sans Cyrl 500" panose="02000000000000000000" pitchFamily="2" charset="-52"/>
              </a:rPr>
              <a:t>Создание визуальных панелей для контроля ключевых метрик эффективности работы на всех уровнях управления: объект - территориальное управление – компания.</a:t>
            </a:r>
          </a:p>
          <a:p>
            <a:r>
              <a:rPr lang="ru-RU" sz="2800" i="1" dirty="0" smtClean="0">
                <a:latin typeface="Museo Sans Cyrl 700" panose="02000000000000000000" pitchFamily="2" charset="-52"/>
              </a:rPr>
              <a:t>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 smtClean="0">
                <a:latin typeface="Museo Sans Cyrl 700" panose="02000000000000000000" pitchFamily="2" charset="-52"/>
              </a:rPr>
              <a:t>: </a:t>
            </a:r>
            <a:r>
              <a:rPr lang="ru-RU" sz="2800" dirty="0">
                <a:latin typeface="Museo Sans Cyrl 500" panose="02000000000000000000" pitchFamily="2" charset="-52"/>
              </a:rPr>
              <a:t>Данные о количестве заявок, получивших неудовлетворительную оценку заказчика, выданных предписаниях, качестве </a:t>
            </a:r>
            <a:r>
              <a:rPr lang="ru-RU" sz="2800" dirty="0" err="1">
                <a:latin typeface="Museo Sans Cyrl 500" panose="02000000000000000000" pitchFamily="2" charset="-52"/>
              </a:rPr>
              <a:t>клининга</a:t>
            </a:r>
            <a:r>
              <a:rPr lang="ru-RU" sz="2800" dirty="0">
                <a:latin typeface="Museo Sans Cyrl 500" panose="02000000000000000000" pitchFamily="2" charset="-52"/>
              </a:rPr>
              <a:t>. </a:t>
            </a:r>
            <a:r>
              <a:rPr lang="ru-RU" sz="2800" strike="sngStrike" dirty="0" smtClean="0">
                <a:latin typeface="Museo Sans Cyrl 500" panose="02000000000000000000" pitchFamily="2" charset="-52"/>
              </a:rPr>
              <a:t/>
            </a:r>
            <a:br>
              <a:rPr lang="ru-RU" sz="2800" strike="sngStrike" dirty="0" smtClean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endParaRPr lang="ru-RU" sz="40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3251200"/>
            <a:ext cx="1295741" cy="12957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5" y="5765800"/>
            <a:ext cx="1060142" cy="1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7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763588" y="2413000"/>
            <a:ext cx="7619206" cy="5545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latin typeface="Museo Sans Cyrl 700" panose="02000000000000000000" pitchFamily="2" charset="-52"/>
              </a:rPr>
              <a:t>Пример </a:t>
            </a:r>
            <a:r>
              <a:rPr lang="ru-RU" sz="3200" dirty="0" err="1" smtClean="0">
                <a:latin typeface="Museo Sans Cyrl 700" panose="02000000000000000000" pitchFamily="2" charset="-52"/>
              </a:rPr>
              <a:t>Инфоцентра</a:t>
            </a:r>
            <a:r>
              <a:rPr lang="ru-RU" sz="3200" dirty="0" smtClean="0">
                <a:latin typeface="Museo Sans Cyrl 700" panose="02000000000000000000" pitchFamily="2" charset="-52"/>
              </a:rPr>
              <a:t> объекта:</a:t>
            </a:r>
            <a:endParaRPr lang="ru-RU" sz="4400" dirty="0">
              <a:latin typeface="Museo Sans Cyrl 700" panose="020000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3588" y="309940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b="1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Бережливое производство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/>
            </a:r>
            <a:b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в ЖКХ: путь к снижению издержек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8" y="3196030"/>
            <a:ext cx="8486058" cy="4703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194" y="3239622"/>
            <a:ext cx="9158287" cy="4471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794" y="8204200"/>
            <a:ext cx="647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useo Sans Cyrl 300"/>
              </a:rPr>
              <a:t>Неудовлетворительные оценки по выполненным заявкам</a:t>
            </a:r>
            <a:endParaRPr lang="ru-RU" b="1" dirty="0">
              <a:latin typeface="Museo Sans Cyrl 30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83394" y="8204200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useo Sans Cyrl 300"/>
              </a:rPr>
              <a:t>Мониторинг качества </a:t>
            </a:r>
            <a:r>
              <a:rPr lang="ru-RU" b="1" dirty="0" err="1" smtClean="0">
                <a:latin typeface="Museo Sans Cyrl 300"/>
              </a:rPr>
              <a:t>клининга</a:t>
            </a:r>
            <a:endParaRPr lang="ru-RU" b="1" dirty="0">
              <a:latin typeface="Museo Sans Cyrl 300"/>
            </a:endParaRPr>
          </a:p>
        </p:txBody>
      </p:sp>
    </p:spTree>
    <p:extLst>
      <p:ext uri="{BB962C8B-B14F-4D97-AF65-F5344CB8AC3E}">
        <p14:creationId xmlns:p14="http://schemas.microsoft.com/office/powerpoint/2010/main" val="11139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860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Бережливое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производство в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ЖКХ: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/>
            </a:r>
            <a:b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путь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 снижению издержек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8352" y="2599452"/>
            <a:ext cx="16447641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3. Методология 5С 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>
              <a:spcAft>
                <a:spcPts val="24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Организация рабочих мест для повышения производительности: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 1. </a:t>
            </a:r>
            <a:r>
              <a:rPr lang="ru-RU" sz="2800" dirty="0" smtClean="0">
                <a:latin typeface="Museo Sans Cyrl 500" panose="02000000000000000000" pitchFamily="2" charset="-52"/>
              </a:rPr>
              <a:t>Сортировка			</a:t>
            </a:r>
            <a:r>
              <a:rPr lang="ru-RU" sz="2800" dirty="0">
                <a:latin typeface="Museo Sans Cyrl 500" panose="02000000000000000000" pitchFamily="2" charset="-52"/>
              </a:rPr>
              <a:t>      </a:t>
            </a:r>
            <a:r>
              <a:rPr lang="ru-RU" sz="2800" dirty="0" smtClean="0">
                <a:latin typeface="Museo Sans Cyrl 500" panose="02000000000000000000" pitchFamily="2" charset="-52"/>
              </a:rPr>
              <a:t>4. Стандартизация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 </a:t>
            </a:r>
            <a:r>
              <a:rPr lang="ru-RU" sz="2800" dirty="0" smtClean="0">
                <a:latin typeface="Museo Sans Cyrl 500" panose="02000000000000000000" pitchFamily="2" charset="-52"/>
              </a:rPr>
              <a:t>2. Соблюдение порядка 	</a:t>
            </a:r>
            <a:r>
              <a:rPr lang="ru-RU" sz="2800" dirty="0">
                <a:latin typeface="Museo Sans Cyrl 500" panose="02000000000000000000" pitchFamily="2" charset="-52"/>
              </a:rPr>
              <a:t>      </a:t>
            </a:r>
            <a:r>
              <a:rPr lang="ru-RU" sz="2800" dirty="0" smtClean="0">
                <a:latin typeface="Museo Sans Cyrl 500" panose="02000000000000000000" pitchFamily="2" charset="-52"/>
              </a:rPr>
              <a:t>5. Совершенствуйте 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 </a:t>
            </a:r>
            <a:r>
              <a:rPr lang="ru-RU" sz="2800" dirty="0" smtClean="0">
                <a:latin typeface="Museo Sans Cyrl 500" panose="02000000000000000000" pitchFamily="2" charset="-52"/>
              </a:rPr>
              <a:t>3. Содержание в чистоте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4. Работа с потерями </a:t>
            </a:r>
          </a:p>
          <a:p>
            <a:pPr>
              <a:spcAft>
                <a:spcPts val="24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Выстраивание рабочих процессов с учетом минимизации потерь: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 1. </a:t>
            </a:r>
            <a:r>
              <a:rPr lang="ru-RU" sz="2800" dirty="0" smtClean="0">
                <a:latin typeface="Museo Sans Cyrl 500" panose="02000000000000000000" pitchFamily="2" charset="-52"/>
              </a:rPr>
              <a:t>перепроизводство</a:t>
            </a:r>
            <a:r>
              <a:rPr lang="ru-RU" sz="2800" dirty="0">
                <a:latin typeface="Museo Sans Cyrl 500" panose="02000000000000000000" pitchFamily="2" charset="-52"/>
              </a:rPr>
              <a:t>, избыточные </a:t>
            </a:r>
            <a:r>
              <a:rPr lang="ru-RU" sz="2800" dirty="0" smtClean="0">
                <a:latin typeface="Museo Sans Cyrl 500" panose="02000000000000000000" pitchFamily="2" charset="-52"/>
              </a:rPr>
              <a:t>запасы,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 2. л</a:t>
            </a:r>
            <a:r>
              <a:rPr lang="ru-RU" sz="2800" dirty="0" smtClean="0">
                <a:latin typeface="Museo Sans Cyrl 500" panose="02000000000000000000" pitchFamily="2" charset="-52"/>
              </a:rPr>
              <a:t>ишние </a:t>
            </a:r>
            <a:r>
              <a:rPr lang="ru-RU" sz="2800" dirty="0">
                <a:latin typeface="Museo Sans Cyrl 500" panose="02000000000000000000" pitchFamily="2" charset="-52"/>
              </a:rPr>
              <a:t>движения, ненужная </a:t>
            </a:r>
            <a:r>
              <a:rPr lang="ru-RU" sz="2800" dirty="0" smtClean="0">
                <a:latin typeface="Museo Sans Cyrl 500" panose="02000000000000000000" pitchFamily="2" charset="-52"/>
              </a:rPr>
              <a:t>транспортировка,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 3. </a:t>
            </a:r>
            <a:r>
              <a:rPr lang="ru-RU" sz="2800" dirty="0" smtClean="0">
                <a:latin typeface="Museo Sans Cyrl 500" panose="02000000000000000000" pitchFamily="2" charset="-52"/>
              </a:rPr>
              <a:t>ожидание</a:t>
            </a:r>
            <a:r>
              <a:rPr lang="ru-RU" sz="2800" dirty="0">
                <a:latin typeface="Museo Sans Cyrl 500" panose="02000000000000000000" pitchFamily="2" charset="-52"/>
              </a:rPr>
              <a:t>, избыточная </a:t>
            </a:r>
            <a:r>
              <a:rPr lang="ru-RU" sz="2800" dirty="0" smtClean="0">
                <a:latin typeface="Museo Sans Cyrl 500" panose="02000000000000000000" pitchFamily="2" charset="-52"/>
              </a:rPr>
              <a:t>обработка,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   4. п</a:t>
            </a:r>
            <a:r>
              <a:rPr lang="ru-RU" sz="2800" dirty="0" smtClean="0">
                <a:latin typeface="Museo Sans Cyrl 500" panose="02000000000000000000" pitchFamily="2" charset="-52"/>
              </a:rPr>
              <a:t>еределка</a:t>
            </a:r>
            <a:r>
              <a:rPr lang="ru-RU" sz="2800" dirty="0">
                <a:latin typeface="Museo Sans Cyrl 500" panose="02000000000000000000" pitchFamily="2" charset="-52"/>
              </a:rPr>
              <a:t>, </a:t>
            </a:r>
            <a:r>
              <a:rPr lang="ru-RU" sz="2800" dirty="0" smtClean="0">
                <a:latin typeface="Museo Sans Cyrl 500" panose="02000000000000000000" pitchFamily="2" charset="-52"/>
              </a:rPr>
              <a:t>брак.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>
              <a:spcAft>
                <a:spcPts val="24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5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. Картирование процессов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  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Анализ текущих процессов управления и выявление узких мест. Построение карт идеального и целевого состояния процессов. </a:t>
            </a:r>
          </a:p>
          <a:p>
            <a:pPr>
              <a:spcAft>
                <a:spcPts val="1200"/>
              </a:spcAft>
            </a:pPr>
            <a:endParaRPr lang="ru-RU" sz="2800" dirty="0">
              <a:latin typeface="Museo Sans Cyrl 500" panose="02000000000000000000" pitchFamily="2" charset="-52"/>
            </a:endParaRPr>
          </a:p>
          <a:p>
            <a:r>
              <a:rPr lang="ru-RU" sz="2800" i="1" dirty="0">
                <a:latin typeface="Museo Sans Cyrl 700" panose="02000000000000000000" pitchFamily="2" charset="-52"/>
              </a:rPr>
              <a:t>       </a:t>
            </a:r>
            <a:endParaRPr lang="ru-RU" sz="28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0" t="93080" r="14734"/>
          <a:stretch/>
        </p:blipFill>
        <p:spPr>
          <a:xfrm>
            <a:off x="613103" y="2504708"/>
            <a:ext cx="1497184" cy="1406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9" t="84878" r="43710" b="7249"/>
          <a:stretch/>
        </p:blipFill>
        <p:spPr>
          <a:xfrm>
            <a:off x="793285" y="5876052"/>
            <a:ext cx="1371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8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298354" y="8708395"/>
            <a:ext cx="14069134" cy="7912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98354" y="6456634"/>
            <a:ext cx="14069134" cy="10315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98354" y="3391811"/>
            <a:ext cx="14069134" cy="10258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Бережливое производство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в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ЖКХ: </a:t>
            </a: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/>
            </a:r>
            <a:b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путь 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 снижению издержек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8352" y="2260600"/>
            <a:ext cx="13856841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3. Хронометраж операций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Замеры времени выполнения задач для выявления неэффективных действий.</a:t>
            </a:r>
          </a:p>
          <a:p>
            <a:pPr>
              <a:spcAft>
                <a:spcPts val="1200"/>
              </a:spcAft>
            </a:pPr>
            <a:r>
              <a:rPr lang="ru-RU" sz="2800" i="1" dirty="0">
                <a:latin typeface="Museo Sans Cyrl 700" panose="02000000000000000000" pitchFamily="2" charset="-52"/>
              </a:rPr>
              <a:t>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>
                <a:latin typeface="Museo Sans Cyrl 700" panose="02000000000000000000" pitchFamily="2" charset="-52"/>
              </a:rPr>
              <a:t>: </a:t>
            </a:r>
            <a:r>
              <a:rPr lang="ru-RU" sz="2800" dirty="0" smtClean="0">
                <a:latin typeface="Museo Sans Cyrl 500" panose="02000000000000000000" pitchFamily="2" charset="-52"/>
              </a:rPr>
              <a:t>Сокращение временных потерь на 13% при обработке закрывающих документов по платным заявкам</a:t>
            </a:r>
            <a:endParaRPr lang="ru-RU" sz="1200" dirty="0">
              <a:solidFill>
                <a:srgbClr val="FF0000"/>
              </a:solidFill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4. Диаграммы спагетти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  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Визуализация перемещений сотрудников и ресурсов для сокращения лишних движений и затрат. </a:t>
            </a:r>
          </a:p>
          <a:p>
            <a:r>
              <a:rPr lang="ru-RU" sz="2800" i="1" dirty="0">
                <a:latin typeface="Museo Sans Cyrl 700" panose="02000000000000000000" pitchFamily="2" charset="-52"/>
              </a:rPr>
              <a:t> Пример: </a:t>
            </a:r>
            <a:r>
              <a:rPr lang="ru-RU" sz="2800" dirty="0" smtClean="0">
                <a:latin typeface="Museo Sans Cyrl 500" panose="02000000000000000000" pitchFamily="2" charset="-52"/>
              </a:rPr>
              <a:t>Оптимизация маршрутов обхода объектов для сокращения времени </a:t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 </a:t>
            </a:r>
            <a:r>
              <a:rPr lang="ru-RU" sz="2800" dirty="0" smtClean="0">
                <a:latin typeface="Museo Sans Cyrl 500" panose="02000000000000000000" pitchFamily="2" charset="-52"/>
              </a:rPr>
              <a:t>обслуживания</a:t>
            </a:r>
            <a:r>
              <a:rPr lang="ru-RU" sz="2800" dirty="0" smtClean="0">
                <a:latin typeface="Museo Sans Cyrl 500" panose="02000000000000000000" pitchFamily="2" charset="-52"/>
              </a:rPr>
              <a:t>.</a:t>
            </a:r>
            <a:endParaRPr lang="ru-RU" sz="2800" dirty="0" smtClean="0">
              <a:solidFill>
                <a:srgbClr val="002294"/>
              </a:solidFill>
              <a:latin typeface="Museo Sans Cyrl 500" panose="02000000000000000000" pitchFamily="2" charset="-52"/>
            </a:endParaRPr>
          </a:p>
          <a:p>
            <a:endParaRPr lang="ru-RU" sz="2800" dirty="0">
              <a:solidFill>
                <a:srgbClr val="FF0000"/>
              </a:solidFill>
              <a:latin typeface="Museo Sans Cyrl 500" panose="02000000000000000000" pitchFamily="2" charset="-52"/>
            </a:endParaRPr>
          </a:p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5. АВС анализ</a:t>
            </a:r>
          </a:p>
          <a:p>
            <a:r>
              <a:rPr lang="ru-RU" sz="2800" dirty="0">
                <a:latin typeface="Museo Sans Cyrl 500" panose="02000000000000000000" pitchFamily="2" charset="-52"/>
              </a:rPr>
              <a:t>Сокращение сроков поставки, снижение оборачиваемости </a:t>
            </a:r>
            <a:r>
              <a:rPr lang="ru-RU" sz="2800" dirty="0" smtClean="0">
                <a:latin typeface="Museo Sans Cyrl 500" panose="02000000000000000000" pitchFamily="2" charset="-52"/>
              </a:rPr>
              <a:t>ТМЦ.</a:t>
            </a:r>
          </a:p>
          <a:p>
            <a:r>
              <a:rPr lang="ru-RU" sz="4000" i="1" dirty="0" smtClean="0">
                <a:latin typeface="Museo Sans Cyrl 700" panose="02000000000000000000" pitchFamily="2" charset="-52"/>
              </a:rPr>
              <a:t>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Пример: </a:t>
            </a:r>
            <a:r>
              <a:rPr lang="ru-RU" sz="2800" dirty="0" smtClean="0">
                <a:latin typeface="Museo Sans Cyrl 500" panose="02000000000000000000" pitchFamily="2" charset="-52"/>
              </a:rPr>
              <a:t>Сокращение среднего срока поставки ТМЦ на объекты на 29</a:t>
            </a:r>
            <a:r>
              <a:rPr lang="ru-RU" sz="2800" dirty="0" smtClean="0">
                <a:latin typeface="Museo Sans Cyrl 500" panose="02000000000000000000" pitchFamily="2" charset="-52"/>
              </a:rPr>
              <a:t>%. </a:t>
            </a:r>
            <a:endParaRPr lang="ru-RU" sz="2800" dirty="0" smtClean="0">
              <a:solidFill>
                <a:srgbClr val="FF0000"/>
              </a:solidFill>
              <a:latin typeface="Museo Sans Cyrl 500" panose="02000000000000000000" pitchFamily="2" charset="-52"/>
            </a:endParaRPr>
          </a:p>
          <a:p>
            <a:endParaRPr lang="ru-RU" sz="4000" dirty="0" smtClean="0">
              <a:solidFill>
                <a:srgbClr val="FF0000"/>
              </a:solidFill>
              <a:latin typeface="Museo Sans Cyrl 500" panose="02000000000000000000" pitchFamily="2" charset="-52"/>
            </a:endParaRPr>
          </a:p>
          <a:p>
            <a:endParaRPr lang="ru-RU" sz="4000" dirty="0">
              <a:solidFill>
                <a:srgbClr val="FF0000"/>
              </a:solidFill>
              <a:latin typeface="Museo Sans Cyrl 500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9" t="84803" r="36862" b="7399"/>
          <a:stretch/>
        </p:blipFill>
        <p:spPr>
          <a:xfrm>
            <a:off x="790658" y="2074680"/>
            <a:ext cx="1295400" cy="1585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t="18575" r="39756" b="73627"/>
          <a:stretch/>
        </p:blipFill>
        <p:spPr>
          <a:xfrm>
            <a:off x="410639" y="4970213"/>
            <a:ext cx="1756214" cy="13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0"/>
          <a:stretch/>
        </p:blipFill>
        <p:spPr>
          <a:xfrm>
            <a:off x="-18404" y="-13139"/>
            <a:ext cx="19527192" cy="113800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7594" y="5991518"/>
            <a:ext cx="1737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7200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Цифровизация</a:t>
            </a:r>
            <a: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 ЖКХ: </a:t>
            </a:r>
            <a:b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эффективность через технологии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4013200"/>
            <a:ext cx="1828495" cy="18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4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044016" y="8938261"/>
            <a:ext cx="16176215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27155" y="3863494"/>
            <a:ext cx="16176215" cy="3505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Цифровизация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ЖКХ: </a:t>
            </a:r>
            <a:b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эффективность через технологии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10594" y="2353719"/>
            <a:ext cx="16523841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2800" dirty="0" smtClean="0">
                <a:solidFill>
                  <a:srgbClr val="002294"/>
                </a:solidFill>
                <a:latin typeface="Museo Sans Cyrl 500" panose="02000000000000000000" pitchFamily="2" charset="-52"/>
              </a:rPr>
              <a:t>Автоматизация 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технического обслуживания и ремонта (</a:t>
            </a:r>
            <a:r>
              <a:rPr lang="ru-RU" sz="2800" dirty="0" err="1">
                <a:solidFill>
                  <a:srgbClr val="002294"/>
                </a:solidFill>
                <a:latin typeface="Museo Sans Cyrl 500" panose="02000000000000000000" pitchFamily="2" charset="-52"/>
              </a:rPr>
              <a:t>ТОиР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)</a:t>
            </a:r>
            <a:r>
              <a:rPr lang="ru-RU" sz="2800" dirty="0">
                <a:latin typeface="Museo Sans Cyrl 500" panose="02000000000000000000" pitchFamily="2" charset="-52"/>
              </a:rPr>
              <a:t> 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Museo Sans Cyrl 500" panose="02000000000000000000" pitchFamily="2" charset="-52"/>
              </a:rPr>
              <a:t>Внедрение </a:t>
            </a:r>
            <a:r>
              <a:rPr lang="ru-RU" sz="2800" dirty="0">
                <a:latin typeface="Museo Sans Cyrl 500" panose="02000000000000000000" pitchFamily="2" charset="-52"/>
              </a:rPr>
              <a:t>систем управления эксплуатацией зданий позволяет сократить аварийные ситуации на 30</a:t>
            </a:r>
            <a:r>
              <a:rPr lang="ru-RU" sz="2800" dirty="0" smtClean="0">
                <a:latin typeface="Museo Sans Cyrl 500" panose="02000000000000000000" pitchFamily="2" charset="-52"/>
              </a:rPr>
              <a:t>%.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Museo Sans Cyrl 500" panose="02000000000000000000" pitchFamily="2" charset="-52"/>
              </a:rPr>
              <a:t>Повышение </a:t>
            </a:r>
            <a:r>
              <a:rPr lang="ru-RU" sz="2800" dirty="0">
                <a:latin typeface="Museo Sans Cyrl 500" panose="02000000000000000000" pitchFamily="2" charset="-52"/>
              </a:rPr>
              <a:t>безопасности 20–50%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Повышение </a:t>
            </a:r>
            <a:r>
              <a:rPr lang="ru-RU" sz="2800" dirty="0">
                <a:latin typeface="Museo Sans Cyrl 500" panose="02000000000000000000" pitchFamily="2" charset="-52"/>
              </a:rPr>
              <a:t>производительности </a:t>
            </a:r>
            <a:r>
              <a:rPr lang="ru-RU" sz="2800" dirty="0" smtClean="0">
                <a:latin typeface="Museo Sans Cyrl 500" panose="02000000000000000000" pitchFamily="2" charset="-52"/>
              </a:rPr>
              <a:t>работ </a:t>
            </a:r>
            <a:r>
              <a:rPr lang="ru-RU" sz="2800" dirty="0">
                <a:latin typeface="Museo Sans Cyrl 500" panose="02000000000000000000" pitchFamily="2" charset="-52"/>
              </a:rPr>
              <a:t>40–55%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Сокращение </a:t>
            </a:r>
            <a:r>
              <a:rPr lang="ru-RU" sz="2800" dirty="0">
                <a:latin typeface="Museo Sans Cyrl 500" panose="02000000000000000000" pitchFamily="2" charset="-52"/>
              </a:rPr>
              <a:t>длительности ремонта 20–50%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Уменьшение </a:t>
            </a:r>
            <a:r>
              <a:rPr lang="ru-RU" sz="2800" dirty="0">
                <a:latin typeface="Museo Sans Cyrl 500" panose="02000000000000000000" pitchFamily="2" charset="-52"/>
              </a:rPr>
              <a:t>капитальных затрат 50–90%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Сокращение </a:t>
            </a:r>
            <a:r>
              <a:rPr lang="ru-RU" sz="2800" dirty="0">
                <a:latin typeface="Museo Sans Cyrl 500" panose="02000000000000000000" pitchFamily="2" charset="-52"/>
              </a:rPr>
              <a:t>страховых запасов ТМЦ 50–90%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Сокращение </a:t>
            </a:r>
            <a:r>
              <a:rPr lang="ru-RU" sz="2800" dirty="0">
                <a:latin typeface="Museo Sans Cyrl 500" panose="02000000000000000000" pitchFamily="2" charset="-52"/>
              </a:rPr>
              <a:t>затрат на эксплуатацию 10–40% 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latin typeface="Museo Sans Cyrl 500" panose="02000000000000000000" pitchFamily="2" charset="-52"/>
              </a:rPr>
              <a:t>Сокращение </a:t>
            </a:r>
            <a:r>
              <a:rPr lang="ru-RU" sz="2800" dirty="0">
                <a:latin typeface="Museo Sans Cyrl 500" panose="02000000000000000000" pitchFamily="2" charset="-52"/>
              </a:rPr>
              <a:t>неплановых простоев оборудования 30–40</a:t>
            </a:r>
            <a:r>
              <a:rPr lang="ru-RU" sz="2800" dirty="0" smtClean="0">
                <a:latin typeface="Museo Sans Cyrl 500" panose="02000000000000000000" pitchFamily="2" charset="-52"/>
              </a:rPr>
              <a:t>% </a:t>
            </a:r>
            <a:r>
              <a:rPr lang="ru-RU" sz="2800" spc="-100" dirty="0">
                <a:latin typeface="Museo Sans Cyrl 500" panose="02000000000000000000" pitchFamily="2" charset="-52"/>
              </a:rPr>
              <a:t/>
            </a:r>
            <a:br>
              <a:rPr lang="ru-RU" sz="2800" spc="-100" dirty="0">
                <a:latin typeface="Museo Sans Cyrl 500" panose="02000000000000000000" pitchFamily="2" charset="-52"/>
              </a:rPr>
            </a:br>
            <a:r>
              <a:rPr lang="ru-RU" sz="2800" spc="-100" dirty="0" smtClean="0">
                <a:latin typeface="Museo Sans Cyrl 500" panose="02000000000000000000" pitchFamily="2" charset="-52"/>
              </a:rPr>
              <a:t/>
            </a:r>
            <a:br>
              <a:rPr lang="ru-RU" sz="2800" spc="-1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solidFill>
                  <a:srgbClr val="002294"/>
                </a:solidFill>
                <a:latin typeface="Museo Sans Cyrl 500" panose="02000000000000000000" pitchFamily="2" charset="-52"/>
              </a:rPr>
              <a:t>2</a:t>
            </a:r>
            <a:r>
              <a:rPr lang="ru-RU" sz="2800" dirty="0">
                <a:solidFill>
                  <a:srgbClr val="002294"/>
                </a:solidFill>
                <a:latin typeface="Museo Sans Cyrl 500" panose="02000000000000000000" pitchFamily="2" charset="-52"/>
              </a:rPr>
              <a:t>. CRM-системы для работы с жителями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Использование CRM повышает скорость обработки заявок на 40%, что ведёт к росту удовлетворенности жителей.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700" panose="02000000000000000000" pitchFamily="2" charset="-52"/>
              </a:rPr>
              <a:t>  </a:t>
            </a:r>
            <a:r>
              <a:rPr lang="ru-RU" sz="2800" i="1" dirty="0">
                <a:latin typeface="Museo Sans Cyrl 700" panose="02000000000000000000" pitchFamily="2" charset="-52"/>
              </a:rPr>
              <a:t>Пример: </a:t>
            </a:r>
            <a:r>
              <a:rPr lang="ru-RU" sz="2800" dirty="0">
                <a:latin typeface="Museo Sans Cyrl 500" panose="02000000000000000000" pitchFamily="2" charset="-52"/>
              </a:rPr>
              <a:t>По данным компании </a:t>
            </a:r>
            <a:r>
              <a:rPr lang="ru-RU" sz="2800" dirty="0" err="1">
                <a:latin typeface="Museo Sans Cyrl 500" panose="02000000000000000000" pitchFamily="2" charset="-52"/>
              </a:rPr>
              <a:t>Capterra</a:t>
            </a:r>
            <a:r>
              <a:rPr lang="ru-RU" sz="2800" dirty="0">
                <a:latin typeface="Museo Sans Cyrl 500" panose="02000000000000000000" pitchFamily="2" charset="-52"/>
              </a:rPr>
              <a:t>, внедрение CRM-систем ускоряет обработку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  заявок в среднем на 40%, а количество повторных обращений снижается на 15–20%.</a:t>
            </a:r>
            <a:endParaRPr lang="ru-RU" sz="54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4" t="19188" r="1077" b="73014"/>
          <a:stretch/>
        </p:blipFill>
        <p:spPr>
          <a:xfrm>
            <a:off x="727453" y="2222161"/>
            <a:ext cx="1295400" cy="1585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3" t="-1074" r="23042" b="93276"/>
          <a:stretch/>
        </p:blipFill>
        <p:spPr>
          <a:xfrm>
            <a:off x="351039" y="7215503"/>
            <a:ext cx="2083135" cy="15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8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725546" y="4831279"/>
            <a:ext cx="7848453" cy="33729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Цифровизация</a:t>
            </a: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ЖКХ: </a:t>
            </a:r>
            <a:b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эффективность через технологии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01934" y="2553857"/>
            <a:ext cx="771666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4. Финансовая </a:t>
            </a:r>
            <a:r>
              <a:rPr lang="ru-RU" sz="2800" dirty="0" err="1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цифровизация</a:t>
            </a:r>
            <a:r>
              <a:rPr lang="ru-RU" sz="2800" dirty="0" smtClean="0">
                <a:latin typeface="Museo Sans Cyrl 700" panose="02000000000000000000" pitchFamily="2" charset="-52"/>
              </a:rPr>
              <a:t>  </a:t>
            </a:r>
            <a:r>
              <a:rPr lang="ru-RU" sz="2800" dirty="0" smtClean="0">
                <a:latin typeface="Museo Sans Cyrl 500" panose="02000000000000000000" pitchFamily="2" charset="-52"/>
              </a:rPr>
              <a:t/>
            </a:r>
            <a:br>
              <a:rPr lang="ru-RU" sz="2800" dirty="0" smtClean="0">
                <a:latin typeface="Museo Sans Cyrl 500" panose="02000000000000000000" pitchFamily="2" charset="-52"/>
              </a:rPr>
            </a:b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Расширение способов оплаты, онлайн-платежи, </a:t>
            </a:r>
            <a:r>
              <a:rPr lang="ru-RU" sz="2800" dirty="0" err="1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атоплатежи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, сокращение сроков выставление ЕПД  снижают дебиторскую задолженность жителей </a:t>
            </a:r>
            <a:r>
              <a:rPr lang="ru-RU" sz="2800" dirty="0" smtClean="0">
                <a:latin typeface="Museo Sans Cyrl 500" panose="02000000000000000000" pitchFamily="2" charset="-52"/>
              </a:rPr>
              <a:t>на </a:t>
            </a: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15–20%</a:t>
            </a:r>
            <a:r>
              <a:rPr lang="ru-RU" sz="2800" dirty="0" smtClean="0">
                <a:latin typeface="Museo Sans Cyrl 500" panose="02000000000000000000" pitchFamily="2" charset="-52"/>
              </a:rPr>
              <a:t>. </a:t>
            </a:r>
          </a:p>
          <a:p>
            <a:r>
              <a:rPr lang="ru-RU" sz="2800" dirty="0" smtClean="0">
                <a:latin typeface="Museo Sans Cyrl 500" panose="02000000000000000000" pitchFamily="2" charset="-52"/>
              </a:rPr>
              <a:t>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 smtClean="0">
                <a:latin typeface="Museo Sans Cyrl 700" panose="02000000000000000000" pitchFamily="2" charset="-52"/>
              </a:rPr>
              <a:t>:</a:t>
            </a:r>
            <a:r>
              <a:rPr lang="en-US" sz="2800" i="1" dirty="0" smtClean="0">
                <a:latin typeface="Museo Sans Cyrl 700" panose="02000000000000000000" pitchFamily="2" charset="-52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Museo Sans Cyrl 500" panose="02000000000000000000" pitchFamily="2" charset="-52"/>
              </a:rPr>
              <a:t>Сокращение сроков выпуска ЕПД в 2024 году, расширение способов оплаты и усиление работы с дебиторской задолженностью в досудебном порядке привело к увеличению процента сбора текущих платежей на 10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%, со </a:t>
            </a:r>
            <a:r>
              <a:rPr lang="ru-RU" sz="2800" dirty="0">
                <a:solidFill>
                  <a:schemeClr val="tx1"/>
                </a:solidFill>
                <a:latin typeface="Museo Sans Cyrl 500" panose="02000000000000000000" pitchFamily="2" charset="-52"/>
              </a:rPr>
              <a:t>среднего по 2023 году 65% до 75% по итогам 2024 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года.</a:t>
            </a:r>
            <a:endParaRPr lang="ru-RU" sz="2800" dirty="0">
              <a:solidFill>
                <a:schemeClr val="tx1"/>
              </a:solidFill>
              <a:latin typeface="Museo Sans Cyrl 500" panose="02000000000000000000" pitchFamily="2" charset="-5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1167558" y="2565401"/>
            <a:ext cx="8535194" cy="4190999"/>
            <a:chOff x="11811794" y="2057783"/>
            <a:chExt cx="7696994" cy="721321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1811794" y="2057783"/>
              <a:ext cx="4495800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1480055" y="2870200"/>
            <a:ext cx="74067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Снижение операционных издержек </a:t>
            </a:r>
            <a:b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</a:b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на </a:t>
            </a:r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20–30%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Повышение прозрачности работы УК для жителей, что увеличивает доверие.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Ускорение принятия решений за счёт автоматизированной аналитики.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Рост качества обслуживания, что снижает количество жалоб на </a:t>
            </a:r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25%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.</a:t>
            </a:r>
            <a:endParaRPr lang="ru-RU" sz="4400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8297" y="8334975"/>
            <a:ext cx="182769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0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Ключевая мысль: </a:t>
            </a:r>
          </a:p>
          <a:p>
            <a:r>
              <a:rPr lang="ru-RU" sz="2800" dirty="0">
                <a:latin typeface="Museo Sans Cyrl 500" panose="02000000000000000000" pitchFamily="2" charset="-52"/>
              </a:rPr>
              <a:t>Инвестиции в </a:t>
            </a:r>
            <a:r>
              <a:rPr lang="ru-RU" sz="2800" dirty="0" err="1">
                <a:latin typeface="Museo Sans Cyrl 500" panose="02000000000000000000" pitchFamily="2" charset="-52"/>
              </a:rPr>
              <a:t>цифровизацию</a:t>
            </a:r>
            <a:r>
              <a:rPr lang="ru-RU" sz="2800" dirty="0">
                <a:latin typeface="Museo Sans Cyrl 500" panose="02000000000000000000" pitchFamily="2" charset="-52"/>
              </a:rPr>
              <a:t> ЖКХ окупаются в краткосрочной перспективе за счёт оптимизации процессов, снижения затрат и повышения качества обслуживания.</a:t>
            </a:r>
            <a:endParaRPr lang="ru-RU" sz="6600" dirty="0">
              <a:solidFill>
                <a:schemeClr val="tx1"/>
              </a:solidFill>
              <a:latin typeface="Museo Sans Cyrl 500" panose="020000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4" y="2603666"/>
            <a:ext cx="1298453" cy="13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2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08788" cy="11379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7594" y="5991518"/>
            <a:ext cx="1737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Почему крупным компаниям </a:t>
            </a:r>
            <a:b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r>
              <a:rPr lang="ru-RU" sz="7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легче выживать?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3860800"/>
            <a:ext cx="2031603" cy="20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1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89352" y="7684621"/>
            <a:ext cx="15282639" cy="12053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90147" y="5082230"/>
            <a:ext cx="15433016" cy="1143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Почему крупным компаниям легче выживать?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89352" y="1951220"/>
            <a:ext cx="15282639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1. Высокий уровень управления</a:t>
            </a:r>
            <a:r>
              <a:rPr lang="ru-RU" sz="2800" dirty="0">
                <a:latin typeface="Museo Sans Cyrl 500" panose="02000000000000000000" pitchFamily="2" charset="-52"/>
              </a:rPr>
              <a:t>  </a:t>
            </a:r>
          </a:p>
          <a:p>
            <a:pPr>
              <a:spcAft>
                <a:spcPts val="18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   ⦁ Наличие высокопрофессиональных управленческих команд и чёткой организационной структуры.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   ⦁ Возможность внедрения передовых методов управления (</a:t>
            </a:r>
            <a:r>
              <a:rPr lang="ru-RU" sz="2800" dirty="0" err="1">
                <a:latin typeface="Museo Sans Cyrl 500" panose="02000000000000000000" pitchFamily="2" charset="-52"/>
              </a:rPr>
              <a:t>Lean</a:t>
            </a:r>
            <a:r>
              <a:rPr lang="ru-RU" sz="2800" dirty="0">
                <a:latin typeface="Museo Sans Cyrl 500" panose="02000000000000000000" pitchFamily="2" charset="-52"/>
              </a:rPr>
              <a:t>, </a:t>
            </a:r>
            <a:r>
              <a:rPr lang="ru-RU" sz="2800" dirty="0" err="1">
                <a:latin typeface="Museo Sans Cyrl 500" panose="02000000000000000000" pitchFamily="2" charset="-52"/>
              </a:rPr>
              <a:t>Agile</a:t>
            </a:r>
            <a:r>
              <a:rPr lang="ru-RU" sz="2800" dirty="0">
                <a:latin typeface="Museo Sans Cyrl 500" panose="02000000000000000000" pitchFamily="2" charset="-52"/>
              </a:rPr>
              <a:t>, OKR). </a:t>
            </a:r>
            <a:endParaRPr lang="ru-RU" sz="2800" dirty="0" smtClean="0">
              <a:latin typeface="Museo Sans Cyrl 500" panose="02000000000000000000" pitchFamily="2" charset="-52"/>
            </a:endParaRPr>
          </a:p>
          <a:p>
            <a:pPr marL="542925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Постоянное </a:t>
            </a:r>
            <a:r>
              <a:rPr lang="ru-RU" sz="2800" dirty="0">
                <a:solidFill>
                  <a:schemeClr val="tx1"/>
                </a:solidFill>
                <a:latin typeface="Museo Sans Cyrl 500" panose="02000000000000000000" pitchFamily="2" charset="-52"/>
              </a:rPr>
              <a:t>обучение и развитие персонала на всех уровнях – корп. университеты, кадровый резерв…</a:t>
            </a:r>
          </a:p>
          <a:p>
            <a:pPr>
              <a:spcAft>
                <a:spcPts val="1800"/>
              </a:spcAft>
            </a:pP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>
                <a:latin typeface="Museo Sans Cyrl 700" panose="02000000000000000000" pitchFamily="2" charset="-52"/>
              </a:rPr>
              <a:t>: </a:t>
            </a:r>
            <a:r>
              <a:rPr lang="ru-RU" sz="2800" dirty="0">
                <a:latin typeface="Museo Sans Cyrl 500" panose="02000000000000000000" pitchFamily="2" charset="-52"/>
              </a:rPr>
              <a:t>Укрупненные компании быстрее адаптируются к </a:t>
            </a:r>
            <a:r>
              <a:rPr lang="ru-RU" sz="2800" dirty="0" smtClean="0">
                <a:latin typeface="Museo Sans Cyrl 500" panose="02000000000000000000" pitchFamily="2" charset="-52"/>
              </a:rPr>
              <a:t>изменениям законодательства и </a:t>
            </a:r>
            <a:r>
              <a:rPr lang="ru-RU" sz="2800" dirty="0">
                <a:latin typeface="Museo Sans Cyrl 500" panose="02000000000000000000" pitchFamily="2" charset="-52"/>
              </a:rPr>
              <a:t>рыночным условиям.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000" dirty="0">
                <a:latin typeface="Museo Sans Cyrl 500" panose="02000000000000000000" pitchFamily="2" charset="-52"/>
              </a:rPr>
              <a:t/>
            </a:r>
            <a:br>
              <a:rPr lang="ru-RU" sz="2000" dirty="0">
                <a:latin typeface="Museo Sans Cyrl 500" panose="02000000000000000000" pitchFamily="2" charset="-52"/>
              </a:rPr>
            </a:b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2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. Экономия за счёт масштаба (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Economies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of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Scale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) </a:t>
            </a:r>
            <a:r>
              <a:rPr lang="ru-RU" sz="2800" dirty="0">
                <a:latin typeface="Museo Sans Cyrl 500" panose="02000000000000000000" pitchFamily="2" charset="-52"/>
              </a:rPr>
              <a:t> 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    Снижение себестоимости услуг за счет больших объемов работ и централизованных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    закупок. </a:t>
            </a:r>
          </a:p>
          <a:p>
            <a:pPr>
              <a:spcAft>
                <a:spcPts val="1800"/>
              </a:spcAft>
            </a:pPr>
            <a:r>
              <a:rPr lang="ru-RU" sz="2800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dirty="0">
                <a:latin typeface="Museo Sans Cyrl 700" panose="02000000000000000000" pitchFamily="2" charset="-52"/>
              </a:rPr>
              <a:t>: </a:t>
            </a:r>
            <a:r>
              <a:rPr lang="ru-RU" sz="2800" dirty="0" smtClean="0">
                <a:latin typeface="Museo Sans Cyrl 500" panose="02000000000000000000" pitchFamily="2" charset="-52"/>
              </a:rPr>
              <a:t>Рост производительности труда по административно-управленческому персоналу на </a:t>
            </a:r>
            <a:r>
              <a:rPr lang="ru-RU" sz="2800" dirty="0">
                <a:latin typeface="Museo Sans Cyrl 500" panose="02000000000000000000" pitchFamily="2" charset="-52"/>
              </a:rPr>
              <a:t>5,4%,  </a:t>
            </a:r>
            <a:r>
              <a:rPr lang="ru-RU" sz="2800" dirty="0" smtClean="0">
                <a:latin typeface="Museo Sans Cyrl 500" panose="02000000000000000000" pitchFamily="2" charset="-52"/>
              </a:rPr>
              <a:t>по производственному персоналу </a:t>
            </a:r>
            <a:r>
              <a:rPr lang="ru-RU" sz="2800" dirty="0">
                <a:latin typeface="Museo Sans Cyrl 500" panose="02000000000000000000" pitchFamily="2" charset="-52"/>
              </a:rPr>
              <a:t>на 22%</a:t>
            </a:r>
          </a:p>
          <a:p>
            <a:pPr>
              <a:spcAft>
                <a:spcPts val="1800"/>
              </a:spcAft>
            </a:pP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3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. Централизованная закупка материалов и оборудования позволяет экономить </a:t>
            </a:r>
            <a:b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    до 15–20% средств.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2108200"/>
            <a:ext cx="1232448" cy="1232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2" t="39345" r="8267" b="53137"/>
          <a:stretch/>
        </p:blipFill>
        <p:spPr>
          <a:xfrm>
            <a:off x="636752" y="6053191"/>
            <a:ext cx="1752600" cy="13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9"/>
          <a:stretch/>
        </p:blipFill>
        <p:spPr>
          <a:xfrm>
            <a:off x="0" y="-13137"/>
            <a:ext cx="19508788" cy="11380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0394" y="5509167"/>
            <a:ext cx="17373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0" rtl="0"/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Текущая ситуация </a:t>
            </a:r>
            <a:b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в отрасли ЖКХ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4" y="3860800"/>
            <a:ext cx="1575279" cy="14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133997" y="3294303"/>
            <a:ext cx="10417942" cy="1066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Почему крупным компаниям легче выживать?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65649" y="1973273"/>
            <a:ext cx="105156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002294"/>
                </a:solidFill>
                <a:latin typeface="Museo Sans Cyrl 700" panose="02000000000000000000" pitchFamily="2" charset="-52"/>
              </a:rPr>
              <a:t>3. Инвестиции в технологии  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Крупные компании могут позволить себе серьезные инвестиции в </a:t>
            </a:r>
            <a:r>
              <a:rPr lang="ru-RU" sz="2800" dirty="0" err="1">
                <a:latin typeface="Museo Sans Cyrl 500" panose="02000000000000000000" pitchFamily="2" charset="-52"/>
              </a:rPr>
              <a:t>цифровизацию</a:t>
            </a:r>
            <a:r>
              <a:rPr lang="ru-RU" sz="2800" dirty="0">
                <a:latin typeface="Museo Sans Cyrl 500" panose="02000000000000000000" pitchFamily="2" charset="-52"/>
              </a:rPr>
              <a:t>, автоматизацию и инновации. </a:t>
            </a:r>
          </a:p>
          <a:p>
            <a:pPr>
              <a:spcAft>
                <a:spcPts val="1200"/>
              </a:spcAft>
            </a:pPr>
            <a:r>
              <a:rPr lang="ru-RU" sz="2800" i="1" dirty="0">
                <a:latin typeface="Museo Sans Cyrl 700" panose="02000000000000000000" pitchFamily="2" charset="-52"/>
              </a:rPr>
              <a:t>  </a:t>
            </a:r>
            <a:r>
              <a:rPr lang="ru-RU" sz="2800" i="1" dirty="0" smtClean="0">
                <a:latin typeface="Museo Sans Cyrl 700" panose="02000000000000000000" pitchFamily="2" charset="-52"/>
              </a:rPr>
              <a:t>Пример</a:t>
            </a:r>
            <a:r>
              <a:rPr lang="ru-RU" sz="2800" i="1" dirty="0">
                <a:latin typeface="Museo Sans Cyrl 700" panose="02000000000000000000" pitchFamily="2" charset="-52"/>
              </a:rPr>
              <a:t>: </a:t>
            </a:r>
            <a:r>
              <a:rPr lang="ru-RU" sz="2800" dirty="0">
                <a:latin typeface="Museo Sans Cyrl 500" panose="02000000000000000000" pitchFamily="2" charset="-52"/>
              </a:rPr>
              <a:t>Использование внедрение CRM и </a:t>
            </a:r>
            <a:r>
              <a:rPr lang="en-US" sz="2800" dirty="0">
                <a:latin typeface="Museo Sans Cyrl 500" panose="02000000000000000000" pitchFamily="2" charset="-52"/>
              </a:rPr>
              <a:t>WFM 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  </a:t>
            </a:r>
            <a:r>
              <a:rPr lang="ru-RU" sz="2800" dirty="0" smtClean="0">
                <a:latin typeface="Museo Sans Cyrl 500" panose="02000000000000000000" pitchFamily="2" charset="-52"/>
              </a:rPr>
              <a:t>систем </a:t>
            </a:r>
            <a:r>
              <a:rPr lang="ru-RU" sz="2800" dirty="0">
                <a:latin typeface="Museo Sans Cyrl 500" panose="02000000000000000000" pitchFamily="2" charset="-52"/>
              </a:rPr>
              <a:t>для работы с жителями.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000" dirty="0">
                <a:latin typeface="Museo Sans Cyrl 500" panose="02000000000000000000" pitchFamily="2" charset="-52"/>
              </a:rPr>
              <a:t/>
            </a:r>
            <a:br>
              <a:rPr lang="ru-RU" sz="2000" dirty="0">
                <a:latin typeface="Museo Sans Cyrl 5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4. Диверсификация рисков  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Большой портфель объектов позволяет минимизировать финансовые риски, связанные с потерей одного или нескольких объектов.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000" dirty="0">
                <a:latin typeface="Museo Sans Cyrl 500" panose="02000000000000000000" pitchFamily="2" charset="-52"/>
              </a:rPr>
              <a:t/>
            </a:r>
            <a:br>
              <a:rPr lang="ru-RU" sz="2000" dirty="0">
                <a:latin typeface="Museo Sans Cyrl 5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5. Бренд и доверие </a:t>
            </a:r>
            <a:r>
              <a:rPr lang="ru-RU" sz="2800" dirty="0">
                <a:latin typeface="Museo Sans Cyrl 500" panose="02000000000000000000" pitchFamily="2" charset="-52"/>
              </a:rPr>
              <a:t> 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Крупные компании имеют больше возможностей для создания устойчивого бренда и привлечения клиентов через репутацию качества услуг. </a:t>
            </a:r>
            <a:endParaRPr lang="ru-RU" sz="166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2649994" y="1973273"/>
            <a:ext cx="6858794" cy="6230927"/>
            <a:chOff x="11811794" y="2057783"/>
            <a:chExt cx="7696994" cy="721321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1811794" y="2057783"/>
              <a:ext cx="4495800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3107194" y="2372878"/>
            <a:ext cx="57912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chemeClr val="bg1"/>
                </a:solidFill>
                <a:latin typeface="Museo Sans Cyrl 700" panose="02000000000000000000" pitchFamily="2" charset="-52"/>
              </a:rPr>
              <a:t>75% новых технологий в ЖКХ внедряются крупными игроками</a:t>
            </a:r>
            <a:r>
              <a:rPr lang="ru-RU" sz="2600" dirty="0">
                <a:solidFill>
                  <a:schemeClr val="bg1"/>
                </a:solidFill>
                <a:latin typeface="Museo Sans Cyrl 300" panose="02000000000000000000" pitchFamily="2" charset="-52"/>
              </a:rPr>
              <a:t> (источник: исследование </a:t>
            </a:r>
            <a:r>
              <a:rPr lang="ru-RU" sz="2600" dirty="0" err="1">
                <a:solidFill>
                  <a:schemeClr val="bg1"/>
                </a:solidFill>
                <a:latin typeface="Museo Sans Cyrl 300" panose="02000000000000000000" pitchFamily="2" charset="-52"/>
              </a:rPr>
              <a:t>PwC</a:t>
            </a:r>
            <a:r>
              <a:rPr lang="ru-RU" sz="2600" dirty="0">
                <a:solidFill>
                  <a:schemeClr val="bg1"/>
                </a:solidFill>
                <a:latin typeface="Museo Sans Cyrl 300" panose="02000000000000000000" pitchFamily="2" charset="-52"/>
              </a:rPr>
              <a:t>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Крупные компании обеспечивают более </a:t>
            </a:r>
            <a:r>
              <a:rPr lang="ru-RU" sz="26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стабильное качество услуг</a:t>
            </a:r>
            <a:r>
              <a:rPr lang="ru-RU" sz="2600" dirty="0">
                <a:solidFill>
                  <a:schemeClr val="bg1"/>
                </a:solidFill>
                <a:latin typeface="Museo Sans Cyrl 300" panose="02000000000000000000" pitchFamily="2" charset="-52"/>
              </a:rPr>
              <a:t> за счёт автоматизации процессов и профессионального подхода к управлению.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Они становятся драйверами изменений, формируя тренды для всей отрасли.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-962" r="70670" b="93444"/>
          <a:stretch/>
        </p:blipFill>
        <p:spPr>
          <a:xfrm>
            <a:off x="761603" y="6445403"/>
            <a:ext cx="1143000" cy="13015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85226" r="71472" b="7256"/>
          <a:stretch/>
        </p:blipFill>
        <p:spPr>
          <a:xfrm>
            <a:off x="727922" y="4390985"/>
            <a:ext cx="1210361" cy="13015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7" t="-775" r="8796" b="93257"/>
          <a:stretch/>
        </p:blipFill>
        <p:spPr>
          <a:xfrm>
            <a:off x="780790" y="1822456"/>
            <a:ext cx="1143000" cy="13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1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"/>
          <a:stretch/>
        </p:blipFill>
        <p:spPr>
          <a:xfrm>
            <a:off x="-18404" y="-13139"/>
            <a:ext cx="19527192" cy="113923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58392" y="6529050"/>
            <a:ext cx="17373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А что делать остальным? Франшиза как решение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94" y="44704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3182600" y="3179763"/>
            <a:ext cx="5944394" cy="4795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8000" y="3179763"/>
            <a:ext cx="5944394" cy="4795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Франшиза как решение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89502" y="3752634"/>
            <a:ext cx="485649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Экономия на масштабах</a:t>
            </a:r>
            <a:r>
              <a:rPr lang="ru-RU" sz="2800" dirty="0">
                <a:latin typeface="Museo Sans Cyrl 500" panose="02000000000000000000" pitchFamily="2" charset="-52"/>
              </a:rPr>
              <a:t>  </a:t>
            </a:r>
          </a:p>
          <a:p>
            <a:r>
              <a:rPr lang="ru-RU" sz="2800" dirty="0">
                <a:latin typeface="Museo Sans Cyrl 500" panose="02000000000000000000" pitchFamily="2" charset="-52"/>
              </a:rPr>
              <a:t>Централизованные закупки материалов и услуг через </a:t>
            </a:r>
            <a:r>
              <a:rPr lang="ru-RU" sz="2800" dirty="0" err="1">
                <a:latin typeface="Museo Sans Cyrl 500" panose="02000000000000000000" pitchFamily="2" charset="-52"/>
              </a:rPr>
              <a:t>франчайзера</a:t>
            </a:r>
            <a:r>
              <a:rPr lang="ru-RU" sz="2800" dirty="0">
                <a:latin typeface="Museo Sans Cyrl 500" panose="02000000000000000000" pitchFamily="2" charset="-52"/>
              </a:rPr>
              <a:t> снижают затраты на 10–15%. </a:t>
            </a:r>
            <a:endParaRPr lang="ru-RU" sz="166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9894" y="1803400"/>
            <a:ext cx="6181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Museo Sans Cyrl 700" panose="02000000000000000000" pitchFamily="2" charset="-52"/>
              </a:rPr>
              <a:t>Преимущества франшизы: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3588" y="3161433"/>
            <a:ext cx="5714206" cy="48141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4191" y="3656889"/>
            <a:ext cx="502880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Готовая модель эффективного управления</a:t>
            </a:r>
            <a:r>
              <a:rPr lang="ru-RU" sz="2800" dirty="0">
                <a:latin typeface="Museo Sans Cyrl 500" panose="02000000000000000000" pitchFamily="2" charset="-52"/>
              </a:rPr>
              <a:t>  </a:t>
            </a:r>
          </a:p>
          <a:p>
            <a:pPr>
              <a:spcAft>
                <a:spcPts val="1200"/>
              </a:spcAft>
            </a:pPr>
            <a:r>
              <a:rPr lang="ru-RU" sz="2800" dirty="0" err="1">
                <a:latin typeface="Museo Sans Cyrl 500" panose="02000000000000000000" pitchFamily="2" charset="-52"/>
              </a:rPr>
              <a:t>Франчайзер</a:t>
            </a:r>
            <a:r>
              <a:rPr lang="ru-RU" sz="2800" dirty="0">
                <a:latin typeface="Museo Sans Cyrl 500" panose="02000000000000000000" pitchFamily="2" charset="-52"/>
              </a:rPr>
              <a:t> предоставляет проверенные методики управления бизнесом, включая стандарты качества, инструкции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и регламенты.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3794" y="2825892"/>
            <a:ext cx="816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84697" y="3752634"/>
            <a:ext cx="531289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Доступ к технологиям крупного бизнеса </a:t>
            </a:r>
            <a:r>
              <a:rPr lang="ru-RU" sz="2800" dirty="0">
                <a:latin typeface="Museo Sans Cyrl 500" panose="02000000000000000000" pitchFamily="2" charset="-52"/>
              </a:rPr>
              <a:t> </a:t>
            </a:r>
          </a:p>
          <a:p>
            <a:pPr>
              <a:spcAft>
                <a:spcPts val="1200"/>
              </a:spcAft>
            </a:pP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Франшиза даёт </a:t>
            </a:r>
            <a:r>
              <a:rPr lang="ru-RU" sz="2800" dirty="0" err="1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взможность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 использовать передовые технологии и </a:t>
            </a:r>
            <a:r>
              <a:rPr lang="en-US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IT </a:t>
            </a:r>
            <a:r>
              <a:rPr lang="ru-RU" sz="2800" dirty="0" err="1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ирнфраструктуру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Франчайзера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 : CRM-системы, автоматизацию </a:t>
            </a:r>
            <a:r>
              <a:rPr lang="ru-RU" sz="2800" dirty="0" err="1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ТОиР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, инструменты аналитики.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296194" y="2616804"/>
            <a:ext cx="17297400" cy="0"/>
          </a:xfrm>
          <a:prstGeom prst="line">
            <a:avLst/>
          </a:prstGeom>
          <a:ln w="57150">
            <a:solidFill>
              <a:srgbClr val="0022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359896" y="2837571"/>
            <a:ext cx="856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2.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322026" y="2946278"/>
            <a:ext cx="856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350172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6858000" y="3179763"/>
            <a:ext cx="5944394" cy="4795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6468" y="596196"/>
            <a:ext cx="1611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Франшиза как решение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72894" y="1820272"/>
            <a:ext cx="6181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Museo Sans Cyrl 700" panose="02000000000000000000" pitchFamily="2" charset="-52"/>
              </a:rPr>
              <a:t>Преимущества франшизы: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3588" y="3161433"/>
            <a:ext cx="5714206" cy="48141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4191" y="3656889"/>
            <a:ext cx="502880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Поддержка и обучение </a:t>
            </a:r>
            <a:b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</a:b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от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франчайзера</a:t>
            </a:r>
            <a:endParaRPr lang="ru-RU" sz="2800" dirty="0">
              <a:solidFill>
                <a:srgbClr val="002294"/>
              </a:solidFill>
              <a:latin typeface="Museo Sans Cyrl 700" panose="02000000000000000000" pitchFamily="2" charset="-52"/>
            </a:endParaRPr>
          </a:p>
          <a:p>
            <a:r>
              <a:rPr lang="ru-RU" sz="2800" dirty="0">
                <a:latin typeface="Museo Sans Cyrl 500" panose="02000000000000000000" pitchFamily="2" charset="-52"/>
              </a:rPr>
              <a:t>Регулярные тренинги, консультации и помощь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в решении сложных задач от команды </a:t>
            </a:r>
            <a:r>
              <a:rPr lang="ru-RU" sz="2800" dirty="0" err="1">
                <a:latin typeface="Museo Sans Cyrl 500" panose="02000000000000000000" pitchFamily="2" charset="-52"/>
              </a:rPr>
              <a:t>франчайзера</a:t>
            </a:r>
            <a:r>
              <a:rPr lang="ru-RU" sz="2800" dirty="0">
                <a:latin typeface="Museo Sans Cyrl 500" panose="02000000000000000000" pitchFamily="2" charset="-52"/>
              </a:rPr>
              <a:t>. </a:t>
            </a:r>
            <a:endParaRPr lang="ru-RU" sz="4000" dirty="0">
              <a:latin typeface="Museo Sans Cyrl 500" panose="020000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794" y="2825892"/>
            <a:ext cx="878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4.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68395" y="3752634"/>
            <a:ext cx="502919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Повышение доверия клиентов через бренд</a:t>
            </a:r>
          </a:p>
          <a:p>
            <a:r>
              <a:rPr lang="ru-RU" sz="2800" dirty="0">
                <a:latin typeface="Museo Sans Cyrl 500" panose="02000000000000000000" pitchFamily="2" charset="-52"/>
              </a:rPr>
              <a:t>Работа под известным брендом повышает лояльность клиентов и увеличивает их доверие. </a:t>
            </a:r>
            <a:endParaRPr lang="ru-RU" sz="4000" dirty="0">
              <a:latin typeface="Museo Sans Cyrl 500" panose="020000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296194" y="2616804"/>
            <a:ext cx="10896600" cy="0"/>
          </a:xfrm>
          <a:prstGeom prst="line">
            <a:avLst/>
          </a:prstGeom>
          <a:ln w="57150">
            <a:solidFill>
              <a:srgbClr val="0022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359896" y="2837571"/>
            <a:ext cx="856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5.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3411994" y="1973273"/>
            <a:ext cx="6096794" cy="6002327"/>
            <a:chOff x="11811794" y="2057783"/>
            <a:chExt cx="7696994" cy="721321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11811794" y="2057783"/>
              <a:ext cx="4495800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4021594" y="2616804"/>
            <a:ext cx="487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Франшиза – </a:t>
            </a:r>
            <a:r>
              <a:rPr lang="ru-RU" sz="32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это шанс для мелких игроков сохранить бизнес, получить доступ к технологиям и стандартам крупного бизнеса, а также выжить в условиях высокой конкуренции и кризиса.</a:t>
            </a:r>
            <a:endParaRPr lang="ru-RU" sz="4400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845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>
          <a:xfrm>
            <a:off x="-18404" y="-13140"/>
            <a:ext cx="19527192" cy="113923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58392" y="6756400"/>
            <a:ext cx="1737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8754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440194" y="1879600"/>
            <a:ext cx="9068594" cy="7213217"/>
            <a:chOff x="11811794" y="2057783"/>
            <a:chExt cx="7696994" cy="721321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1811794" y="2057783"/>
              <a:ext cx="3467495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711289" y="1879600"/>
            <a:ext cx="9600406" cy="6553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Museo Sans Cyrl 700" panose="02000000000000000000" pitchFamily="2" charset="-52"/>
              </a:rPr>
              <a:t>Итоги 2024: издержки, вызовы, последствия</a:t>
            </a:r>
            <a:r>
              <a:rPr lang="ru-RU" dirty="0">
                <a:latin typeface="Museo Sans Cyrl 500" panose="02000000000000000000" pitchFamily="2" charset="-52"/>
              </a:rPr>
              <a:t/>
            </a:r>
            <a:br>
              <a:rPr lang="ru-RU" dirty="0">
                <a:latin typeface="Museo Sans Cyrl 500" panose="02000000000000000000" pitchFamily="2" charset="-52"/>
              </a:rPr>
            </a:br>
            <a:r>
              <a:rPr lang="ru-RU" dirty="0">
                <a:latin typeface="Museo Sans Cyrl 500" panose="02000000000000000000" pitchFamily="2" charset="-52"/>
              </a:rPr>
              <a:t/>
            </a:r>
            <a:br>
              <a:rPr lang="ru-RU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В 2024 году управляющие компании (УК) многоквартирных домов (МКД) в Москве и Московской области столкнулись с серьезными финансовыми трудностями, вызванными ростом издержек.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36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Основные проблемы:</a:t>
            </a: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/>
            </a:r>
            <a:br>
              <a:rPr lang="ru-RU" sz="2800" dirty="0">
                <a:latin typeface="Museo Sans Cyrl 500" panose="02000000000000000000" pitchFamily="2" charset="-52"/>
              </a:rPr>
            </a:br>
            <a:endParaRPr lang="ru-RU" sz="3600" dirty="0">
              <a:latin typeface="Museo Sans Cyrl 500" panose="020000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6469" y="596196"/>
            <a:ext cx="1375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Текущая ситуация в отрасли ЖКХ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042186" y="2434134"/>
            <a:ext cx="846660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Рост стоимости труда:  </a:t>
            </a:r>
            <a:b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endParaRPr lang="en-US" sz="2800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  <a:p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Средняя заработная плата в сфере ЖКХ </a:t>
            </a:r>
            <a:b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</a:b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в 2024 году выросла на </a:t>
            </a:r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13–20%</a:t>
            </a:r>
            <a:r>
              <a:rPr lang="en-US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(</a:t>
            </a:r>
            <a:r>
              <a:rPr lang="ru-RU" sz="2800" u="sng" dirty="0">
                <a:solidFill>
                  <a:schemeClr val="bg1"/>
                </a:solidFill>
                <a:latin typeface="Museo Sans Cyrl 300" panose="02000000000000000000" pitchFamily="2" charset="-52"/>
              </a:rPr>
              <a:t>Интерфакс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). </a:t>
            </a:r>
            <a:r>
              <a:rPr lang="ru-RU" sz="2800" dirty="0">
                <a:solidFill>
                  <a:schemeClr val="bg1"/>
                </a:solidFill>
                <a:latin typeface="Museo Sans Cyrl 500" panose="02000000000000000000" pitchFamily="2" charset="-52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Museo Sans Cyrl 500" panose="02000000000000000000" pitchFamily="2" charset="-52"/>
              </a:rPr>
            </a:br>
            <a:endParaRPr lang="ru-RU" sz="2800" dirty="0">
              <a:solidFill>
                <a:schemeClr val="bg1"/>
              </a:solidFill>
              <a:latin typeface="Museo Sans Cyrl 500" panose="02000000000000000000" pitchFamily="2" charset="-52"/>
            </a:endParaRPr>
          </a:p>
          <a:p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Наибольший рост наблюдался в профессиях: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300" panose="02000000000000000000" pitchFamily="2" charset="-52"/>
              </a:rPr>
              <a:t>Штукатур 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+45%, до 152 700 рублей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300" panose="02000000000000000000" pitchFamily="2" charset="-52"/>
              </a:rPr>
              <a:t>Дезинфектор 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+44%, до 98 000 рублей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Museo Sans Cyrl 300" panose="02000000000000000000" pitchFamily="2" charset="-52"/>
              </a:rPr>
              <a:t>Стекольщик +29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%, до 79 600 рублей </a:t>
            </a:r>
          </a:p>
          <a:p>
            <a:endParaRPr lang="ru-RU" sz="2800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  <a:p>
            <a:r>
              <a:rPr lang="ru-RU" sz="2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Факт роста в УК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Мастер по </a:t>
            </a:r>
            <a:r>
              <a:rPr lang="ru-RU" sz="2800" dirty="0" smtClean="0">
                <a:solidFill>
                  <a:schemeClr val="bg1"/>
                </a:solidFill>
                <a:latin typeface="Museo Sans Cyrl 300" panose="02000000000000000000" pitchFamily="2" charset="-52"/>
              </a:rPr>
              <a:t>эксплуатации 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+ 73%, до 78 000 рублей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Уборщик помещений +63%, до </a:t>
            </a:r>
            <a:r>
              <a:rPr lang="ru-RU" sz="2800" dirty="0" smtClean="0">
                <a:solidFill>
                  <a:schemeClr val="bg1"/>
                </a:solidFill>
                <a:latin typeface="Museo Sans Cyrl 300" panose="02000000000000000000" pitchFamily="2" charset="-52"/>
              </a:rPr>
              <a:t>65 000 </a:t>
            </a: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рублей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Museo Sans Cyrl 300" panose="02000000000000000000" pitchFamily="2" charset="-52"/>
              </a:rPr>
              <a:t>Уборщик территории +67%, до 75 000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6641" y="6235173"/>
            <a:ext cx="792964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latin typeface="Museo Sans Cyrl 700" panose="02000000000000000000" pitchFamily="2" charset="-52"/>
              </a:rPr>
              <a:t>1. Рост стоимости труда  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В условиях нехватки кадров УК вынуждены повышать заработные платы, чтобы привлечь и удержать специалистов. </a:t>
            </a:r>
            <a:endParaRPr lang="ru-RU" sz="3600" dirty="0">
              <a:latin typeface="Museo Sans Cyrl 500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3" y="6146799"/>
            <a:ext cx="1511826" cy="15118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584641" y="4163414"/>
            <a:ext cx="14942154" cy="10258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605685" y="105072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useo Sans Cyrl 500" panose="02000000000000000000" pitchFamily="2" charset="-52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591594" y="2184401"/>
            <a:ext cx="14097000" cy="35813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2. Инфляция </a:t>
            </a:r>
            <a:r>
              <a:rPr lang="ru-RU" sz="2800" dirty="0">
                <a:latin typeface="Museo Sans Cyrl 500" panose="02000000000000000000" pitchFamily="2" charset="-52"/>
              </a:rPr>
              <a:t> </a:t>
            </a:r>
          </a:p>
          <a:p>
            <a:pPr>
              <a:spcAft>
                <a:spcPts val="1200"/>
              </a:spcAft>
            </a:pPr>
            <a:r>
              <a:rPr lang="ru-RU" sz="2800" dirty="0" smtClean="0">
                <a:latin typeface="Museo Sans Cyrl 500" panose="02000000000000000000" pitchFamily="2" charset="-52"/>
              </a:rPr>
              <a:t>Официальный уровень </a:t>
            </a:r>
            <a:r>
              <a:rPr lang="ru-RU" sz="2800" dirty="0">
                <a:latin typeface="Museo Sans Cyrl 500" panose="02000000000000000000" pitchFamily="2" charset="-52"/>
              </a:rPr>
              <a:t>инфляции </a:t>
            </a:r>
            <a:r>
              <a:rPr lang="ru-RU" sz="2800" dirty="0" smtClean="0">
                <a:latin typeface="Museo Sans Cyrl 500" panose="02000000000000000000" pitchFamily="2" charset="-52"/>
              </a:rPr>
              <a:t>в России </a:t>
            </a:r>
            <a:r>
              <a:rPr lang="ru-RU" sz="2800" dirty="0">
                <a:latin typeface="Museo Sans Cyrl 500" panose="02000000000000000000" pitchFamily="2" charset="-52"/>
              </a:rPr>
              <a:t>за 2024 год составил </a:t>
            </a:r>
            <a:r>
              <a:rPr lang="ru-RU" sz="2800" dirty="0" smtClean="0">
                <a:latin typeface="Museo Sans Cyrl 500" panose="02000000000000000000" pitchFamily="2" charset="-52"/>
              </a:rPr>
              <a:t>9,52%. </a:t>
            </a:r>
            <a:r>
              <a:rPr lang="ru-RU" sz="2800" dirty="0">
                <a:latin typeface="Museo Sans Cyrl 500" panose="02000000000000000000" pitchFamily="2" charset="-52"/>
              </a:rPr>
              <a:t>При этом стоимость основных строительных материалов увеличилась существенно сильнее, в среднем на </a:t>
            </a:r>
            <a:r>
              <a:rPr lang="ru-RU" sz="2800" dirty="0" smtClean="0">
                <a:latin typeface="Museo Sans Cyrl 500" panose="02000000000000000000" pitchFamily="2" charset="-52"/>
              </a:rPr>
              <a:t>20–25</a:t>
            </a:r>
            <a:r>
              <a:rPr lang="ru-RU" sz="2800" dirty="0">
                <a:latin typeface="Museo Sans Cyrl 500" panose="02000000000000000000" pitchFamily="2" charset="-52"/>
              </a:rPr>
              <a:t>%, на отдельные материалы до </a:t>
            </a:r>
            <a:r>
              <a:rPr lang="ru-RU" sz="2800" dirty="0" smtClean="0">
                <a:latin typeface="Museo Sans Cyrl 500" panose="02000000000000000000" pitchFamily="2" charset="-52"/>
              </a:rPr>
              <a:t>70%.</a:t>
            </a:r>
          </a:p>
          <a:p>
            <a:pPr>
              <a:spcAft>
                <a:spcPts val="1200"/>
              </a:spcAft>
            </a:pPr>
            <a:r>
              <a:rPr lang="ru-RU" sz="2800" i="1" dirty="0">
                <a:latin typeface="Museo Sans Cyrl 700" panose="02000000000000000000" pitchFamily="2" charset="-52"/>
              </a:rPr>
              <a:t>Пример: </a:t>
            </a:r>
            <a:r>
              <a:rPr lang="ru-RU" sz="2800" dirty="0">
                <a:latin typeface="Museo Sans Cyrl 500" panose="02000000000000000000" pitchFamily="2" charset="-52"/>
              </a:rPr>
              <a:t>отделочные </a:t>
            </a:r>
            <a:r>
              <a:rPr lang="ru-RU" sz="2800" dirty="0" smtClean="0">
                <a:latin typeface="Museo Sans Cyrl 500" panose="02000000000000000000" pitchFamily="2" charset="-52"/>
              </a:rPr>
              <a:t>материалы +20%, сухие строительные смеси +20%, </a:t>
            </a:r>
            <a:r>
              <a:rPr lang="ru-RU" sz="2800" dirty="0" err="1" smtClean="0">
                <a:latin typeface="Museo Sans Cyrl 500" panose="02000000000000000000" pitchFamily="2" charset="-52"/>
              </a:rPr>
              <a:t>керамогранит</a:t>
            </a:r>
            <a:r>
              <a:rPr lang="ru-RU" sz="2800" dirty="0" smtClean="0">
                <a:latin typeface="Museo Sans Cyrl 500" panose="02000000000000000000" pitchFamily="2" charset="-52"/>
              </a:rPr>
              <a:t> и плитка +40%, слаботочное оборудование +70%</a:t>
            </a:r>
            <a:r>
              <a:rPr lang="ru-RU" sz="2800" dirty="0">
                <a:solidFill>
                  <a:srgbClr val="FF0000"/>
                </a:solidFill>
                <a:latin typeface="Museo Sans Cyrl 500" panose="02000000000000000000" pitchFamily="2" charset="-52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Museo Sans Cyrl 500" panose="02000000000000000000" pitchFamily="2" charset="-52"/>
              </a:rPr>
            </a:br>
            <a:endParaRPr lang="ru-RU" sz="2800" dirty="0" smtClean="0">
              <a:latin typeface="Museo Sans Cyrl 500" panose="020000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3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. Индексация муниципальных тарифов на содержание и </a:t>
            </a: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ремонт отстаёт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от реальных темпов </a:t>
            </a:r>
            <a:r>
              <a:rPr lang="ru-RU" sz="2800" dirty="0" smtClean="0">
                <a:solidFill>
                  <a:srgbClr val="002294"/>
                </a:solidFill>
                <a:latin typeface="Museo Sans Cyrl 700" panose="02000000000000000000" pitchFamily="2" charset="-52"/>
              </a:rPr>
              <a:t>инфляции, роста стоимости труда и материалов</a:t>
            </a:r>
            <a:endParaRPr lang="ru-RU" sz="2800" dirty="0">
              <a:solidFill>
                <a:srgbClr val="002294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6469" y="596196"/>
            <a:ext cx="1375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Текущая ситуация в отрасли ЖКХ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1594" y="6671048"/>
            <a:ext cx="1493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В 2024 году индексация тарифов на коммунальные услуги </a:t>
            </a:r>
            <a:r>
              <a:rPr lang="ru-RU" sz="2800" dirty="0" smtClean="0">
                <a:latin typeface="Museo Sans Cyrl 500" panose="02000000000000000000" pitchFamily="2" charset="-52"/>
              </a:rPr>
              <a:t>в </a:t>
            </a:r>
            <a:r>
              <a:rPr lang="ru-RU" sz="2800" dirty="0">
                <a:latin typeface="Museo Sans Cyrl 500" panose="02000000000000000000" pitchFamily="2" charset="-52"/>
              </a:rPr>
              <a:t>Москве составила 11%, при этом </a:t>
            </a:r>
            <a:r>
              <a:rPr lang="ru-RU" sz="2800" dirty="0" smtClean="0">
                <a:latin typeface="Museo Sans Cyrl 500" panose="02000000000000000000" pitchFamily="2" charset="-52"/>
              </a:rPr>
              <a:t>повышение </a:t>
            </a:r>
            <a:r>
              <a:rPr lang="ru-RU" sz="2800" dirty="0">
                <a:latin typeface="Museo Sans Cyrl 500" panose="02000000000000000000" pitchFamily="2" charset="-52"/>
              </a:rPr>
              <a:t>было первым за полтора года, так как в 2023 году тарифы были «заморожены» постановлением Правительства </a:t>
            </a:r>
            <a:r>
              <a:rPr lang="ru-RU" sz="2800" dirty="0" smtClean="0">
                <a:latin typeface="Museo Sans Cyrl 500" panose="02000000000000000000" pitchFamily="2" charset="-52"/>
              </a:rPr>
              <a:t>РФ. В январе 2025 года тариф на </a:t>
            </a:r>
            <a:r>
              <a:rPr lang="ru-RU" sz="2800" dirty="0" err="1" smtClean="0">
                <a:latin typeface="Museo Sans Cyrl 500" panose="02000000000000000000" pitchFamily="2" charset="-52"/>
              </a:rPr>
              <a:t>СиР</a:t>
            </a:r>
            <a:r>
              <a:rPr lang="ru-RU" sz="2800" dirty="0" smtClean="0">
                <a:latin typeface="Museo Sans Cyrl 500" panose="02000000000000000000" pitchFamily="2" charset="-52"/>
              </a:rPr>
              <a:t> вырос на 31%, но даже обновлённый тариф не покрывает резко выросшие издержки.</a:t>
            </a:r>
            <a:endParaRPr lang="ru-RU" sz="2800" dirty="0">
              <a:latin typeface="Museo Sans Cyrl 500" panose="020000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4" y="2184401"/>
            <a:ext cx="1343736" cy="1343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" y="5331659"/>
            <a:ext cx="1350265" cy="128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3588" y="2717800"/>
            <a:ext cx="3733007" cy="2895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01394" y="2717800"/>
            <a:ext cx="4361286" cy="2895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66892" y="2717800"/>
            <a:ext cx="5392902" cy="2895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164006" y="2730784"/>
            <a:ext cx="3886788" cy="2895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96194" y="1827470"/>
            <a:ext cx="15468600" cy="58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Museo Sans Cyrl 700" panose="02000000000000000000" pitchFamily="2" charset="-52"/>
              </a:rPr>
              <a:t>Последствия: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6469" y="596196"/>
            <a:ext cx="1375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Текущая ситуация в отрасли ЖКХ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4767" y="6219785"/>
            <a:ext cx="182769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6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Вывод: </a:t>
            </a:r>
          </a:p>
          <a:p>
            <a:r>
              <a:rPr lang="ru-RU" sz="2800" dirty="0">
                <a:solidFill>
                  <a:schemeClr val="tx1"/>
                </a:solidFill>
                <a:latin typeface="Museo Sans Cyrl 500" panose="02000000000000000000" pitchFamily="2" charset="-52"/>
              </a:rPr>
              <a:t>Систематическое недофинансирование отрасли приводит к увеличению банкротств </a:t>
            </a:r>
            <a:r>
              <a:rPr lang="ru-RU" sz="2800" dirty="0" smtClean="0">
                <a:solidFill>
                  <a:schemeClr val="tx1"/>
                </a:solidFill>
                <a:latin typeface="Museo Sans Cyrl 500" panose="02000000000000000000" pitchFamily="2" charset="-52"/>
              </a:rPr>
              <a:t>УК</a:t>
            </a:r>
            <a:r>
              <a:rPr lang="ru-RU" sz="2800" dirty="0">
                <a:solidFill>
                  <a:schemeClr val="tx1"/>
                </a:solidFill>
                <a:latin typeface="Museo Sans Cyrl 500" panose="02000000000000000000" pitchFamily="2" charset="-52"/>
              </a:rPr>
              <a:t>, дальнейшему снижению качества оказываемых услуг и обветшанию жилого фонда.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7"/>
          <a:stretch/>
        </p:blipFill>
        <p:spPr>
          <a:xfrm>
            <a:off x="-12324" y="9627579"/>
            <a:ext cx="19521112" cy="17008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1394" y="3038675"/>
            <a:ext cx="3429000" cy="231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нехватка финансирования приводит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к снижению качества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9994" y="2984825"/>
            <a:ext cx="39748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сокращение расходов на обслуживание ухудшает условия проживания жителей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54394" y="2946400"/>
            <a:ext cx="4777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накопленные долги перед </a:t>
            </a:r>
            <a:r>
              <a:rPr lang="ru-RU" sz="2800" dirty="0" err="1">
                <a:latin typeface="Museo Sans Cyrl 500" panose="02000000000000000000" pitchFamily="2" charset="-52"/>
              </a:rPr>
              <a:t>ресурсоснабжающими</a:t>
            </a:r>
            <a:r>
              <a:rPr lang="ru-RU" sz="2800" dirty="0">
                <a:latin typeface="Museo Sans Cyrl 500" panose="02000000000000000000" pitchFamily="2" charset="-52"/>
              </a:rPr>
              <a:t> организациями (РСО) увеличивают риск банкротства УК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393194" y="2965612"/>
            <a:ext cx="36924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рост числа аннулированных лицензий УК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из-за нарушений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и долгов </a:t>
            </a:r>
            <a:endParaRPr lang="ru-RU" sz="4000" dirty="0">
              <a:latin typeface="Museo Sans Cyrl 500" panose="02000000000000000000" pitchFamily="2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6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879"/>
          <a:stretch/>
        </p:blipFill>
        <p:spPr>
          <a:xfrm>
            <a:off x="-18404" y="-13140"/>
            <a:ext cx="19527192" cy="113923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0394" y="5509167"/>
            <a:ext cx="17373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0" rtl="0"/>
            <a:r>
              <a:rPr lang="ru-RU" sz="8800" dirty="0">
                <a:solidFill>
                  <a:schemeClr val="bg1"/>
                </a:solidFill>
                <a:latin typeface="Museo Sans Cyrl 700" panose="02000000000000000000" pitchFamily="2" charset="-52"/>
              </a:rPr>
              <a:t>Что системно мешает развиваться ЖКХ?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3860800"/>
            <a:ext cx="1371941" cy="1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659394" y="1879600"/>
            <a:ext cx="7849394" cy="7213217"/>
            <a:chOff x="11811794" y="2057783"/>
            <a:chExt cx="7696994" cy="721321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2878594" y="2057783"/>
              <a:ext cx="6630194" cy="7213217"/>
            </a:xfrm>
            <a:prstGeom prst="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1811794" y="2057783"/>
              <a:ext cx="4495800" cy="7213217"/>
            </a:xfrm>
            <a:prstGeom prst="roundRect">
              <a:avLst/>
            </a:prstGeom>
            <a:solidFill>
              <a:srgbClr val="002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259886" y="1782267"/>
            <a:ext cx="7619206" cy="5545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1. Кадровый кризис:  </a:t>
            </a:r>
            <a:endParaRPr lang="ru-RU" sz="28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6469" y="596196"/>
            <a:ext cx="1375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Что системно мешает развиваться ЖКХ?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50883" y="2653800"/>
            <a:ext cx="63933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Около</a:t>
            </a:r>
            <a:r>
              <a:rPr lang="ru-RU" sz="3200" dirty="0">
                <a:solidFill>
                  <a:schemeClr val="bg1"/>
                </a:solidFill>
                <a:latin typeface="Museo Sans Cyrl 500" panose="02000000000000000000" pitchFamily="2" charset="-52"/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10% УК обанкротились</a:t>
            </a:r>
            <a:r>
              <a:rPr lang="ru-RU" sz="3200" dirty="0">
                <a:solidFill>
                  <a:schemeClr val="bg1"/>
                </a:solidFill>
                <a:latin typeface="Museo Sans Cyrl 500" panose="02000000000000000000" pitchFamily="2" charset="-52"/>
              </a:rPr>
              <a:t> </a:t>
            </a:r>
          </a:p>
          <a:p>
            <a:r>
              <a:rPr lang="ru-RU" sz="32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за последний год из-за невозможности погашать долги.</a:t>
            </a:r>
          </a:p>
          <a:p>
            <a:r>
              <a:rPr lang="ru-RU" sz="3200" dirty="0">
                <a:solidFill>
                  <a:schemeClr val="bg1"/>
                </a:solidFill>
                <a:latin typeface="Museo Sans Cyrl 500" panose="02000000000000000000" pitchFamily="2" charset="-52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Museo Sans Cyrl 500" panose="02000000000000000000" pitchFamily="2" charset="-52"/>
              </a:rPr>
            </a:br>
            <a:r>
              <a:rPr lang="ru-RU" sz="32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До </a:t>
            </a: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15% домов ежегодно переходят от одной УК </a:t>
            </a:r>
            <a:b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r>
              <a:rPr lang="ru-RU" sz="32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к другой </a:t>
            </a:r>
            <a:r>
              <a:rPr lang="ru-RU" sz="3200" dirty="0">
                <a:solidFill>
                  <a:schemeClr val="bg1"/>
                </a:solidFill>
                <a:latin typeface="Museo Sans Cyrl 300" panose="02000000000000000000" pitchFamily="2" charset="-52"/>
              </a:rPr>
              <a:t>из-за недовольства жителей или финансовых проблем компаний</a:t>
            </a:r>
            <a:endParaRPr lang="ru-RU" sz="4400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9886" y="6240778"/>
            <a:ext cx="8457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2. Долги УК перед РСО:  </a:t>
            </a:r>
            <a:endParaRPr lang="ru-RU" sz="4800" dirty="0">
              <a:solidFill>
                <a:srgbClr val="002294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9354" y="2352457"/>
            <a:ext cx="8196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более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30% специалистов ЖКХ пенсионного возраста</a:t>
            </a:r>
            <a:r>
              <a:rPr lang="ru-RU" sz="2800" dirty="0">
                <a:latin typeface="Museo Sans Cyrl 500" panose="02000000000000000000" pitchFamily="2" charset="-52"/>
              </a:rPr>
              <a:t> (</a:t>
            </a:r>
            <a:r>
              <a:rPr lang="ru-RU" sz="2800" u="sng" dirty="0">
                <a:latin typeface="Museo Sans Cyrl 500" panose="02000000000000000000" pitchFamily="2" charset="-52"/>
                <a:hlinkClick r:id="rId5" tooltip="https://minstroyrf.gov.ru/"/>
              </a:rPr>
              <a:t>Минстрой РФ</a:t>
            </a:r>
            <a:r>
              <a:rPr lang="ru-RU" sz="2800" dirty="0">
                <a:latin typeface="Museo Sans Cyrl 500" panose="02000000000000000000" pitchFamily="2" charset="-52"/>
              </a:rPr>
              <a:t>),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приток молодых кадров остается крайне низким, в связи с непопулярностью профессии в сфере </a:t>
            </a:r>
            <a:r>
              <a:rPr lang="ru-RU" sz="2800" dirty="0" smtClean="0">
                <a:latin typeface="Museo Sans Cyrl 500" panose="02000000000000000000" pitchFamily="2" charset="-52"/>
              </a:rPr>
              <a:t>ЖКХ,</a:t>
            </a:r>
            <a:endParaRPr lang="ru-RU" sz="2800" dirty="0">
              <a:latin typeface="Museo Sans Cyrl 500" panose="02000000000000000000" pitchFamily="2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в малых городах доля работников ЖКХ старше 55 лет достигает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50%</a:t>
            </a:r>
            <a:r>
              <a:rPr lang="ru-RU" sz="2800" dirty="0">
                <a:latin typeface="Museo Sans Cyrl 500" panose="02000000000000000000" pitchFamily="2" charset="-52"/>
              </a:rPr>
              <a:t>, что снижает эффективность работы.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5666" y="6763998"/>
            <a:ext cx="8349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общая задолженность УК перед РСО превышает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 трлн рублей</a:t>
            </a:r>
            <a:r>
              <a:rPr lang="ru-RU" sz="2800" dirty="0">
                <a:latin typeface="Museo Sans Cyrl 500" panose="02000000000000000000" pitchFamily="2" charset="-52"/>
              </a:rPr>
              <a:t> (</a:t>
            </a:r>
            <a:r>
              <a:rPr lang="ru-RU" sz="2800" u="sng" dirty="0">
                <a:latin typeface="Museo Sans Cyrl 500" panose="02000000000000000000" pitchFamily="2" charset="-52"/>
                <a:hlinkClick r:id="rId6" tooltip="https://rosstat.gov.ru/"/>
              </a:rPr>
              <a:t>Росстат</a:t>
            </a:r>
            <a:r>
              <a:rPr lang="ru-RU" sz="2800" dirty="0">
                <a:latin typeface="Museo Sans Cyrl 500" panose="02000000000000000000" pitchFamily="2" charset="-52"/>
              </a:rPr>
              <a:t>),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за девять месяцев 2024 года дебиторская задолженность составила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1,23 трлн рублей.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2" y="1832752"/>
            <a:ext cx="1183752" cy="1183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" y="6156952"/>
            <a:ext cx="1386645" cy="13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549644" y="5604814"/>
            <a:ext cx="15236920" cy="10258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17719810" y="431800"/>
            <a:ext cx="1330984" cy="813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10550" b="1324"/>
          <a:stretch/>
        </p:blipFill>
        <p:spPr>
          <a:xfrm>
            <a:off x="0" y="9709841"/>
            <a:ext cx="19508788" cy="1618559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457061" y="1782267"/>
            <a:ext cx="7619206" cy="5545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3. Низкая эффективность управления:</a:t>
            </a:r>
            <a:endParaRPr lang="ru-RU" sz="2800" dirty="0">
              <a:solidFill>
                <a:srgbClr val="002294"/>
              </a:solidFill>
              <a:latin typeface="Museo Sans Cyrl 500" panose="020000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6469" y="596196"/>
            <a:ext cx="1375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4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Что системно мешает развиваться ЖКХ?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4376" y="4137625"/>
            <a:ext cx="8457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4. Слабая </a:t>
            </a:r>
            <a:r>
              <a:rPr lang="ru-RU" sz="2800" dirty="0" err="1">
                <a:solidFill>
                  <a:srgbClr val="002294"/>
                </a:solidFill>
                <a:latin typeface="Museo Sans Cyrl 700" panose="02000000000000000000" pitchFamily="2" charset="-52"/>
              </a:rPr>
              <a:t>цифровизация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:  </a:t>
            </a:r>
            <a:endParaRPr lang="ru-RU" sz="4800" dirty="0">
              <a:solidFill>
                <a:srgbClr val="002294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1956" y="2245365"/>
            <a:ext cx="16142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useo Sans Cyrl 500" panose="02000000000000000000" pitchFamily="2" charset="-52"/>
              </a:rPr>
              <a:t>   ⦁ большинство УК продолжают использовать устаревшие методы управления и учёта,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   ⦁ отсутствуют процессы контроля за издержками, что усугубляет тяжёлое финансовое положение.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70749" y="4664000"/>
            <a:ext cx="1614284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latin typeface="Museo Sans Cyrl 500" panose="02000000000000000000" pitchFamily="2" charset="-52"/>
              </a:rPr>
              <a:t>по данным </a:t>
            </a:r>
            <a:r>
              <a:rPr lang="ru-RU" sz="2800" u="sng" dirty="0">
                <a:latin typeface="Museo Sans Cyrl 500" panose="02000000000000000000" pitchFamily="2" charset="-52"/>
                <a:hlinkClick r:id="rId5" tooltip="https://digital.gov.ru/"/>
              </a:rPr>
              <a:t>Министерства цифрового развития РФ</a:t>
            </a:r>
            <a:r>
              <a:rPr lang="ru-RU" sz="2800" dirty="0">
                <a:latin typeface="Museo Sans Cyrl 500" panose="02000000000000000000" pitchFamily="2" charset="-52"/>
              </a:rPr>
              <a:t>, лишь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7% УК внедрили цифровые платформы</a:t>
            </a:r>
            <a:r>
              <a:rPr lang="ru-RU" sz="2800" dirty="0">
                <a:latin typeface="Museo Sans Cyrl 500" panose="02000000000000000000" pitchFamily="2" charset="-52"/>
              </a:rPr>
              <a:t> для управления данными и взаимодействия с жителями.</a:t>
            </a:r>
          </a:p>
          <a:p>
            <a:r>
              <a:rPr lang="ru-RU" sz="2800" i="1" dirty="0">
                <a:latin typeface="Museo Sans Cyrl 700" panose="02000000000000000000" pitchFamily="2" charset="-52"/>
              </a:rPr>
              <a:t>Пример: </a:t>
            </a:r>
            <a:r>
              <a:rPr lang="ru-RU" sz="2800" dirty="0">
                <a:latin typeface="Museo Sans Cyrl 500" panose="02000000000000000000" pitchFamily="2" charset="-52"/>
              </a:rPr>
              <a:t>В Москве и Санкт-Петербурге уровень </a:t>
            </a:r>
            <a:r>
              <a:rPr lang="ru-RU" sz="2800" dirty="0" err="1">
                <a:latin typeface="Museo Sans Cyrl 500" panose="02000000000000000000" pitchFamily="2" charset="-52"/>
              </a:rPr>
              <a:t>цифровизации</a:t>
            </a:r>
            <a:r>
              <a:rPr lang="ru-RU" sz="2800" dirty="0">
                <a:latin typeface="Museo Sans Cyrl 500" panose="02000000000000000000" pitchFamily="2" charset="-52"/>
              </a:rPr>
              <a:t> достигает 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50%</a:t>
            </a:r>
            <a:r>
              <a:rPr lang="ru-RU" sz="2800" dirty="0">
                <a:latin typeface="Museo Sans Cyrl 500" panose="02000000000000000000" pitchFamily="2" charset="-52"/>
              </a:rPr>
              <a:t>, </a:t>
            </a:r>
            <a:br>
              <a:rPr lang="ru-RU" sz="2800" dirty="0">
                <a:latin typeface="Museo Sans Cyrl 500" panose="02000000000000000000" pitchFamily="2" charset="-52"/>
              </a:rPr>
            </a:br>
            <a:r>
              <a:rPr lang="ru-RU" sz="2800" dirty="0">
                <a:latin typeface="Museo Sans Cyrl 500" panose="02000000000000000000" pitchFamily="2" charset="-52"/>
              </a:rPr>
              <a:t>но в регионах этот показатель крайне низкий</a:t>
            </a:r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6529" y="7437978"/>
            <a:ext cx="16250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useo Sans Cyrl 500" panose="02000000000000000000" pitchFamily="2" charset="-52"/>
              </a:rPr>
              <a:t>РСО перекладывают свои потери на конечных потребителей и УК, что усиливает долговую нагрузку </a:t>
            </a:r>
            <a:r>
              <a:rPr lang="ru-RU" sz="2800" dirty="0" smtClean="0">
                <a:latin typeface="Museo Sans Cyrl 500" panose="02000000000000000000" pitchFamily="2" charset="-52"/>
              </a:rPr>
              <a:t>последних,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useo Sans Cyrl 500" panose="02000000000000000000" pitchFamily="2" charset="-52"/>
              </a:rPr>
              <a:t>неэффективная  система управления дебиторской задолженностью со стороны УК приводит к росту долговых обязательств и числа судебных исков.</a:t>
            </a:r>
            <a:endParaRPr lang="ru-RU" sz="2800" dirty="0">
              <a:latin typeface="Museo Sans Cyrl 500" panose="020000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1956" y="6872404"/>
            <a:ext cx="9618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294"/>
                </a:solidFill>
                <a:latin typeface="Museo Sans Cyrl 700" panose="02000000000000000000" pitchFamily="2" charset="-52"/>
              </a:rPr>
              <a:t>5. Неравномерное распределение ответственности:  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6" y="6867940"/>
            <a:ext cx="1385029" cy="13850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6" y="3808572"/>
            <a:ext cx="1292490" cy="16024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3" y="1801410"/>
            <a:ext cx="1162763" cy="11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0"/>
          <a:stretch/>
        </p:blipFill>
        <p:spPr>
          <a:xfrm>
            <a:off x="-18404" y="-13140"/>
            <a:ext cx="19527191" cy="113923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404" y="-13139"/>
            <a:ext cx="19527192" cy="11392339"/>
          </a:xfrm>
          <a:prstGeom prst="rect">
            <a:avLst/>
          </a:prstGeom>
          <a:solidFill>
            <a:srgbClr val="00229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91394" y="5141079"/>
            <a:ext cx="17373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66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Бережливое производство </a:t>
            </a:r>
            <a:r>
              <a:rPr lang="ru-RU" sz="6600" dirty="0" smtClean="0">
                <a:solidFill>
                  <a:schemeClr val="bg1"/>
                </a:solidFill>
                <a:latin typeface="Museo Sans Cyrl 700" panose="02000000000000000000" pitchFamily="2" charset="-52"/>
              </a:rPr>
              <a:t>в </a:t>
            </a:r>
            <a:r>
              <a:rPr lang="ru-RU" sz="66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ЖКХ: </a:t>
            </a:r>
            <a:br>
              <a:rPr lang="ru-RU" sz="6600" dirty="0">
                <a:solidFill>
                  <a:schemeClr val="bg1"/>
                </a:solidFill>
                <a:latin typeface="Museo Sans Cyrl 700" panose="02000000000000000000" pitchFamily="2" charset="-52"/>
              </a:rPr>
            </a:br>
            <a:r>
              <a:rPr lang="ru-RU" sz="6600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путь к снижению издержек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3251200"/>
            <a:ext cx="1447495" cy="14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1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5261</TotalTime>
  <Words>2153</Words>
  <Application>Microsoft Office PowerPoint</Application>
  <PresentationFormat>Произвольный</PresentationFormat>
  <Paragraphs>186</Paragraphs>
  <Slides>24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Museo Sans Cyrl 300</vt:lpstr>
      <vt:lpstr>Museo Sans Cyrl 500</vt:lpstr>
      <vt:lpstr>Museo Sans Cyrl 700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КОМФОРТ для девелоперов</dc:title>
  <dc:creator>Романов Александр</dc:creator>
  <cp:lastModifiedBy>PR служба ВК Комфорт</cp:lastModifiedBy>
  <cp:revision>360</cp:revision>
  <cp:lastPrinted>2024-01-29T06:55:12Z</cp:lastPrinted>
  <dcterms:created xsi:type="dcterms:W3CDTF">2023-11-30T11:36:32Z</dcterms:created>
  <dcterms:modified xsi:type="dcterms:W3CDTF">2025-03-05T09:21:14Z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2023-11-28T00:00:00Z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2023-11-30T00:00:00Z</vt:filetime>
  </property>
  <property fmtid="{D5CDD505-2E9C-101B-9397-08002B2CF9AE}" pid="5" name="Producer">
    <vt:lpwstr>Adobe PDF Library 10.0.1</vt:lpwstr>
  </property>
</Properties>
</file>