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autoCompressPictures="0">
  <p:sldMasterIdLst>
    <p:sldMasterId id="2147483648" r:id="rId1"/>
    <p:sldMasterId id="2147483651" r:id="rId2"/>
  </p:sldMasterIdLst>
  <p:notesMasterIdLst>
    <p:notesMasterId r:id="rId25"/>
  </p:notesMasterIdLst>
  <p:sldIdLst>
    <p:sldId id="268" r:id="rId3"/>
    <p:sldId id="296" r:id="rId4"/>
    <p:sldId id="257" r:id="rId5"/>
    <p:sldId id="287" r:id="rId6"/>
    <p:sldId id="288" r:id="rId7"/>
    <p:sldId id="291" r:id="rId8"/>
    <p:sldId id="279" r:id="rId9"/>
    <p:sldId id="271" r:id="rId10"/>
    <p:sldId id="293" r:id="rId11"/>
    <p:sldId id="297" r:id="rId12"/>
    <p:sldId id="266" r:id="rId13"/>
    <p:sldId id="295" r:id="rId14"/>
    <p:sldId id="259" r:id="rId15"/>
    <p:sldId id="263" r:id="rId16"/>
    <p:sldId id="256" r:id="rId17"/>
    <p:sldId id="260" r:id="rId18"/>
    <p:sldId id="258" r:id="rId19"/>
    <p:sldId id="264" r:id="rId20"/>
    <p:sldId id="294" r:id="rId21"/>
    <p:sldId id="277" r:id="rId22"/>
    <p:sldId id="298" r:id="rId23"/>
    <p:sldId id="274" r:id="rId24"/>
  </p:sldIdLst>
  <p:sldSz cx="9144000" cy="5143500" type="screen16x9"/>
  <p:notesSz cx="13716000" cy="24387175"/>
  <p:embeddedFontLst>
    <p:embeddedFont>
      <p:font typeface="TT Hoves Pro Trl Exp" panose="020B0003020000020203" pitchFamily="34" charset="-52"/>
      <p:regular r:id="rId26"/>
      <p:bold r:id="rId27"/>
    </p:embeddedFont>
    <p:embeddedFont>
      <p:font typeface="Wix Madefor Display" panose="020B0503020203020203" pitchFamily="34" charset="-52"/>
      <p:regular r:id="rId28"/>
      <p:bold r:id="rId29"/>
    </p:embeddedFont>
    <p:embeddedFont>
      <p:font typeface="Wix Madefor Display Medium" panose="020B0503020203020203" pitchFamily="34" charset="-52"/>
      <p:regular r:id="rId30"/>
    </p:embeddedFont>
  </p:embeddedFontLst>
  <p:defaultTextStyle>
    <a:lvl1pPr marL="0" algn="l" defTabSz="342809" rtl="0" eaLnBrk="1" latinLnBrk="0" hangingPunct="1">
      <a:defRPr sz="675" kern="1200">
        <a:solidFill>
          <a:schemeClr val="tx1"/>
        </a:solidFill>
        <a:latin typeface="+mn-lt"/>
        <a:ea typeface="+mn-ea"/>
        <a:cs typeface="+mn-cs"/>
      </a:defRPr>
    </a:lvl1pPr>
    <a:lvl2pPr marL="171404" algn="l" defTabSz="342809" rtl="0" eaLnBrk="1" latinLnBrk="0" hangingPunct="1">
      <a:defRPr sz="675" kern="1200">
        <a:solidFill>
          <a:schemeClr val="tx1"/>
        </a:solidFill>
        <a:latin typeface="+mn-lt"/>
        <a:ea typeface="+mn-ea"/>
        <a:cs typeface="+mn-cs"/>
      </a:defRPr>
    </a:lvl2pPr>
    <a:lvl3pPr marL="342809" algn="l" defTabSz="342809" rtl="0" eaLnBrk="1" latinLnBrk="0" hangingPunct="1">
      <a:defRPr sz="675" kern="1200">
        <a:solidFill>
          <a:schemeClr val="tx1"/>
        </a:solidFill>
        <a:latin typeface="+mn-lt"/>
        <a:ea typeface="+mn-ea"/>
        <a:cs typeface="+mn-cs"/>
      </a:defRPr>
    </a:lvl3pPr>
    <a:lvl4pPr marL="514213" algn="l" defTabSz="342809" rtl="0" eaLnBrk="1" latinLnBrk="0" hangingPunct="1">
      <a:defRPr sz="675" kern="1200">
        <a:solidFill>
          <a:schemeClr val="tx1"/>
        </a:solidFill>
        <a:latin typeface="+mn-lt"/>
        <a:ea typeface="+mn-ea"/>
        <a:cs typeface="+mn-cs"/>
      </a:defRPr>
    </a:lvl4pPr>
    <a:lvl5pPr marL="685617" algn="l" defTabSz="342809" rtl="0" eaLnBrk="1" latinLnBrk="0" hangingPunct="1">
      <a:defRPr sz="675" kern="1200">
        <a:solidFill>
          <a:schemeClr val="tx1"/>
        </a:solidFill>
        <a:latin typeface="+mn-lt"/>
        <a:ea typeface="+mn-ea"/>
        <a:cs typeface="+mn-cs"/>
      </a:defRPr>
    </a:lvl5pPr>
    <a:lvl6pPr marL="857021" algn="l" defTabSz="342809" rtl="0" eaLnBrk="1" latinLnBrk="0" hangingPunct="1">
      <a:defRPr sz="675" kern="1200">
        <a:solidFill>
          <a:schemeClr val="tx1"/>
        </a:solidFill>
        <a:latin typeface="+mn-lt"/>
        <a:ea typeface="+mn-ea"/>
        <a:cs typeface="+mn-cs"/>
      </a:defRPr>
    </a:lvl6pPr>
    <a:lvl7pPr marL="1028426" algn="l" defTabSz="342809" rtl="0" eaLnBrk="1" latinLnBrk="0" hangingPunct="1">
      <a:defRPr sz="675" kern="1200">
        <a:solidFill>
          <a:schemeClr val="tx1"/>
        </a:solidFill>
        <a:latin typeface="+mn-lt"/>
        <a:ea typeface="+mn-ea"/>
        <a:cs typeface="+mn-cs"/>
      </a:defRPr>
    </a:lvl7pPr>
    <a:lvl8pPr marL="1199830" algn="l" defTabSz="342809" rtl="0" eaLnBrk="1" latinLnBrk="0" hangingPunct="1">
      <a:defRPr sz="675" kern="1200">
        <a:solidFill>
          <a:schemeClr val="tx1"/>
        </a:solidFill>
        <a:latin typeface="+mn-lt"/>
        <a:ea typeface="+mn-ea"/>
        <a:cs typeface="+mn-cs"/>
      </a:defRPr>
    </a:lvl8pPr>
    <a:lvl9pPr marL="1371234" algn="l" defTabSz="342809" rtl="0" eaLnBrk="1" latinLnBrk="0" hangingPunct="1">
      <a:defRPr sz="675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8E8E8"/>
    <a:srgbClr val="FE4D08"/>
    <a:srgbClr val="35322F"/>
    <a:srgbClr val="E5E5E5"/>
    <a:srgbClr val="3F3C3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>
        <p:scale>
          <a:sx n="125" d="100"/>
          <a:sy n="125" d="100"/>
        </p:scale>
        <p:origin x="2814" y="15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font" Target="fonts/font1.fntdata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notesMaster" Target="notesMasters/notesMaster1.xml"/><Relationship Id="rId33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font" Target="fonts/font4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viewProps" Target="view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font" Target="fonts/font3.fntdata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font" Target="fonts/font2.fntdata"/><Relationship Id="rId30" Type="http://schemas.openxmlformats.org/officeDocument/2006/relationships/font" Target="fonts/font5.fntdata"/><Relationship Id="rId8" Type="http://schemas.openxmlformats.org/officeDocument/2006/relationships/slide" Target="slides/slide6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043054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342809" rtl="0" eaLnBrk="1" latinLnBrk="0" hangingPunct="1">
      <a:defRPr sz="450" kern="1200">
        <a:solidFill>
          <a:schemeClr val="tx1"/>
        </a:solidFill>
        <a:latin typeface="+mn-lt"/>
        <a:ea typeface="+mn-ea"/>
        <a:cs typeface="+mn-cs"/>
      </a:defRPr>
    </a:lvl1pPr>
    <a:lvl2pPr marL="171404" algn="l" defTabSz="342809" rtl="0" eaLnBrk="1" latinLnBrk="0" hangingPunct="1">
      <a:defRPr sz="450" kern="1200">
        <a:solidFill>
          <a:schemeClr val="tx1"/>
        </a:solidFill>
        <a:latin typeface="+mn-lt"/>
        <a:ea typeface="+mn-ea"/>
        <a:cs typeface="+mn-cs"/>
      </a:defRPr>
    </a:lvl2pPr>
    <a:lvl3pPr marL="342809" algn="l" defTabSz="342809" rtl="0" eaLnBrk="1" latinLnBrk="0" hangingPunct="1">
      <a:defRPr sz="450" kern="1200">
        <a:solidFill>
          <a:schemeClr val="tx1"/>
        </a:solidFill>
        <a:latin typeface="+mn-lt"/>
        <a:ea typeface="+mn-ea"/>
        <a:cs typeface="+mn-cs"/>
      </a:defRPr>
    </a:lvl3pPr>
    <a:lvl4pPr marL="514213" algn="l" defTabSz="342809" rtl="0" eaLnBrk="1" latinLnBrk="0" hangingPunct="1">
      <a:defRPr sz="450" kern="1200">
        <a:solidFill>
          <a:schemeClr val="tx1"/>
        </a:solidFill>
        <a:latin typeface="+mn-lt"/>
        <a:ea typeface="+mn-ea"/>
        <a:cs typeface="+mn-cs"/>
      </a:defRPr>
    </a:lvl4pPr>
    <a:lvl5pPr marL="685617" algn="l" defTabSz="342809" rtl="0" eaLnBrk="1" latinLnBrk="0" hangingPunct="1">
      <a:defRPr sz="450" kern="1200">
        <a:solidFill>
          <a:schemeClr val="tx1"/>
        </a:solidFill>
        <a:latin typeface="+mn-lt"/>
        <a:ea typeface="+mn-ea"/>
        <a:cs typeface="+mn-cs"/>
      </a:defRPr>
    </a:lvl5pPr>
    <a:lvl6pPr marL="857021" algn="l" defTabSz="342809" rtl="0" eaLnBrk="1" latinLnBrk="0" hangingPunct="1">
      <a:defRPr sz="450" kern="1200">
        <a:solidFill>
          <a:schemeClr val="tx1"/>
        </a:solidFill>
        <a:latin typeface="+mn-lt"/>
        <a:ea typeface="+mn-ea"/>
        <a:cs typeface="+mn-cs"/>
      </a:defRPr>
    </a:lvl6pPr>
    <a:lvl7pPr marL="1028426" algn="l" defTabSz="342809" rtl="0" eaLnBrk="1" latinLnBrk="0" hangingPunct="1">
      <a:defRPr sz="450" kern="1200">
        <a:solidFill>
          <a:schemeClr val="tx1"/>
        </a:solidFill>
        <a:latin typeface="+mn-lt"/>
        <a:ea typeface="+mn-ea"/>
        <a:cs typeface="+mn-cs"/>
      </a:defRPr>
    </a:lvl7pPr>
    <a:lvl8pPr marL="1199830" algn="l" defTabSz="342809" rtl="0" eaLnBrk="1" latinLnBrk="0" hangingPunct="1">
      <a:defRPr sz="450" kern="1200">
        <a:solidFill>
          <a:schemeClr val="tx1"/>
        </a:solidFill>
        <a:latin typeface="+mn-lt"/>
        <a:ea typeface="+mn-ea"/>
        <a:cs typeface="+mn-cs"/>
      </a:defRPr>
    </a:lvl8pPr>
    <a:lvl9pPr marL="1371234" algn="l" defTabSz="342809" rtl="0" eaLnBrk="1" latinLnBrk="0" hangingPunct="1">
      <a:defRPr sz="45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98739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BC4B568-1323-8A0F-E3CC-92A7CC4EB45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CC929ED-5511-1DEC-DEB9-D70F81CE1DD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B391464-E7C7-FE50-29B5-4DA4BD21B0E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9143CE0-96AF-27AC-48E8-D77EE0C4F2F0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003964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039826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E2556F0-28BE-CC5A-BCC3-548429A54CA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7EB2696-4F5B-879A-6405-385654DCF0A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1FD4D18-881C-D3DF-A683-2BE24B8E1AE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261B276-8D10-00D2-CAC5-5378BA1F9E60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379552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7FC9277-EBC6-DF5C-DEB4-3D46AE9D17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776DE65-903B-D179-8A20-7F4427E1AAB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AE3CB19-3698-AB5F-5F5B-172366F6BE6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E20B40-E595-74BA-3FAD-E58301EDEB7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881534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4254DFF-B0E7-0954-7D3A-2AED765476E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FDA69D8-CC4D-DA8B-3617-9FC3213BF89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A7320B5-C72E-21D5-3EE6-8BBBCFAAEB0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DB8D919-1819-4DF4-ED1E-B93E69E928A3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735812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413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7EFC520-6243-8DA8-0054-2354FD0F025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A164EAA-C1FA-3368-E058-1A4F80870D3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B46D523-6FDC-06FE-39EC-DC597C82E88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711AF6-04DE-1703-D965-35FAF19CA85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805302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8213290-2932-9E52-C7E3-E4781607CEF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D38EF05-9A80-18EA-A072-889C35807E2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4196462-D6C2-ED84-44AF-F557E9059E0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21BC92A-8DD5-DB5E-BC7D-4EEFCCD4AA91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115020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8061097-7EF3-AE3E-749A-ABEF7A7FE40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3CA1502-84F7-39E3-F7A9-ADBDB045149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F498CBC-57F2-F004-A8BE-72249A6E72F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FC06EA1-CAF6-57F9-095C-FFF92919E059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841530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2EF14EB-AEC0-27A8-F224-DFC3B49FBCC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554473C-9DD9-FEA2-917E-A95EC705F3F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4AA7881-4F31-A958-EFA4-7CDD7DB9B42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6557EE5-6BB3-1B99-34BE-FD328D711A76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773958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563219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833D0E3-577E-8F51-A1A6-AD8CFF4095E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D3EC7EF-E32D-4663-0DDB-F2760C09D9F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1A83B69-0B1E-CB1D-D73B-3E4071526E1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5EB6722-D58A-29FC-342F-E4F965FC268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680401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3319DEB-FB22-7286-5423-C0B174E730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6E3B298-7307-4214-290D-FAABC5FC3E2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3E2BD9A-6CF7-1843-CDB7-C28432AD634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C5981DC-1F52-DFFC-C2C6-70C8B4FED12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352334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068E7D8-9355-B50F-61E5-81093A45C37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563818D-CC0F-802F-821A-DC1C1E81EA2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40CE39B-A91F-C799-1AAB-15985E525E8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F98345A-6DDC-1E44-4761-901B8C06A47F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33736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7363632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EE235A3-3FB7-C1B5-812D-0E42F5D53D7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EE331B4-49C3-E465-4989-3442125CD2E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185C81E-EB01-9E75-FAE3-D9B10B4AD38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CBD8DDF-3251-F1CA-4B23-02CBCC0FEDF9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6365548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539225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2972226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7467799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96660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EFAULT">
    <p:bg>
      <p:bgPr>
        <a:solidFill>
          <a:srgbClr val="E8E8E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DEFAULT">
    <p:bg>
      <p:bgPr>
        <a:solidFill>
          <a:srgbClr val="E8E8E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7843536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ru-RU"/>
              <a:t>Образец подзаголовка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3857279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4581295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282304"/>
            <a:ext cx="7886700" cy="2139553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3442098"/>
            <a:ext cx="7886700" cy="1125140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7124327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369219"/>
            <a:ext cx="3886200" cy="3263504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369219"/>
            <a:ext cx="3886200" cy="3263504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6/11/2026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32423938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273844"/>
            <a:ext cx="7886700" cy="994172"/>
          </a:xfrm>
        </p:spPr>
        <p:txBody>
          <a:bodyPr/>
          <a:lstStyle/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260872"/>
            <a:ext cx="3868340" cy="61793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1878806"/>
            <a:ext cx="3868340" cy="2763441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260872"/>
            <a:ext cx="3887391" cy="61793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1878806"/>
            <a:ext cx="3887391" cy="2763441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6/11/2026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3796526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6/11/2026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07360764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6/11/2026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36382523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740569"/>
            <a:ext cx="4629150" cy="3655219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1543050"/>
            <a:ext cx="2949178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6/11/2026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1822175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740569"/>
            <a:ext cx="4629150" cy="3655219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ru-RU"/>
              <a:t>Вставка рисунка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1543050"/>
            <a:ext cx="2949178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6/11/2026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9560482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52577302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273844"/>
            <a:ext cx="1971675" cy="4358879"/>
          </a:xfrm>
        </p:spPr>
        <p:txBody>
          <a:bodyPr vert="eaVert"/>
          <a:lstStyle/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273844"/>
            <a:ext cx="5800725" cy="4358879"/>
          </a:xfrm>
        </p:spPr>
        <p:txBody>
          <a:bodyPr vert="eaVer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9905502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DEFAULT">
    <p:bg>
      <p:bgPr>
        <a:solidFill>
          <a:srgbClr val="E8E8E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057563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0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5.xml"/><Relationship Id="rId7" Type="http://schemas.openxmlformats.org/officeDocument/2006/relationships/slideLayout" Target="../slideLayouts/slideLayout9.xml"/><Relationship Id="rId12" Type="http://schemas.openxmlformats.org/officeDocument/2006/relationships/slideLayout" Target="../slideLayouts/slideLayout14.xml"/><Relationship Id="rId2" Type="http://schemas.openxmlformats.org/officeDocument/2006/relationships/slideLayout" Target="../slideLayouts/slideLayout4.xml"/><Relationship Id="rId1" Type="http://schemas.openxmlformats.org/officeDocument/2006/relationships/slideLayout" Target="../slideLayouts/slideLayout3.xml"/><Relationship Id="rId6" Type="http://schemas.openxmlformats.org/officeDocument/2006/relationships/slideLayout" Target="../slideLayouts/slideLayout8.xml"/><Relationship Id="rId11" Type="http://schemas.openxmlformats.org/officeDocument/2006/relationships/slideLayout" Target="../slideLayouts/slideLayout13.xml"/><Relationship Id="rId5" Type="http://schemas.openxmlformats.org/officeDocument/2006/relationships/slideLayout" Target="../slideLayouts/slideLayout7.xml"/><Relationship Id="rId10" Type="http://schemas.openxmlformats.org/officeDocument/2006/relationships/slideLayout" Target="../slideLayouts/slideLayout12.xml"/><Relationship Id="rId4" Type="http://schemas.openxmlformats.org/officeDocument/2006/relationships/slideLayout" Target="../slideLayouts/slideLayout6.xml"/><Relationship Id="rId9" Type="http://schemas.openxmlformats.org/officeDocument/2006/relationships/slideLayout" Target="../slideLayouts/slideLayout1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E8E8E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</p:sldLayoutIdLst>
  <p:hf sldNum="0" hdr="0" ftr="0" dt="0"/>
  <p:txStyles>
    <p:titleStyle>
      <a:lvl1pPr algn="ctr" defTabSz="342900" rtl="0" eaLnBrk="1" latinLnBrk="0" hangingPunct="1">
        <a:spcBef>
          <a:spcPct val="0"/>
        </a:spcBef>
        <a:buNone/>
        <a:defRPr sz="165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342900" rtl="0" eaLnBrk="1" latinLnBrk="0" hangingPunct="1">
        <a:spcBef>
          <a:spcPct val="20000"/>
        </a:spcBef>
        <a:buFont typeface="Arial" pitchFamily="34" charset="0"/>
        <a:buNone/>
        <a:defRPr sz="1125" kern="1200">
          <a:solidFill>
            <a:srgbClr val="35322F"/>
          </a:solidFill>
          <a:latin typeface="TT Hoves Pro Trl Exp" panose="020B0003020000020203" pitchFamily="34" charset="-52"/>
          <a:ea typeface="+mn-ea"/>
          <a:cs typeface="+mn-cs"/>
        </a:defRPr>
      </a:lvl1pPr>
      <a:lvl2pPr marL="171450" indent="0" algn="l" defTabSz="342900" rtl="0" eaLnBrk="1" latinLnBrk="0" hangingPunct="1">
        <a:spcBef>
          <a:spcPct val="20000"/>
        </a:spcBef>
        <a:buFont typeface="Arial" pitchFamily="34" charset="0"/>
        <a:buNone/>
        <a:defRPr sz="1050" kern="1200">
          <a:solidFill>
            <a:schemeClr val="tx1"/>
          </a:solidFill>
          <a:latin typeface="TT Hoves Pro Trl Exp" panose="020B0003020000020203" pitchFamily="34" charset="-52"/>
          <a:ea typeface="+mn-ea"/>
          <a:cs typeface="+mn-cs"/>
        </a:defRPr>
      </a:lvl2pPr>
      <a:lvl3pPr marL="428625" indent="-85725" algn="l" defTabSz="342900" rtl="0" eaLnBrk="1" latinLnBrk="0" hangingPunct="1">
        <a:spcBef>
          <a:spcPct val="20000"/>
        </a:spcBef>
        <a:buFont typeface="Arial" pitchFamily="34" charset="0"/>
        <a:buChar char="•"/>
        <a:defRPr sz="900" kern="1200">
          <a:solidFill>
            <a:schemeClr val="tx1"/>
          </a:solidFill>
          <a:latin typeface="TT Hoves Pro Trl Exp" panose="020B0003020000020203" pitchFamily="34" charset="-52"/>
          <a:ea typeface="+mn-ea"/>
          <a:cs typeface="+mn-cs"/>
        </a:defRPr>
      </a:lvl3pPr>
      <a:lvl4pPr marL="600075" indent="-85725" algn="l" defTabSz="342900" rtl="0" eaLnBrk="1" latinLnBrk="0" hangingPunct="1">
        <a:spcBef>
          <a:spcPct val="20000"/>
        </a:spcBef>
        <a:buFont typeface="Arial" pitchFamily="34" charset="0"/>
        <a:buChar char="–"/>
        <a:defRPr sz="750" kern="1200">
          <a:solidFill>
            <a:schemeClr val="tx1"/>
          </a:solidFill>
          <a:latin typeface="TT Hoves Pro Trl Exp" panose="020B0003020000020203" pitchFamily="34" charset="-52"/>
          <a:ea typeface="+mn-ea"/>
          <a:cs typeface="+mn-cs"/>
        </a:defRPr>
      </a:lvl4pPr>
      <a:lvl5pPr marL="771525" indent="-85725" algn="l" defTabSz="342900" rtl="0" eaLnBrk="1" latinLnBrk="0" hangingPunct="1">
        <a:spcBef>
          <a:spcPct val="20000"/>
        </a:spcBef>
        <a:buFont typeface="Arial" pitchFamily="34" charset="0"/>
        <a:buChar char="»"/>
        <a:defRPr sz="750" kern="1200">
          <a:solidFill>
            <a:schemeClr val="tx1"/>
          </a:solidFill>
          <a:latin typeface="TT Hoves Pro Trl Exp" panose="020B0003020000020203" pitchFamily="34" charset="-52"/>
          <a:ea typeface="+mn-ea"/>
          <a:cs typeface="+mn-cs"/>
        </a:defRPr>
      </a:lvl5pPr>
      <a:lvl6pPr marL="942975" indent="-85725" algn="l" defTabSz="342900" rtl="0" eaLnBrk="1" latinLnBrk="0" hangingPunct="1">
        <a:spcBef>
          <a:spcPct val="20000"/>
        </a:spcBef>
        <a:buFont typeface="Arial" pitchFamily="34" charset="0"/>
        <a:buChar char="•"/>
        <a:defRPr sz="750" kern="1200">
          <a:solidFill>
            <a:schemeClr val="tx1"/>
          </a:solidFill>
          <a:latin typeface="+mn-lt"/>
          <a:ea typeface="+mn-ea"/>
          <a:cs typeface="+mn-cs"/>
        </a:defRPr>
      </a:lvl6pPr>
      <a:lvl7pPr marL="1114425" indent="-85725" algn="l" defTabSz="342900" rtl="0" eaLnBrk="1" latinLnBrk="0" hangingPunct="1">
        <a:spcBef>
          <a:spcPct val="20000"/>
        </a:spcBef>
        <a:buFont typeface="Arial" pitchFamily="34" charset="0"/>
        <a:buChar char="•"/>
        <a:defRPr sz="750" kern="1200">
          <a:solidFill>
            <a:schemeClr val="tx1"/>
          </a:solidFill>
          <a:latin typeface="+mn-lt"/>
          <a:ea typeface="+mn-ea"/>
          <a:cs typeface="+mn-cs"/>
        </a:defRPr>
      </a:lvl7pPr>
      <a:lvl8pPr marL="1285875" indent="-85725" algn="l" defTabSz="342900" rtl="0" eaLnBrk="1" latinLnBrk="0" hangingPunct="1">
        <a:spcBef>
          <a:spcPct val="20000"/>
        </a:spcBef>
        <a:buFont typeface="Arial" pitchFamily="34" charset="0"/>
        <a:buChar char="•"/>
        <a:defRPr sz="750" kern="1200">
          <a:solidFill>
            <a:schemeClr val="tx1"/>
          </a:solidFill>
          <a:latin typeface="+mn-lt"/>
          <a:ea typeface="+mn-ea"/>
          <a:cs typeface="+mn-cs"/>
        </a:defRPr>
      </a:lvl8pPr>
      <a:lvl9pPr marL="1457325" indent="-85725" algn="l" defTabSz="342900" rtl="0" eaLnBrk="1" latinLnBrk="0" hangingPunct="1">
        <a:spcBef>
          <a:spcPct val="20000"/>
        </a:spcBef>
        <a:buFont typeface="Arial" pitchFamily="34" charset="0"/>
        <a:buChar char="•"/>
        <a:defRPr sz="7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42900" rtl="0" eaLnBrk="1" latinLnBrk="0" hangingPunct="1">
        <a:defRPr sz="675" kern="1200">
          <a:solidFill>
            <a:schemeClr val="tx1"/>
          </a:solidFill>
          <a:latin typeface="+mn-lt"/>
          <a:ea typeface="+mn-ea"/>
          <a:cs typeface="+mn-cs"/>
        </a:defRPr>
      </a:lvl1pPr>
      <a:lvl2pPr marL="171450" algn="l" defTabSz="342900" rtl="0" eaLnBrk="1" latinLnBrk="0" hangingPunct="1">
        <a:defRPr sz="675" kern="1200">
          <a:solidFill>
            <a:schemeClr val="tx1"/>
          </a:solidFill>
          <a:latin typeface="+mn-lt"/>
          <a:ea typeface="+mn-ea"/>
          <a:cs typeface="+mn-cs"/>
        </a:defRPr>
      </a:lvl2pPr>
      <a:lvl3pPr marL="342900" algn="l" defTabSz="342900" rtl="0" eaLnBrk="1" latinLnBrk="0" hangingPunct="1">
        <a:defRPr sz="675" kern="1200">
          <a:solidFill>
            <a:schemeClr val="tx1"/>
          </a:solidFill>
          <a:latin typeface="+mn-lt"/>
          <a:ea typeface="+mn-ea"/>
          <a:cs typeface="+mn-cs"/>
        </a:defRPr>
      </a:lvl3pPr>
      <a:lvl4pPr marL="514350" algn="l" defTabSz="342900" rtl="0" eaLnBrk="1" latinLnBrk="0" hangingPunct="1">
        <a:defRPr sz="675" kern="1200">
          <a:solidFill>
            <a:schemeClr val="tx1"/>
          </a:solidFill>
          <a:latin typeface="+mn-lt"/>
          <a:ea typeface="+mn-ea"/>
          <a:cs typeface="+mn-cs"/>
        </a:defRPr>
      </a:lvl4pPr>
      <a:lvl5pPr marL="685800" algn="l" defTabSz="342900" rtl="0" eaLnBrk="1" latinLnBrk="0" hangingPunct="1">
        <a:defRPr sz="675" kern="1200">
          <a:solidFill>
            <a:schemeClr val="tx1"/>
          </a:solidFill>
          <a:latin typeface="+mn-lt"/>
          <a:ea typeface="+mn-ea"/>
          <a:cs typeface="+mn-cs"/>
        </a:defRPr>
      </a:lvl5pPr>
      <a:lvl6pPr marL="857250" algn="l" defTabSz="342900" rtl="0" eaLnBrk="1" latinLnBrk="0" hangingPunct="1">
        <a:defRPr sz="675" kern="1200">
          <a:solidFill>
            <a:schemeClr val="tx1"/>
          </a:solidFill>
          <a:latin typeface="+mn-lt"/>
          <a:ea typeface="+mn-ea"/>
          <a:cs typeface="+mn-cs"/>
        </a:defRPr>
      </a:lvl6pPr>
      <a:lvl7pPr marL="1028700" algn="l" defTabSz="342900" rtl="0" eaLnBrk="1" latinLnBrk="0" hangingPunct="1">
        <a:defRPr sz="675" kern="1200">
          <a:solidFill>
            <a:schemeClr val="tx1"/>
          </a:solidFill>
          <a:latin typeface="+mn-lt"/>
          <a:ea typeface="+mn-ea"/>
          <a:cs typeface="+mn-cs"/>
        </a:defRPr>
      </a:lvl7pPr>
      <a:lvl8pPr marL="1200150" algn="l" defTabSz="342900" rtl="0" eaLnBrk="1" latinLnBrk="0" hangingPunct="1">
        <a:defRPr sz="675" kern="1200">
          <a:solidFill>
            <a:schemeClr val="tx1"/>
          </a:solidFill>
          <a:latin typeface="+mn-lt"/>
          <a:ea typeface="+mn-ea"/>
          <a:cs typeface="+mn-cs"/>
        </a:defRPr>
      </a:lvl8pPr>
      <a:lvl9pPr marL="1371600" algn="l" defTabSz="342900" rtl="0" eaLnBrk="1" latinLnBrk="0" hangingPunct="1">
        <a:defRPr sz="675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2965" userDrawn="1">
          <p15:clr>
            <a:srgbClr val="F26B43"/>
          </p15:clr>
        </p15:guide>
        <p15:guide id="2" pos="167" userDrawn="1">
          <p15:clr>
            <a:srgbClr val="F26B43"/>
          </p15:clr>
        </p15:guide>
        <p15:guide id="3" orient="horz" pos="183" userDrawn="1">
          <p15:clr>
            <a:srgbClr val="F26B43"/>
          </p15:clr>
        </p15:guide>
        <p15:guide id="4" pos="5576" userDrawn="1">
          <p15:clr>
            <a:srgbClr val="F26B43"/>
          </p15:clr>
        </p15:guide>
        <p15:guide id="5" orient="horz" pos="3074" userDrawn="1">
          <p15:clr>
            <a:srgbClr val="F26B43"/>
          </p15:clr>
        </p15:guide>
      </p15:sldGuideLst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273844"/>
            <a:ext cx="7886700" cy="9941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369219"/>
            <a:ext cx="7886700" cy="32635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6/11/2026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4767263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76016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2" r:id="rId1"/>
    <p:sldLayoutId id="2147483653" r:id="rId2"/>
    <p:sldLayoutId id="2147483654" r:id="rId3"/>
    <p:sldLayoutId id="2147483655" r:id="rId4"/>
    <p:sldLayoutId id="2147483656" r:id="rId5"/>
    <p:sldLayoutId id="2147483657" r:id="rId6"/>
    <p:sldLayoutId id="2147483658" r:id="rId7"/>
    <p:sldLayoutId id="2147483659" r:id="rId8"/>
    <p:sldLayoutId id="2147483660" r:id="rId9"/>
    <p:sldLayoutId id="2147483661" r:id="rId10"/>
    <p:sldLayoutId id="2147483662" r:id="rId11"/>
    <p:sldLayoutId id="2147483663" r:id="rId12"/>
  </p:sldLayoutIdLst>
  <p:hf sldNum="0" hdr="0" ftr="0" dt="0"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2965" userDrawn="1">
          <p15:clr>
            <a:srgbClr val="F26B43"/>
          </p15:clr>
        </p15:guide>
        <p15:guide id="2" pos="167" userDrawn="1">
          <p15:clr>
            <a:srgbClr val="F26B43"/>
          </p15:clr>
        </p15:guide>
        <p15:guide id="3" orient="horz" pos="183" userDrawn="1">
          <p15:clr>
            <a:srgbClr val="F26B43"/>
          </p15:clr>
        </p15:guide>
        <p15:guide id="4" pos="5576" userDrawn="1">
          <p15:clr>
            <a:srgbClr val="F26B43"/>
          </p15:clr>
        </p15:guide>
        <p15:guide id="5" orient="horz" pos="3074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svg"/><Relationship Id="rId13" Type="http://schemas.openxmlformats.org/officeDocument/2006/relationships/image" Target="../media/image11.svg"/><Relationship Id="rId18" Type="http://schemas.openxmlformats.org/officeDocument/2006/relationships/image" Target="../media/image16.png"/><Relationship Id="rId3" Type="http://schemas.openxmlformats.org/officeDocument/2006/relationships/image" Target="../media/image1.jpg"/><Relationship Id="rId21" Type="http://schemas.openxmlformats.org/officeDocument/2006/relationships/image" Target="../media/image19.png"/><Relationship Id="rId7" Type="http://schemas.openxmlformats.org/officeDocument/2006/relationships/image" Target="../media/image5.png"/><Relationship Id="rId12" Type="http://schemas.openxmlformats.org/officeDocument/2006/relationships/image" Target="../media/image10.svg"/><Relationship Id="rId17" Type="http://schemas.openxmlformats.org/officeDocument/2006/relationships/image" Target="../media/image15.svg"/><Relationship Id="rId2" Type="http://schemas.openxmlformats.org/officeDocument/2006/relationships/notesSlide" Target="../notesSlides/notesSlide1.xml"/><Relationship Id="rId16" Type="http://schemas.openxmlformats.org/officeDocument/2006/relationships/image" Target="../media/image14.png"/><Relationship Id="rId20" Type="http://schemas.openxmlformats.org/officeDocument/2006/relationships/image" Target="../media/image18.png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4.svg"/><Relationship Id="rId11" Type="http://schemas.openxmlformats.org/officeDocument/2006/relationships/image" Target="../media/image9.png"/><Relationship Id="rId5" Type="http://schemas.openxmlformats.org/officeDocument/2006/relationships/image" Target="../media/image3.png"/><Relationship Id="rId15" Type="http://schemas.openxmlformats.org/officeDocument/2006/relationships/image" Target="../media/image13.svg"/><Relationship Id="rId10" Type="http://schemas.openxmlformats.org/officeDocument/2006/relationships/image" Target="../media/image8.svg"/><Relationship Id="rId19" Type="http://schemas.openxmlformats.org/officeDocument/2006/relationships/image" Target="../media/image17.svg"/><Relationship Id="rId4" Type="http://schemas.openxmlformats.org/officeDocument/2006/relationships/image" Target="../media/image2.jpg"/><Relationship Id="rId9" Type="http://schemas.openxmlformats.org/officeDocument/2006/relationships/image" Target="../media/image7.png"/><Relationship Id="rId14" Type="http://schemas.openxmlformats.org/officeDocument/2006/relationships/image" Target="../media/image12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svg"/><Relationship Id="rId13" Type="http://schemas.openxmlformats.org/officeDocument/2006/relationships/image" Target="../media/image30.png"/><Relationship Id="rId18" Type="http://schemas.openxmlformats.org/officeDocument/2006/relationships/image" Target="../media/image35.sv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12" Type="http://schemas.openxmlformats.org/officeDocument/2006/relationships/image" Target="../media/image29.svg"/><Relationship Id="rId17" Type="http://schemas.openxmlformats.org/officeDocument/2006/relationships/image" Target="../media/image34.png"/><Relationship Id="rId2" Type="http://schemas.openxmlformats.org/officeDocument/2006/relationships/notesSlide" Target="../notesSlides/notesSlide2.xml"/><Relationship Id="rId16" Type="http://schemas.openxmlformats.org/officeDocument/2006/relationships/image" Target="../media/image33.svg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23.svg"/><Relationship Id="rId11" Type="http://schemas.openxmlformats.org/officeDocument/2006/relationships/image" Target="../media/image28.png"/><Relationship Id="rId5" Type="http://schemas.openxmlformats.org/officeDocument/2006/relationships/image" Target="../media/image22.png"/><Relationship Id="rId15" Type="http://schemas.openxmlformats.org/officeDocument/2006/relationships/image" Target="../media/image32.png"/><Relationship Id="rId10" Type="http://schemas.openxmlformats.org/officeDocument/2006/relationships/image" Target="../media/image27.svg"/><Relationship Id="rId19" Type="http://schemas.openxmlformats.org/officeDocument/2006/relationships/image" Target="../media/image36.png"/><Relationship Id="rId4" Type="http://schemas.openxmlformats.org/officeDocument/2006/relationships/image" Target="../media/image21.svg"/><Relationship Id="rId9" Type="http://schemas.openxmlformats.org/officeDocument/2006/relationships/image" Target="../media/image26.png"/><Relationship Id="rId14" Type="http://schemas.openxmlformats.org/officeDocument/2006/relationships/image" Target="../media/image31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png"/><Relationship Id="rId3" Type="http://schemas.openxmlformats.org/officeDocument/2006/relationships/slideLayout" Target="../slideLayouts/slideLayout14.xml"/><Relationship Id="rId7" Type="http://schemas.openxmlformats.org/officeDocument/2006/relationships/image" Target="../media/image39.sv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38.png"/><Relationship Id="rId5" Type="http://schemas.openxmlformats.org/officeDocument/2006/relationships/image" Target="../media/image37.pn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png"/><Relationship Id="rId3" Type="http://schemas.openxmlformats.org/officeDocument/2006/relationships/slideLayout" Target="../slideLayouts/slideLayout14.xml"/><Relationship Id="rId7" Type="http://schemas.openxmlformats.org/officeDocument/2006/relationships/image" Target="../media/image21.svg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image" Target="../media/image20.png"/><Relationship Id="rId5" Type="http://schemas.openxmlformats.org/officeDocument/2006/relationships/image" Target="../media/image41.png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36.png"/><Relationship Id="rId5" Type="http://schemas.openxmlformats.org/officeDocument/2006/relationships/image" Target="../media/image21.svg"/><Relationship Id="rId4" Type="http://schemas.openxmlformats.org/officeDocument/2006/relationships/image" Target="../media/image20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image" Target="../media/image43.png"/><Relationship Id="rId7" Type="http://schemas.openxmlformats.org/officeDocument/2006/relationships/image" Target="../media/image4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46.svg"/><Relationship Id="rId5" Type="http://schemas.openxmlformats.org/officeDocument/2006/relationships/image" Target="../media/image45.png"/><Relationship Id="rId10" Type="http://schemas.openxmlformats.org/officeDocument/2006/relationships/image" Target="../media/image36.png"/><Relationship Id="rId4" Type="http://schemas.openxmlformats.org/officeDocument/2006/relationships/image" Target="../media/image44.svg"/><Relationship Id="rId9" Type="http://schemas.openxmlformats.org/officeDocument/2006/relationships/image" Target="../media/image21.sv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png"/><Relationship Id="rId3" Type="http://schemas.openxmlformats.org/officeDocument/2006/relationships/slideLayout" Target="../slideLayouts/slideLayout14.xml"/><Relationship Id="rId7" Type="http://schemas.openxmlformats.org/officeDocument/2006/relationships/image" Target="../media/image39.svg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6" Type="http://schemas.openxmlformats.org/officeDocument/2006/relationships/image" Target="../media/image38.png"/><Relationship Id="rId5" Type="http://schemas.openxmlformats.org/officeDocument/2006/relationships/image" Target="../media/image48.png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g"/><Relationship Id="rId7" Type="http://schemas.openxmlformats.org/officeDocument/2006/relationships/image" Target="../media/image3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50.jp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/><Relationship Id="rId3" Type="http://schemas.openxmlformats.org/officeDocument/2006/relationships/image" Target="../media/image50.jpg"/><Relationship Id="rId7" Type="http://schemas.openxmlformats.org/officeDocument/2006/relationships/image" Target="../media/image2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53.png"/><Relationship Id="rId5" Type="http://schemas.openxmlformats.org/officeDocument/2006/relationships/image" Target="../media/image52.jpg"/><Relationship Id="rId4" Type="http://schemas.openxmlformats.org/officeDocument/2006/relationships/image" Target="../media/image51.jpg"/><Relationship Id="rId9" Type="http://schemas.openxmlformats.org/officeDocument/2006/relationships/image" Target="../media/image36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7" Type="http://schemas.openxmlformats.org/officeDocument/2006/relationships/image" Target="../media/image36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55.sv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png"/><Relationship Id="rId3" Type="http://schemas.openxmlformats.org/officeDocument/2006/relationships/image" Target="../media/image56.png"/><Relationship Id="rId7" Type="http://schemas.openxmlformats.org/officeDocument/2006/relationships/image" Target="../media/image21.sv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20.png"/><Relationship Id="rId5" Type="http://schemas.openxmlformats.org/officeDocument/2006/relationships/image" Target="../media/image57.jpg"/><Relationship Id="rId4" Type="http://schemas.microsoft.com/office/2007/relationships/hdphoto" Target="../media/hdphoto1.wdp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png"/><Relationship Id="rId3" Type="http://schemas.openxmlformats.org/officeDocument/2006/relationships/slideLayout" Target="../slideLayouts/slideLayout14.xml"/><Relationship Id="rId7" Type="http://schemas.openxmlformats.org/officeDocument/2006/relationships/image" Target="../media/image39.svg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6" Type="http://schemas.openxmlformats.org/officeDocument/2006/relationships/image" Target="../media/image38.png"/><Relationship Id="rId5" Type="http://schemas.openxmlformats.org/officeDocument/2006/relationships/image" Target="../media/image58.png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png"/><Relationship Id="rId3" Type="http://schemas.openxmlformats.org/officeDocument/2006/relationships/slideLayout" Target="../slideLayouts/slideLayout14.xml"/><Relationship Id="rId7" Type="http://schemas.openxmlformats.org/officeDocument/2006/relationships/image" Target="../media/image21.svg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6" Type="http://schemas.openxmlformats.org/officeDocument/2006/relationships/image" Target="../media/image20.png"/><Relationship Id="rId5" Type="http://schemas.openxmlformats.org/officeDocument/2006/relationships/image" Target="../media/image59.png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4.svg"/><Relationship Id="rId13" Type="http://schemas.openxmlformats.org/officeDocument/2006/relationships/image" Target="../media/image69.png"/><Relationship Id="rId18" Type="http://schemas.openxmlformats.org/officeDocument/2006/relationships/image" Target="../media/image74.svg"/><Relationship Id="rId3" Type="http://schemas.openxmlformats.org/officeDocument/2006/relationships/image" Target="../media/image60.png"/><Relationship Id="rId21" Type="http://schemas.openxmlformats.org/officeDocument/2006/relationships/image" Target="../media/image20.png"/><Relationship Id="rId7" Type="http://schemas.openxmlformats.org/officeDocument/2006/relationships/image" Target="../media/image63.png"/><Relationship Id="rId12" Type="http://schemas.openxmlformats.org/officeDocument/2006/relationships/image" Target="../media/image68.svg"/><Relationship Id="rId17" Type="http://schemas.openxmlformats.org/officeDocument/2006/relationships/image" Target="../media/image73.png"/><Relationship Id="rId2" Type="http://schemas.openxmlformats.org/officeDocument/2006/relationships/notesSlide" Target="../notesSlides/notesSlide14.xml"/><Relationship Id="rId16" Type="http://schemas.openxmlformats.org/officeDocument/2006/relationships/image" Target="../media/image72.svg"/><Relationship Id="rId20" Type="http://schemas.openxmlformats.org/officeDocument/2006/relationships/image" Target="../media/image76.svg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62.svg"/><Relationship Id="rId11" Type="http://schemas.openxmlformats.org/officeDocument/2006/relationships/image" Target="../media/image67.png"/><Relationship Id="rId5" Type="http://schemas.openxmlformats.org/officeDocument/2006/relationships/image" Target="../media/image61.png"/><Relationship Id="rId15" Type="http://schemas.openxmlformats.org/officeDocument/2006/relationships/image" Target="../media/image71.png"/><Relationship Id="rId23" Type="http://schemas.openxmlformats.org/officeDocument/2006/relationships/image" Target="../media/image36.png"/><Relationship Id="rId10" Type="http://schemas.openxmlformats.org/officeDocument/2006/relationships/image" Target="../media/image66.svg"/><Relationship Id="rId19" Type="http://schemas.openxmlformats.org/officeDocument/2006/relationships/image" Target="../media/image75.png"/><Relationship Id="rId4" Type="http://schemas.microsoft.com/office/2007/relationships/hdphoto" Target="../media/hdphoto2.wdp"/><Relationship Id="rId9" Type="http://schemas.openxmlformats.org/officeDocument/2006/relationships/image" Target="../media/image65.png"/><Relationship Id="rId14" Type="http://schemas.openxmlformats.org/officeDocument/2006/relationships/image" Target="../media/image70.svg"/><Relationship Id="rId22" Type="http://schemas.openxmlformats.org/officeDocument/2006/relationships/image" Target="../media/image21.sv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png"/><Relationship Id="rId3" Type="http://schemas.openxmlformats.org/officeDocument/2006/relationships/slideLayout" Target="../slideLayouts/slideLayout14.xml"/><Relationship Id="rId7" Type="http://schemas.openxmlformats.org/officeDocument/2006/relationships/image" Target="../media/image21.svg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6" Type="http://schemas.openxmlformats.org/officeDocument/2006/relationships/image" Target="../media/image20.png"/><Relationship Id="rId5" Type="http://schemas.openxmlformats.org/officeDocument/2006/relationships/image" Target="../media/image77.png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png"/><Relationship Id="rId3" Type="http://schemas.openxmlformats.org/officeDocument/2006/relationships/slideLayout" Target="../slideLayouts/slideLayout14.xml"/><Relationship Id="rId7" Type="http://schemas.openxmlformats.org/officeDocument/2006/relationships/image" Target="../media/image21.svg"/><Relationship Id="rId2" Type="http://schemas.openxmlformats.org/officeDocument/2006/relationships/video" Target="../media/media7.mp4"/><Relationship Id="rId1" Type="http://schemas.microsoft.com/office/2007/relationships/media" Target="../media/media7.mp4"/><Relationship Id="rId6" Type="http://schemas.openxmlformats.org/officeDocument/2006/relationships/image" Target="../media/image20.png"/><Relationship Id="rId5" Type="http://schemas.openxmlformats.org/officeDocument/2006/relationships/image" Target="../media/image78.png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png"/><Relationship Id="rId3" Type="http://schemas.openxmlformats.org/officeDocument/2006/relationships/slideLayout" Target="../slideLayouts/slideLayout14.xml"/><Relationship Id="rId7" Type="http://schemas.openxmlformats.org/officeDocument/2006/relationships/image" Target="../media/image21.svg"/><Relationship Id="rId2" Type="http://schemas.openxmlformats.org/officeDocument/2006/relationships/video" Target="../media/media8.mp4"/><Relationship Id="rId1" Type="http://schemas.microsoft.com/office/2007/relationships/media" Target="../media/media8.mp4"/><Relationship Id="rId6" Type="http://schemas.openxmlformats.org/officeDocument/2006/relationships/image" Target="../media/image20.png"/><Relationship Id="rId5" Type="http://schemas.openxmlformats.org/officeDocument/2006/relationships/image" Target="../media/image79.png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85.svg"/><Relationship Id="rId13" Type="http://schemas.openxmlformats.org/officeDocument/2006/relationships/image" Target="../media/image71.png"/><Relationship Id="rId18" Type="http://schemas.openxmlformats.org/officeDocument/2006/relationships/image" Target="../media/image76.svg"/><Relationship Id="rId3" Type="http://schemas.openxmlformats.org/officeDocument/2006/relationships/image" Target="../media/image80.png"/><Relationship Id="rId21" Type="http://schemas.openxmlformats.org/officeDocument/2006/relationships/image" Target="../media/image21.svg"/><Relationship Id="rId7" Type="http://schemas.openxmlformats.org/officeDocument/2006/relationships/image" Target="../media/image84.png"/><Relationship Id="rId12" Type="http://schemas.openxmlformats.org/officeDocument/2006/relationships/image" Target="../media/image62.svg"/><Relationship Id="rId17" Type="http://schemas.openxmlformats.org/officeDocument/2006/relationships/image" Target="../media/image75.png"/><Relationship Id="rId2" Type="http://schemas.openxmlformats.org/officeDocument/2006/relationships/notesSlide" Target="../notesSlides/notesSlide18.xml"/><Relationship Id="rId16" Type="http://schemas.openxmlformats.org/officeDocument/2006/relationships/image" Target="../media/image74.svg"/><Relationship Id="rId20" Type="http://schemas.openxmlformats.org/officeDocument/2006/relationships/image" Target="../media/image20.png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83.svg"/><Relationship Id="rId11" Type="http://schemas.openxmlformats.org/officeDocument/2006/relationships/image" Target="../media/image61.png"/><Relationship Id="rId5" Type="http://schemas.openxmlformats.org/officeDocument/2006/relationships/image" Target="../media/image82.png"/><Relationship Id="rId15" Type="http://schemas.openxmlformats.org/officeDocument/2006/relationships/image" Target="../media/image73.png"/><Relationship Id="rId10" Type="http://schemas.openxmlformats.org/officeDocument/2006/relationships/image" Target="../media/image87.svg"/><Relationship Id="rId19" Type="http://schemas.openxmlformats.org/officeDocument/2006/relationships/image" Target="../media/image88.jpg"/><Relationship Id="rId4" Type="http://schemas.openxmlformats.org/officeDocument/2006/relationships/image" Target="../media/image81.svg"/><Relationship Id="rId9" Type="http://schemas.openxmlformats.org/officeDocument/2006/relationships/image" Target="../media/image86.png"/><Relationship Id="rId14" Type="http://schemas.openxmlformats.org/officeDocument/2006/relationships/image" Target="../media/image72.svg"/><Relationship Id="rId22" Type="http://schemas.openxmlformats.org/officeDocument/2006/relationships/image" Target="../media/image36.pn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png"/><Relationship Id="rId3" Type="http://schemas.openxmlformats.org/officeDocument/2006/relationships/slideLayout" Target="../slideLayouts/slideLayout14.xml"/><Relationship Id="rId7" Type="http://schemas.openxmlformats.org/officeDocument/2006/relationships/image" Target="../media/image21.svg"/><Relationship Id="rId2" Type="http://schemas.openxmlformats.org/officeDocument/2006/relationships/video" Target="../media/media9.mp4"/><Relationship Id="rId1" Type="http://schemas.microsoft.com/office/2007/relationships/media" Target="../media/media9.mp4"/><Relationship Id="rId6" Type="http://schemas.openxmlformats.org/officeDocument/2006/relationships/image" Target="../media/image20.png"/><Relationship Id="rId5" Type="http://schemas.openxmlformats.org/officeDocument/2006/relationships/image" Target="../media/image89.png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0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40.png"/><Relationship Id="rId5" Type="http://schemas.openxmlformats.org/officeDocument/2006/relationships/image" Target="../media/image39.svg"/><Relationship Id="rId4" Type="http://schemas.openxmlformats.org/officeDocument/2006/relationships/image" Target="../media/image38.pn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png"/><Relationship Id="rId3" Type="http://schemas.openxmlformats.org/officeDocument/2006/relationships/slideLayout" Target="../slideLayouts/slideLayout14.xml"/><Relationship Id="rId7" Type="http://schemas.openxmlformats.org/officeDocument/2006/relationships/image" Target="../media/image39.svg"/><Relationship Id="rId2" Type="http://schemas.openxmlformats.org/officeDocument/2006/relationships/video" Target="../media/media10.mp4"/><Relationship Id="rId1" Type="http://schemas.microsoft.com/office/2007/relationships/media" Target="../media/media10.mp4"/><Relationship Id="rId6" Type="http://schemas.openxmlformats.org/officeDocument/2006/relationships/image" Target="../media/image38.png"/><Relationship Id="rId5" Type="http://schemas.openxmlformats.org/officeDocument/2006/relationships/image" Target="../media/image91.png"/><Relationship Id="rId4" Type="http://schemas.openxmlformats.org/officeDocument/2006/relationships/notesSlide" Target="../notesSlides/notesSlide21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13" Type="http://schemas.openxmlformats.org/officeDocument/2006/relationships/image" Target="../media/image10.svg"/><Relationship Id="rId18" Type="http://schemas.openxmlformats.org/officeDocument/2006/relationships/image" Target="../media/image15.svg"/><Relationship Id="rId3" Type="http://schemas.openxmlformats.org/officeDocument/2006/relationships/slideLayout" Target="../slideLayouts/slideLayout14.xml"/><Relationship Id="rId21" Type="http://schemas.openxmlformats.org/officeDocument/2006/relationships/image" Target="../media/image38.png"/><Relationship Id="rId7" Type="http://schemas.openxmlformats.org/officeDocument/2006/relationships/image" Target="../media/image4.svg"/><Relationship Id="rId12" Type="http://schemas.openxmlformats.org/officeDocument/2006/relationships/image" Target="../media/image9.png"/><Relationship Id="rId17" Type="http://schemas.openxmlformats.org/officeDocument/2006/relationships/image" Target="../media/image14.png"/><Relationship Id="rId2" Type="http://schemas.openxmlformats.org/officeDocument/2006/relationships/video" Target="../media/media11.mp4"/><Relationship Id="rId16" Type="http://schemas.openxmlformats.org/officeDocument/2006/relationships/image" Target="../media/image13.svg"/><Relationship Id="rId20" Type="http://schemas.openxmlformats.org/officeDocument/2006/relationships/image" Target="../media/image17.svg"/><Relationship Id="rId1" Type="http://schemas.microsoft.com/office/2007/relationships/media" Target="../media/media11.mp4"/><Relationship Id="rId6" Type="http://schemas.openxmlformats.org/officeDocument/2006/relationships/image" Target="../media/image3.png"/><Relationship Id="rId11" Type="http://schemas.openxmlformats.org/officeDocument/2006/relationships/image" Target="../media/image8.svg"/><Relationship Id="rId5" Type="http://schemas.openxmlformats.org/officeDocument/2006/relationships/image" Target="../media/image92.png"/><Relationship Id="rId15" Type="http://schemas.openxmlformats.org/officeDocument/2006/relationships/image" Target="../media/image12.png"/><Relationship Id="rId23" Type="http://schemas.openxmlformats.org/officeDocument/2006/relationships/image" Target="../media/image40.png"/><Relationship Id="rId10" Type="http://schemas.openxmlformats.org/officeDocument/2006/relationships/image" Target="../media/image7.png"/><Relationship Id="rId19" Type="http://schemas.openxmlformats.org/officeDocument/2006/relationships/image" Target="../media/image16.png"/><Relationship Id="rId4" Type="http://schemas.openxmlformats.org/officeDocument/2006/relationships/notesSlide" Target="../notesSlides/notesSlide22.xml"/><Relationship Id="rId9" Type="http://schemas.openxmlformats.org/officeDocument/2006/relationships/image" Target="../media/image6.svg"/><Relationship Id="rId14" Type="http://schemas.openxmlformats.org/officeDocument/2006/relationships/image" Target="../media/image11.svg"/><Relationship Id="rId22" Type="http://schemas.openxmlformats.org/officeDocument/2006/relationships/image" Target="../media/image39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8E8E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A88B1294-8A41-656B-4BDC-98BF4ECED1F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81" y="2121"/>
            <a:ext cx="9139238" cy="5139259"/>
          </a:xfrm>
          <a:prstGeom prst="rect">
            <a:avLst/>
          </a:prstGeom>
        </p:spPr>
      </p:pic>
      <p:pic>
        <p:nvPicPr>
          <p:cNvPr id="52" name="Image 0">
            <a:extLst>
              <a:ext uri="{FF2B5EF4-FFF2-40B4-BE49-F238E27FC236}">
                <a16:creationId xmlns:a16="http://schemas.microsoft.com/office/drawing/2014/main" id="{2C185053-B4F6-DF1B-760A-356071B553E2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595" y="335"/>
            <a:ext cx="9142810" cy="5142830"/>
          </a:xfrm>
          <a:prstGeom prst="rect">
            <a:avLst/>
          </a:prstGeom>
        </p:spPr>
      </p:pic>
      <p:sp>
        <p:nvSpPr>
          <p:cNvPr id="42" name="Прямоугольник 41">
            <a:extLst>
              <a:ext uri="{FF2B5EF4-FFF2-40B4-BE49-F238E27FC236}">
                <a16:creationId xmlns:a16="http://schemas.microsoft.com/office/drawing/2014/main" id="{08DE4E3C-541A-6EF2-E60C-99C7112F8876}"/>
              </a:ext>
            </a:extLst>
          </p:cNvPr>
          <p:cNvSpPr/>
          <p:nvPr/>
        </p:nvSpPr>
        <p:spPr>
          <a:xfrm>
            <a:off x="0" y="335"/>
            <a:ext cx="9142810" cy="5142830"/>
          </a:xfrm>
          <a:prstGeom prst="rect">
            <a:avLst/>
          </a:prstGeom>
          <a:solidFill>
            <a:schemeClr val="tx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sz="253" dirty="0"/>
          </a:p>
        </p:txBody>
      </p:sp>
      <p:grpSp>
        <p:nvGrpSpPr>
          <p:cNvPr id="43" name="Группа 42">
            <a:extLst>
              <a:ext uri="{FF2B5EF4-FFF2-40B4-BE49-F238E27FC236}">
                <a16:creationId xmlns:a16="http://schemas.microsoft.com/office/drawing/2014/main" id="{8AAA4825-FB1F-9E1B-2BBC-2A206484DFC0}"/>
              </a:ext>
            </a:extLst>
          </p:cNvPr>
          <p:cNvGrpSpPr/>
          <p:nvPr/>
        </p:nvGrpSpPr>
        <p:grpSpPr>
          <a:xfrm>
            <a:off x="285772" y="3790791"/>
            <a:ext cx="8572456" cy="1114280"/>
            <a:chOff x="762158" y="10109200"/>
            <a:chExt cx="22862858" cy="2971800"/>
          </a:xfrm>
        </p:grpSpPr>
        <p:pic>
          <p:nvPicPr>
            <p:cNvPr id="44" name="Image 1" descr=" ">
              <a:extLst>
                <a:ext uri="{FF2B5EF4-FFF2-40B4-BE49-F238E27FC236}">
                  <a16:creationId xmlns:a16="http://schemas.microsoft.com/office/drawing/2014/main" id="{DAB3309A-6768-D774-F6F6-D8E385EE8133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>
              <a:off x="762158" y="10164538"/>
              <a:ext cx="4172731" cy="2847403"/>
            </a:xfrm>
            <a:prstGeom prst="rect">
              <a:avLst/>
            </a:prstGeom>
          </p:spPr>
        </p:pic>
        <p:pic>
          <p:nvPicPr>
            <p:cNvPr id="45" name="Image 2" descr=" ">
              <a:extLst>
                <a:ext uri="{FF2B5EF4-FFF2-40B4-BE49-F238E27FC236}">
                  <a16:creationId xmlns:a16="http://schemas.microsoft.com/office/drawing/2014/main" id="{4310C6F8-34B1-3F28-836A-1F2214C732A4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p:blipFill>
          <p:spPr>
            <a:xfrm>
              <a:off x="5497799" y="10154140"/>
              <a:ext cx="2135075" cy="2865377"/>
            </a:xfrm>
            <a:prstGeom prst="rect">
              <a:avLst/>
            </a:prstGeom>
          </p:spPr>
        </p:pic>
        <p:pic>
          <p:nvPicPr>
            <p:cNvPr id="46" name="Image 3" descr=" ">
              <a:extLst>
                <a:ext uri="{FF2B5EF4-FFF2-40B4-BE49-F238E27FC236}">
                  <a16:creationId xmlns:a16="http://schemas.microsoft.com/office/drawing/2014/main" id="{BCEA94F5-D00C-D2F3-6F47-19E2BE4351D5}"/>
                </a:ext>
              </a:extLst>
            </p:cNvPr>
            <p:cNvPicPr>
              <a:picLocks noChangeAspect="1"/>
            </p:cNvPicPr>
            <p:nvPr/>
          </p:nvPicPr>
          <p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p:blipFill>
          <p:spPr>
            <a:xfrm>
              <a:off x="9615393" y="10154140"/>
              <a:ext cx="1354278" cy="2865377"/>
            </a:xfrm>
            <a:prstGeom prst="rect">
              <a:avLst/>
            </a:prstGeom>
          </p:spPr>
        </p:pic>
        <p:pic>
          <p:nvPicPr>
            <p:cNvPr id="47" name="Image 4" descr=" ">
              <a:extLst>
                <a:ext uri="{FF2B5EF4-FFF2-40B4-BE49-F238E27FC236}">
                  <a16:creationId xmlns:a16="http://schemas.microsoft.com/office/drawing/2014/main" id="{A19DF833-2A7F-9F81-A601-984B2F9D6580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p:blipFill>
          <p:spPr>
            <a:xfrm>
              <a:off x="8260569" y="10154140"/>
              <a:ext cx="1354759" cy="2865377"/>
            </a:xfrm>
            <a:prstGeom prst="rect">
              <a:avLst/>
            </a:prstGeom>
          </p:spPr>
        </p:pic>
        <p:pic>
          <p:nvPicPr>
            <p:cNvPr id="48" name="Image 5" descr=" ">
              <a:extLst>
                <a:ext uri="{FF2B5EF4-FFF2-40B4-BE49-F238E27FC236}">
                  <a16:creationId xmlns:a16="http://schemas.microsoft.com/office/drawing/2014/main" id="{4B00F546-1506-B5FC-3B33-398D552F4A1A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p:blipFill>
          <p:spPr>
            <a:xfrm>
              <a:off x="11551710" y="10154140"/>
              <a:ext cx="2135077" cy="2865377"/>
            </a:xfrm>
            <a:prstGeom prst="rect">
              <a:avLst/>
            </a:prstGeom>
          </p:spPr>
        </p:pic>
        <p:pic>
          <p:nvPicPr>
            <p:cNvPr id="49" name="Image 6" descr=" ">
              <a:extLst>
                <a:ext uri="{FF2B5EF4-FFF2-40B4-BE49-F238E27FC236}">
                  <a16:creationId xmlns:a16="http://schemas.microsoft.com/office/drawing/2014/main" id="{12E8CAF2-4083-171C-359D-A5727EC444F3}"/>
                </a:ext>
              </a:extLst>
            </p:cNvPr>
            <p:cNvPicPr>
              <a:picLocks noChangeAspect="1"/>
            </p:cNvPicPr>
            <p:nvPr/>
          </p:nvPicPr>
          <p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p:blipFill>
          <p:spPr>
            <a:xfrm>
              <a:off x="17475184" y="10154140"/>
              <a:ext cx="2467646" cy="2865377"/>
            </a:xfrm>
            <a:prstGeom prst="rect">
              <a:avLst/>
            </a:prstGeom>
          </p:spPr>
        </p:pic>
        <p:pic>
          <p:nvPicPr>
            <p:cNvPr id="50" name="Image 7" descr=" ">
              <a:extLst>
                <a:ext uri="{FF2B5EF4-FFF2-40B4-BE49-F238E27FC236}">
                  <a16:creationId xmlns:a16="http://schemas.microsoft.com/office/drawing/2014/main" id="{162FB8A3-5456-A749-FC5D-05554D84E7B7}"/>
                </a:ext>
              </a:extLst>
            </p:cNvPr>
            <p:cNvPicPr>
              <a:picLocks noChangeAspect="1"/>
            </p:cNvPicPr>
            <p:nvPr/>
          </p:nvPicPr>
          <p:blipFill>
            <a:blip r:embed="rId16">
              <a:extLst>
                <a:ext uri="{96DAC541-7B7A-43D3-8B79-37D633B846F1}">
                  <asvg:svgBlip xmlns:asvg="http://schemas.microsoft.com/office/drawing/2016/SVG/main" r:embed="rId17"/>
                </a:ext>
              </a:extLst>
            </a:blip>
            <a:stretch>
              <a:fillRect/>
            </a:stretch>
          </p:blipFill>
          <p:spPr>
            <a:xfrm>
              <a:off x="20543096" y="10109200"/>
              <a:ext cx="3081920" cy="2971800"/>
            </a:xfrm>
            <a:prstGeom prst="rect">
              <a:avLst/>
            </a:prstGeom>
          </p:spPr>
        </p:pic>
        <p:pic>
          <p:nvPicPr>
            <p:cNvPr id="51" name="Image 8" descr=" ">
              <a:extLst>
                <a:ext uri="{FF2B5EF4-FFF2-40B4-BE49-F238E27FC236}">
                  <a16:creationId xmlns:a16="http://schemas.microsoft.com/office/drawing/2014/main" id="{87C4AEDD-6DC4-37EC-F3A1-EB41B596A6C9}"/>
                </a:ext>
              </a:extLst>
            </p:cNvPr>
            <p:cNvPicPr>
              <a:picLocks noChangeAspect="1"/>
            </p:cNvPicPr>
            <p:nvPr/>
          </p:nvPicPr>
          <p:blipFill>
            <a:blip r:embed="rId18">
              <a:extLst>
                <a:ext uri="{96DAC541-7B7A-43D3-8B79-37D633B846F1}">
                  <asvg:svgBlip xmlns:asvg="http://schemas.microsoft.com/office/drawing/2016/SVG/main" r:embed="rId19"/>
                </a:ext>
              </a:extLst>
            </a:blip>
            <a:stretch>
              <a:fillRect/>
            </a:stretch>
          </p:blipFill>
          <p:spPr>
            <a:xfrm>
              <a:off x="14436917" y="10153671"/>
              <a:ext cx="2408139" cy="2863486"/>
            </a:xfrm>
            <a:prstGeom prst="rect">
              <a:avLst/>
            </a:prstGeom>
          </p:spPr>
        </p:pic>
      </p:grpSp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F43C8768-AE87-FBB8-0628-437A2A10775C}"/>
              </a:ext>
            </a:extLst>
          </p:cNvPr>
          <p:cNvPicPr>
            <a:picLocks noChangeAspect="1"/>
          </p:cNvPicPr>
          <p:nvPr/>
        </p:nvPicPr>
        <p:blipFill>
          <a:blip r:embed="rId20"/>
          <a:stretch>
            <a:fillRect/>
          </a:stretch>
        </p:blipFill>
        <p:spPr>
          <a:xfrm>
            <a:off x="4933950" y="340247"/>
            <a:ext cx="2051049" cy="520481"/>
          </a:xfrm>
          <a:prstGeom prst="rect">
            <a:avLst/>
          </a:prstGeom>
        </p:spPr>
      </p:pic>
      <p:sp>
        <p:nvSpPr>
          <p:cNvPr id="5" name="Text 10">
            <a:extLst>
              <a:ext uri="{FF2B5EF4-FFF2-40B4-BE49-F238E27FC236}">
                <a16:creationId xmlns:a16="http://schemas.microsoft.com/office/drawing/2014/main" id="{B3243727-3EF6-D05E-6AFB-33CE40861C6F}"/>
              </a:ext>
            </a:extLst>
          </p:cNvPr>
          <p:cNvSpPr>
            <a:spLocks noChangeAspect="1"/>
          </p:cNvSpPr>
          <p:nvPr/>
        </p:nvSpPr>
        <p:spPr>
          <a:xfrm>
            <a:off x="265959" y="281774"/>
            <a:ext cx="4238603" cy="1461939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3750"/>
              </a:lnSpc>
            </a:pPr>
            <a:r>
              <a:rPr lang="ru-RU" sz="3750" spc="-56" dirty="0">
                <a:solidFill>
                  <a:srgbClr val="E8E8E8"/>
                </a:solidFill>
                <a:latin typeface="Wix Madefor Display Medium" panose="020B0503020203020203" pitchFamily="34" charset="-52"/>
                <a:ea typeface="TT Hoves Pro Trl Expanded Medium" pitchFamily="34" charset="-122"/>
                <a:cs typeface="Wix Madefor Display Medium" panose="020B0503020203020203" pitchFamily="34" charset="-52"/>
              </a:rPr>
              <a:t>Среда</a:t>
            </a:r>
            <a:br>
              <a:rPr lang="ru-RU" sz="3750" spc="-56" dirty="0">
                <a:solidFill>
                  <a:srgbClr val="E8E8E8"/>
                </a:solidFill>
                <a:latin typeface="Wix Madefor Display Medium" panose="020B0503020203020203" pitchFamily="34" charset="-52"/>
                <a:ea typeface="TT Hoves Pro Trl Expanded Medium" pitchFamily="34" charset="-122"/>
                <a:cs typeface="Wix Madefor Display Medium" panose="020B0503020203020203" pitchFamily="34" charset="-52"/>
              </a:rPr>
            </a:br>
            <a:r>
              <a:rPr lang="ru-RU" sz="3750" spc="-56" dirty="0">
                <a:solidFill>
                  <a:srgbClr val="E8E8E8"/>
                </a:solidFill>
                <a:latin typeface="Wix Madefor Display Medium" panose="020B0503020203020203" pitchFamily="34" charset="-52"/>
                <a:ea typeface="TT Hoves Pro Trl Expanded Medium" pitchFamily="34" charset="-122"/>
                <a:cs typeface="Wix Madefor Display Medium" panose="020B0503020203020203" pitchFamily="34" charset="-52"/>
              </a:rPr>
              <a:t>формирует</a:t>
            </a:r>
          </a:p>
          <a:p>
            <a:pPr>
              <a:lnSpc>
                <a:spcPts val="3750"/>
              </a:lnSpc>
            </a:pPr>
            <a:r>
              <a:rPr lang="ru-RU" sz="3750" spc="-56" dirty="0">
                <a:solidFill>
                  <a:srgbClr val="E8E8E8"/>
                </a:solidFill>
                <a:latin typeface="Wix Madefor Display Medium" panose="020B0503020203020203" pitchFamily="34" charset="-52"/>
                <a:ea typeface="TT Hoves Pro Trl Expanded Medium" pitchFamily="34" charset="-122"/>
                <a:cs typeface="Wix Madefor Display Medium" panose="020B0503020203020203" pitchFamily="34" charset="-52"/>
              </a:rPr>
              <a:t>сообщество</a:t>
            </a:r>
          </a:p>
        </p:txBody>
      </p:sp>
      <p:sp>
        <p:nvSpPr>
          <p:cNvPr id="6" name="Text 0">
            <a:extLst>
              <a:ext uri="{FF2B5EF4-FFF2-40B4-BE49-F238E27FC236}">
                <a16:creationId xmlns:a16="http://schemas.microsoft.com/office/drawing/2014/main" id="{B01AD1EA-857F-8B18-3227-863C45950525}"/>
              </a:ext>
            </a:extLst>
          </p:cNvPr>
          <p:cNvSpPr/>
          <p:nvPr/>
        </p:nvSpPr>
        <p:spPr>
          <a:xfrm>
            <a:off x="265959" y="1831005"/>
            <a:ext cx="2676883" cy="384721"/>
          </a:xfrm>
          <a:prstGeom prst="rect">
            <a:avLst/>
          </a:prstGeom>
          <a:noFill/>
          <a:ln/>
        </p:spPr>
        <p:txBody>
          <a:bodyPr wrap="square" lIns="0" tIns="0" rIns="0" bIns="0" rtlCol="0" anchor="b">
            <a:spAutoFit/>
          </a:bodyPr>
          <a:lstStyle/>
          <a:p>
            <a:pPr>
              <a:lnSpc>
                <a:spcPts val="1500"/>
              </a:lnSpc>
            </a:pPr>
            <a:r>
              <a:rPr lang="ru-RU" sz="1400" dirty="0">
                <a:solidFill>
                  <a:srgbClr val="E8E8E8"/>
                </a:solidFill>
                <a:latin typeface="Wix Madefor Display Medium" panose="020B0503020203020203" pitchFamily="34" charset="-52"/>
                <a:ea typeface="TT Hoves Pro Trl Expanded Medium" pitchFamily="34" charset="-122"/>
                <a:cs typeface="Wix Madefor Display Medium" panose="020B0503020203020203" pitchFamily="34" charset="-52"/>
              </a:rPr>
              <a:t>То, что определяет жизнь</a:t>
            </a:r>
            <a:br>
              <a:rPr lang="ru-RU" sz="1400" dirty="0">
                <a:solidFill>
                  <a:srgbClr val="E8E8E8"/>
                </a:solidFill>
                <a:latin typeface="Wix Madefor Display Medium" panose="020B0503020203020203" pitchFamily="34" charset="-52"/>
                <a:ea typeface="TT Hoves Pro Trl Expanded Medium" pitchFamily="34" charset="-122"/>
                <a:cs typeface="Wix Madefor Display Medium" panose="020B0503020203020203" pitchFamily="34" charset="-52"/>
              </a:rPr>
            </a:br>
            <a:r>
              <a:rPr lang="ru-RU" sz="1400" dirty="0">
                <a:solidFill>
                  <a:srgbClr val="E8E8E8"/>
                </a:solidFill>
                <a:latin typeface="Wix Madefor Display Medium" panose="020B0503020203020203" pitchFamily="34" charset="-52"/>
                <a:ea typeface="TT Hoves Pro Trl Expanded Medium" pitchFamily="34" charset="-122"/>
                <a:cs typeface="Wix Madefor Display Medium" panose="020B0503020203020203" pitchFamily="34" charset="-52"/>
              </a:rPr>
              <a:t>территории</a:t>
            </a:r>
          </a:p>
        </p:txBody>
      </p:sp>
      <p:pic>
        <p:nvPicPr>
          <p:cNvPr id="7" name="Google Shape;100;p26">
            <a:extLst>
              <a:ext uri="{FF2B5EF4-FFF2-40B4-BE49-F238E27FC236}">
                <a16:creationId xmlns:a16="http://schemas.microsoft.com/office/drawing/2014/main" id="{05B4AC9D-6A63-4614-2A9A-BF70DB968473}"/>
              </a:ext>
            </a:extLst>
          </p:cNvPr>
          <p:cNvPicPr preferRelativeResize="0"/>
          <p:nvPr/>
        </p:nvPicPr>
        <p:blipFill rotWithShape="1">
          <a:blip r:embed="rId21">
            <a:alphaModFix/>
          </a:blip>
          <a:srcRect t="738" b="727"/>
          <a:stretch/>
        </p:blipFill>
        <p:spPr>
          <a:xfrm>
            <a:off x="7239371" y="281774"/>
            <a:ext cx="1638669" cy="5862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5910456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8E8E8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8A963E1-7489-B00A-7B2C-66B278E5331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Shape 9">
            <a:extLst>
              <a:ext uri="{FF2B5EF4-FFF2-40B4-BE49-F238E27FC236}">
                <a16:creationId xmlns:a16="http://schemas.microsoft.com/office/drawing/2014/main" id="{99115D8A-3593-32C1-FB76-586A662F5764}"/>
              </a:ext>
            </a:extLst>
          </p:cNvPr>
          <p:cNvSpPr/>
          <p:nvPr/>
        </p:nvSpPr>
        <p:spPr>
          <a:xfrm>
            <a:off x="285749" y="952711"/>
            <a:ext cx="4143353" cy="1028566"/>
          </a:xfrm>
          <a:prstGeom prst="rect">
            <a:avLst/>
          </a:prstGeom>
          <a:noFill/>
          <a:ln/>
        </p:spPr>
      </p:sp>
      <p:pic>
        <p:nvPicPr>
          <p:cNvPr id="26" name="Image 0" descr=" ">
            <a:extLst>
              <a:ext uri="{FF2B5EF4-FFF2-40B4-BE49-F238E27FC236}">
                <a16:creationId xmlns:a16="http://schemas.microsoft.com/office/drawing/2014/main" id="{5C54386D-4BCA-B91A-729B-C8612FFB0FC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588542" y="286048"/>
            <a:ext cx="269663" cy="262341"/>
          </a:xfrm>
          <a:prstGeom prst="rect">
            <a:avLst/>
          </a:prstGeom>
        </p:spPr>
      </p:pic>
      <p:pic>
        <p:nvPicPr>
          <p:cNvPr id="3" name="Image 1" descr=" ">
            <a:extLst>
              <a:ext uri="{FF2B5EF4-FFF2-40B4-BE49-F238E27FC236}">
                <a16:creationId xmlns:a16="http://schemas.microsoft.com/office/drawing/2014/main" id="{9E1B3FB7-A468-D005-00F6-48DE1D9DDF1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6797503" y="995568"/>
            <a:ext cx="828671" cy="828567"/>
          </a:xfrm>
          <a:prstGeom prst="rect">
            <a:avLst/>
          </a:prstGeom>
        </p:spPr>
      </p:pic>
      <p:pic>
        <p:nvPicPr>
          <p:cNvPr id="7" name="Image 2" descr=" ">
            <a:extLst>
              <a:ext uri="{FF2B5EF4-FFF2-40B4-BE49-F238E27FC236}">
                <a16:creationId xmlns:a16="http://schemas.microsoft.com/office/drawing/2014/main" id="{ADBA82CB-816A-BB67-DC2D-735D83D92FB9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7052593" y="1201519"/>
            <a:ext cx="264792" cy="327654"/>
          </a:xfrm>
          <a:prstGeom prst="rect">
            <a:avLst/>
          </a:prstGeom>
        </p:spPr>
      </p:pic>
      <p:pic>
        <p:nvPicPr>
          <p:cNvPr id="8" name="Image 3" descr=" ">
            <a:extLst>
              <a:ext uri="{FF2B5EF4-FFF2-40B4-BE49-F238E27FC236}">
                <a16:creationId xmlns:a16="http://schemas.microsoft.com/office/drawing/2014/main" id="{8004528A-41A1-E81B-CF7D-7280E78ECBFC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7052593" y="1563948"/>
            <a:ext cx="373794" cy="73732"/>
          </a:xfrm>
          <a:prstGeom prst="rect">
            <a:avLst/>
          </a:prstGeom>
        </p:spPr>
      </p:pic>
      <p:pic>
        <p:nvPicPr>
          <p:cNvPr id="10" name="Image 4" descr=" ">
            <a:extLst>
              <a:ext uri="{FF2B5EF4-FFF2-40B4-BE49-F238E27FC236}">
                <a16:creationId xmlns:a16="http://schemas.microsoft.com/office/drawing/2014/main" id="{FE6AC19E-9C18-FA6A-A993-9D895CE9B59C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7334798" y="1434298"/>
            <a:ext cx="91454" cy="91817"/>
          </a:xfrm>
          <a:prstGeom prst="rect">
            <a:avLst/>
          </a:prstGeom>
        </p:spPr>
      </p:pic>
      <p:pic>
        <p:nvPicPr>
          <p:cNvPr id="14" name="Image 5" descr=" ">
            <a:extLst>
              <a:ext uri="{FF2B5EF4-FFF2-40B4-BE49-F238E27FC236}">
                <a16:creationId xmlns:a16="http://schemas.microsoft.com/office/drawing/2014/main" id="{8C77B489-DA14-A4C7-6473-0849BC22A126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797503" y="995568"/>
            <a:ext cx="828671" cy="828567"/>
          </a:xfrm>
          <a:prstGeom prst="rect">
            <a:avLst/>
          </a:prstGeom>
        </p:spPr>
      </p:pic>
      <p:sp>
        <p:nvSpPr>
          <p:cNvPr id="15" name="Text 19">
            <a:extLst>
              <a:ext uri="{FF2B5EF4-FFF2-40B4-BE49-F238E27FC236}">
                <a16:creationId xmlns:a16="http://schemas.microsoft.com/office/drawing/2014/main" id="{1F836B03-20FB-AD16-12CB-EF9F876031E1}"/>
              </a:ext>
            </a:extLst>
          </p:cNvPr>
          <p:cNvSpPr/>
          <p:nvPr/>
        </p:nvSpPr>
        <p:spPr>
          <a:xfrm>
            <a:off x="7656435" y="993377"/>
            <a:ext cx="617534" cy="5317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3180"/>
              </a:lnSpc>
            </a:pPr>
            <a:r>
              <a:rPr lang="en-US" sz="2475" dirty="0">
                <a:solidFill>
                  <a:srgbClr val="FE4D08"/>
                </a:solidFill>
                <a:latin typeface="Wix Madefor Display Medium" pitchFamily="34" charset="0"/>
                <a:ea typeface="Wix Madefor Display Medium" pitchFamily="34" charset="-122"/>
                <a:cs typeface="Wix Madefor Display Medium" pitchFamily="34" charset="-120"/>
              </a:rPr>
              <a:t>×6</a:t>
            </a:r>
            <a:endParaRPr lang="en-US" sz="2475" dirty="0">
              <a:solidFill>
                <a:srgbClr val="FE4D08"/>
              </a:solidFill>
            </a:endParaRPr>
          </a:p>
        </p:txBody>
      </p:sp>
      <p:sp>
        <p:nvSpPr>
          <p:cNvPr id="42" name="Text 20">
            <a:extLst>
              <a:ext uri="{FF2B5EF4-FFF2-40B4-BE49-F238E27FC236}">
                <a16:creationId xmlns:a16="http://schemas.microsoft.com/office/drawing/2014/main" id="{0B04A70B-79B4-5A2B-6A46-70F7AD8FD3B4}"/>
              </a:ext>
            </a:extLst>
          </p:cNvPr>
          <p:cNvSpPr/>
          <p:nvPr/>
        </p:nvSpPr>
        <p:spPr>
          <a:xfrm>
            <a:off x="7643891" y="1420614"/>
            <a:ext cx="784221" cy="5317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3180"/>
              </a:lnSpc>
            </a:pPr>
            <a:r>
              <a:rPr lang="en-US" sz="2700" dirty="0">
                <a:solidFill>
                  <a:srgbClr val="FE4D08"/>
                </a:solidFill>
                <a:latin typeface="Wix Madefor Display Medium" pitchFamily="34" charset="0"/>
                <a:ea typeface="Wix Madefor Display Medium" pitchFamily="34" charset="-122"/>
                <a:cs typeface="Wix Madefor Display Medium" pitchFamily="34" charset="-120"/>
              </a:rPr>
              <a:t>×21</a:t>
            </a:r>
            <a:endParaRPr lang="en-US" sz="2700" dirty="0">
              <a:solidFill>
                <a:srgbClr val="FE4D08"/>
              </a:solidFill>
            </a:endParaRPr>
          </a:p>
        </p:txBody>
      </p:sp>
      <p:sp>
        <p:nvSpPr>
          <p:cNvPr id="43" name="Text 21">
            <a:extLst>
              <a:ext uri="{FF2B5EF4-FFF2-40B4-BE49-F238E27FC236}">
                <a16:creationId xmlns:a16="http://schemas.microsoft.com/office/drawing/2014/main" id="{B238C36D-F73E-3A02-66AA-8ACB22CD67CE}"/>
              </a:ext>
            </a:extLst>
          </p:cNvPr>
          <p:cNvSpPr/>
          <p:nvPr/>
        </p:nvSpPr>
        <p:spPr>
          <a:xfrm>
            <a:off x="4855598" y="1982229"/>
            <a:ext cx="546097" cy="2603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>
              <a:lnSpc>
                <a:spcPts val="900"/>
              </a:lnSpc>
            </a:pPr>
            <a:r>
              <a:rPr lang="en-US" sz="750" dirty="0">
                <a:solidFill>
                  <a:srgbClr val="35322F">
                    <a:alpha val="100000"/>
                  </a:srgbClr>
                </a:solidFill>
                <a:latin typeface="Wix Madefor Display" panose="020B0503020203020203" pitchFamily="34" charset="-52"/>
                <a:ea typeface="Wix Madefor Display Regular" pitchFamily="34" charset="-122"/>
                <a:cs typeface="Wix Madefor Display" panose="020B0503020203020203" pitchFamily="34" charset="-52"/>
              </a:rPr>
              <a:t>девелопер года</a:t>
            </a:r>
            <a:endParaRPr lang="en-US" sz="750" dirty="0"/>
          </a:p>
        </p:txBody>
      </p:sp>
      <p:sp>
        <p:nvSpPr>
          <p:cNvPr id="44" name="Text 22">
            <a:extLst>
              <a:ext uri="{FF2B5EF4-FFF2-40B4-BE49-F238E27FC236}">
                <a16:creationId xmlns:a16="http://schemas.microsoft.com/office/drawing/2014/main" id="{A05CA364-2349-E75F-446D-834EDFC3C6C0}"/>
              </a:ext>
            </a:extLst>
          </p:cNvPr>
          <p:cNvSpPr/>
          <p:nvPr/>
        </p:nvSpPr>
        <p:spPr>
          <a:xfrm>
            <a:off x="5487431" y="1976896"/>
            <a:ext cx="679446" cy="3746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>
              <a:lnSpc>
                <a:spcPts val="900"/>
              </a:lnSpc>
            </a:pPr>
            <a:r>
              <a:rPr lang="en-US" sz="750" dirty="0">
                <a:solidFill>
                  <a:srgbClr val="35322F">
                    <a:alpha val="100000"/>
                  </a:srgbClr>
                </a:solidFill>
                <a:latin typeface="Wix Madefor Display" panose="020B0503020203020203" pitchFamily="34" charset="-52"/>
                <a:ea typeface="Wix Madefor Display Regular" pitchFamily="34" charset="-122"/>
                <a:cs typeface="Wix Madefor Display" panose="020B0503020203020203" pitchFamily="34" charset="-52"/>
              </a:rPr>
              <a:t>лучшая</a:t>
            </a:r>
            <a:endParaRPr lang="en-US" sz="750" dirty="0"/>
          </a:p>
          <a:p>
            <a:pPr algn="ctr">
              <a:lnSpc>
                <a:spcPts val="900"/>
              </a:lnSpc>
            </a:pPr>
            <a:r>
              <a:rPr lang="en-US" sz="750" dirty="0">
                <a:solidFill>
                  <a:srgbClr val="35322F">
                    <a:alpha val="100000"/>
                  </a:srgbClr>
                </a:solidFill>
                <a:latin typeface="Wix Madefor Display" panose="020B0503020203020203" pitchFamily="34" charset="-52"/>
                <a:ea typeface="Wix Madefor Display Regular" pitchFamily="34" charset="-122"/>
                <a:cs typeface="Wix Madefor Display" panose="020B0503020203020203" pitchFamily="34" charset="-52"/>
              </a:rPr>
              <a:t>управляющая</a:t>
            </a:r>
            <a:endParaRPr lang="en-US" sz="750" dirty="0"/>
          </a:p>
          <a:p>
            <a:pPr algn="ctr">
              <a:lnSpc>
                <a:spcPts val="900"/>
              </a:lnSpc>
            </a:pPr>
            <a:r>
              <a:rPr lang="en-US" sz="750" dirty="0">
                <a:solidFill>
                  <a:srgbClr val="35322F">
                    <a:alpha val="100000"/>
                  </a:srgbClr>
                </a:solidFill>
                <a:latin typeface="Wix Madefor Display" panose="020B0503020203020203" pitchFamily="34" charset="-52"/>
                <a:ea typeface="Wix Madefor Display Regular" pitchFamily="34" charset="-122"/>
                <a:cs typeface="Wix Madefor Display" panose="020B0503020203020203" pitchFamily="34" charset="-52"/>
              </a:rPr>
              <a:t>компания</a:t>
            </a:r>
            <a:endParaRPr lang="en-US" sz="750" dirty="0"/>
          </a:p>
        </p:txBody>
      </p:sp>
      <p:sp>
        <p:nvSpPr>
          <p:cNvPr id="45" name="Text 23">
            <a:extLst>
              <a:ext uri="{FF2B5EF4-FFF2-40B4-BE49-F238E27FC236}">
                <a16:creationId xmlns:a16="http://schemas.microsoft.com/office/drawing/2014/main" id="{79ED26D7-AD8C-8711-D359-39215A07B0B9}"/>
              </a:ext>
            </a:extLst>
          </p:cNvPr>
          <p:cNvSpPr/>
          <p:nvPr/>
        </p:nvSpPr>
        <p:spPr>
          <a:xfrm>
            <a:off x="6257849" y="1982229"/>
            <a:ext cx="427035" cy="2603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>
              <a:lnSpc>
                <a:spcPts val="900"/>
              </a:lnSpc>
            </a:pPr>
            <a:r>
              <a:rPr lang="en-US" sz="750" dirty="0">
                <a:solidFill>
                  <a:srgbClr val="35322F">
                    <a:alpha val="100000"/>
                  </a:srgbClr>
                </a:solidFill>
                <a:latin typeface="Wix Madefor Display" panose="020B0503020203020203" pitchFamily="34" charset="-52"/>
                <a:ea typeface="Wix Madefor Display Regular" pitchFamily="34" charset="-122"/>
                <a:cs typeface="Wix Madefor Display" panose="020B0503020203020203" pitchFamily="34" charset="-52"/>
              </a:rPr>
              <a:t>персона года</a:t>
            </a:r>
            <a:endParaRPr lang="en-US" sz="750" dirty="0"/>
          </a:p>
        </p:txBody>
      </p:sp>
      <p:sp>
        <p:nvSpPr>
          <p:cNvPr id="46" name="Text 24">
            <a:extLst>
              <a:ext uri="{FF2B5EF4-FFF2-40B4-BE49-F238E27FC236}">
                <a16:creationId xmlns:a16="http://schemas.microsoft.com/office/drawing/2014/main" id="{11368A46-B68F-0050-9570-2C5E422A6FA2}"/>
              </a:ext>
            </a:extLst>
          </p:cNvPr>
          <p:cNvSpPr/>
          <p:nvPr/>
        </p:nvSpPr>
        <p:spPr>
          <a:xfrm>
            <a:off x="8120505" y="1036132"/>
            <a:ext cx="593722" cy="1460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>
              <a:lnSpc>
                <a:spcPts val="900"/>
              </a:lnSpc>
            </a:pPr>
            <a:r>
              <a:rPr lang="en-US" sz="750" dirty="0">
                <a:solidFill>
                  <a:srgbClr val="35322F">
                    <a:alpha val="100000"/>
                  </a:srgbClr>
                </a:solidFill>
                <a:latin typeface="Wix Madefor Display" panose="020B0503020203020203" pitchFamily="34" charset="-52"/>
                <a:ea typeface="Wix Madefor Display Regular" pitchFamily="34" charset="-122"/>
                <a:cs typeface="Wix Madefor Display" panose="020B0503020203020203" pitchFamily="34" charset="-52"/>
              </a:rPr>
              <a:t>победители</a:t>
            </a:r>
            <a:endParaRPr lang="en-US" sz="750" dirty="0"/>
          </a:p>
        </p:txBody>
      </p:sp>
      <p:sp>
        <p:nvSpPr>
          <p:cNvPr id="47" name="Text 25">
            <a:extLst>
              <a:ext uri="{FF2B5EF4-FFF2-40B4-BE49-F238E27FC236}">
                <a16:creationId xmlns:a16="http://schemas.microsoft.com/office/drawing/2014/main" id="{EF8C9DA4-0483-BAF3-B62A-8E722796ED8A}"/>
              </a:ext>
            </a:extLst>
          </p:cNvPr>
          <p:cNvSpPr/>
          <p:nvPr/>
        </p:nvSpPr>
        <p:spPr>
          <a:xfrm>
            <a:off x="8290412" y="1487321"/>
            <a:ext cx="555622" cy="1460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>
              <a:lnSpc>
                <a:spcPts val="900"/>
              </a:lnSpc>
            </a:pPr>
            <a:r>
              <a:rPr lang="en-US" sz="750" dirty="0">
                <a:solidFill>
                  <a:srgbClr val="35322F">
                    <a:alpha val="100000"/>
                  </a:srgbClr>
                </a:solidFill>
                <a:latin typeface="Wix Madefor Display" panose="020B0503020203020203" pitchFamily="34" charset="-52"/>
                <a:ea typeface="Wix Madefor Display Regular" pitchFamily="34" charset="-122"/>
                <a:cs typeface="Wix Madefor Display" panose="020B0503020203020203" pitchFamily="34" charset="-52"/>
              </a:rPr>
              <a:t>финалисты</a:t>
            </a:r>
            <a:endParaRPr lang="en-US" sz="750" dirty="0"/>
          </a:p>
        </p:txBody>
      </p:sp>
      <p:pic>
        <p:nvPicPr>
          <p:cNvPr id="48" name="Image 6" descr=" ">
            <a:extLst>
              <a:ext uri="{FF2B5EF4-FFF2-40B4-BE49-F238E27FC236}">
                <a16:creationId xmlns:a16="http://schemas.microsoft.com/office/drawing/2014/main" id="{1D12698D-6291-FD60-48EC-89C96FE34CF2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053106" y="995568"/>
            <a:ext cx="828671" cy="828567"/>
          </a:xfrm>
          <a:prstGeom prst="rect">
            <a:avLst/>
          </a:prstGeom>
        </p:spPr>
      </p:pic>
      <p:pic>
        <p:nvPicPr>
          <p:cNvPr id="49" name="Image 7" descr=" ">
            <a:extLst>
              <a:ext uri="{FF2B5EF4-FFF2-40B4-BE49-F238E27FC236}">
                <a16:creationId xmlns:a16="http://schemas.microsoft.com/office/drawing/2014/main" id="{1582AF7C-AEE6-1E3A-0730-817887430B94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051702" y="995568"/>
            <a:ext cx="828671" cy="828567"/>
          </a:xfrm>
          <a:prstGeom prst="rect">
            <a:avLst/>
          </a:prstGeom>
        </p:spPr>
      </p:pic>
      <p:pic>
        <p:nvPicPr>
          <p:cNvPr id="50" name="Image 8" descr=" ">
            <a:extLst>
              <a:ext uri="{FF2B5EF4-FFF2-40B4-BE49-F238E27FC236}">
                <a16:creationId xmlns:a16="http://schemas.microsoft.com/office/drawing/2014/main" id="{997F4D17-4776-680D-41D0-1517A46E3E2F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p:blipFill>
        <p:spPr>
          <a:xfrm>
            <a:off x="5415660" y="995568"/>
            <a:ext cx="828671" cy="828567"/>
          </a:xfrm>
          <a:prstGeom prst="rect">
            <a:avLst/>
          </a:prstGeom>
        </p:spPr>
      </p:pic>
      <p:pic>
        <p:nvPicPr>
          <p:cNvPr id="51" name="Image 9" descr=" ">
            <a:extLst>
              <a:ext uri="{FF2B5EF4-FFF2-40B4-BE49-F238E27FC236}">
                <a16:creationId xmlns:a16="http://schemas.microsoft.com/office/drawing/2014/main" id="{90D06E7A-6BA0-CE66-63B3-39F425FF3E78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96DAC541-7B7A-43D3-8B79-37D633B846F1}">
                <asvg:svgBlip xmlns:asvg="http://schemas.microsoft.com/office/drawing/2016/SVG/main" r:embed="rId18"/>
              </a:ext>
            </a:extLst>
          </a:blip>
          <a:stretch>
            <a:fillRect/>
          </a:stretch>
        </p:blipFill>
        <p:spPr>
          <a:xfrm>
            <a:off x="4714851" y="995568"/>
            <a:ext cx="828671" cy="828567"/>
          </a:xfrm>
          <a:prstGeom prst="rect">
            <a:avLst/>
          </a:prstGeom>
        </p:spPr>
      </p:pic>
      <p:grpSp>
        <p:nvGrpSpPr>
          <p:cNvPr id="11" name="Группа 10">
            <a:extLst>
              <a:ext uri="{FF2B5EF4-FFF2-40B4-BE49-F238E27FC236}">
                <a16:creationId xmlns:a16="http://schemas.microsoft.com/office/drawing/2014/main" id="{322FAB32-E994-C831-724C-5858D88D3F9D}"/>
              </a:ext>
            </a:extLst>
          </p:cNvPr>
          <p:cNvGrpSpPr/>
          <p:nvPr/>
        </p:nvGrpSpPr>
        <p:grpSpPr>
          <a:xfrm>
            <a:off x="1183056" y="2904251"/>
            <a:ext cx="2320913" cy="1851039"/>
            <a:chOff x="3155227" y="7744783"/>
            <a:chExt cx="6189907" cy="4936748"/>
          </a:xfrm>
        </p:grpSpPr>
        <p:sp>
          <p:nvSpPr>
            <p:cNvPr id="56" name="Text 9">
              <a:extLst>
                <a:ext uri="{FF2B5EF4-FFF2-40B4-BE49-F238E27FC236}">
                  <a16:creationId xmlns:a16="http://schemas.microsoft.com/office/drawing/2014/main" id="{B293C735-F3B1-A988-6D94-340F31FBD47E}"/>
                </a:ext>
              </a:extLst>
            </p:cNvPr>
            <p:cNvSpPr/>
            <p:nvPr/>
          </p:nvSpPr>
          <p:spPr>
            <a:xfrm>
              <a:off x="3194069" y="11813698"/>
              <a:ext cx="4627612" cy="867833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t"/>
            <a:lstStyle/>
            <a:p>
              <a:pPr>
                <a:lnSpc>
                  <a:spcPts val="1125"/>
                </a:lnSpc>
              </a:pPr>
              <a:r>
                <a:rPr lang="en-US" sz="1000" dirty="0" err="1">
                  <a:solidFill>
                    <a:srgbClr val="35322F">
                      <a:alpha val="100000"/>
                    </a:srgbClr>
                  </a:solidFill>
                  <a:latin typeface="Wix Madefor Display" panose="020B0503020203020203" pitchFamily="34" charset="-52"/>
                  <a:ea typeface="Wix Madefor Display Regular" pitchFamily="34" charset="-122"/>
                  <a:cs typeface="Wix Madefor Display" panose="020B0503020203020203" pitchFamily="34" charset="-52"/>
                </a:rPr>
                <a:t>недвижимости</a:t>
              </a:r>
              <a:endParaRPr lang="en-US" sz="1000" dirty="0"/>
            </a:p>
            <a:p>
              <a:pPr>
                <a:lnSpc>
                  <a:spcPts val="1125"/>
                </a:lnSpc>
              </a:pPr>
              <a:r>
                <a:rPr lang="en-US" sz="1000" dirty="0" err="1">
                  <a:solidFill>
                    <a:srgbClr val="35322F">
                      <a:alpha val="100000"/>
                    </a:srgbClr>
                  </a:solidFill>
                  <a:latin typeface="Wix Madefor Display" panose="020B0503020203020203" pitchFamily="34" charset="-52"/>
                  <a:ea typeface="Wix Madefor Display Regular" pitchFamily="34" charset="-122"/>
                  <a:cs typeface="Wix Madefor Display" panose="020B0503020203020203" pitchFamily="34" charset="-52"/>
                </a:rPr>
                <a:t>построено</a:t>
              </a:r>
              <a:r>
                <a:rPr lang="en-US" sz="1000" dirty="0">
                  <a:solidFill>
                    <a:srgbClr val="35322F">
                      <a:alpha val="100000"/>
                    </a:srgbClr>
                  </a:solidFill>
                  <a:latin typeface="Wix Madefor Display" panose="020B0503020203020203" pitchFamily="34" charset="-52"/>
                  <a:ea typeface="Wix Madefor Display Regular" pitchFamily="34" charset="-122"/>
                  <a:cs typeface="Wix Madefor Display" panose="020B0503020203020203" pitchFamily="34" charset="-52"/>
                </a:rPr>
                <a:t> </a:t>
              </a:r>
              <a:endParaRPr lang="en-US" sz="1000" dirty="0"/>
            </a:p>
          </p:txBody>
        </p:sp>
        <p:sp>
          <p:nvSpPr>
            <p:cNvPr id="57" name="Text 10">
              <a:extLst>
                <a:ext uri="{FF2B5EF4-FFF2-40B4-BE49-F238E27FC236}">
                  <a16:creationId xmlns:a16="http://schemas.microsoft.com/office/drawing/2014/main" id="{C85D52D6-F161-B450-4C85-8EC0574DC003}"/>
                </a:ext>
              </a:extLst>
            </p:cNvPr>
            <p:cNvSpPr/>
            <p:nvPr/>
          </p:nvSpPr>
          <p:spPr>
            <a:xfrm>
              <a:off x="3172443" y="10532870"/>
              <a:ext cx="3958661" cy="1557867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t"/>
            <a:lstStyle/>
            <a:p>
              <a:pPr>
                <a:lnSpc>
                  <a:spcPts val="3600"/>
                </a:lnSpc>
              </a:pPr>
              <a:r>
                <a:rPr lang="en-US" sz="1800" dirty="0">
                  <a:solidFill>
                    <a:srgbClr val="FF4800">
                      <a:alpha val="100000"/>
                    </a:srgbClr>
                  </a:solidFill>
                  <a:latin typeface="Wix Madefor Display Medium" pitchFamily="34" charset="0"/>
                  <a:ea typeface="Wix Madefor Display Medium" pitchFamily="34" charset="-122"/>
                  <a:cs typeface="Wix Madefor Display Medium" pitchFamily="34" charset="-120"/>
                </a:rPr>
                <a:t>1,</a:t>
              </a:r>
              <a:r>
                <a:rPr lang="ru-RU" sz="1800" dirty="0">
                  <a:solidFill>
                    <a:srgbClr val="FF4800">
                      <a:alpha val="100000"/>
                    </a:srgbClr>
                  </a:solidFill>
                  <a:latin typeface="Wix Madefor Display Medium" pitchFamily="34" charset="0"/>
                  <a:ea typeface="Wix Madefor Display Medium" pitchFamily="34" charset="-122"/>
                  <a:cs typeface="Wix Madefor Display Medium" pitchFamily="34" charset="-120"/>
                </a:rPr>
                <a:t>2</a:t>
              </a:r>
              <a:r>
                <a:rPr lang="en-US" sz="1800" dirty="0">
                  <a:solidFill>
                    <a:srgbClr val="FF4800">
                      <a:alpha val="100000"/>
                    </a:srgbClr>
                  </a:solidFill>
                  <a:latin typeface="Wix Madefor Display Medium" pitchFamily="34" charset="0"/>
                  <a:ea typeface="Wix Madefor Display Medium" pitchFamily="34" charset="-122"/>
                  <a:cs typeface="Wix Madefor Display Medium" pitchFamily="34" charset="-120"/>
                </a:rPr>
                <a:t> </a:t>
              </a:r>
              <a:r>
                <a:rPr lang="en-US" sz="1800" dirty="0" err="1">
                  <a:solidFill>
                    <a:srgbClr val="FF4800">
                      <a:alpha val="100000"/>
                    </a:srgbClr>
                  </a:solidFill>
                  <a:latin typeface="Wix Madefor Display Medium" pitchFamily="34" charset="0"/>
                  <a:ea typeface="Wix Madefor Display Medium" pitchFamily="34" charset="-122"/>
                  <a:cs typeface="Wix Madefor Display Medium" pitchFamily="34" charset="-120"/>
                </a:rPr>
                <a:t>мл</a:t>
              </a:r>
              <a:r>
                <a:rPr lang="en-US" sz="1800" kern="0" spc="-300" dirty="0" err="1">
                  <a:solidFill>
                    <a:srgbClr val="FF4800">
                      <a:alpha val="100000"/>
                    </a:srgbClr>
                  </a:solidFill>
                  <a:latin typeface="Wix Madefor Display Medium" pitchFamily="34" charset="0"/>
                  <a:ea typeface="Wix Madefor Display Medium" pitchFamily="34" charset="-122"/>
                  <a:cs typeface="Wix Madefor Display Medium" pitchFamily="34" charset="-120"/>
                </a:rPr>
                <a:t>н</a:t>
              </a:r>
              <a:r>
                <a:rPr lang="en-US" sz="1800" dirty="0">
                  <a:solidFill>
                    <a:srgbClr val="FF4800">
                      <a:alpha val="100000"/>
                    </a:srgbClr>
                  </a:solidFill>
                  <a:latin typeface="Wix Madefor Display Medium" pitchFamily="34" charset="0"/>
                  <a:ea typeface="Wix Madefor Display Medium" pitchFamily="34" charset="-122"/>
                  <a:cs typeface="Wix Madefor Display Medium" pitchFamily="34" charset="-120"/>
                </a:rPr>
                <a:t> м²</a:t>
              </a:r>
              <a:endParaRPr lang="en-US" sz="1800" dirty="0"/>
            </a:p>
          </p:txBody>
        </p:sp>
        <p:sp>
          <p:nvSpPr>
            <p:cNvPr id="58" name="Text 11">
              <a:extLst>
                <a:ext uri="{FF2B5EF4-FFF2-40B4-BE49-F238E27FC236}">
                  <a16:creationId xmlns:a16="http://schemas.microsoft.com/office/drawing/2014/main" id="{B39043A6-AD53-B237-A057-87328CAE0E79}"/>
                </a:ext>
              </a:extLst>
            </p:cNvPr>
            <p:cNvSpPr/>
            <p:nvPr/>
          </p:nvSpPr>
          <p:spPr>
            <a:xfrm>
              <a:off x="3172443" y="7744783"/>
              <a:ext cx="3107655" cy="1557867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t"/>
            <a:lstStyle/>
            <a:p>
              <a:pPr>
                <a:lnSpc>
                  <a:spcPts val="3600"/>
                </a:lnSpc>
              </a:pPr>
              <a:r>
                <a:rPr lang="en-US" sz="1800" dirty="0">
                  <a:solidFill>
                    <a:srgbClr val="FF4800">
                      <a:alpha val="100000"/>
                    </a:srgbClr>
                  </a:solidFill>
                  <a:latin typeface="Wix Madefor Display Medium" pitchFamily="34" charset="0"/>
                  <a:ea typeface="Wix Madefor Display Medium" pitchFamily="34" charset="-122"/>
                  <a:cs typeface="Wix Madefor Display Medium" pitchFamily="34" charset="-120"/>
                </a:rPr>
                <a:t>2,6 </a:t>
              </a:r>
              <a:r>
                <a:rPr lang="en-US" sz="1800" dirty="0" err="1">
                  <a:solidFill>
                    <a:srgbClr val="FF4800">
                      <a:alpha val="100000"/>
                    </a:srgbClr>
                  </a:solidFill>
                  <a:latin typeface="Wix Madefor Display Medium" pitchFamily="34" charset="0"/>
                  <a:ea typeface="Wix Madefor Display Medium" pitchFamily="34" charset="-122"/>
                  <a:cs typeface="Wix Madefor Display Medium" pitchFamily="34" charset="-120"/>
                </a:rPr>
                <a:t>млн</a:t>
              </a:r>
              <a:r>
                <a:rPr lang="en-US" sz="1800" dirty="0">
                  <a:solidFill>
                    <a:srgbClr val="FF4800">
                      <a:alpha val="100000"/>
                    </a:srgbClr>
                  </a:solidFill>
                  <a:latin typeface="Wix Madefor Display Medium" pitchFamily="34" charset="0"/>
                  <a:ea typeface="Wix Madefor Display Medium" pitchFamily="34" charset="-122"/>
                  <a:cs typeface="Wix Madefor Display Medium" pitchFamily="34" charset="-120"/>
                </a:rPr>
                <a:t> м²</a:t>
              </a:r>
              <a:endParaRPr lang="en-US" sz="1800" dirty="0"/>
            </a:p>
          </p:txBody>
        </p:sp>
        <p:sp>
          <p:nvSpPr>
            <p:cNvPr id="59" name="Text 12">
              <a:extLst>
                <a:ext uri="{FF2B5EF4-FFF2-40B4-BE49-F238E27FC236}">
                  <a16:creationId xmlns:a16="http://schemas.microsoft.com/office/drawing/2014/main" id="{75A6F7D3-CCCB-830A-396D-ABF6EDCF7A45}"/>
                </a:ext>
              </a:extLst>
            </p:cNvPr>
            <p:cNvSpPr/>
            <p:nvPr/>
          </p:nvSpPr>
          <p:spPr>
            <a:xfrm>
              <a:off x="3155227" y="8992711"/>
              <a:ext cx="6189907" cy="867833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t"/>
            <a:lstStyle/>
            <a:p>
              <a:pPr>
                <a:lnSpc>
                  <a:spcPts val="1125"/>
                </a:lnSpc>
              </a:pPr>
              <a:r>
                <a:rPr lang="en-US" sz="1000" dirty="0" err="1">
                  <a:solidFill>
                    <a:srgbClr val="35322F">
                      <a:alpha val="100000"/>
                    </a:srgbClr>
                  </a:solidFill>
                  <a:latin typeface="Wix Madefor Display" panose="020B0503020203020203" pitchFamily="34" charset="-52"/>
                  <a:ea typeface="Wix Madefor Display Regular" pitchFamily="34" charset="-122"/>
                  <a:cs typeface="Wix Madefor Display" panose="020B0503020203020203" pitchFamily="34" charset="-52"/>
                </a:rPr>
                <a:t>портфель</a:t>
              </a:r>
              <a:r>
                <a:rPr lang="en-US" sz="1000" dirty="0">
                  <a:solidFill>
                    <a:srgbClr val="35322F">
                      <a:alpha val="100000"/>
                    </a:srgbClr>
                  </a:solidFill>
                  <a:latin typeface="Wix Madefor Display" panose="020B0503020203020203" pitchFamily="34" charset="-52"/>
                  <a:ea typeface="Wix Madefor Display Regular" pitchFamily="34" charset="-122"/>
                  <a:cs typeface="Wix Madefor Display" panose="020B0503020203020203" pitchFamily="34" charset="-52"/>
                </a:rPr>
                <a:t> </a:t>
              </a:r>
              <a:r>
                <a:rPr lang="en-US" sz="1000" dirty="0" err="1">
                  <a:solidFill>
                    <a:srgbClr val="35322F">
                      <a:alpha val="100000"/>
                    </a:srgbClr>
                  </a:solidFill>
                  <a:latin typeface="Wix Madefor Display" panose="020B0503020203020203" pitchFamily="34" charset="-52"/>
                  <a:ea typeface="Wix Madefor Display Regular" pitchFamily="34" charset="-122"/>
                  <a:cs typeface="Wix Madefor Display" panose="020B0503020203020203" pitchFamily="34" charset="-52"/>
                </a:rPr>
                <a:t>проектов</a:t>
              </a:r>
              <a:r>
                <a:rPr lang="en-US" sz="1000" dirty="0">
                  <a:solidFill>
                    <a:srgbClr val="35322F">
                      <a:alpha val="100000"/>
                    </a:srgbClr>
                  </a:solidFill>
                  <a:latin typeface="Wix Madefor Display" panose="020B0503020203020203" pitchFamily="34" charset="-52"/>
                  <a:ea typeface="Wix Madefor Display Regular" pitchFamily="34" charset="-122"/>
                  <a:cs typeface="Wix Madefor Display" panose="020B0503020203020203" pitchFamily="34" charset="-52"/>
                </a:rPr>
                <a:t> </a:t>
              </a:r>
              <a:r>
                <a:rPr lang="en-US" sz="1000" dirty="0" err="1">
                  <a:solidFill>
                    <a:srgbClr val="35322F">
                      <a:alpha val="100000"/>
                    </a:srgbClr>
                  </a:solidFill>
                  <a:latin typeface="Wix Madefor Display" panose="020B0503020203020203" pitchFamily="34" charset="-52"/>
                  <a:ea typeface="Wix Madefor Display Regular" pitchFamily="34" charset="-122"/>
                  <a:cs typeface="Wix Madefor Display" panose="020B0503020203020203" pitchFamily="34" charset="-52"/>
                </a:rPr>
                <a:t>жилой</a:t>
              </a:r>
              <a:r>
                <a:rPr lang="en-US" sz="1000" dirty="0">
                  <a:solidFill>
                    <a:srgbClr val="35322F">
                      <a:alpha val="100000"/>
                    </a:srgbClr>
                  </a:solidFill>
                  <a:latin typeface="Wix Madefor Display" panose="020B0503020203020203" pitchFamily="34" charset="-52"/>
                  <a:ea typeface="Wix Madefor Display Regular" pitchFamily="34" charset="-122"/>
                  <a:cs typeface="Wix Madefor Display" panose="020B0503020203020203" pitchFamily="34" charset="-52"/>
                </a:rPr>
                <a:t> </a:t>
              </a:r>
              <a:r>
                <a:rPr lang="en-US" sz="1000" dirty="0" err="1">
                  <a:solidFill>
                    <a:srgbClr val="35322F">
                      <a:alpha val="100000"/>
                    </a:srgbClr>
                  </a:solidFill>
                  <a:latin typeface="Wix Madefor Display" panose="020B0503020203020203" pitchFamily="34" charset="-52"/>
                  <a:ea typeface="Wix Madefor Display Regular" pitchFamily="34" charset="-122"/>
                  <a:cs typeface="Wix Madefor Display" panose="020B0503020203020203" pitchFamily="34" charset="-52"/>
                </a:rPr>
                <a:t>недвижимости</a:t>
              </a:r>
              <a:endParaRPr lang="en-US" sz="1000" dirty="0"/>
            </a:p>
          </p:txBody>
        </p:sp>
      </p:grpSp>
      <p:grpSp>
        <p:nvGrpSpPr>
          <p:cNvPr id="13" name="Группа 12">
            <a:extLst>
              <a:ext uri="{FF2B5EF4-FFF2-40B4-BE49-F238E27FC236}">
                <a16:creationId xmlns:a16="http://schemas.microsoft.com/office/drawing/2014/main" id="{4F561A2B-BD0E-F9F1-FEAF-FB63C0CF2DCC}"/>
              </a:ext>
            </a:extLst>
          </p:cNvPr>
          <p:cNvGrpSpPr/>
          <p:nvPr/>
        </p:nvGrpSpPr>
        <p:grpSpPr>
          <a:xfrm>
            <a:off x="3545019" y="2723665"/>
            <a:ext cx="2687861" cy="2031625"/>
            <a:chOff x="9869890" y="7263158"/>
            <a:chExt cx="7168563" cy="5418373"/>
          </a:xfrm>
        </p:grpSpPr>
        <p:sp>
          <p:nvSpPr>
            <p:cNvPr id="60" name="Text 13">
              <a:extLst>
                <a:ext uri="{FF2B5EF4-FFF2-40B4-BE49-F238E27FC236}">
                  <a16:creationId xmlns:a16="http://schemas.microsoft.com/office/drawing/2014/main" id="{42205E28-DD60-5D06-B2A1-6C189C73739D}"/>
                </a:ext>
              </a:extLst>
            </p:cNvPr>
            <p:cNvSpPr/>
            <p:nvPr/>
          </p:nvSpPr>
          <p:spPr>
            <a:xfrm>
              <a:off x="9869890" y="10532870"/>
              <a:ext cx="6244947" cy="1557867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t"/>
            <a:lstStyle/>
            <a:p>
              <a:pPr>
                <a:lnSpc>
                  <a:spcPts val="3600"/>
                </a:lnSpc>
              </a:pPr>
              <a:r>
                <a:rPr lang="en-US" sz="1800" dirty="0">
                  <a:solidFill>
                    <a:srgbClr val="35322F"/>
                  </a:solidFill>
                  <a:latin typeface="Wix Madefor Display Medium" pitchFamily="34" charset="0"/>
                  <a:ea typeface="Wix Madefor Display Medium" pitchFamily="34" charset="-122"/>
                  <a:cs typeface="Wix Madefor Display Medium" pitchFamily="34" charset="-120"/>
                </a:rPr>
                <a:t>Топ-6</a:t>
              </a:r>
              <a:endParaRPr lang="en-US" sz="1800" dirty="0">
                <a:solidFill>
                  <a:srgbClr val="35322F"/>
                </a:solidFill>
              </a:endParaRPr>
            </a:p>
          </p:txBody>
        </p:sp>
        <p:sp>
          <p:nvSpPr>
            <p:cNvPr id="61" name="Text 14">
              <a:extLst>
                <a:ext uri="{FF2B5EF4-FFF2-40B4-BE49-F238E27FC236}">
                  <a16:creationId xmlns:a16="http://schemas.microsoft.com/office/drawing/2014/main" id="{1FBE273F-61E5-A1DC-039F-BB707AAD113D}"/>
                </a:ext>
              </a:extLst>
            </p:cNvPr>
            <p:cNvSpPr/>
            <p:nvPr/>
          </p:nvSpPr>
          <p:spPr>
            <a:xfrm>
              <a:off x="9897480" y="11813698"/>
              <a:ext cx="7140973" cy="867833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t"/>
            <a:lstStyle/>
            <a:p>
              <a:pPr>
                <a:lnSpc>
                  <a:spcPts val="1125"/>
                </a:lnSpc>
              </a:pPr>
              <a:r>
                <a:rPr lang="en-US" sz="1000" dirty="0" err="1">
                  <a:solidFill>
                    <a:srgbClr val="35322F">
                      <a:alpha val="100000"/>
                    </a:srgbClr>
                  </a:solidFill>
                  <a:latin typeface="Wix Madefor Display" panose="020B0503020203020203" pitchFamily="34" charset="-52"/>
                  <a:ea typeface="Wix Madefor Display Regular" pitchFamily="34" charset="-122"/>
                  <a:cs typeface="Wix Madefor Display" panose="020B0503020203020203" pitchFamily="34" charset="-52"/>
                </a:rPr>
                <a:t>застройщиков</a:t>
              </a:r>
              <a:r>
                <a:rPr lang="en-US" sz="1000" dirty="0">
                  <a:solidFill>
                    <a:srgbClr val="35322F">
                      <a:alpha val="100000"/>
                    </a:srgbClr>
                  </a:solidFill>
                  <a:latin typeface="Wix Madefor Display" panose="020B0503020203020203" pitchFamily="34" charset="-52"/>
                  <a:ea typeface="Wix Madefor Display Regular" pitchFamily="34" charset="-122"/>
                  <a:cs typeface="Wix Madefor Display" panose="020B0503020203020203" pitchFamily="34" charset="-52"/>
                </a:rPr>
                <a:t> РФ </a:t>
              </a:r>
              <a:r>
                <a:rPr lang="en-US" sz="1000" dirty="0" err="1">
                  <a:solidFill>
                    <a:srgbClr val="35322F">
                      <a:alpha val="100000"/>
                    </a:srgbClr>
                  </a:solidFill>
                  <a:latin typeface="Wix Madefor Display" panose="020B0503020203020203" pitchFamily="34" charset="-52"/>
                  <a:ea typeface="Wix Madefor Display Regular" pitchFamily="34" charset="-122"/>
                  <a:cs typeface="Wix Madefor Display" panose="020B0503020203020203" pitchFamily="34" charset="-52"/>
                </a:rPr>
                <a:t>по</a:t>
              </a:r>
              <a:r>
                <a:rPr lang="en-US" sz="1000" dirty="0">
                  <a:solidFill>
                    <a:srgbClr val="35322F">
                      <a:alpha val="100000"/>
                    </a:srgbClr>
                  </a:solidFill>
                  <a:latin typeface="Wix Madefor Display" panose="020B0503020203020203" pitchFamily="34" charset="-52"/>
                  <a:ea typeface="Wix Madefor Display Regular" pitchFamily="34" charset="-122"/>
                  <a:cs typeface="Wix Madefor Display" panose="020B0503020203020203" pitchFamily="34" charset="-52"/>
                </a:rPr>
                <a:t> </a:t>
              </a:r>
              <a:r>
                <a:rPr lang="en-US" sz="1000" dirty="0" err="1">
                  <a:solidFill>
                    <a:srgbClr val="35322F">
                      <a:alpha val="100000"/>
                    </a:srgbClr>
                  </a:solidFill>
                  <a:latin typeface="Wix Madefor Display" panose="020B0503020203020203" pitchFamily="34" charset="-52"/>
                  <a:ea typeface="Wix Madefor Display Regular" pitchFamily="34" charset="-122"/>
                  <a:cs typeface="Wix Madefor Display" panose="020B0503020203020203" pitchFamily="34" charset="-52"/>
                </a:rPr>
                <a:t>потребительским</a:t>
              </a:r>
              <a:r>
                <a:rPr lang="en-US" sz="1000" dirty="0">
                  <a:solidFill>
                    <a:srgbClr val="35322F">
                      <a:alpha val="100000"/>
                    </a:srgbClr>
                  </a:solidFill>
                  <a:latin typeface="Wix Madefor Display" panose="020B0503020203020203" pitchFamily="34" charset="-52"/>
                  <a:ea typeface="Wix Madefor Display Regular" pitchFamily="34" charset="-122"/>
                  <a:cs typeface="Wix Madefor Display" panose="020B0503020203020203" pitchFamily="34" charset="-52"/>
                </a:rPr>
                <a:t> </a:t>
              </a:r>
              <a:r>
                <a:rPr lang="en-US" sz="1000" dirty="0" err="1">
                  <a:solidFill>
                    <a:srgbClr val="35322F">
                      <a:alpha val="100000"/>
                    </a:srgbClr>
                  </a:solidFill>
                  <a:latin typeface="Wix Madefor Display" panose="020B0503020203020203" pitchFamily="34" charset="-52"/>
                  <a:ea typeface="Wix Madefor Display Regular" pitchFamily="34" charset="-122"/>
                  <a:cs typeface="Wix Madefor Display" panose="020B0503020203020203" pitchFamily="34" charset="-52"/>
                </a:rPr>
                <a:t>качествам</a:t>
              </a:r>
              <a:r>
                <a:rPr lang="en-US" sz="1000" dirty="0">
                  <a:solidFill>
                    <a:srgbClr val="35322F">
                      <a:alpha val="100000"/>
                    </a:srgbClr>
                  </a:solidFill>
                  <a:latin typeface="Wix Madefor Display" panose="020B0503020203020203" pitchFamily="34" charset="-52"/>
                  <a:ea typeface="Wix Madefor Display Regular" pitchFamily="34" charset="-122"/>
                  <a:cs typeface="Wix Madefor Display" panose="020B0503020203020203" pitchFamily="34" charset="-52"/>
                </a:rPr>
                <a:t> </a:t>
              </a:r>
              <a:r>
                <a:rPr lang="en-US" sz="1000" dirty="0" err="1">
                  <a:solidFill>
                    <a:srgbClr val="35322F">
                      <a:alpha val="100000"/>
                    </a:srgbClr>
                  </a:solidFill>
                  <a:latin typeface="Wix Madefor Display" panose="020B0503020203020203" pitchFamily="34" charset="-52"/>
                  <a:ea typeface="Wix Madefor Display Regular" pitchFamily="34" charset="-122"/>
                  <a:cs typeface="Wix Madefor Display" panose="020B0503020203020203" pitchFamily="34" charset="-52"/>
                </a:rPr>
                <a:t>жилья</a:t>
              </a:r>
              <a:r>
                <a:rPr lang="en-US" sz="1000" dirty="0">
                  <a:solidFill>
                    <a:srgbClr val="35322F">
                      <a:alpha val="100000"/>
                    </a:srgbClr>
                  </a:solidFill>
                  <a:latin typeface="Wix Madefor Display" panose="020B0503020203020203" pitchFamily="34" charset="-52"/>
                  <a:ea typeface="Wix Madefor Display Regular" pitchFamily="34" charset="-122"/>
                  <a:cs typeface="Wix Madefor Display" panose="020B0503020203020203" pitchFamily="34" charset="-52"/>
                </a:rPr>
                <a:t> в </a:t>
              </a:r>
              <a:r>
                <a:rPr lang="en-US" sz="1000" dirty="0" err="1">
                  <a:solidFill>
                    <a:srgbClr val="35322F">
                      <a:alpha val="100000"/>
                    </a:srgbClr>
                  </a:solidFill>
                  <a:latin typeface="Wix Madefor Display" panose="020B0503020203020203" pitchFamily="34" charset="-52"/>
                  <a:ea typeface="Wix Madefor Display Regular" pitchFamily="34" charset="-122"/>
                  <a:cs typeface="Wix Madefor Display" panose="020B0503020203020203" pitchFamily="34" charset="-52"/>
                </a:rPr>
                <a:t>рейтинге</a:t>
              </a:r>
              <a:r>
                <a:rPr lang="en-US" sz="1000" dirty="0">
                  <a:solidFill>
                    <a:srgbClr val="35322F">
                      <a:alpha val="100000"/>
                    </a:srgbClr>
                  </a:solidFill>
                  <a:latin typeface="Wix Madefor Display" panose="020B0503020203020203" pitchFamily="34" charset="-52"/>
                  <a:ea typeface="Wix Madefor Display Regular" pitchFamily="34" charset="-122"/>
                  <a:cs typeface="Wix Madefor Display" panose="020B0503020203020203" pitchFamily="34" charset="-52"/>
                </a:rPr>
                <a:t> ЕРЗ</a:t>
              </a:r>
              <a:endParaRPr lang="en-US" sz="1000" dirty="0"/>
            </a:p>
          </p:txBody>
        </p:sp>
        <p:sp>
          <p:nvSpPr>
            <p:cNvPr id="62" name="Text 15">
              <a:extLst>
                <a:ext uri="{FF2B5EF4-FFF2-40B4-BE49-F238E27FC236}">
                  <a16:creationId xmlns:a16="http://schemas.microsoft.com/office/drawing/2014/main" id="{96876A98-16AC-516D-8ED6-D707F32DD6CC}"/>
                </a:ext>
              </a:extLst>
            </p:cNvPr>
            <p:cNvSpPr/>
            <p:nvPr/>
          </p:nvSpPr>
          <p:spPr>
            <a:xfrm>
              <a:off x="9873251" y="7263158"/>
              <a:ext cx="6816519" cy="1557867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b"/>
            <a:lstStyle/>
            <a:p>
              <a:pPr>
                <a:lnSpc>
                  <a:spcPts val="3600"/>
                </a:lnSpc>
              </a:pPr>
              <a:r>
                <a:rPr lang="en-US" sz="1800" kern="0" dirty="0">
                  <a:solidFill>
                    <a:srgbClr val="35322F"/>
                  </a:solidFill>
                  <a:latin typeface="Wix Madefor Display Medium" pitchFamily="34" charset="0"/>
                  <a:ea typeface="Wix Madefor Display Medium" pitchFamily="34" charset="-122"/>
                  <a:cs typeface="Wix Madefor Display Medium" pitchFamily="34" charset="-120"/>
                </a:rPr>
                <a:t>7 </a:t>
              </a:r>
              <a:r>
                <a:rPr lang="ru-RU" sz="1800" kern="0" dirty="0">
                  <a:solidFill>
                    <a:srgbClr val="35322F"/>
                  </a:solidFill>
                  <a:latin typeface="Wix Madefor Display Medium" pitchFamily="34" charset="0"/>
                  <a:ea typeface="Wix Madefor Display Medium" pitchFamily="34" charset="-122"/>
                  <a:cs typeface="Wix Madefor Display Medium" pitchFamily="34" charset="-120"/>
                </a:rPr>
                <a:t>городов</a:t>
              </a:r>
              <a:endParaRPr lang="en-US" sz="1800" dirty="0">
                <a:solidFill>
                  <a:srgbClr val="35322F"/>
                </a:solidFill>
              </a:endParaRPr>
            </a:p>
          </p:txBody>
        </p:sp>
        <p:sp>
          <p:nvSpPr>
            <p:cNvPr id="63" name="Text 16">
              <a:extLst>
                <a:ext uri="{FF2B5EF4-FFF2-40B4-BE49-F238E27FC236}">
                  <a16:creationId xmlns:a16="http://schemas.microsoft.com/office/drawing/2014/main" id="{2048717E-9AF2-D6DB-0B41-F542D802B5C7}"/>
                </a:ext>
              </a:extLst>
            </p:cNvPr>
            <p:cNvSpPr/>
            <p:nvPr/>
          </p:nvSpPr>
          <p:spPr>
            <a:xfrm>
              <a:off x="9896264" y="8992711"/>
              <a:ext cx="7116860" cy="867833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t"/>
            <a:lstStyle/>
            <a:p>
              <a:pPr>
                <a:lnSpc>
                  <a:spcPts val="1125"/>
                </a:lnSpc>
              </a:pPr>
              <a:r>
                <a:rPr lang="en-US" sz="1000" kern="1000" dirty="0">
                  <a:solidFill>
                    <a:srgbClr val="35322F">
                      <a:alpha val="100000"/>
                    </a:srgbClr>
                  </a:solidFill>
                  <a:latin typeface="Wix Madefor Display" panose="020B0503020203020203" pitchFamily="34" charset="-52"/>
                  <a:ea typeface="Wix Madefor Display Regular" pitchFamily="34" charset="-122"/>
                  <a:cs typeface="Wix Madefor Display" panose="020B0503020203020203" pitchFamily="34" charset="-52"/>
                </a:rPr>
                <a:t>Киров, </a:t>
              </a:r>
              <a:r>
                <a:rPr lang="ru-RU" sz="1000" kern="1000" dirty="0">
                  <a:solidFill>
                    <a:srgbClr val="35322F">
                      <a:alpha val="100000"/>
                    </a:srgbClr>
                  </a:solidFill>
                  <a:latin typeface="Wix Madefor Display" panose="020B0503020203020203" pitchFamily="34" charset="-52"/>
                  <a:ea typeface="Wix Madefor Display Regular" pitchFamily="34" charset="-122"/>
                  <a:cs typeface="Wix Madefor Display" panose="020B0503020203020203" pitchFamily="34" charset="-52"/>
                </a:rPr>
                <a:t>Ижевск</a:t>
              </a:r>
              <a:r>
                <a:rPr lang="en-US" sz="1000" kern="1000" dirty="0">
                  <a:solidFill>
                    <a:srgbClr val="35322F">
                      <a:alpha val="100000"/>
                    </a:srgbClr>
                  </a:solidFill>
                  <a:latin typeface="Wix Madefor Display" panose="020B0503020203020203" pitchFamily="34" charset="-52"/>
                  <a:ea typeface="Wix Madefor Display Regular" pitchFamily="34" charset="-122"/>
                  <a:cs typeface="Wix Madefor Display" panose="020B0503020203020203" pitchFamily="34" charset="-52"/>
                </a:rPr>
                <a:t>, </a:t>
              </a:r>
              <a:r>
                <a:rPr lang="ru-RU" sz="1000" kern="1000" dirty="0">
                  <a:solidFill>
                    <a:srgbClr val="35322F">
                      <a:alpha val="100000"/>
                    </a:srgbClr>
                  </a:solidFill>
                  <a:latin typeface="Wix Madefor Display" panose="020B0503020203020203" pitchFamily="34" charset="-52"/>
                  <a:ea typeface="Wix Madefor Display Regular" pitchFamily="34" charset="-122"/>
                  <a:cs typeface="Wix Madefor Display" panose="020B0503020203020203" pitchFamily="34" charset="-52"/>
                </a:rPr>
                <a:t>Ульяновск</a:t>
              </a:r>
              <a:r>
                <a:rPr lang="en-US" sz="1000" kern="1000" dirty="0">
                  <a:solidFill>
                    <a:srgbClr val="35322F">
                      <a:alpha val="100000"/>
                    </a:srgbClr>
                  </a:solidFill>
                  <a:latin typeface="Wix Madefor Display" panose="020B0503020203020203" pitchFamily="34" charset="-52"/>
                  <a:ea typeface="Wix Madefor Display Regular" pitchFamily="34" charset="-122"/>
                  <a:cs typeface="Wix Madefor Display" panose="020B0503020203020203" pitchFamily="34" charset="-52"/>
                </a:rPr>
                <a:t>,</a:t>
              </a:r>
              <a:r>
                <a:rPr lang="ru-RU" sz="1000" kern="1000" dirty="0">
                  <a:solidFill>
                    <a:srgbClr val="35322F">
                      <a:alpha val="100000"/>
                    </a:srgbClr>
                  </a:solidFill>
                  <a:latin typeface="Wix Madefor Display" panose="020B0503020203020203" pitchFamily="34" charset="-52"/>
                  <a:ea typeface="Wix Madefor Display Regular" pitchFamily="34" charset="-122"/>
                  <a:cs typeface="Wix Madefor Display" panose="020B0503020203020203" pitchFamily="34" charset="-52"/>
                </a:rPr>
                <a:t> Екатеринбург</a:t>
              </a:r>
              <a:r>
                <a:rPr lang="en-US" sz="1000" kern="1000" dirty="0">
                  <a:solidFill>
                    <a:srgbClr val="35322F">
                      <a:alpha val="100000"/>
                    </a:srgbClr>
                  </a:solidFill>
                  <a:latin typeface="Wix Madefor Display" panose="020B0503020203020203" pitchFamily="34" charset="-52"/>
                  <a:ea typeface="Wix Madefor Display Regular" pitchFamily="34" charset="-122"/>
                  <a:cs typeface="Wix Madefor Display" panose="020B0503020203020203" pitchFamily="34" charset="-52"/>
                </a:rPr>
                <a:t>, </a:t>
              </a:r>
              <a:r>
                <a:rPr lang="ru-RU" sz="1000" kern="1000" dirty="0">
                  <a:solidFill>
                    <a:srgbClr val="35322F">
                      <a:alpha val="100000"/>
                    </a:srgbClr>
                  </a:solidFill>
                  <a:latin typeface="Wix Madefor Display" panose="020B0503020203020203" pitchFamily="34" charset="-52"/>
                  <a:ea typeface="Wix Madefor Display Regular" pitchFamily="34" charset="-122"/>
                  <a:cs typeface="Wix Madefor Display" panose="020B0503020203020203" pitchFamily="34" charset="-52"/>
                </a:rPr>
                <a:t>Пермь</a:t>
              </a:r>
              <a:r>
                <a:rPr lang="en-US" sz="1000" kern="1000" dirty="0">
                  <a:solidFill>
                    <a:srgbClr val="35322F">
                      <a:alpha val="100000"/>
                    </a:srgbClr>
                  </a:solidFill>
                  <a:latin typeface="Wix Madefor Display" panose="020B0503020203020203" pitchFamily="34" charset="-52"/>
                  <a:ea typeface="Wix Madefor Display Regular" pitchFamily="34" charset="-122"/>
                  <a:cs typeface="Wix Madefor Display" panose="020B0503020203020203" pitchFamily="34" charset="-52"/>
                </a:rPr>
                <a:t>,</a:t>
              </a:r>
              <a:r>
                <a:rPr lang="ru-RU" sz="1000" kern="1000" dirty="0">
                  <a:solidFill>
                    <a:srgbClr val="35322F">
                      <a:alpha val="100000"/>
                    </a:srgbClr>
                  </a:solidFill>
                  <a:latin typeface="Wix Madefor Display" panose="020B0503020203020203" pitchFamily="34" charset="-52"/>
                  <a:ea typeface="Wix Madefor Display Regular" pitchFamily="34" charset="-122"/>
                  <a:cs typeface="Wix Madefor Display" panose="020B0503020203020203" pitchFamily="34" charset="-52"/>
                </a:rPr>
                <a:t> </a:t>
              </a:r>
              <a:r>
                <a:rPr lang="en-US" sz="1000" kern="1000" dirty="0" err="1">
                  <a:solidFill>
                    <a:srgbClr val="35322F">
                      <a:alpha val="100000"/>
                    </a:srgbClr>
                  </a:solidFill>
                  <a:latin typeface="Wix Madefor Display" panose="020B0503020203020203" pitchFamily="34" charset="-52"/>
                  <a:ea typeface="Wix Madefor Display Regular" pitchFamily="34" charset="-122"/>
                  <a:cs typeface="Wix Madefor Display" panose="020B0503020203020203" pitchFamily="34" charset="-52"/>
                </a:rPr>
                <a:t>Волгоград</a:t>
              </a:r>
              <a:r>
                <a:rPr lang="en-US" sz="1000" kern="1000" dirty="0">
                  <a:solidFill>
                    <a:srgbClr val="35322F">
                      <a:alpha val="100000"/>
                    </a:srgbClr>
                  </a:solidFill>
                  <a:latin typeface="Wix Madefor Display" panose="020B0503020203020203" pitchFamily="34" charset="-52"/>
                  <a:ea typeface="Wix Madefor Display Regular" pitchFamily="34" charset="-122"/>
                  <a:cs typeface="Wix Madefor Display" panose="020B0503020203020203" pitchFamily="34" charset="-52"/>
                </a:rPr>
                <a:t>, </a:t>
              </a:r>
              <a:r>
                <a:rPr lang="en-US" sz="1000" kern="1000" dirty="0" err="1">
                  <a:solidFill>
                    <a:srgbClr val="35322F">
                      <a:alpha val="100000"/>
                    </a:srgbClr>
                  </a:solidFill>
                  <a:latin typeface="Wix Madefor Display" panose="020B0503020203020203" pitchFamily="34" charset="-52"/>
                  <a:ea typeface="Wix Madefor Display Regular" pitchFamily="34" charset="-122"/>
                  <a:cs typeface="Wix Madefor Display" panose="020B0503020203020203" pitchFamily="34" charset="-52"/>
                </a:rPr>
                <a:t>Ярославль</a:t>
              </a:r>
              <a:endParaRPr lang="en-US" sz="1000" kern="1000" dirty="0"/>
            </a:p>
          </p:txBody>
        </p:sp>
      </p:grpSp>
      <p:sp>
        <p:nvSpPr>
          <p:cNvPr id="2" name="Text 10">
            <a:extLst>
              <a:ext uri="{FF2B5EF4-FFF2-40B4-BE49-F238E27FC236}">
                <a16:creationId xmlns:a16="http://schemas.microsoft.com/office/drawing/2014/main" id="{7C51994D-54B0-8FEF-CCEE-BC6769F92A31}"/>
              </a:ext>
            </a:extLst>
          </p:cNvPr>
          <p:cNvSpPr>
            <a:spLocks noChangeAspect="1"/>
          </p:cNvSpPr>
          <p:nvPr/>
        </p:nvSpPr>
        <p:spPr>
          <a:xfrm>
            <a:off x="265959" y="616124"/>
            <a:ext cx="4238603" cy="666849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2625"/>
              </a:lnSpc>
            </a:pPr>
            <a:r>
              <a:rPr lang="ru-RU" sz="2700" spc="-56" dirty="0">
                <a:solidFill>
                  <a:srgbClr val="35322F">
                    <a:alpha val="100000"/>
                  </a:srgbClr>
                </a:solidFill>
                <a:latin typeface="Wix Madefor Display Medium" panose="020B0503020203020203" pitchFamily="34" charset="-52"/>
                <a:ea typeface="TT Hoves Pro Trl Expanded Medium" pitchFamily="34" charset="-122"/>
                <a:cs typeface="Wix Madefor Display Medium" panose="020B0503020203020203" pitchFamily="34" charset="-52"/>
              </a:rPr>
              <a:t>Железно —</a:t>
            </a:r>
            <a:br>
              <a:rPr lang="ru-RU" sz="2700" spc="-56" dirty="0">
                <a:solidFill>
                  <a:srgbClr val="35322F">
                    <a:alpha val="100000"/>
                  </a:srgbClr>
                </a:solidFill>
                <a:latin typeface="Wix Madefor Display Medium" panose="020B0503020203020203" pitchFamily="34" charset="-52"/>
                <a:ea typeface="TT Hoves Pro Trl Expanded Medium" pitchFamily="34" charset="-122"/>
                <a:cs typeface="Wix Madefor Display Medium" panose="020B0503020203020203" pitchFamily="34" charset="-52"/>
              </a:rPr>
            </a:br>
            <a:r>
              <a:rPr lang="ru-RU" sz="2700" spc="-56" dirty="0">
                <a:solidFill>
                  <a:srgbClr val="35322F">
                    <a:alpha val="100000"/>
                  </a:srgbClr>
                </a:solidFill>
                <a:latin typeface="Wix Madefor Display Medium" panose="020B0503020203020203" pitchFamily="34" charset="-52"/>
                <a:ea typeface="TT Hoves Pro Trl Expanded Medium" pitchFamily="34" charset="-122"/>
                <a:cs typeface="Wix Madefor Display Medium" panose="020B0503020203020203" pitchFamily="34" charset="-52"/>
              </a:rPr>
              <a:t>15 лет на рынке</a:t>
            </a:r>
          </a:p>
        </p:txBody>
      </p:sp>
      <p:sp>
        <p:nvSpPr>
          <p:cNvPr id="4" name="Text 10">
            <a:extLst>
              <a:ext uri="{FF2B5EF4-FFF2-40B4-BE49-F238E27FC236}">
                <a16:creationId xmlns:a16="http://schemas.microsoft.com/office/drawing/2014/main" id="{1BA1E5E9-921C-2BAC-CBDC-97D88BE90AFE}"/>
              </a:ext>
            </a:extLst>
          </p:cNvPr>
          <p:cNvSpPr>
            <a:spLocks noChangeAspect="1"/>
          </p:cNvSpPr>
          <p:nvPr/>
        </p:nvSpPr>
        <p:spPr>
          <a:xfrm>
            <a:off x="1193778" y="1297652"/>
            <a:ext cx="2819739" cy="339645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2625"/>
              </a:lnSpc>
            </a:pPr>
            <a:r>
              <a:rPr lang="ru-RU" sz="2700" spc="-56" dirty="0">
                <a:solidFill>
                  <a:srgbClr val="35322F"/>
                </a:solidFill>
                <a:latin typeface="Wix Madefor Display Medium" panose="020B0503020203020203" pitchFamily="34" charset="-52"/>
              </a:rPr>
              <a:t>девелопмента</a:t>
            </a:r>
            <a:endParaRPr lang="en-US" sz="2700" spc="-56" dirty="0">
              <a:solidFill>
                <a:srgbClr val="35322F"/>
              </a:solidFill>
            </a:endParaRPr>
          </a:p>
        </p:txBody>
      </p:sp>
      <p:grpSp>
        <p:nvGrpSpPr>
          <p:cNvPr id="16" name="Группа 15">
            <a:extLst>
              <a:ext uri="{FF2B5EF4-FFF2-40B4-BE49-F238E27FC236}">
                <a16:creationId xmlns:a16="http://schemas.microsoft.com/office/drawing/2014/main" id="{C6416C82-A805-E427-2B90-23F2348E6531}"/>
              </a:ext>
            </a:extLst>
          </p:cNvPr>
          <p:cNvGrpSpPr/>
          <p:nvPr/>
        </p:nvGrpSpPr>
        <p:grpSpPr>
          <a:xfrm>
            <a:off x="6663344" y="2904251"/>
            <a:ext cx="2578040" cy="1852589"/>
            <a:chOff x="18256518" y="7744783"/>
            <a:chExt cx="6875670" cy="4940881"/>
          </a:xfrm>
        </p:grpSpPr>
        <p:sp>
          <p:nvSpPr>
            <p:cNvPr id="64" name="Text 17">
              <a:extLst>
                <a:ext uri="{FF2B5EF4-FFF2-40B4-BE49-F238E27FC236}">
                  <a16:creationId xmlns:a16="http://schemas.microsoft.com/office/drawing/2014/main" id="{D65C980E-5C28-EE64-7C65-6BE42BEC08ED}"/>
                </a:ext>
              </a:extLst>
            </p:cNvPr>
            <p:cNvSpPr/>
            <p:nvPr/>
          </p:nvSpPr>
          <p:spPr>
            <a:xfrm>
              <a:off x="18256521" y="10580880"/>
              <a:ext cx="6875667" cy="1456267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t"/>
            <a:lstStyle/>
            <a:p>
              <a:pPr>
                <a:lnSpc>
                  <a:spcPts val="3300"/>
                </a:lnSpc>
              </a:pPr>
              <a:r>
                <a:rPr lang="en-US" sz="1800" dirty="0">
                  <a:solidFill>
                    <a:srgbClr val="35322F"/>
                  </a:solidFill>
                  <a:latin typeface="Wix Madefor Display Medium" pitchFamily="34" charset="0"/>
                  <a:ea typeface="Wix Madefor Display Medium" pitchFamily="34" charset="-122"/>
                  <a:cs typeface="Wix Madefor Display Medium" pitchFamily="34" charset="-120"/>
                </a:rPr>
                <a:t>Топ-1</a:t>
              </a:r>
              <a:endParaRPr lang="en-US" sz="1800" dirty="0">
                <a:solidFill>
                  <a:srgbClr val="35322F"/>
                </a:solidFill>
              </a:endParaRPr>
            </a:p>
          </p:txBody>
        </p:sp>
        <p:sp>
          <p:nvSpPr>
            <p:cNvPr id="65" name="Text 18">
              <a:extLst>
                <a:ext uri="{FF2B5EF4-FFF2-40B4-BE49-F238E27FC236}">
                  <a16:creationId xmlns:a16="http://schemas.microsoft.com/office/drawing/2014/main" id="{C4E2C230-83ED-C702-530F-6F44B452D305}"/>
                </a:ext>
              </a:extLst>
            </p:cNvPr>
            <p:cNvSpPr/>
            <p:nvPr/>
          </p:nvSpPr>
          <p:spPr>
            <a:xfrm>
              <a:off x="18256518" y="11817831"/>
              <a:ext cx="6130653" cy="867833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t"/>
            <a:lstStyle/>
            <a:p>
              <a:pPr>
                <a:lnSpc>
                  <a:spcPts val="1125"/>
                </a:lnSpc>
              </a:pPr>
              <a:r>
                <a:rPr lang="en-US" sz="1000" dirty="0">
                  <a:solidFill>
                    <a:srgbClr val="35322F">
                      <a:alpha val="100000"/>
                    </a:srgbClr>
                  </a:solidFill>
                  <a:latin typeface="Wix Madefor Display" panose="020B0503020203020203" pitchFamily="34" charset="-52"/>
                  <a:ea typeface="Wix Madefor Display Regular" pitchFamily="34" charset="-122"/>
                  <a:cs typeface="Wix Madefor Display" panose="020B0503020203020203" pitchFamily="34" charset="-52"/>
                </a:rPr>
                <a:t>работодателей среди региональных девелоперов в рейтинге hh.ru</a:t>
              </a:r>
              <a:endParaRPr lang="en-US" sz="1000" dirty="0"/>
            </a:p>
          </p:txBody>
        </p:sp>
        <p:sp>
          <p:nvSpPr>
            <p:cNvPr id="6" name="Text 9">
              <a:extLst>
                <a:ext uri="{FF2B5EF4-FFF2-40B4-BE49-F238E27FC236}">
                  <a16:creationId xmlns:a16="http://schemas.microsoft.com/office/drawing/2014/main" id="{F37DCC4A-9BDF-2BEE-4CA2-4F070C6D92A6}"/>
                </a:ext>
              </a:extLst>
            </p:cNvPr>
            <p:cNvSpPr/>
            <p:nvPr/>
          </p:nvSpPr>
          <p:spPr>
            <a:xfrm>
              <a:off x="18278148" y="8974906"/>
              <a:ext cx="5101993" cy="867833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t"/>
            <a:lstStyle/>
            <a:p>
              <a:pPr>
                <a:lnSpc>
                  <a:spcPts val="1125"/>
                </a:lnSpc>
              </a:pPr>
              <a:r>
                <a:rPr lang="en-US" sz="1000" dirty="0">
                  <a:solidFill>
                    <a:srgbClr val="35322F">
                      <a:alpha val="100000"/>
                    </a:srgbClr>
                  </a:solidFill>
                  <a:latin typeface="Wix Madefor Display" panose="020B0503020203020203" pitchFamily="34" charset="-52"/>
                  <a:ea typeface="Wix Madefor Display Regular" pitchFamily="34" charset="-122"/>
                  <a:cs typeface="Wix Madefor Display" panose="020B0503020203020203" pitchFamily="34" charset="-52"/>
                </a:rPr>
                <a:t>высший рейтинг надежности по сроку ввода жилья ЕРЗ</a:t>
              </a:r>
              <a:endParaRPr lang="en-US" sz="1000" dirty="0"/>
            </a:p>
          </p:txBody>
        </p:sp>
        <p:sp>
          <p:nvSpPr>
            <p:cNvPr id="9" name="Text 10">
              <a:extLst>
                <a:ext uri="{FF2B5EF4-FFF2-40B4-BE49-F238E27FC236}">
                  <a16:creationId xmlns:a16="http://schemas.microsoft.com/office/drawing/2014/main" id="{50685873-FEC8-9768-99D5-702299CB29E4}"/>
                </a:ext>
              </a:extLst>
            </p:cNvPr>
            <p:cNvSpPr/>
            <p:nvPr/>
          </p:nvSpPr>
          <p:spPr>
            <a:xfrm>
              <a:off x="18256521" y="7744783"/>
              <a:ext cx="3958661" cy="1557867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t"/>
            <a:lstStyle/>
            <a:p>
              <a:pPr>
                <a:lnSpc>
                  <a:spcPts val="3600"/>
                </a:lnSpc>
              </a:pPr>
              <a:r>
                <a:rPr lang="en-US" sz="1800" dirty="0">
                  <a:solidFill>
                    <a:srgbClr val="35322F"/>
                  </a:solidFill>
                  <a:latin typeface="Wix Madefor Display Medium" pitchFamily="34" charset="0"/>
                  <a:ea typeface="Wix Madefor Display Medium" pitchFamily="34" charset="-122"/>
                  <a:cs typeface="Wix Madefor Display Medium" pitchFamily="34" charset="-120"/>
                </a:rPr>
                <a:t>5 звезд</a:t>
              </a:r>
              <a:endParaRPr lang="en-US" sz="1800" dirty="0">
                <a:solidFill>
                  <a:srgbClr val="35322F"/>
                </a:solidFill>
              </a:endParaRPr>
            </a:p>
          </p:txBody>
        </p:sp>
      </p:grpSp>
      <p:pic>
        <p:nvPicPr>
          <p:cNvPr id="17" name="Рисунок 16">
            <a:extLst>
              <a:ext uri="{FF2B5EF4-FFF2-40B4-BE49-F238E27FC236}">
                <a16:creationId xmlns:a16="http://schemas.microsoft.com/office/drawing/2014/main" id="{6A7B74D5-EBA8-686F-A018-43F382598D64}"/>
              </a:ext>
            </a:extLst>
          </p:cNvPr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7454907" y="211780"/>
            <a:ext cx="946330" cy="3657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52768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75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5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8E8E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пролет 2">
            <a:hlinkClick r:id="" action="ppaction://media"/>
            <a:extLst>
              <a:ext uri="{FF2B5EF4-FFF2-40B4-BE49-F238E27FC236}">
                <a16:creationId xmlns:a16="http://schemas.microsoft.com/office/drawing/2014/main" id="{891B6B9C-9F0A-C339-5692-3864404342D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335"/>
            <a:ext cx="9144000" cy="5143500"/>
          </a:xfrm>
          <a:prstGeom prst="rect">
            <a:avLst/>
          </a:prstGeom>
        </p:spPr>
      </p:pic>
      <p:sp>
        <p:nvSpPr>
          <p:cNvPr id="3" name="Прямоугольник 2">
            <a:extLst>
              <a:ext uri="{FF2B5EF4-FFF2-40B4-BE49-F238E27FC236}">
                <a16:creationId xmlns:a16="http://schemas.microsoft.com/office/drawing/2014/main" id="{34C41B7D-9731-F015-1AD3-A409DCB52533}"/>
              </a:ext>
            </a:extLst>
          </p:cNvPr>
          <p:cNvSpPr/>
          <p:nvPr/>
        </p:nvSpPr>
        <p:spPr>
          <a:xfrm>
            <a:off x="-4377" y="335"/>
            <a:ext cx="9152753" cy="5142830"/>
          </a:xfrm>
          <a:prstGeom prst="rect">
            <a:avLst/>
          </a:prstGeom>
          <a:solidFill>
            <a:schemeClr val="dk1">
              <a:alpha val="35000"/>
            </a:schemeClr>
          </a:solidFill>
          <a:ln>
            <a:noFill/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sz="253"/>
          </a:p>
        </p:txBody>
      </p:sp>
      <p:sp>
        <p:nvSpPr>
          <p:cNvPr id="2" name="Text 0"/>
          <p:cNvSpPr/>
          <p:nvPr/>
        </p:nvSpPr>
        <p:spPr>
          <a:xfrm>
            <a:off x="6881776" y="3801923"/>
            <a:ext cx="2030212" cy="1077218"/>
          </a:xfrm>
          <a:prstGeom prst="rect">
            <a:avLst/>
          </a:prstGeom>
          <a:noFill/>
          <a:ln/>
        </p:spPr>
        <p:txBody>
          <a:bodyPr wrap="square" lIns="0" tIns="0" rIns="0" bIns="0" rtlCol="0" anchor="b">
            <a:spAutoFit/>
          </a:bodyPr>
          <a:lstStyle/>
          <a:p>
            <a:r>
              <a:rPr lang="ru-RU" sz="1400" dirty="0">
                <a:solidFill>
                  <a:srgbClr val="E8E8E8"/>
                </a:solidFill>
                <a:latin typeface="Wix Madefor Display Medium" panose="020B0503020203020203" pitchFamily="34" charset="-52"/>
                <a:ea typeface="TT Hoves Pro Trl Expanded Medium" pitchFamily="34" charset="-122"/>
                <a:cs typeface="Wix Madefor Display Medium" panose="020B0503020203020203" pitchFamily="34" charset="-52"/>
              </a:rPr>
              <a:t>Мы строим </a:t>
            </a:r>
            <a:br>
              <a:rPr lang="ru-RU" sz="1400" dirty="0">
                <a:solidFill>
                  <a:srgbClr val="E8E8E8"/>
                </a:solidFill>
                <a:latin typeface="Wix Madefor Display Medium" panose="020B0503020203020203" pitchFamily="34" charset="-52"/>
                <a:ea typeface="TT Hoves Pro Trl Expanded Medium" pitchFamily="34" charset="-122"/>
                <a:cs typeface="Wix Madefor Display Medium" panose="020B0503020203020203" pitchFamily="34" charset="-52"/>
              </a:rPr>
            </a:br>
            <a:r>
              <a:rPr lang="ru-RU" sz="1400" dirty="0">
                <a:solidFill>
                  <a:srgbClr val="E8E8E8"/>
                </a:solidFill>
                <a:latin typeface="Wix Madefor Display Medium" panose="020B0503020203020203" pitchFamily="34" charset="-52"/>
                <a:ea typeface="TT Hoves Pro Trl Expanded Medium" pitchFamily="34" charset="-122"/>
                <a:cs typeface="Wix Madefor Display Medium" panose="020B0503020203020203" pitchFamily="34" charset="-52"/>
              </a:rPr>
              <a:t>не квадратные метры,</a:t>
            </a:r>
            <a:br>
              <a:rPr lang="ru-RU" sz="1400" dirty="0">
                <a:solidFill>
                  <a:srgbClr val="E8E8E8"/>
                </a:solidFill>
                <a:latin typeface="Wix Madefor Display Medium" panose="020B0503020203020203" pitchFamily="34" charset="-52"/>
                <a:ea typeface="TT Hoves Pro Trl Expanded Medium" pitchFamily="34" charset="-122"/>
                <a:cs typeface="Wix Madefor Display Medium" panose="020B0503020203020203" pitchFamily="34" charset="-52"/>
              </a:rPr>
            </a:br>
            <a:r>
              <a:rPr lang="ru-RU" sz="1400" dirty="0">
                <a:solidFill>
                  <a:srgbClr val="E8E8E8"/>
                </a:solidFill>
                <a:latin typeface="Wix Madefor Display Medium" panose="020B0503020203020203" pitchFamily="34" charset="-52"/>
                <a:ea typeface="TT Hoves Pro Trl Expanded Medium" pitchFamily="34" charset="-122"/>
                <a:cs typeface="Wix Madefor Display Medium" panose="020B0503020203020203" pitchFamily="34" charset="-52"/>
              </a:rPr>
              <a:t>а создаем среду, в которой складывается крепкое сообщество</a:t>
            </a:r>
            <a:endParaRPr lang="en-US" sz="1400" dirty="0">
              <a:solidFill>
                <a:srgbClr val="E8E8E8"/>
              </a:solidFill>
            </a:endParaRPr>
          </a:p>
        </p:txBody>
      </p:sp>
      <p:sp>
        <p:nvSpPr>
          <p:cNvPr id="9" name="Shape 7"/>
          <p:cNvSpPr/>
          <p:nvPr/>
        </p:nvSpPr>
        <p:spPr>
          <a:xfrm>
            <a:off x="6640675" y="3840531"/>
            <a:ext cx="33337" cy="1039541"/>
          </a:xfrm>
          <a:prstGeom prst="rect">
            <a:avLst/>
          </a:prstGeom>
          <a:solidFill>
            <a:srgbClr val="E8E8E8"/>
          </a:solidFill>
          <a:ln/>
        </p:spPr>
      </p:sp>
      <p:sp>
        <p:nvSpPr>
          <p:cNvPr id="12" name="Shape 9"/>
          <p:cNvSpPr/>
          <p:nvPr/>
        </p:nvSpPr>
        <p:spPr>
          <a:xfrm>
            <a:off x="285749" y="952711"/>
            <a:ext cx="4143353" cy="1028566"/>
          </a:xfrm>
          <a:prstGeom prst="rect">
            <a:avLst/>
          </a:prstGeom>
          <a:noFill/>
          <a:ln/>
        </p:spPr>
      </p:sp>
      <p:sp>
        <p:nvSpPr>
          <p:cNvPr id="13" name="Text 10"/>
          <p:cNvSpPr>
            <a:spLocks noChangeAspect="1"/>
          </p:cNvSpPr>
          <p:nvPr/>
        </p:nvSpPr>
        <p:spPr>
          <a:xfrm>
            <a:off x="265959" y="596016"/>
            <a:ext cx="5850138" cy="1384995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2700"/>
              </a:lnSpc>
            </a:pPr>
            <a:r>
              <a:rPr lang="ru-RU" sz="2250" dirty="0">
                <a:solidFill>
                  <a:srgbClr val="E8E8E8"/>
                </a:solidFill>
                <a:latin typeface="Wix Madefor Display Medium" panose="020B0503020203020203" pitchFamily="34" charset="-52"/>
                <a:ea typeface="TT Hoves Pro Trl Expanded Medium" pitchFamily="34" charset="-122"/>
                <a:cs typeface="Wix Madefor Display Medium" panose="020B0503020203020203" pitchFamily="34" charset="-52"/>
              </a:rPr>
              <a:t>МЫ С ЛЮБОВЬЮ И УВАЖЕНИЕМ</a:t>
            </a:r>
            <a:br>
              <a:rPr lang="ru-RU" sz="2250" dirty="0">
                <a:solidFill>
                  <a:srgbClr val="E8E8E8"/>
                </a:solidFill>
                <a:latin typeface="Wix Madefor Display Medium" panose="020B0503020203020203" pitchFamily="34" charset="-52"/>
                <a:ea typeface="TT Hoves Pro Trl Expanded Medium" pitchFamily="34" charset="-122"/>
                <a:cs typeface="Wix Madefor Display Medium" panose="020B0503020203020203" pitchFamily="34" charset="-52"/>
              </a:rPr>
            </a:br>
            <a:r>
              <a:rPr lang="ru-RU" sz="2250" dirty="0">
                <a:solidFill>
                  <a:srgbClr val="E8E8E8"/>
                </a:solidFill>
                <a:latin typeface="Wix Madefor Display Medium" panose="020B0503020203020203" pitchFamily="34" charset="-52"/>
                <a:ea typeface="TT Hoves Pro Trl Expanded Medium" pitchFamily="34" charset="-122"/>
                <a:cs typeface="Wix Madefor Display Medium" panose="020B0503020203020203" pitchFamily="34" charset="-52"/>
              </a:rPr>
              <a:t>К ЧЕЛОВЕКУ СОЗДАЁМ ГОРОДА БУДУЩЕГО, МЕНЯЯ МИР И ЖИЗНЬ ЛЮДЕЙ К ЛУЧШЕМУ</a:t>
            </a:r>
            <a:endParaRPr lang="en-US" sz="2250" dirty="0">
              <a:solidFill>
                <a:srgbClr val="E8E8E8"/>
              </a:solidFill>
            </a:endParaRPr>
          </a:p>
        </p:txBody>
      </p:sp>
      <p:sp>
        <p:nvSpPr>
          <p:cNvPr id="8" name="Text 2">
            <a:extLst>
              <a:ext uri="{FF2B5EF4-FFF2-40B4-BE49-F238E27FC236}">
                <a16:creationId xmlns:a16="http://schemas.microsoft.com/office/drawing/2014/main" id="{D55CAE2D-B9A4-8EA0-F8FF-7152ED8190E1}"/>
              </a:ext>
            </a:extLst>
          </p:cNvPr>
          <p:cNvSpPr/>
          <p:nvPr/>
        </p:nvSpPr>
        <p:spPr>
          <a:xfrm>
            <a:off x="285749" y="287908"/>
            <a:ext cx="1289809" cy="1460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900"/>
              </a:lnSpc>
            </a:pPr>
            <a:r>
              <a:rPr lang="ru-RU" sz="750" kern="0" spc="135" dirty="0">
                <a:solidFill>
                  <a:srgbClr val="E8E8E8"/>
                </a:solidFill>
                <a:latin typeface="Wix Madefor Display Medium" panose="020B0503020203020203" pitchFamily="34" charset="-52"/>
                <a:ea typeface="TT Hoves Pro Trl Expanded Medium" pitchFamily="34" charset="-122"/>
                <a:cs typeface="Wix Madefor Display Medium" panose="020B0503020203020203" pitchFamily="34" charset="-52"/>
              </a:rPr>
              <a:t>НАША МИССИЯ</a:t>
            </a:r>
          </a:p>
        </p:txBody>
      </p:sp>
      <p:pic>
        <p:nvPicPr>
          <p:cNvPr id="4" name="Image 0" descr=" ">
            <a:extLst>
              <a:ext uri="{FF2B5EF4-FFF2-40B4-BE49-F238E27FC236}">
                <a16:creationId xmlns:a16="http://schemas.microsoft.com/office/drawing/2014/main" id="{857E30C0-5C42-F7AC-9F8B-9B16AB8EAF3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8588542" y="286048"/>
            <a:ext cx="269663" cy="262341"/>
          </a:xfrm>
          <a:prstGeom prst="rect">
            <a:avLst/>
          </a:prstGeom>
        </p:spPr>
      </p:pic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FEDB8F26-B451-0AD2-0995-B7C23325FDAC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/>
          <a:stretch/>
        </p:blipFill>
        <p:spPr>
          <a:xfrm>
            <a:off x="7454907" y="211779"/>
            <a:ext cx="946330" cy="3657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67688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29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8E8E8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675A42E-322F-C033-3594-4AADF62F66B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" name="семья_знак">
            <a:hlinkClick r:id="" action="ppaction://media"/>
            <a:extLst>
              <a:ext uri="{FF2B5EF4-FFF2-40B4-BE49-F238E27FC236}">
                <a16:creationId xmlns:a16="http://schemas.microsoft.com/office/drawing/2014/main" id="{A32DD77B-B7FE-D345-9937-C3100156730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714519" y="335"/>
            <a:ext cx="4429481" cy="5143913"/>
          </a:xfrm>
          <a:prstGeom prst="rect">
            <a:avLst/>
          </a:prstGeom>
        </p:spPr>
      </p:pic>
      <p:sp>
        <p:nvSpPr>
          <p:cNvPr id="12" name="Shape 9">
            <a:extLst>
              <a:ext uri="{FF2B5EF4-FFF2-40B4-BE49-F238E27FC236}">
                <a16:creationId xmlns:a16="http://schemas.microsoft.com/office/drawing/2014/main" id="{A4CA1925-3EE0-F191-93D0-BA7D37923281}"/>
              </a:ext>
            </a:extLst>
          </p:cNvPr>
          <p:cNvSpPr/>
          <p:nvPr/>
        </p:nvSpPr>
        <p:spPr>
          <a:xfrm>
            <a:off x="285749" y="952711"/>
            <a:ext cx="4143353" cy="1028566"/>
          </a:xfrm>
          <a:prstGeom prst="rect">
            <a:avLst/>
          </a:prstGeom>
          <a:noFill/>
          <a:ln/>
        </p:spPr>
      </p:sp>
      <p:sp>
        <p:nvSpPr>
          <p:cNvPr id="3" name="Text 10">
            <a:extLst>
              <a:ext uri="{FF2B5EF4-FFF2-40B4-BE49-F238E27FC236}">
                <a16:creationId xmlns:a16="http://schemas.microsoft.com/office/drawing/2014/main" id="{74801F80-8E62-5D3B-4834-695A54657539}"/>
              </a:ext>
            </a:extLst>
          </p:cNvPr>
          <p:cNvSpPr>
            <a:spLocks noChangeAspect="1"/>
          </p:cNvSpPr>
          <p:nvPr/>
        </p:nvSpPr>
        <p:spPr>
          <a:xfrm>
            <a:off x="265959" y="616124"/>
            <a:ext cx="4238603" cy="666849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2625"/>
              </a:lnSpc>
            </a:pPr>
            <a:r>
              <a:rPr lang="ru-RU" sz="2700" spc="-56" dirty="0">
                <a:solidFill>
                  <a:srgbClr val="35322F">
                    <a:alpha val="100000"/>
                  </a:srgbClr>
                </a:solidFill>
                <a:latin typeface="Wix Madefor Display Medium" panose="020B0503020203020203" pitchFamily="34" charset="-52"/>
                <a:ea typeface="TT Hoves Pro Trl Expanded Medium" pitchFamily="34" charset="-122"/>
                <a:cs typeface="Wix Madefor Display Medium" panose="020B0503020203020203" pitchFamily="34" charset="-52"/>
              </a:rPr>
              <a:t>15 лет мы</a:t>
            </a:r>
            <a:r>
              <a:rPr lang="en-US" sz="2700" spc="-56" dirty="0">
                <a:solidFill>
                  <a:srgbClr val="35322F">
                    <a:alpha val="100000"/>
                  </a:srgbClr>
                </a:solidFill>
                <a:latin typeface="Wix Madefor Display Medium" panose="020B0503020203020203" pitchFamily="34" charset="-52"/>
                <a:ea typeface="TT Hoves Pro Trl Expanded Medium" pitchFamily="34" charset="-122"/>
                <a:cs typeface="Wix Madefor Display Medium" panose="020B0503020203020203" pitchFamily="34" charset="-52"/>
              </a:rPr>
              <a:t> </a:t>
            </a:r>
            <a:r>
              <a:rPr lang="ru-RU" sz="2700" spc="-56" dirty="0">
                <a:solidFill>
                  <a:srgbClr val="35322F">
                    <a:alpha val="100000"/>
                  </a:srgbClr>
                </a:solidFill>
                <a:latin typeface="Wix Madefor Display Medium" panose="020B0503020203020203" pitchFamily="34" charset="-52"/>
                <a:ea typeface="TT Hoves Pro Trl Expanded Medium" pitchFamily="34" charset="-122"/>
                <a:cs typeface="Wix Madefor Display Medium" panose="020B0503020203020203" pitchFamily="34" charset="-52"/>
              </a:rPr>
              <a:t>не просто строим, а</a:t>
            </a:r>
            <a:r>
              <a:rPr lang="en-US" sz="2700" spc="-56" dirty="0">
                <a:solidFill>
                  <a:srgbClr val="35322F">
                    <a:alpha val="100000"/>
                  </a:srgbClr>
                </a:solidFill>
                <a:latin typeface="Wix Madefor Display Medium" panose="020B0503020203020203" pitchFamily="34" charset="-52"/>
                <a:ea typeface="TT Hoves Pro Trl Expanded Medium" pitchFamily="34" charset="-122"/>
                <a:cs typeface="Wix Madefor Display Medium" panose="020B0503020203020203" pitchFamily="34" charset="-52"/>
              </a:rPr>
              <a:t> </a:t>
            </a:r>
            <a:r>
              <a:rPr lang="ru-RU" sz="2700" spc="-56" dirty="0">
                <a:solidFill>
                  <a:srgbClr val="35322F">
                    <a:alpha val="100000"/>
                  </a:srgbClr>
                </a:solidFill>
                <a:latin typeface="Wix Madefor Display Medium" panose="020B0503020203020203" pitchFamily="34" charset="-52"/>
                <a:ea typeface="TT Hoves Pro Trl Expanded Medium" pitchFamily="34" charset="-122"/>
                <a:cs typeface="Wix Madefor Display Medium" panose="020B0503020203020203" pitchFamily="34" charset="-52"/>
              </a:rPr>
              <a:t>задаем</a:t>
            </a:r>
          </a:p>
        </p:txBody>
      </p:sp>
      <p:sp>
        <p:nvSpPr>
          <p:cNvPr id="4" name="Text 12">
            <a:extLst>
              <a:ext uri="{FF2B5EF4-FFF2-40B4-BE49-F238E27FC236}">
                <a16:creationId xmlns:a16="http://schemas.microsoft.com/office/drawing/2014/main" id="{8B345AF9-9FCB-BFB0-2338-09161A5ECDC8}"/>
              </a:ext>
            </a:extLst>
          </p:cNvPr>
          <p:cNvSpPr/>
          <p:nvPr/>
        </p:nvSpPr>
        <p:spPr>
          <a:xfrm>
            <a:off x="265959" y="2107123"/>
            <a:ext cx="3118685" cy="86177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r>
              <a:rPr lang="ru-RU" sz="1400" dirty="0">
                <a:solidFill>
                  <a:srgbClr val="35322F">
                    <a:alpha val="100000"/>
                  </a:srgbClr>
                </a:solidFill>
                <a:latin typeface="Wix Madefor Display" panose="020B0503020203020203" pitchFamily="34" charset="-52"/>
                <a:ea typeface="TT Hoves Pro Trl Expanded Regular" pitchFamily="34" charset="-122"/>
                <a:cs typeface="TT Hoves Pro Trl Expanded Regular" pitchFamily="34" charset="-120"/>
              </a:rPr>
              <a:t>Выверенная среда</a:t>
            </a:r>
            <a:br>
              <a:rPr lang="ru-RU" sz="1400" dirty="0">
                <a:solidFill>
                  <a:srgbClr val="35322F">
                    <a:alpha val="100000"/>
                  </a:srgbClr>
                </a:solidFill>
                <a:latin typeface="Wix Madefor Display" panose="020B0503020203020203" pitchFamily="34" charset="-52"/>
                <a:ea typeface="TT Hoves Pro Trl Expanded Regular" pitchFamily="34" charset="-122"/>
                <a:cs typeface="TT Hoves Pro Trl Expanded Regular" pitchFamily="34" charset="-120"/>
              </a:rPr>
            </a:br>
            <a:r>
              <a:rPr lang="ru-RU" sz="1400" dirty="0">
                <a:solidFill>
                  <a:srgbClr val="35322F">
                    <a:alpha val="100000"/>
                  </a:srgbClr>
                </a:solidFill>
                <a:latin typeface="Wix Madefor Display" panose="020B0503020203020203" pitchFamily="34" charset="-52"/>
                <a:ea typeface="TT Hoves Pro Trl Expanded Regular" pitchFamily="34" charset="-122"/>
                <a:cs typeface="TT Hoves Pro Trl Expanded Regular" pitchFamily="34" charset="-120"/>
              </a:rPr>
              <a:t>порождает сообщество, а его,</a:t>
            </a:r>
            <a:br>
              <a:rPr lang="ru-RU" sz="1400" dirty="0">
                <a:solidFill>
                  <a:srgbClr val="35322F">
                    <a:alpha val="100000"/>
                  </a:srgbClr>
                </a:solidFill>
                <a:latin typeface="Wix Madefor Display" panose="020B0503020203020203" pitchFamily="34" charset="-52"/>
                <a:ea typeface="TT Hoves Pro Trl Expanded Regular" pitchFamily="34" charset="-122"/>
                <a:cs typeface="TT Hoves Pro Trl Expanded Regular" pitchFamily="34" charset="-120"/>
              </a:rPr>
            </a:br>
            <a:r>
              <a:rPr lang="ru-RU" sz="1400" dirty="0">
                <a:solidFill>
                  <a:srgbClr val="35322F">
                    <a:alpha val="100000"/>
                  </a:srgbClr>
                </a:solidFill>
                <a:latin typeface="Wix Madefor Display" panose="020B0503020203020203" pitchFamily="34" charset="-52"/>
                <a:ea typeface="TT Hoves Pro Trl Expanded Regular" pitchFamily="34" charset="-122"/>
                <a:cs typeface="TT Hoves Pro Trl Expanded Regular" pitchFamily="34" charset="-120"/>
              </a:rPr>
              <a:t>в отличие от планировок и фасадов, невозможно скопировать</a:t>
            </a:r>
          </a:p>
        </p:txBody>
      </p:sp>
      <p:sp>
        <p:nvSpPr>
          <p:cNvPr id="5" name="Text 10">
            <a:extLst>
              <a:ext uri="{FF2B5EF4-FFF2-40B4-BE49-F238E27FC236}">
                <a16:creationId xmlns:a16="http://schemas.microsoft.com/office/drawing/2014/main" id="{81A4818B-6D3D-3FBF-918E-6495B38E3C60}"/>
              </a:ext>
            </a:extLst>
          </p:cNvPr>
          <p:cNvSpPr>
            <a:spLocks noChangeAspect="1"/>
          </p:cNvSpPr>
          <p:nvPr/>
        </p:nvSpPr>
        <p:spPr>
          <a:xfrm>
            <a:off x="-201509" y="1289901"/>
            <a:ext cx="4657821" cy="666849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algn="r">
              <a:lnSpc>
                <a:spcPts val="2625"/>
              </a:lnSpc>
            </a:pPr>
            <a:r>
              <a:rPr lang="ru-RU" sz="2700" spc="-56" dirty="0">
                <a:solidFill>
                  <a:srgbClr val="35322F"/>
                </a:solidFill>
                <a:latin typeface="Wix Madefor Display Medium" panose="020B0503020203020203" pitchFamily="34" charset="-52"/>
                <a:ea typeface="TT Hoves Pro Trl Expanded Medium" pitchFamily="34" charset="-122"/>
                <a:cs typeface="Wix Madefor Display Medium" panose="020B0503020203020203" pitchFamily="34" charset="-52"/>
              </a:rPr>
              <a:t>правильную</a:t>
            </a:r>
            <a:br>
              <a:rPr lang="ru-RU" sz="2700" spc="-56" dirty="0">
                <a:solidFill>
                  <a:srgbClr val="FE4D08"/>
                </a:solidFill>
                <a:latin typeface="Wix Madefor Display Medium" panose="020B0503020203020203" pitchFamily="34" charset="-52"/>
                <a:ea typeface="TT Hoves Pro Trl Expanded Medium" pitchFamily="34" charset="-122"/>
                <a:cs typeface="Wix Madefor Display Medium" panose="020B0503020203020203" pitchFamily="34" charset="-52"/>
              </a:rPr>
            </a:br>
            <a:r>
              <a:rPr lang="ru-RU" sz="2700" spc="-56" dirty="0">
                <a:solidFill>
                  <a:srgbClr val="FE4D08"/>
                </a:solidFill>
                <a:latin typeface="Wix Madefor Display Medium" panose="020B0503020203020203" pitchFamily="34" charset="-52"/>
                <a:ea typeface="TT Hoves Pro Trl Expanded Medium" pitchFamily="34" charset="-122"/>
                <a:cs typeface="Wix Madefor Display Medium" panose="020B0503020203020203" pitchFamily="34" charset="-52"/>
              </a:rPr>
              <a:t>архитектуру жизни</a:t>
            </a:r>
          </a:p>
        </p:txBody>
      </p:sp>
      <p:pic>
        <p:nvPicPr>
          <p:cNvPr id="2" name="Image 0" descr=" ">
            <a:extLst>
              <a:ext uri="{FF2B5EF4-FFF2-40B4-BE49-F238E27FC236}">
                <a16:creationId xmlns:a16="http://schemas.microsoft.com/office/drawing/2014/main" id="{8F259DB3-DE42-761E-EEBE-DE1C9B0E91D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8588542" y="286048"/>
            <a:ext cx="269663" cy="262341"/>
          </a:xfrm>
          <a:prstGeom prst="rect">
            <a:avLst/>
          </a:prstGeom>
        </p:spPr>
      </p:pic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0B05CADB-FB67-8E1F-EB47-EC5772747431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454907" y="211780"/>
            <a:ext cx="946330" cy="3657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30392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041" fill="hold"/>
                                        <p:tgtEl>
                                          <p:spTgt spid="2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29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8E8E8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0B1FDBE-CFE8-E446-2606-DE4D6330553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Рисунок 17">
            <a:extLst>
              <a:ext uri="{FF2B5EF4-FFF2-40B4-BE49-F238E27FC236}">
                <a16:creationId xmlns:a16="http://schemas.microsoft.com/office/drawing/2014/main" id="{F3346C9E-ED0E-D52A-95F9-C0A8E9C6F56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1190" y="335"/>
            <a:ext cx="9142810" cy="5142830"/>
          </a:xfrm>
          <a:prstGeom prst="rect">
            <a:avLst/>
          </a:prstGeom>
        </p:spPr>
      </p:pic>
      <p:sp>
        <p:nvSpPr>
          <p:cNvPr id="3" name="Text 10">
            <a:extLst>
              <a:ext uri="{FF2B5EF4-FFF2-40B4-BE49-F238E27FC236}">
                <a16:creationId xmlns:a16="http://schemas.microsoft.com/office/drawing/2014/main" id="{E4B94149-4543-7A59-EDEF-D55908DC204C}"/>
              </a:ext>
            </a:extLst>
          </p:cNvPr>
          <p:cNvSpPr>
            <a:spLocks noChangeAspect="1"/>
          </p:cNvSpPr>
          <p:nvPr/>
        </p:nvSpPr>
        <p:spPr>
          <a:xfrm>
            <a:off x="265959" y="3010344"/>
            <a:ext cx="4238603" cy="666849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2625"/>
              </a:lnSpc>
            </a:pPr>
            <a:r>
              <a:rPr lang="ru-RU" sz="2700" spc="-56" dirty="0">
                <a:solidFill>
                  <a:srgbClr val="35322F">
                    <a:alpha val="100000"/>
                  </a:srgbClr>
                </a:solidFill>
                <a:latin typeface="Wix Madefor Display Medium" panose="020B0503020203020203" pitchFamily="34" charset="-52"/>
                <a:ea typeface="TT Hoves Pro Trl Expanded Medium" pitchFamily="34" charset="-122"/>
                <a:cs typeface="Wix Madefor Display Medium" panose="020B0503020203020203" pitchFamily="34" charset="-52"/>
              </a:rPr>
              <a:t>Но такой подход</a:t>
            </a:r>
          </a:p>
          <a:p>
            <a:pPr>
              <a:lnSpc>
                <a:spcPts val="2625"/>
              </a:lnSpc>
            </a:pPr>
            <a:r>
              <a:rPr lang="ru-RU" sz="2700" spc="-56" dirty="0">
                <a:solidFill>
                  <a:srgbClr val="35322F"/>
                </a:solidFill>
                <a:latin typeface="Wix Madefor Display Medium" panose="020B0503020203020203" pitchFamily="34" charset="-52"/>
              </a:rPr>
              <a:t>в стране почти</a:t>
            </a:r>
            <a:endParaRPr lang="ru-RU" sz="2700" spc="-56" dirty="0">
              <a:solidFill>
                <a:srgbClr val="35322F">
                  <a:alpha val="100000"/>
                </a:srgbClr>
              </a:solidFill>
              <a:latin typeface="Wix Madefor Display Medium" panose="020B0503020203020203" pitchFamily="34" charset="-52"/>
              <a:ea typeface="TT Hoves Pro Trl Expanded Medium" pitchFamily="34" charset="-122"/>
              <a:cs typeface="Wix Madefor Display Medium" panose="020B0503020203020203" pitchFamily="34" charset="-52"/>
            </a:endParaRPr>
          </a:p>
        </p:txBody>
      </p:sp>
      <p:sp>
        <p:nvSpPr>
          <p:cNvPr id="7" name="Text 12">
            <a:extLst>
              <a:ext uri="{FF2B5EF4-FFF2-40B4-BE49-F238E27FC236}">
                <a16:creationId xmlns:a16="http://schemas.microsoft.com/office/drawing/2014/main" id="{E07E33B2-ADFD-3B5F-FA2E-4E4D2AF239A4}"/>
              </a:ext>
            </a:extLst>
          </p:cNvPr>
          <p:cNvSpPr/>
          <p:nvPr/>
        </p:nvSpPr>
        <p:spPr>
          <a:xfrm>
            <a:off x="265960" y="4301294"/>
            <a:ext cx="2900321" cy="646331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r>
              <a:rPr lang="ru-RU" sz="1400" dirty="0">
                <a:solidFill>
                  <a:srgbClr val="35322F">
                    <a:alpha val="100000"/>
                  </a:srgbClr>
                </a:solidFill>
                <a:latin typeface="Wix Madefor Display" panose="020B0503020203020203" pitchFamily="34" charset="-52"/>
                <a:ea typeface="TT Hoves Pro Trl Expanded Regular" pitchFamily="34" charset="-122"/>
                <a:cs typeface="TT Hoves Pro Trl Expanded Regular" pitchFamily="34" charset="-120"/>
              </a:rPr>
              <a:t>Для компании это конкурентное преимущество, </a:t>
            </a:r>
            <a:r>
              <a:rPr lang="ru-RU" sz="1400" dirty="0">
                <a:solidFill>
                  <a:srgbClr val="FE4D08"/>
                </a:solidFill>
                <a:latin typeface="Wix Madefor Display" panose="020B0503020203020203" pitchFamily="34" charset="-52"/>
                <a:ea typeface="TT Hoves Pro Trl Expanded Regular" pitchFamily="34" charset="-122"/>
                <a:cs typeface="TT Hoves Pro Trl Expanded Regular" pitchFamily="34" charset="-120"/>
              </a:rPr>
              <a:t>для страны — упущенная возможность</a:t>
            </a:r>
          </a:p>
        </p:txBody>
      </p:sp>
      <p:sp>
        <p:nvSpPr>
          <p:cNvPr id="11" name="Text 10">
            <a:extLst>
              <a:ext uri="{FF2B5EF4-FFF2-40B4-BE49-F238E27FC236}">
                <a16:creationId xmlns:a16="http://schemas.microsoft.com/office/drawing/2014/main" id="{A5287544-2644-9DA8-4BF6-06BA76AD35C3}"/>
              </a:ext>
            </a:extLst>
          </p:cNvPr>
          <p:cNvSpPr>
            <a:spLocks noChangeAspect="1"/>
          </p:cNvSpPr>
          <p:nvPr/>
        </p:nvSpPr>
        <p:spPr>
          <a:xfrm>
            <a:off x="-114991" y="3670104"/>
            <a:ext cx="4163143" cy="339645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algn="r">
              <a:lnSpc>
                <a:spcPts val="2625"/>
              </a:lnSpc>
            </a:pPr>
            <a:r>
              <a:rPr lang="ru-RU" sz="2700" spc="-56" dirty="0">
                <a:solidFill>
                  <a:srgbClr val="FE4D08"/>
                </a:solidFill>
                <a:latin typeface="Wix Madefor Display Medium" panose="020B0503020203020203" pitchFamily="34" charset="-52"/>
              </a:rPr>
              <a:t>не тиражируется</a:t>
            </a:r>
            <a:endParaRPr lang="en-US" sz="2700" spc="-56" dirty="0">
              <a:solidFill>
                <a:srgbClr val="FE4D08"/>
              </a:solidFill>
            </a:endParaRPr>
          </a:p>
        </p:txBody>
      </p:sp>
      <p:pic>
        <p:nvPicPr>
          <p:cNvPr id="2" name="Image 0" descr=" ">
            <a:extLst>
              <a:ext uri="{FF2B5EF4-FFF2-40B4-BE49-F238E27FC236}">
                <a16:creationId xmlns:a16="http://schemas.microsoft.com/office/drawing/2014/main" id="{AA6F1601-83E2-FFD2-E67F-397D140D1DF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588542" y="286048"/>
            <a:ext cx="269663" cy="262341"/>
          </a:xfrm>
          <a:prstGeom prst="rect">
            <a:avLst/>
          </a:prstGeom>
        </p:spPr>
      </p:pic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4D3F5B1B-280A-EE06-1445-DAA5F8FF4B6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454907" y="211780"/>
            <a:ext cx="946330" cy="3657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11853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8E8E8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BF39829-C10F-648F-FA70-71659D0966F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hape 3">
            <a:extLst>
              <a:ext uri="{FF2B5EF4-FFF2-40B4-BE49-F238E27FC236}">
                <a16:creationId xmlns:a16="http://schemas.microsoft.com/office/drawing/2014/main" id="{6BD16A83-FE1C-D07E-F9A1-0744F184673B}"/>
              </a:ext>
            </a:extLst>
          </p:cNvPr>
          <p:cNvSpPr/>
          <p:nvPr/>
        </p:nvSpPr>
        <p:spPr>
          <a:xfrm>
            <a:off x="285749" y="262238"/>
            <a:ext cx="333373" cy="114285"/>
          </a:xfrm>
          <a:prstGeom prst="rect">
            <a:avLst/>
          </a:prstGeom>
          <a:noFill/>
          <a:ln/>
        </p:spPr>
      </p:sp>
      <p:sp>
        <p:nvSpPr>
          <p:cNvPr id="13" name="Text 10">
            <a:extLst>
              <a:ext uri="{FF2B5EF4-FFF2-40B4-BE49-F238E27FC236}">
                <a16:creationId xmlns:a16="http://schemas.microsoft.com/office/drawing/2014/main" id="{09C5A042-CC77-37DD-EC87-EDB071DAFE2A}"/>
              </a:ext>
            </a:extLst>
          </p:cNvPr>
          <p:cNvSpPr>
            <a:spLocks noChangeAspect="1"/>
          </p:cNvSpPr>
          <p:nvPr/>
        </p:nvSpPr>
        <p:spPr>
          <a:xfrm>
            <a:off x="265959" y="616124"/>
            <a:ext cx="4657821" cy="666849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2625"/>
              </a:lnSpc>
            </a:pPr>
            <a:r>
              <a:rPr lang="ru-RU" sz="2700" spc="-56" dirty="0">
                <a:solidFill>
                  <a:srgbClr val="35322F">
                    <a:alpha val="100000"/>
                  </a:srgbClr>
                </a:solidFill>
                <a:latin typeface="Wix Madefor Display Medium" panose="020B0503020203020203" pitchFamily="34" charset="-52"/>
                <a:ea typeface="TT Hoves Pro Trl Expanded Medium" pitchFamily="34" charset="-122"/>
                <a:cs typeface="Wix Madefor Display Medium" panose="020B0503020203020203" pitchFamily="34" charset="-52"/>
              </a:rPr>
              <a:t>Жильё становится</a:t>
            </a:r>
            <a:br>
              <a:rPr lang="ru-RU" sz="2700" spc="-56" dirty="0">
                <a:solidFill>
                  <a:srgbClr val="35322F">
                    <a:alpha val="100000"/>
                  </a:srgbClr>
                </a:solidFill>
                <a:latin typeface="Wix Madefor Display Medium" panose="020B0503020203020203" pitchFamily="34" charset="-52"/>
                <a:ea typeface="TT Hoves Pro Trl Expanded Medium" pitchFamily="34" charset="-122"/>
                <a:cs typeface="Wix Madefor Display Medium" panose="020B0503020203020203" pitchFamily="34" charset="-52"/>
              </a:rPr>
            </a:br>
            <a:r>
              <a:rPr lang="ru-RU" sz="2700" spc="-56" dirty="0">
                <a:solidFill>
                  <a:srgbClr val="35322F">
                    <a:alpha val="100000"/>
                  </a:srgbClr>
                </a:solidFill>
                <a:latin typeface="Wix Madefor Display Medium" panose="020B0503020203020203" pitchFamily="34" charset="-52"/>
                <a:ea typeface="TT Hoves Pro Trl Expanded Medium" pitchFamily="34" charset="-122"/>
                <a:cs typeface="Wix Madefor Display Medium" panose="020B0503020203020203" pitchFamily="34" charset="-52"/>
              </a:rPr>
              <a:t>выше и компактнее</a:t>
            </a:r>
          </a:p>
        </p:txBody>
      </p:sp>
      <p:sp>
        <p:nvSpPr>
          <p:cNvPr id="23" name="Shape 3">
            <a:extLst>
              <a:ext uri="{FF2B5EF4-FFF2-40B4-BE49-F238E27FC236}">
                <a16:creationId xmlns:a16="http://schemas.microsoft.com/office/drawing/2014/main" id="{3D833AAD-7EEF-E1ED-1A2E-5000BC0C21F1}"/>
              </a:ext>
            </a:extLst>
          </p:cNvPr>
          <p:cNvSpPr/>
          <p:nvPr/>
        </p:nvSpPr>
        <p:spPr>
          <a:xfrm>
            <a:off x="285749" y="262238"/>
            <a:ext cx="333373" cy="114285"/>
          </a:xfrm>
          <a:prstGeom prst="rect">
            <a:avLst/>
          </a:prstGeom>
          <a:noFill/>
          <a:ln/>
        </p:spPr>
      </p:sp>
      <p:grpSp>
        <p:nvGrpSpPr>
          <p:cNvPr id="17" name="Группа 16">
            <a:extLst>
              <a:ext uri="{FF2B5EF4-FFF2-40B4-BE49-F238E27FC236}">
                <a16:creationId xmlns:a16="http://schemas.microsoft.com/office/drawing/2014/main" id="{3D23B36B-346E-8A8D-4791-E654AEF2669C}"/>
              </a:ext>
            </a:extLst>
          </p:cNvPr>
          <p:cNvGrpSpPr/>
          <p:nvPr/>
        </p:nvGrpSpPr>
        <p:grpSpPr>
          <a:xfrm>
            <a:off x="5008308" y="668843"/>
            <a:ext cx="3417839" cy="534471"/>
            <a:chOff x="14509528" y="2668795"/>
            <a:chExt cx="9115426" cy="1425442"/>
          </a:xfrm>
        </p:grpSpPr>
        <p:sp>
          <p:nvSpPr>
            <p:cNvPr id="3" name="Text 0">
              <a:extLst>
                <a:ext uri="{FF2B5EF4-FFF2-40B4-BE49-F238E27FC236}">
                  <a16:creationId xmlns:a16="http://schemas.microsoft.com/office/drawing/2014/main" id="{47DB19EB-76A8-E96B-5F1E-8597141D162B}"/>
                </a:ext>
              </a:extLst>
            </p:cNvPr>
            <p:cNvSpPr/>
            <p:nvPr/>
          </p:nvSpPr>
          <p:spPr>
            <a:xfrm>
              <a:off x="15147985" y="2709240"/>
              <a:ext cx="8476969" cy="1384994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t"/>
            <a:lstStyle/>
            <a:p>
              <a:pPr>
                <a:lnSpc>
                  <a:spcPts val="1350"/>
                </a:lnSpc>
              </a:pPr>
              <a:r>
                <a:rPr lang="ru-RU" sz="1125" dirty="0">
                  <a:solidFill>
                    <a:srgbClr val="35322F">
                      <a:alpha val="100000"/>
                    </a:srgbClr>
                  </a:solidFill>
                  <a:latin typeface="Wix Madefor Display" panose="020B0503020203020203" pitchFamily="34" charset="-52"/>
                  <a:ea typeface="Wix Madefor Display Medium" pitchFamily="34" charset="-122"/>
                  <a:cs typeface="Wix Madefor Display" panose="020B0503020203020203" pitchFamily="34" charset="-52"/>
                </a:rPr>
                <a:t>Тренд противоположен тому, что формирует сообщество. Без регуляторного ориентира нужный </a:t>
              </a:r>
              <a:r>
                <a:rPr lang="ru-RU" sz="1125" dirty="0" err="1">
                  <a:solidFill>
                    <a:srgbClr val="35322F">
                      <a:alpha val="100000"/>
                    </a:srgbClr>
                  </a:solidFill>
                  <a:latin typeface="Wix Madefor Display" panose="020B0503020203020203" pitchFamily="34" charset="-52"/>
                  <a:ea typeface="Wix Madefor Display Medium" pitchFamily="34" charset="-122"/>
                  <a:cs typeface="Wix Madefor Display" panose="020B0503020203020203" pitchFamily="34" charset="-52"/>
                </a:rPr>
                <a:t>морфотип</a:t>
              </a:r>
              <a:r>
                <a:rPr lang="ru-RU" sz="1125" dirty="0">
                  <a:solidFill>
                    <a:srgbClr val="35322F">
                      <a:alpha val="100000"/>
                    </a:srgbClr>
                  </a:solidFill>
                  <a:latin typeface="Wix Madefor Display" panose="020B0503020203020203" pitchFamily="34" charset="-52"/>
                  <a:ea typeface="Wix Madefor Display Medium" pitchFamily="34" charset="-122"/>
                  <a:cs typeface="Wix Madefor Display" panose="020B0503020203020203" pitchFamily="34" charset="-52"/>
                </a:rPr>
                <a:t> не складывается.</a:t>
              </a:r>
            </a:p>
          </p:txBody>
        </p:sp>
        <p:sp>
          <p:nvSpPr>
            <p:cNvPr id="7" name="Shape 6">
              <a:extLst>
                <a:ext uri="{FF2B5EF4-FFF2-40B4-BE49-F238E27FC236}">
                  <a16:creationId xmlns:a16="http://schemas.microsoft.com/office/drawing/2014/main" id="{9AA3339D-4EAB-B6DD-926E-B5C792CEE090}"/>
                </a:ext>
              </a:extLst>
            </p:cNvPr>
            <p:cNvSpPr/>
            <p:nvPr/>
          </p:nvSpPr>
          <p:spPr>
            <a:xfrm>
              <a:off x="14509528" y="2668795"/>
              <a:ext cx="88911" cy="1425442"/>
            </a:xfrm>
            <a:prstGeom prst="rect">
              <a:avLst/>
            </a:prstGeom>
            <a:solidFill>
              <a:srgbClr val="FF4800">
                <a:alpha val="100000"/>
              </a:srgbClr>
            </a:solidFill>
            <a:ln/>
          </p:spPr>
        </p:sp>
      </p:grpSp>
      <p:pic>
        <p:nvPicPr>
          <p:cNvPr id="15" name="Рисунок 14">
            <a:extLst>
              <a:ext uri="{FF2B5EF4-FFF2-40B4-BE49-F238E27FC236}">
                <a16:creationId xmlns:a16="http://schemas.microsoft.com/office/drawing/2014/main" id="{D78879D3-91BB-E31A-57FC-252B74C8423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/>
        </p:blipFill>
        <p:spPr>
          <a:xfrm>
            <a:off x="5008307" y="2344242"/>
            <a:ext cx="3849897" cy="2041780"/>
          </a:xfrm>
          <a:prstGeom prst="rect">
            <a:avLst/>
          </a:prstGeom>
        </p:spPr>
      </p:pic>
      <p:pic>
        <p:nvPicPr>
          <p:cNvPr id="18" name="Рисунок 17">
            <a:extLst>
              <a:ext uri="{FF2B5EF4-FFF2-40B4-BE49-F238E27FC236}">
                <a16:creationId xmlns:a16="http://schemas.microsoft.com/office/drawing/2014/main" id="{CADC77D4-18F0-C487-3DB7-26B0C999DC2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/>
        </p:blipFill>
        <p:spPr>
          <a:xfrm>
            <a:off x="285796" y="2344242"/>
            <a:ext cx="3849897" cy="2041780"/>
          </a:xfrm>
          <a:prstGeom prst="rect">
            <a:avLst/>
          </a:prstGeom>
        </p:spPr>
      </p:pic>
      <p:sp>
        <p:nvSpPr>
          <p:cNvPr id="19" name="Text 28">
            <a:extLst>
              <a:ext uri="{FF2B5EF4-FFF2-40B4-BE49-F238E27FC236}">
                <a16:creationId xmlns:a16="http://schemas.microsoft.com/office/drawing/2014/main" id="{2FE89BA6-A762-EAA3-8DC3-255CB90F9EC7}"/>
              </a:ext>
            </a:extLst>
          </p:cNvPr>
          <p:cNvSpPr/>
          <p:nvPr/>
        </p:nvSpPr>
        <p:spPr>
          <a:xfrm>
            <a:off x="285797" y="1885423"/>
            <a:ext cx="1962305" cy="2063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1260"/>
              </a:lnSpc>
            </a:pPr>
            <a:r>
              <a:rPr lang="ru-RU" sz="1050" dirty="0">
                <a:solidFill>
                  <a:srgbClr val="35322F">
                    <a:alpha val="100000"/>
                  </a:srgbClr>
                </a:solidFill>
                <a:latin typeface="Wix Madefor Display Medium" panose="020B0503020203020203" pitchFamily="34" charset="-52"/>
                <a:ea typeface="TT Hoves Pro Trl Expanded Medium" pitchFamily="34" charset="-122"/>
                <a:cs typeface="Wix Madefor Display Medium" panose="020B0503020203020203" pitchFamily="34" charset="-52"/>
              </a:rPr>
              <a:t>Средняя</a:t>
            </a:r>
            <a:br>
              <a:rPr lang="ru-RU" sz="1050" dirty="0">
                <a:solidFill>
                  <a:srgbClr val="35322F">
                    <a:alpha val="100000"/>
                  </a:srgbClr>
                </a:solidFill>
                <a:latin typeface="Wix Madefor Display Medium" panose="020B0503020203020203" pitchFamily="34" charset="-52"/>
                <a:ea typeface="TT Hoves Pro Trl Expanded Medium" pitchFamily="34" charset="-122"/>
                <a:cs typeface="Wix Madefor Display Medium" panose="020B0503020203020203" pitchFamily="34" charset="-52"/>
              </a:rPr>
            </a:br>
            <a:r>
              <a:rPr lang="ru-RU" sz="1050" dirty="0">
                <a:solidFill>
                  <a:srgbClr val="35322F">
                    <a:alpha val="100000"/>
                  </a:srgbClr>
                </a:solidFill>
                <a:latin typeface="Wix Madefor Display Medium" panose="020B0503020203020203" pitchFamily="34" charset="-52"/>
                <a:ea typeface="TT Hoves Pro Trl Expanded Medium" pitchFamily="34" charset="-122"/>
                <a:cs typeface="Wix Madefor Display Medium" panose="020B0503020203020203" pitchFamily="34" charset="-52"/>
              </a:rPr>
              <a:t>этажность</a:t>
            </a:r>
            <a:endParaRPr lang="en-US" sz="1050" dirty="0">
              <a:latin typeface="Wix Madefor Display Medium" panose="020B0503020203020203" pitchFamily="34" charset="-52"/>
              <a:cs typeface="Wix Madefor Display Medium" panose="020B0503020203020203" pitchFamily="34" charset="-52"/>
            </a:endParaRPr>
          </a:p>
        </p:txBody>
      </p:sp>
      <p:sp>
        <p:nvSpPr>
          <p:cNvPr id="20" name="Text 28">
            <a:extLst>
              <a:ext uri="{FF2B5EF4-FFF2-40B4-BE49-F238E27FC236}">
                <a16:creationId xmlns:a16="http://schemas.microsoft.com/office/drawing/2014/main" id="{91DB7CFA-1CA2-200A-63D6-19D6DF4AFD4C}"/>
              </a:ext>
            </a:extLst>
          </p:cNvPr>
          <p:cNvSpPr/>
          <p:nvPr/>
        </p:nvSpPr>
        <p:spPr>
          <a:xfrm>
            <a:off x="5008308" y="1885423"/>
            <a:ext cx="1962305" cy="417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1260"/>
              </a:lnSpc>
            </a:pPr>
            <a:r>
              <a:rPr lang="ru-RU" sz="1050" dirty="0">
                <a:solidFill>
                  <a:srgbClr val="35322F">
                    <a:alpha val="100000"/>
                  </a:srgbClr>
                </a:solidFill>
                <a:latin typeface="Wix Madefor Display Medium" panose="020B0503020203020203" pitchFamily="34" charset="-52"/>
                <a:ea typeface="TT Hoves Pro Trl Expanded Medium" pitchFamily="34" charset="-122"/>
                <a:cs typeface="Wix Madefor Display Medium" panose="020B0503020203020203" pitchFamily="34" charset="-52"/>
              </a:rPr>
              <a:t>Средний метраж</a:t>
            </a:r>
          </a:p>
          <a:p>
            <a:pPr>
              <a:lnSpc>
                <a:spcPts val="1260"/>
              </a:lnSpc>
            </a:pPr>
            <a:r>
              <a:rPr lang="ru-RU" sz="1050" dirty="0">
                <a:solidFill>
                  <a:srgbClr val="35322F">
                    <a:alpha val="100000"/>
                  </a:srgbClr>
                </a:solidFill>
                <a:latin typeface="Wix Madefor Display Medium" panose="020B0503020203020203" pitchFamily="34" charset="-52"/>
                <a:cs typeface="Wix Madefor Display Medium" panose="020B0503020203020203" pitchFamily="34" charset="-52"/>
              </a:rPr>
              <a:t>Квартиры, м²</a:t>
            </a:r>
            <a:endParaRPr lang="en-US" sz="1050" dirty="0">
              <a:latin typeface="Wix Madefor Display Medium" panose="020B0503020203020203" pitchFamily="34" charset="-52"/>
              <a:cs typeface="Wix Madefor Display Medium" panose="020B0503020203020203" pitchFamily="34" charset="-52"/>
            </a:endParaRPr>
          </a:p>
        </p:txBody>
      </p:sp>
      <p:sp>
        <p:nvSpPr>
          <p:cNvPr id="21" name="Text 28">
            <a:extLst>
              <a:ext uri="{FF2B5EF4-FFF2-40B4-BE49-F238E27FC236}">
                <a16:creationId xmlns:a16="http://schemas.microsoft.com/office/drawing/2014/main" id="{03880C18-FAA6-3C12-622F-AE16D9D36F1D}"/>
              </a:ext>
            </a:extLst>
          </p:cNvPr>
          <p:cNvSpPr/>
          <p:nvPr/>
        </p:nvSpPr>
        <p:spPr>
          <a:xfrm>
            <a:off x="2102642" y="2142268"/>
            <a:ext cx="1962305" cy="2063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>
              <a:lnSpc>
                <a:spcPts val="1260"/>
              </a:lnSpc>
            </a:pPr>
            <a:r>
              <a:rPr lang="ru-RU" sz="1125" b="1" dirty="0">
                <a:solidFill>
                  <a:srgbClr val="FE4D08"/>
                </a:solidFill>
                <a:latin typeface="Wix Madefor Display Medium" panose="020B0503020203020203" pitchFamily="34" charset="-52"/>
                <a:ea typeface="TT Hoves Pro Trl Expanded Medium" pitchFamily="34" charset="-122"/>
                <a:cs typeface="Wix Madefor Display Medium" panose="020B0503020203020203" pitchFamily="34" charset="-52"/>
              </a:rPr>
              <a:t>+63%</a:t>
            </a:r>
            <a:endParaRPr lang="en-US" sz="1125" b="1" dirty="0">
              <a:latin typeface="Wix Madefor Display Medium" panose="020B0503020203020203" pitchFamily="34" charset="-52"/>
              <a:cs typeface="Wix Madefor Display Medium" panose="020B0503020203020203" pitchFamily="34" charset="-52"/>
            </a:endParaRPr>
          </a:p>
        </p:txBody>
      </p:sp>
      <p:sp>
        <p:nvSpPr>
          <p:cNvPr id="22" name="Text 28">
            <a:extLst>
              <a:ext uri="{FF2B5EF4-FFF2-40B4-BE49-F238E27FC236}">
                <a16:creationId xmlns:a16="http://schemas.microsoft.com/office/drawing/2014/main" id="{032D4722-7205-ED65-DD50-FD7D027D1CF1}"/>
              </a:ext>
            </a:extLst>
          </p:cNvPr>
          <p:cNvSpPr/>
          <p:nvPr/>
        </p:nvSpPr>
        <p:spPr>
          <a:xfrm>
            <a:off x="2102642" y="3236512"/>
            <a:ext cx="1962305" cy="2063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>
              <a:lnSpc>
                <a:spcPts val="1260"/>
              </a:lnSpc>
            </a:pPr>
            <a:r>
              <a:rPr lang="ru-RU" sz="1125" b="1" dirty="0">
                <a:solidFill>
                  <a:srgbClr val="35322F">
                    <a:alpha val="100000"/>
                  </a:srgbClr>
                </a:solidFill>
                <a:latin typeface="Wix Madefor Display Medium" panose="020B0503020203020203" pitchFamily="34" charset="-52"/>
                <a:cs typeface="Wix Madefor Display Medium" panose="020B0503020203020203" pitchFamily="34" charset="-52"/>
              </a:rPr>
              <a:t>+20%</a:t>
            </a:r>
            <a:endParaRPr lang="en-US" sz="1125" b="1" dirty="0">
              <a:latin typeface="Wix Madefor Display Medium" panose="020B0503020203020203" pitchFamily="34" charset="-52"/>
              <a:cs typeface="Wix Madefor Display Medium" panose="020B0503020203020203" pitchFamily="34" charset="-52"/>
            </a:endParaRPr>
          </a:p>
        </p:txBody>
      </p:sp>
      <p:sp>
        <p:nvSpPr>
          <p:cNvPr id="30" name="Text 28">
            <a:extLst>
              <a:ext uri="{FF2B5EF4-FFF2-40B4-BE49-F238E27FC236}">
                <a16:creationId xmlns:a16="http://schemas.microsoft.com/office/drawing/2014/main" id="{554AF42B-32E6-ED7B-984B-34458A97A0EE}"/>
              </a:ext>
            </a:extLst>
          </p:cNvPr>
          <p:cNvSpPr/>
          <p:nvPr/>
        </p:nvSpPr>
        <p:spPr>
          <a:xfrm>
            <a:off x="6807793" y="3649744"/>
            <a:ext cx="1962305" cy="2063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>
              <a:lnSpc>
                <a:spcPts val="1260"/>
              </a:lnSpc>
            </a:pPr>
            <a:r>
              <a:rPr lang="ru-RU" sz="1125" b="1" dirty="0">
                <a:solidFill>
                  <a:srgbClr val="FE4D08"/>
                </a:solidFill>
                <a:latin typeface="Wix Madefor Display Medium" panose="020B0503020203020203" pitchFamily="34" charset="-52"/>
                <a:ea typeface="TT Hoves Pro Trl Expanded Medium" pitchFamily="34" charset="-122"/>
                <a:cs typeface="Wix Madefor Display Medium" panose="020B0503020203020203" pitchFamily="34" charset="-52"/>
              </a:rPr>
              <a:t>-25%</a:t>
            </a:r>
            <a:endParaRPr lang="en-US" sz="1125" b="1" dirty="0">
              <a:latin typeface="Wix Madefor Display Medium" panose="020B0503020203020203" pitchFamily="34" charset="-52"/>
              <a:cs typeface="Wix Madefor Display Medium" panose="020B0503020203020203" pitchFamily="34" charset="-52"/>
            </a:endParaRPr>
          </a:p>
        </p:txBody>
      </p:sp>
      <p:sp>
        <p:nvSpPr>
          <p:cNvPr id="31" name="Text 28">
            <a:extLst>
              <a:ext uri="{FF2B5EF4-FFF2-40B4-BE49-F238E27FC236}">
                <a16:creationId xmlns:a16="http://schemas.microsoft.com/office/drawing/2014/main" id="{3E054BC6-5300-EA1C-C07A-C5E95DAAB328}"/>
              </a:ext>
            </a:extLst>
          </p:cNvPr>
          <p:cNvSpPr/>
          <p:nvPr/>
        </p:nvSpPr>
        <p:spPr>
          <a:xfrm>
            <a:off x="6807793" y="3252838"/>
            <a:ext cx="1962305" cy="2063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>
              <a:lnSpc>
                <a:spcPts val="1260"/>
              </a:lnSpc>
            </a:pPr>
            <a:r>
              <a:rPr lang="ru-RU" sz="1125" b="1" dirty="0">
                <a:solidFill>
                  <a:srgbClr val="35322F">
                    <a:alpha val="100000"/>
                  </a:srgbClr>
                </a:solidFill>
                <a:latin typeface="Wix Madefor Display Medium" panose="020B0503020203020203" pitchFamily="34" charset="-52"/>
                <a:cs typeface="Wix Madefor Display Medium" panose="020B0503020203020203" pitchFamily="34" charset="-52"/>
              </a:rPr>
              <a:t>-10%</a:t>
            </a:r>
            <a:endParaRPr lang="en-US" sz="1125" b="1" dirty="0">
              <a:latin typeface="Wix Madefor Display Medium" panose="020B0503020203020203" pitchFamily="34" charset="-52"/>
              <a:cs typeface="Wix Madefor Display Medium" panose="020B0503020203020203" pitchFamily="34" charset="-52"/>
            </a:endParaRPr>
          </a:p>
        </p:txBody>
      </p:sp>
      <p:pic>
        <p:nvPicPr>
          <p:cNvPr id="32" name="Рисунок 31">
            <a:extLst>
              <a:ext uri="{FF2B5EF4-FFF2-40B4-BE49-F238E27FC236}">
                <a16:creationId xmlns:a16="http://schemas.microsoft.com/office/drawing/2014/main" id="{A250974F-D7FC-503C-C057-268D93FEDEEC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32708" r="29895" b="88642"/>
          <a:stretch>
            <a:fillRect/>
          </a:stretch>
        </p:blipFill>
        <p:spPr>
          <a:xfrm>
            <a:off x="156956" y="4677490"/>
            <a:ext cx="2100669" cy="287089"/>
          </a:xfrm>
          <a:prstGeom prst="rect">
            <a:avLst/>
          </a:prstGeom>
        </p:spPr>
      </p:pic>
      <p:pic>
        <p:nvPicPr>
          <p:cNvPr id="2" name="Image 0" descr=" ">
            <a:extLst>
              <a:ext uri="{FF2B5EF4-FFF2-40B4-BE49-F238E27FC236}">
                <a16:creationId xmlns:a16="http://schemas.microsoft.com/office/drawing/2014/main" id="{45E30C5E-6CAB-B189-79E2-09E555D48C30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8588542" y="286048"/>
            <a:ext cx="269663" cy="262341"/>
          </a:xfrm>
          <a:prstGeom prst="rect">
            <a:avLst/>
          </a:prstGeom>
        </p:spPr>
      </p:pic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13FEA24C-22F1-235E-F926-C536B14B8166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454907" y="211780"/>
            <a:ext cx="946330" cy="3657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18882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8E8E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Люди_общество">
            <a:hlinkClick r:id="" action="ppaction://media"/>
            <a:extLst>
              <a:ext uri="{FF2B5EF4-FFF2-40B4-BE49-F238E27FC236}">
                <a16:creationId xmlns:a16="http://schemas.microsoft.com/office/drawing/2014/main" id="{2BD5F3DE-D18E-DAC9-0C7E-F2853529074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335"/>
            <a:ext cx="9144000" cy="5143500"/>
          </a:xfrm>
          <a:prstGeom prst="rect">
            <a:avLst/>
          </a:prstGeom>
        </p:spPr>
      </p:pic>
      <p:sp>
        <p:nvSpPr>
          <p:cNvPr id="3" name="Прямоугольник 2">
            <a:extLst>
              <a:ext uri="{FF2B5EF4-FFF2-40B4-BE49-F238E27FC236}">
                <a16:creationId xmlns:a16="http://schemas.microsoft.com/office/drawing/2014/main" id="{34C41B7D-9731-F015-1AD3-A409DCB52533}"/>
              </a:ext>
            </a:extLst>
          </p:cNvPr>
          <p:cNvSpPr/>
          <p:nvPr/>
        </p:nvSpPr>
        <p:spPr>
          <a:xfrm>
            <a:off x="0" y="335"/>
            <a:ext cx="9144000" cy="5142830"/>
          </a:xfrm>
          <a:prstGeom prst="rect">
            <a:avLst/>
          </a:prstGeom>
          <a:solidFill>
            <a:schemeClr val="dk1">
              <a:alpha val="35000"/>
            </a:schemeClr>
          </a:solidFill>
          <a:ln>
            <a:noFill/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sz="253"/>
          </a:p>
        </p:txBody>
      </p:sp>
      <p:sp>
        <p:nvSpPr>
          <p:cNvPr id="2" name="Text 0"/>
          <p:cNvSpPr/>
          <p:nvPr/>
        </p:nvSpPr>
        <p:spPr>
          <a:xfrm>
            <a:off x="6012697" y="3371037"/>
            <a:ext cx="2984107" cy="1508105"/>
          </a:xfrm>
          <a:prstGeom prst="rect">
            <a:avLst/>
          </a:prstGeom>
          <a:noFill/>
          <a:ln/>
        </p:spPr>
        <p:txBody>
          <a:bodyPr wrap="square" lIns="0" tIns="0" rIns="0" bIns="0" rtlCol="0" anchor="b">
            <a:spAutoFit/>
          </a:bodyPr>
          <a:lstStyle/>
          <a:p>
            <a:r>
              <a:rPr lang="ru-RU" sz="1400" dirty="0">
                <a:solidFill>
                  <a:srgbClr val="E8E8E8"/>
                </a:solidFill>
                <a:latin typeface="Wix Madefor Display Medium" panose="020B0503020203020203" pitchFamily="34" charset="-52"/>
                <a:ea typeface="TT Hoves Pro Trl Expanded Medium" pitchFamily="34" charset="-122"/>
                <a:cs typeface="Wix Madefor Display Medium" panose="020B0503020203020203" pitchFamily="34" charset="-52"/>
              </a:rPr>
              <a:t>Ни малоэтажная, ни высотная застройка не могут быть основой города. Его основу образует плотный среднеэтажный квартал с двором — </a:t>
            </a:r>
            <a:r>
              <a:rPr lang="ru-RU" sz="1400" dirty="0" err="1">
                <a:solidFill>
                  <a:srgbClr val="E8E8E8"/>
                </a:solidFill>
                <a:latin typeface="Wix Madefor Display Medium" panose="020B0503020203020203" pitchFamily="34" charset="-52"/>
                <a:ea typeface="TT Hoves Pro Trl Expanded Medium" pitchFamily="34" charset="-122"/>
                <a:cs typeface="Wix Madefor Display Medium" panose="020B0503020203020203" pitchFamily="34" charset="-52"/>
              </a:rPr>
              <a:t>морфотип</a:t>
            </a:r>
            <a:r>
              <a:rPr lang="ru-RU" sz="1400" dirty="0">
                <a:solidFill>
                  <a:srgbClr val="E8E8E8"/>
                </a:solidFill>
                <a:latin typeface="Wix Madefor Display Medium" panose="020B0503020203020203" pitchFamily="34" charset="-52"/>
                <a:ea typeface="TT Hoves Pro Trl Expanded Medium" pitchFamily="34" charset="-122"/>
                <a:cs typeface="Wix Madefor Display Medium" panose="020B0503020203020203" pitchFamily="34" charset="-52"/>
              </a:rPr>
              <a:t>, в котором формируется устойчивое сообщество.</a:t>
            </a:r>
          </a:p>
        </p:txBody>
      </p:sp>
      <p:sp>
        <p:nvSpPr>
          <p:cNvPr id="9" name="Shape 7"/>
          <p:cNvSpPr/>
          <p:nvPr/>
        </p:nvSpPr>
        <p:spPr>
          <a:xfrm>
            <a:off x="5726902" y="3405188"/>
            <a:ext cx="45719" cy="1474883"/>
          </a:xfrm>
          <a:prstGeom prst="rect">
            <a:avLst/>
          </a:prstGeom>
          <a:solidFill>
            <a:srgbClr val="E8E8E8"/>
          </a:solidFill>
          <a:ln/>
        </p:spPr>
      </p:sp>
      <p:sp>
        <p:nvSpPr>
          <p:cNvPr id="12" name="Shape 9"/>
          <p:cNvSpPr/>
          <p:nvPr/>
        </p:nvSpPr>
        <p:spPr>
          <a:xfrm>
            <a:off x="285749" y="952711"/>
            <a:ext cx="4143353" cy="1028566"/>
          </a:xfrm>
          <a:prstGeom prst="rect">
            <a:avLst/>
          </a:prstGeom>
          <a:noFill/>
          <a:ln/>
        </p:spPr>
      </p:sp>
      <p:sp>
        <p:nvSpPr>
          <p:cNvPr id="7" name="Text 10">
            <a:extLst>
              <a:ext uri="{FF2B5EF4-FFF2-40B4-BE49-F238E27FC236}">
                <a16:creationId xmlns:a16="http://schemas.microsoft.com/office/drawing/2014/main" id="{15DE9490-19E5-ABA8-FFCE-E1883DAB21DA}"/>
              </a:ext>
            </a:extLst>
          </p:cNvPr>
          <p:cNvSpPr>
            <a:spLocks noChangeAspect="1"/>
          </p:cNvSpPr>
          <p:nvPr/>
        </p:nvSpPr>
        <p:spPr>
          <a:xfrm>
            <a:off x="265959" y="247953"/>
            <a:ext cx="5850138" cy="103874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2700"/>
              </a:lnSpc>
            </a:pPr>
            <a:r>
              <a:rPr lang="ru-RU" sz="2250" dirty="0">
                <a:solidFill>
                  <a:srgbClr val="E8E8E8"/>
                </a:solidFill>
                <a:latin typeface="Wix Madefor Display Medium" panose="020B0503020203020203" pitchFamily="34" charset="-52"/>
                <a:ea typeface="TT Hoves Pro Trl Expanded Medium" pitchFamily="34" charset="-122"/>
                <a:cs typeface="Wix Madefor Display Medium" panose="020B0503020203020203" pitchFamily="34" charset="-52"/>
              </a:rPr>
              <a:t>СТРОИМ ДЛЯ ТЕХ,</a:t>
            </a:r>
          </a:p>
          <a:p>
            <a:pPr>
              <a:lnSpc>
                <a:spcPts val="2700"/>
              </a:lnSpc>
            </a:pPr>
            <a:r>
              <a:rPr lang="ru-RU" sz="2250" dirty="0">
                <a:solidFill>
                  <a:srgbClr val="E8E8E8"/>
                </a:solidFill>
                <a:latin typeface="Wix Madefor Display Medium" panose="020B0503020203020203" pitchFamily="34" charset="-52"/>
                <a:ea typeface="TT Hoves Pro Trl Expanded Medium" pitchFamily="34" charset="-122"/>
                <a:cs typeface="Wix Madefor Display Medium" panose="020B0503020203020203" pitchFamily="34" charset="-52"/>
              </a:rPr>
              <a:t>КТО ХОЧЕТ ЖИТЬ</a:t>
            </a:r>
          </a:p>
          <a:p>
            <a:pPr>
              <a:lnSpc>
                <a:spcPts val="2700"/>
              </a:lnSpc>
            </a:pPr>
            <a:r>
              <a:rPr lang="ru-RU" sz="2250" dirty="0">
                <a:solidFill>
                  <a:srgbClr val="E8E8E8"/>
                </a:solidFill>
                <a:latin typeface="Wix Madefor Display Medium" panose="020B0503020203020203" pitchFamily="34" charset="-52"/>
                <a:ea typeface="TT Hoves Pro Trl Expanded Medium" pitchFamily="34" charset="-122"/>
                <a:cs typeface="Wix Madefor Display Medium" panose="020B0503020203020203" pitchFamily="34" charset="-52"/>
              </a:rPr>
              <a:t>ПО-ДРУГОМУ</a:t>
            </a:r>
          </a:p>
        </p:txBody>
      </p:sp>
      <p:pic>
        <p:nvPicPr>
          <p:cNvPr id="4" name="Image 0" descr=" ">
            <a:extLst>
              <a:ext uri="{FF2B5EF4-FFF2-40B4-BE49-F238E27FC236}">
                <a16:creationId xmlns:a16="http://schemas.microsoft.com/office/drawing/2014/main" id="{12A6C104-8A68-1E9C-D98E-2BE4607C583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8588542" y="286048"/>
            <a:ext cx="269663" cy="262341"/>
          </a:xfrm>
          <a:prstGeom prst="rect">
            <a:avLst/>
          </a:prstGeom>
        </p:spPr>
      </p:pic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6916A6AD-BE83-42F7-248C-0FF22D59109E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/>
          <a:stretch/>
        </p:blipFill>
        <p:spPr>
          <a:xfrm>
            <a:off x="7454907" y="211779"/>
            <a:ext cx="946330" cy="3657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56075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08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8E8E8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72ACF16-D792-42BF-2179-12C77E6ACFD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" name="Рисунок 36">
            <a:extLst>
              <a:ext uri="{FF2B5EF4-FFF2-40B4-BE49-F238E27FC236}">
                <a16:creationId xmlns:a16="http://schemas.microsoft.com/office/drawing/2014/main" id="{1D2DFEEA-8B4B-CA3C-3241-CDFACB94C4D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8860" y="1618838"/>
            <a:ext cx="3909781" cy="3412423"/>
          </a:xfrm>
          <a:prstGeom prst="rect">
            <a:avLst/>
          </a:prstGeom>
        </p:spPr>
      </p:pic>
      <p:sp>
        <p:nvSpPr>
          <p:cNvPr id="12" name="Shape 9">
            <a:extLst>
              <a:ext uri="{FF2B5EF4-FFF2-40B4-BE49-F238E27FC236}">
                <a16:creationId xmlns:a16="http://schemas.microsoft.com/office/drawing/2014/main" id="{20D22B59-C9B8-1862-2322-4E455F333F35}"/>
              </a:ext>
            </a:extLst>
          </p:cNvPr>
          <p:cNvSpPr/>
          <p:nvPr/>
        </p:nvSpPr>
        <p:spPr>
          <a:xfrm>
            <a:off x="285749" y="952711"/>
            <a:ext cx="4143353" cy="1028566"/>
          </a:xfrm>
          <a:prstGeom prst="rect">
            <a:avLst/>
          </a:prstGeom>
          <a:noFill/>
          <a:ln/>
        </p:spPr>
      </p:sp>
      <p:sp>
        <p:nvSpPr>
          <p:cNvPr id="13" name="Text 10">
            <a:extLst>
              <a:ext uri="{FF2B5EF4-FFF2-40B4-BE49-F238E27FC236}">
                <a16:creationId xmlns:a16="http://schemas.microsoft.com/office/drawing/2014/main" id="{F02920D2-8A78-C87D-1F6E-C25B443D723F}"/>
              </a:ext>
            </a:extLst>
          </p:cNvPr>
          <p:cNvSpPr>
            <a:spLocks noChangeAspect="1"/>
          </p:cNvSpPr>
          <p:nvPr/>
        </p:nvSpPr>
        <p:spPr>
          <a:xfrm>
            <a:off x="265959" y="931330"/>
            <a:ext cx="4238603" cy="333425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2625"/>
              </a:lnSpc>
            </a:pPr>
            <a:endParaRPr lang="ru-RU" sz="2700" spc="-56" dirty="0">
              <a:solidFill>
                <a:srgbClr val="35322F">
                  <a:alpha val="100000"/>
                </a:srgbClr>
              </a:solidFill>
              <a:latin typeface="Wix Madefor Display Medium" panose="020B0503020203020203" pitchFamily="34" charset="-52"/>
              <a:ea typeface="TT Hoves Pro Trl Expanded Medium" pitchFamily="34" charset="-122"/>
              <a:cs typeface="Wix Madefor Display Medium" panose="020B0503020203020203" pitchFamily="34" charset="-52"/>
            </a:endParaRPr>
          </a:p>
        </p:txBody>
      </p:sp>
      <p:sp>
        <p:nvSpPr>
          <p:cNvPr id="2" name="Text 10">
            <a:extLst>
              <a:ext uri="{FF2B5EF4-FFF2-40B4-BE49-F238E27FC236}">
                <a16:creationId xmlns:a16="http://schemas.microsoft.com/office/drawing/2014/main" id="{B18B620A-C7D7-D180-9C62-8FE21A1A75CC}"/>
              </a:ext>
            </a:extLst>
          </p:cNvPr>
          <p:cNvSpPr>
            <a:spLocks noChangeAspect="1"/>
          </p:cNvSpPr>
          <p:nvPr/>
        </p:nvSpPr>
        <p:spPr>
          <a:xfrm>
            <a:off x="265959" y="616124"/>
            <a:ext cx="4657821" cy="666849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2625"/>
              </a:lnSpc>
            </a:pPr>
            <a:r>
              <a:rPr lang="ru-RU" sz="2700" spc="-56" dirty="0">
                <a:solidFill>
                  <a:srgbClr val="35322F">
                    <a:alpha val="100000"/>
                  </a:srgbClr>
                </a:solidFill>
                <a:latin typeface="Wix Madefor Display Medium" panose="020B0503020203020203" pitchFamily="34" charset="-52"/>
                <a:ea typeface="TT Hoves Pro Trl Expanded Medium" pitchFamily="34" charset="-122"/>
                <a:cs typeface="Wix Madefor Display Medium" panose="020B0503020203020203" pitchFamily="34" charset="-52"/>
              </a:rPr>
              <a:t>Одна плотность,</a:t>
            </a:r>
          </a:p>
          <a:p>
            <a:pPr>
              <a:lnSpc>
                <a:spcPts val="2625"/>
              </a:lnSpc>
            </a:pPr>
            <a:r>
              <a:rPr lang="ru-RU" sz="2700" spc="-56" dirty="0">
                <a:solidFill>
                  <a:srgbClr val="35322F">
                    <a:alpha val="100000"/>
                  </a:srgbClr>
                </a:solidFill>
                <a:latin typeface="Wix Madefor Display Medium" panose="020B0503020203020203" pitchFamily="34" charset="-52"/>
                <a:ea typeface="TT Hoves Pro Trl Expanded Medium" pitchFamily="34" charset="-122"/>
                <a:cs typeface="Wix Madefor Display Medium" panose="020B0503020203020203" pitchFamily="34" charset="-52"/>
              </a:rPr>
              <a:t>разная форма</a:t>
            </a:r>
          </a:p>
        </p:txBody>
      </p:sp>
      <p:grpSp>
        <p:nvGrpSpPr>
          <p:cNvPr id="3" name="Группа 2">
            <a:extLst>
              <a:ext uri="{FF2B5EF4-FFF2-40B4-BE49-F238E27FC236}">
                <a16:creationId xmlns:a16="http://schemas.microsoft.com/office/drawing/2014/main" id="{F8784900-FD73-29AC-BDF4-313E7C3DA8E2}"/>
              </a:ext>
            </a:extLst>
          </p:cNvPr>
          <p:cNvGrpSpPr/>
          <p:nvPr/>
        </p:nvGrpSpPr>
        <p:grpSpPr>
          <a:xfrm>
            <a:off x="5717189" y="715258"/>
            <a:ext cx="3141015" cy="4133297"/>
            <a:chOff x="1990389" y="6742794"/>
            <a:chExt cx="10050616" cy="13225716"/>
          </a:xfrm>
        </p:grpSpPr>
        <p:pic>
          <p:nvPicPr>
            <p:cNvPr id="4" name="Рисунок 3">
              <a:extLst>
                <a:ext uri="{FF2B5EF4-FFF2-40B4-BE49-F238E27FC236}">
                  <a16:creationId xmlns:a16="http://schemas.microsoft.com/office/drawing/2014/main" id="{B0782F78-3AF3-B96F-BF13-DF09F5418FEF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rcRect l="53176" t="70006" r="4928" b="9553"/>
            <a:stretch>
              <a:fillRect/>
            </a:stretch>
          </p:blipFill>
          <p:spPr>
            <a:xfrm>
              <a:off x="2494768" y="14378206"/>
              <a:ext cx="8746133" cy="2266964"/>
            </a:xfrm>
            <a:prstGeom prst="rect">
              <a:avLst/>
            </a:prstGeom>
          </p:spPr>
        </p:pic>
        <p:pic>
          <p:nvPicPr>
            <p:cNvPr id="5" name="Рисунок 4">
              <a:extLst>
                <a:ext uri="{FF2B5EF4-FFF2-40B4-BE49-F238E27FC236}">
                  <a16:creationId xmlns:a16="http://schemas.microsoft.com/office/drawing/2014/main" id="{7EF852E9-CFF0-00AD-782F-D581C6000D84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rcRect l="53176" t="38535" r="4928" b="41024"/>
            <a:stretch>
              <a:fillRect/>
            </a:stretch>
          </p:blipFill>
          <p:spPr>
            <a:xfrm>
              <a:off x="2494769" y="17701548"/>
              <a:ext cx="8746133" cy="2266962"/>
            </a:xfrm>
            <a:prstGeom prst="rect">
              <a:avLst/>
            </a:prstGeom>
          </p:spPr>
        </p:pic>
        <p:pic>
          <p:nvPicPr>
            <p:cNvPr id="6" name="Рисунок 5">
              <a:extLst>
                <a:ext uri="{FF2B5EF4-FFF2-40B4-BE49-F238E27FC236}">
                  <a16:creationId xmlns:a16="http://schemas.microsoft.com/office/drawing/2014/main" id="{8C3FE0C8-6283-1584-6C45-57C9D39E07A0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rcRect l="2798" t="70006" r="53176" b="9553"/>
            <a:stretch>
              <a:fillRect/>
            </a:stretch>
          </p:blipFill>
          <p:spPr>
            <a:xfrm>
              <a:off x="2339815" y="11010894"/>
              <a:ext cx="9190794" cy="2266963"/>
            </a:xfrm>
            <a:prstGeom prst="rect">
              <a:avLst/>
            </a:prstGeom>
          </p:spPr>
        </p:pic>
        <p:pic>
          <p:nvPicPr>
            <p:cNvPr id="7" name="Рисунок 6">
              <a:extLst>
                <a:ext uri="{FF2B5EF4-FFF2-40B4-BE49-F238E27FC236}">
                  <a16:creationId xmlns:a16="http://schemas.microsoft.com/office/drawing/2014/main" id="{E2B9F22F-7136-6EC4-56BC-45EC46A792B2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rcRect l="3490" t="38535" r="53176" b="41024"/>
            <a:stretch>
              <a:fillRect/>
            </a:stretch>
          </p:blipFill>
          <p:spPr>
            <a:xfrm>
              <a:off x="2484320" y="7572382"/>
              <a:ext cx="9046289" cy="2266962"/>
            </a:xfrm>
            <a:prstGeom prst="rect">
              <a:avLst/>
            </a:prstGeom>
          </p:spPr>
        </p:pic>
        <p:sp>
          <p:nvSpPr>
            <p:cNvPr id="8" name="Text 28">
              <a:extLst>
                <a:ext uri="{FF2B5EF4-FFF2-40B4-BE49-F238E27FC236}">
                  <a16:creationId xmlns:a16="http://schemas.microsoft.com/office/drawing/2014/main" id="{11F80F73-E5E2-6EBC-FFD1-A6E8A1B44E2C}"/>
                </a:ext>
              </a:extLst>
            </p:cNvPr>
            <p:cNvSpPr/>
            <p:nvPr/>
          </p:nvSpPr>
          <p:spPr>
            <a:xfrm>
              <a:off x="3604476" y="7229332"/>
              <a:ext cx="6831886" cy="550332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t"/>
            <a:lstStyle/>
            <a:p>
              <a:pPr algn="ctr">
                <a:lnSpc>
                  <a:spcPts val="1260"/>
                </a:lnSpc>
              </a:pPr>
              <a:r>
                <a:rPr lang="ru-RU" sz="900" dirty="0">
                  <a:solidFill>
                    <a:srgbClr val="35322F">
                      <a:alpha val="100000"/>
                    </a:srgbClr>
                  </a:solidFill>
                  <a:latin typeface="Wix Madefor Display Medium" panose="020B0503020203020203" pitchFamily="34" charset="-52"/>
                  <a:ea typeface="TT Hoves Pro Trl Expanded Medium" pitchFamily="34" charset="-122"/>
                  <a:cs typeface="TT Hoves Pro Trl Expanded Medium" pitchFamily="34" charset="-120"/>
                </a:rPr>
                <a:t>Интенсивность застройки</a:t>
              </a:r>
              <a:endParaRPr lang="en-US" sz="900" dirty="0"/>
            </a:p>
          </p:txBody>
        </p:sp>
        <p:sp>
          <p:nvSpPr>
            <p:cNvPr id="9" name="Text 28">
              <a:extLst>
                <a:ext uri="{FF2B5EF4-FFF2-40B4-BE49-F238E27FC236}">
                  <a16:creationId xmlns:a16="http://schemas.microsoft.com/office/drawing/2014/main" id="{D3023BEF-40A5-AFC3-F5C9-432A22F4F7AF}"/>
                </a:ext>
              </a:extLst>
            </p:cNvPr>
            <p:cNvSpPr/>
            <p:nvPr/>
          </p:nvSpPr>
          <p:spPr>
            <a:xfrm>
              <a:off x="4404579" y="10645328"/>
              <a:ext cx="5233495" cy="550333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t"/>
            <a:lstStyle/>
            <a:p>
              <a:pPr algn="ctr">
                <a:lnSpc>
                  <a:spcPts val="1260"/>
                </a:lnSpc>
              </a:pPr>
              <a:r>
                <a:rPr lang="ru-RU" sz="900" dirty="0">
                  <a:solidFill>
                    <a:srgbClr val="35322F">
                      <a:alpha val="100000"/>
                    </a:srgbClr>
                  </a:solidFill>
                  <a:latin typeface="Wix Madefor Display Medium" panose="020B0503020203020203" pitchFamily="34" charset="-52"/>
                  <a:ea typeface="TT Hoves Pro Trl Expanded Medium" pitchFamily="34" charset="-122"/>
                  <a:cs typeface="TT Hoves Pro Trl Expanded Medium" pitchFamily="34" charset="-120"/>
                </a:rPr>
                <a:t>Средняя этажность</a:t>
              </a:r>
              <a:endParaRPr lang="en-US" sz="900" dirty="0"/>
            </a:p>
          </p:txBody>
        </p:sp>
        <p:sp>
          <p:nvSpPr>
            <p:cNvPr id="10" name="Text 28">
              <a:extLst>
                <a:ext uri="{FF2B5EF4-FFF2-40B4-BE49-F238E27FC236}">
                  <a16:creationId xmlns:a16="http://schemas.microsoft.com/office/drawing/2014/main" id="{CDAD2A26-603B-9483-F801-4FB1B4D9EDF7}"/>
                </a:ext>
              </a:extLst>
            </p:cNvPr>
            <p:cNvSpPr/>
            <p:nvPr/>
          </p:nvSpPr>
          <p:spPr>
            <a:xfrm>
              <a:off x="4387306" y="17358500"/>
              <a:ext cx="5233495" cy="550332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t"/>
            <a:lstStyle/>
            <a:p>
              <a:pPr algn="ctr">
                <a:lnSpc>
                  <a:spcPts val="1260"/>
                </a:lnSpc>
              </a:pPr>
              <a:r>
                <a:rPr lang="ru-RU" sz="900" dirty="0">
                  <a:solidFill>
                    <a:srgbClr val="35322F">
                      <a:alpha val="100000"/>
                    </a:srgbClr>
                  </a:solidFill>
                  <a:latin typeface="Wix Madefor Display Medium" panose="020B0503020203020203" pitchFamily="34" charset="-52"/>
                  <a:ea typeface="TT Hoves Pro Trl Expanded Medium" pitchFamily="34" charset="-122"/>
                  <a:cs typeface="TT Hoves Pro Trl Expanded Medium" pitchFamily="34" charset="-120"/>
                </a:rPr>
                <a:t>Пятно застройки</a:t>
              </a:r>
              <a:endParaRPr lang="en-US" sz="900" dirty="0"/>
            </a:p>
          </p:txBody>
        </p:sp>
        <p:sp>
          <p:nvSpPr>
            <p:cNvPr id="11" name="Text 28">
              <a:extLst>
                <a:ext uri="{FF2B5EF4-FFF2-40B4-BE49-F238E27FC236}">
                  <a16:creationId xmlns:a16="http://schemas.microsoft.com/office/drawing/2014/main" id="{FBE41554-4671-23EA-F10B-E6CD4627A1D5}"/>
                </a:ext>
              </a:extLst>
            </p:cNvPr>
            <p:cNvSpPr/>
            <p:nvPr/>
          </p:nvSpPr>
          <p:spPr>
            <a:xfrm>
              <a:off x="4387305" y="14012640"/>
              <a:ext cx="5233495" cy="550332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t"/>
            <a:lstStyle/>
            <a:p>
              <a:pPr algn="ctr">
                <a:lnSpc>
                  <a:spcPts val="1260"/>
                </a:lnSpc>
              </a:pPr>
              <a:r>
                <a:rPr lang="ru-RU" sz="900" dirty="0">
                  <a:solidFill>
                    <a:srgbClr val="35322F">
                      <a:alpha val="100000"/>
                    </a:srgbClr>
                  </a:solidFill>
                  <a:latin typeface="Wix Madefor Display Medium" panose="020B0503020203020203" pitchFamily="34" charset="-52"/>
                  <a:ea typeface="TT Hoves Pro Trl Expanded Medium" pitchFamily="34" charset="-122"/>
                  <a:cs typeface="TT Hoves Pro Trl Expanded Medium" pitchFamily="34" charset="-120"/>
                </a:rPr>
                <a:t>Индекс открытого пр-ва</a:t>
              </a:r>
              <a:endParaRPr lang="en-US" sz="900" dirty="0"/>
            </a:p>
          </p:txBody>
        </p:sp>
        <p:sp>
          <p:nvSpPr>
            <p:cNvPr id="14" name="Прямоугольник 13">
              <a:extLst>
                <a:ext uri="{FF2B5EF4-FFF2-40B4-BE49-F238E27FC236}">
                  <a16:creationId xmlns:a16="http://schemas.microsoft.com/office/drawing/2014/main" id="{740A9C69-CF0E-75E0-0599-F2E2B4D9197A}"/>
                </a:ext>
              </a:extLst>
            </p:cNvPr>
            <p:cNvSpPr/>
            <p:nvPr/>
          </p:nvSpPr>
          <p:spPr>
            <a:xfrm>
              <a:off x="1990389" y="13477419"/>
              <a:ext cx="10050615" cy="3046183"/>
            </a:xfrm>
            <a:prstGeom prst="rect">
              <a:avLst/>
            </a:prstGeom>
            <a:noFill/>
            <a:ln w="38100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 sz="253"/>
            </a:p>
          </p:txBody>
        </p:sp>
        <p:sp>
          <p:nvSpPr>
            <p:cNvPr id="15" name="Прямоугольник 14">
              <a:extLst>
                <a:ext uri="{FF2B5EF4-FFF2-40B4-BE49-F238E27FC236}">
                  <a16:creationId xmlns:a16="http://schemas.microsoft.com/office/drawing/2014/main" id="{63B94179-5908-B991-18BF-245A2B4CED3D}"/>
                </a:ext>
              </a:extLst>
            </p:cNvPr>
            <p:cNvSpPr/>
            <p:nvPr/>
          </p:nvSpPr>
          <p:spPr>
            <a:xfrm>
              <a:off x="1990389" y="16871960"/>
              <a:ext cx="10050615" cy="3046183"/>
            </a:xfrm>
            <a:prstGeom prst="rect">
              <a:avLst/>
            </a:prstGeom>
            <a:noFill/>
            <a:ln w="38100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 sz="253"/>
            </a:p>
          </p:txBody>
        </p:sp>
        <p:sp>
          <p:nvSpPr>
            <p:cNvPr id="16" name="Прямоугольник 15">
              <a:extLst>
                <a:ext uri="{FF2B5EF4-FFF2-40B4-BE49-F238E27FC236}">
                  <a16:creationId xmlns:a16="http://schemas.microsoft.com/office/drawing/2014/main" id="{D6E2CB30-F5EB-627E-0176-03162F533143}"/>
                </a:ext>
              </a:extLst>
            </p:cNvPr>
            <p:cNvSpPr/>
            <p:nvPr/>
          </p:nvSpPr>
          <p:spPr>
            <a:xfrm>
              <a:off x="1990389" y="10110106"/>
              <a:ext cx="10050616" cy="3046183"/>
            </a:xfrm>
            <a:prstGeom prst="rect">
              <a:avLst/>
            </a:prstGeom>
            <a:noFill/>
            <a:ln w="38100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 sz="253"/>
            </a:p>
          </p:txBody>
        </p:sp>
        <p:sp>
          <p:nvSpPr>
            <p:cNvPr id="17" name="Прямоугольник 16">
              <a:extLst>
                <a:ext uri="{FF2B5EF4-FFF2-40B4-BE49-F238E27FC236}">
                  <a16:creationId xmlns:a16="http://schemas.microsoft.com/office/drawing/2014/main" id="{2E3590DD-8F87-72DA-91C0-46BFD481C05B}"/>
                </a:ext>
              </a:extLst>
            </p:cNvPr>
            <p:cNvSpPr/>
            <p:nvPr/>
          </p:nvSpPr>
          <p:spPr>
            <a:xfrm>
              <a:off x="1990389" y="6742794"/>
              <a:ext cx="10050616" cy="3046183"/>
            </a:xfrm>
            <a:prstGeom prst="rect">
              <a:avLst/>
            </a:prstGeom>
            <a:noFill/>
            <a:ln w="38100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 sz="253"/>
            </a:p>
          </p:txBody>
        </p:sp>
      </p:grpSp>
      <p:pic>
        <p:nvPicPr>
          <p:cNvPr id="18" name="Image 0" descr=" ">
            <a:extLst>
              <a:ext uri="{FF2B5EF4-FFF2-40B4-BE49-F238E27FC236}">
                <a16:creationId xmlns:a16="http://schemas.microsoft.com/office/drawing/2014/main" id="{6A4708D0-B72B-F72F-40C9-2817CBDF173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8588542" y="286048"/>
            <a:ext cx="269663" cy="262341"/>
          </a:xfrm>
          <a:prstGeom prst="rect">
            <a:avLst/>
          </a:prstGeom>
        </p:spPr>
      </p:pic>
      <p:pic>
        <p:nvPicPr>
          <p:cNvPr id="19" name="Рисунок 18">
            <a:extLst>
              <a:ext uri="{FF2B5EF4-FFF2-40B4-BE49-F238E27FC236}">
                <a16:creationId xmlns:a16="http://schemas.microsoft.com/office/drawing/2014/main" id="{76B877CA-7BE8-BDCC-E88D-DB3D8C7D209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454907" y="211780"/>
            <a:ext cx="946330" cy="3657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34464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8E8E8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708D358-068E-3DFF-87E8-99B67DDDA5F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6" name="Рисунок 45">
            <a:extLst>
              <a:ext uri="{FF2B5EF4-FFF2-40B4-BE49-F238E27FC236}">
                <a16:creationId xmlns:a16="http://schemas.microsoft.com/office/drawing/2014/main" id="{7BD3362F-7547-7442-FB40-AEC87B3C8A3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3176" t="70006" r="4928" b="9553"/>
          <a:stretch>
            <a:fillRect/>
          </a:stretch>
        </p:blipFill>
        <p:spPr>
          <a:xfrm>
            <a:off x="5874817" y="3101475"/>
            <a:ext cx="2733338" cy="708471"/>
          </a:xfrm>
          <a:prstGeom prst="rect">
            <a:avLst/>
          </a:prstGeom>
        </p:spPr>
      </p:pic>
      <p:pic>
        <p:nvPicPr>
          <p:cNvPr id="47" name="Рисунок 46">
            <a:extLst>
              <a:ext uri="{FF2B5EF4-FFF2-40B4-BE49-F238E27FC236}">
                <a16:creationId xmlns:a16="http://schemas.microsoft.com/office/drawing/2014/main" id="{75AB416B-DF28-C0A7-1862-9B0D2EC45EC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3176" t="38535" r="4928" b="41024"/>
          <a:stretch>
            <a:fillRect/>
          </a:stretch>
        </p:blipFill>
        <p:spPr>
          <a:xfrm>
            <a:off x="5874818" y="4140085"/>
            <a:ext cx="2733338" cy="708470"/>
          </a:xfrm>
          <a:prstGeom prst="rect">
            <a:avLst/>
          </a:prstGeom>
        </p:spPr>
      </p:pic>
      <p:pic>
        <p:nvPicPr>
          <p:cNvPr id="48" name="Рисунок 47">
            <a:extLst>
              <a:ext uri="{FF2B5EF4-FFF2-40B4-BE49-F238E27FC236}">
                <a16:creationId xmlns:a16="http://schemas.microsoft.com/office/drawing/2014/main" id="{FD2C767C-5151-F777-81DF-928835D99A5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798" t="70006" r="53176" b="9553"/>
          <a:stretch>
            <a:fillRect/>
          </a:stretch>
        </p:blipFill>
        <p:spPr>
          <a:xfrm>
            <a:off x="5826391" y="2049123"/>
            <a:ext cx="2872304" cy="708471"/>
          </a:xfrm>
          <a:prstGeom prst="rect">
            <a:avLst/>
          </a:prstGeom>
        </p:spPr>
      </p:pic>
      <p:pic>
        <p:nvPicPr>
          <p:cNvPr id="49" name="Рисунок 48">
            <a:extLst>
              <a:ext uri="{FF2B5EF4-FFF2-40B4-BE49-F238E27FC236}">
                <a16:creationId xmlns:a16="http://schemas.microsoft.com/office/drawing/2014/main" id="{4EC68E76-4C1F-8114-BCC7-F81440B10F8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490" t="38535" r="53176" b="41024"/>
          <a:stretch>
            <a:fillRect/>
          </a:stretch>
        </p:blipFill>
        <p:spPr>
          <a:xfrm>
            <a:off x="5871552" y="974521"/>
            <a:ext cx="2827143" cy="708470"/>
          </a:xfrm>
          <a:prstGeom prst="rect">
            <a:avLst/>
          </a:prstGeom>
        </p:spPr>
      </p:pic>
      <p:sp>
        <p:nvSpPr>
          <p:cNvPr id="50" name="Text 28">
            <a:extLst>
              <a:ext uri="{FF2B5EF4-FFF2-40B4-BE49-F238E27FC236}">
                <a16:creationId xmlns:a16="http://schemas.microsoft.com/office/drawing/2014/main" id="{D00BECB1-F2FD-CC21-EA1D-F23588F8A78A}"/>
              </a:ext>
            </a:extLst>
          </p:cNvPr>
          <p:cNvSpPr/>
          <p:nvPr/>
        </p:nvSpPr>
        <p:spPr>
          <a:xfrm>
            <a:off x="6221623" y="836831"/>
            <a:ext cx="2135099" cy="1719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>
              <a:lnSpc>
                <a:spcPts val="1260"/>
              </a:lnSpc>
            </a:pPr>
            <a:r>
              <a:rPr lang="ru-RU" sz="1000" dirty="0">
                <a:solidFill>
                  <a:srgbClr val="35322F">
                    <a:alpha val="100000"/>
                  </a:srgbClr>
                </a:solidFill>
                <a:latin typeface="Wix Madefor Display Medium" panose="020B0503020203020203" pitchFamily="34" charset="-52"/>
                <a:ea typeface="TT Hoves Pro Trl Expanded Medium" pitchFamily="34" charset="-122"/>
                <a:cs typeface="TT Hoves Pro Trl Expanded Medium" pitchFamily="34" charset="-120"/>
              </a:rPr>
              <a:t>Интенсивность застройки</a:t>
            </a:r>
            <a:endParaRPr lang="en-US" sz="1000" dirty="0"/>
          </a:p>
        </p:txBody>
      </p:sp>
      <p:sp>
        <p:nvSpPr>
          <p:cNvPr id="51" name="Text 28">
            <a:extLst>
              <a:ext uri="{FF2B5EF4-FFF2-40B4-BE49-F238E27FC236}">
                <a16:creationId xmlns:a16="http://schemas.microsoft.com/office/drawing/2014/main" id="{F0F6C247-8121-50DA-DBB9-6730AFFABC93}"/>
              </a:ext>
            </a:extLst>
          </p:cNvPr>
          <p:cNvSpPr/>
          <p:nvPr/>
        </p:nvSpPr>
        <p:spPr>
          <a:xfrm>
            <a:off x="6471671" y="1904397"/>
            <a:ext cx="1635570" cy="1719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>
              <a:lnSpc>
                <a:spcPts val="1260"/>
              </a:lnSpc>
            </a:pPr>
            <a:r>
              <a:rPr lang="ru-RU" sz="1000" dirty="0">
                <a:solidFill>
                  <a:srgbClr val="35322F">
                    <a:alpha val="100000"/>
                  </a:srgbClr>
                </a:solidFill>
                <a:latin typeface="Wix Madefor Display Medium" panose="020B0503020203020203" pitchFamily="34" charset="-52"/>
                <a:ea typeface="TT Hoves Pro Trl Expanded Medium" pitchFamily="34" charset="-122"/>
                <a:cs typeface="TT Hoves Pro Trl Expanded Medium" pitchFamily="34" charset="-120"/>
              </a:rPr>
              <a:t>Средняя этажность</a:t>
            </a:r>
            <a:endParaRPr lang="en-US" sz="1000" dirty="0"/>
          </a:p>
        </p:txBody>
      </p:sp>
      <p:sp>
        <p:nvSpPr>
          <p:cNvPr id="52" name="Text 28">
            <a:extLst>
              <a:ext uri="{FF2B5EF4-FFF2-40B4-BE49-F238E27FC236}">
                <a16:creationId xmlns:a16="http://schemas.microsoft.com/office/drawing/2014/main" id="{84A8FAA6-9CD8-EF51-A485-EED4B7EF96B2}"/>
              </a:ext>
            </a:extLst>
          </p:cNvPr>
          <p:cNvSpPr/>
          <p:nvPr/>
        </p:nvSpPr>
        <p:spPr>
          <a:xfrm>
            <a:off x="6466273" y="4002395"/>
            <a:ext cx="1635570" cy="1719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>
              <a:lnSpc>
                <a:spcPts val="1260"/>
              </a:lnSpc>
            </a:pPr>
            <a:r>
              <a:rPr lang="ru-RU" sz="1000" dirty="0">
                <a:solidFill>
                  <a:srgbClr val="35322F">
                    <a:alpha val="100000"/>
                  </a:srgbClr>
                </a:solidFill>
                <a:latin typeface="Wix Madefor Display Medium" panose="020B0503020203020203" pitchFamily="34" charset="-52"/>
                <a:ea typeface="TT Hoves Pro Trl Expanded Medium" pitchFamily="34" charset="-122"/>
                <a:cs typeface="TT Hoves Pro Trl Expanded Medium" pitchFamily="34" charset="-120"/>
              </a:rPr>
              <a:t>Пятно застройки</a:t>
            </a:r>
            <a:endParaRPr lang="en-US" sz="1000" dirty="0"/>
          </a:p>
        </p:txBody>
      </p:sp>
      <p:sp>
        <p:nvSpPr>
          <p:cNvPr id="53" name="Text 28">
            <a:extLst>
              <a:ext uri="{FF2B5EF4-FFF2-40B4-BE49-F238E27FC236}">
                <a16:creationId xmlns:a16="http://schemas.microsoft.com/office/drawing/2014/main" id="{EE0EB578-0DDE-816B-C714-757756ADE69B}"/>
              </a:ext>
            </a:extLst>
          </p:cNvPr>
          <p:cNvSpPr/>
          <p:nvPr/>
        </p:nvSpPr>
        <p:spPr>
          <a:xfrm>
            <a:off x="6466272" y="2956748"/>
            <a:ext cx="1635570" cy="1719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>
              <a:lnSpc>
                <a:spcPts val="1260"/>
              </a:lnSpc>
            </a:pPr>
            <a:r>
              <a:rPr lang="ru-RU" sz="1000" dirty="0">
                <a:solidFill>
                  <a:srgbClr val="35322F">
                    <a:alpha val="100000"/>
                  </a:srgbClr>
                </a:solidFill>
                <a:latin typeface="Wix Madefor Display Medium" panose="020B0503020203020203" pitchFamily="34" charset="-52"/>
                <a:ea typeface="TT Hoves Pro Trl Expanded Medium" pitchFamily="34" charset="-122"/>
                <a:cs typeface="TT Hoves Pro Trl Expanded Medium" pitchFamily="34" charset="-120"/>
              </a:rPr>
              <a:t>Индекс открытого пр-ва</a:t>
            </a:r>
            <a:endParaRPr lang="en-US" sz="1000" dirty="0"/>
          </a:p>
        </p:txBody>
      </p:sp>
      <p:sp>
        <p:nvSpPr>
          <p:cNvPr id="54" name="Прямоугольник 53">
            <a:extLst>
              <a:ext uri="{FF2B5EF4-FFF2-40B4-BE49-F238E27FC236}">
                <a16:creationId xmlns:a16="http://schemas.microsoft.com/office/drawing/2014/main" id="{FF98F250-700E-4751-AD58-4BE63C967499}"/>
              </a:ext>
            </a:extLst>
          </p:cNvPr>
          <p:cNvSpPr/>
          <p:nvPr/>
        </p:nvSpPr>
        <p:spPr>
          <a:xfrm>
            <a:off x="5717189" y="2819961"/>
            <a:ext cx="3141015" cy="951992"/>
          </a:xfrm>
          <a:prstGeom prst="rect">
            <a:avLst/>
          </a:prstGeom>
          <a:noFill/>
          <a:ln w="1905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sz="253"/>
          </a:p>
        </p:txBody>
      </p:sp>
      <p:sp>
        <p:nvSpPr>
          <p:cNvPr id="55" name="Прямоугольник 54">
            <a:extLst>
              <a:ext uri="{FF2B5EF4-FFF2-40B4-BE49-F238E27FC236}">
                <a16:creationId xmlns:a16="http://schemas.microsoft.com/office/drawing/2014/main" id="{8AB6AB7B-60E1-F0D5-2167-F6010F9C1392}"/>
              </a:ext>
            </a:extLst>
          </p:cNvPr>
          <p:cNvSpPr/>
          <p:nvPr/>
        </p:nvSpPr>
        <p:spPr>
          <a:xfrm>
            <a:off x="5717189" y="3880822"/>
            <a:ext cx="3141015" cy="951992"/>
          </a:xfrm>
          <a:prstGeom prst="rect">
            <a:avLst/>
          </a:prstGeom>
          <a:noFill/>
          <a:ln w="1905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sz="253"/>
          </a:p>
        </p:txBody>
      </p:sp>
      <p:sp>
        <p:nvSpPr>
          <p:cNvPr id="56" name="Прямоугольник 55">
            <a:extLst>
              <a:ext uri="{FF2B5EF4-FFF2-40B4-BE49-F238E27FC236}">
                <a16:creationId xmlns:a16="http://schemas.microsoft.com/office/drawing/2014/main" id="{96E42DE2-12DE-5FAC-8C39-45708D93AFB9}"/>
              </a:ext>
            </a:extLst>
          </p:cNvPr>
          <p:cNvSpPr/>
          <p:nvPr/>
        </p:nvSpPr>
        <p:spPr>
          <a:xfrm>
            <a:off x="5717189" y="1767609"/>
            <a:ext cx="3141015" cy="951992"/>
          </a:xfrm>
          <a:prstGeom prst="rect">
            <a:avLst/>
          </a:prstGeom>
          <a:noFill/>
          <a:ln w="1905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sz="253"/>
          </a:p>
        </p:txBody>
      </p:sp>
      <p:sp>
        <p:nvSpPr>
          <p:cNvPr id="57" name="Прямоугольник 56">
            <a:extLst>
              <a:ext uri="{FF2B5EF4-FFF2-40B4-BE49-F238E27FC236}">
                <a16:creationId xmlns:a16="http://schemas.microsoft.com/office/drawing/2014/main" id="{89E5A81F-48DF-A491-AB54-1F4F925EC505}"/>
              </a:ext>
            </a:extLst>
          </p:cNvPr>
          <p:cNvSpPr/>
          <p:nvPr/>
        </p:nvSpPr>
        <p:spPr>
          <a:xfrm>
            <a:off x="5717189" y="715258"/>
            <a:ext cx="3141015" cy="951992"/>
          </a:xfrm>
          <a:prstGeom prst="rect">
            <a:avLst/>
          </a:prstGeom>
          <a:noFill/>
          <a:ln w="1905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sz="253"/>
          </a:p>
        </p:txBody>
      </p:sp>
      <p:sp>
        <p:nvSpPr>
          <p:cNvPr id="12" name="Shape 9">
            <a:extLst>
              <a:ext uri="{FF2B5EF4-FFF2-40B4-BE49-F238E27FC236}">
                <a16:creationId xmlns:a16="http://schemas.microsoft.com/office/drawing/2014/main" id="{F25D5570-DB2F-5B8D-588D-93AF5B837BC5}"/>
              </a:ext>
            </a:extLst>
          </p:cNvPr>
          <p:cNvSpPr/>
          <p:nvPr/>
        </p:nvSpPr>
        <p:spPr>
          <a:xfrm>
            <a:off x="285749" y="952711"/>
            <a:ext cx="4143353" cy="1028566"/>
          </a:xfrm>
          <a:prstGeom prst="rect">
            <a:avLst/>
          </a:prstGeom>
          <a:noFill/>
          <a:ln/>
        </p:spPr>
      </p:sp>
      <p:sp>
        <p:nvSpPr>
          <p:cNvPr id="13" name="Text 10">
            <a:extLst>
              <a:ext uri="{FF2B5EF4-FFF2-40B4-BE49-F238E27FC236}">
                <a16:creationId xmlns:a16="http://schemas.microsoft.com/office/drawing/2014/main" id="{EF02445F-2C6A-DFED-0CB3-1A3B602EE45C}"/>
              </a:ext>
            </a:extLst>
          </p:cNvPr>
          <p:cNvSpPr>
            <a:spLocks noChangeAspect="1"/>
          </p:cNvSpPr>
          <p:nvPr/>
        </p:nvSpPr>
        <p:spPr>
          <a:xfrm>
            <a:off x="265959" y="931330"/>
            <a:ext cx="4238603" cy="333425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2625"/>
              </a:lnSpc>
            </a:pPr>
            <a:endParaRPr lang="ru-RU" sz="2700" spc="-56" dirty="0">
              <a:solidFill>
                <a:srgbClr val="35322F">
                  <a:alpha val="100000"/>
                </a:srgbClr>
              </a:solidFill>
              <a:latin typeface="Wix Madefor Display Medium" panose="020B0503020203020203" pitchFamily="34" charset="-52"/>
              <a:ea typeface="TT Hoves Pro Trl Expanded Medium" pitchFamily="34" charset="-122"/>
              <a:cs typeface="Wix Madefor Display Medium" panose="020B0503020203020203" pitchFamily="34" charset="-52"/>
            </a:endParaRPr>
          </a:p>
        </p:txBody>
      </p:sp>
      <p:sp>
        <p:nvSpPr>
          <p:cNvPr id="2" name="Text 10">
            <a:extLst>
              <a:ext uri="{FF2B5EF4-FFF2-40B4-BE49-F238E27FC236}">
                <a16:creationId xmlns:a16="http://schemas.microsoft.com/office/drawing/2014/main" id="{DC9AF8E4-EB03-B275-C997-F83863353B16}"/>
              </a:ext>
            </a:extLst>
          </p:cNvPr>
          <p:cNvSpPr>
            <a:spLocks noChangeAspect="1"/>
          </p:cNvSpPr>
          <p:nvPr/>
        </p:nvSpPr>
        <p:spPr>
          <a:xfrm>
            <a:off x="265959" y="616124"/>
            <a:ext cx="4657821" cy="666849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2625"/>
              </a:lnSpc>
            </a:pPr>
            <a:r>
              <a:rPr lang="ru-RU" sz="2700" spc="-56" dirty="0">
                <a:solidFill>
                  <a:srgbClr val="35322F">
                    <a:alpha val="100000"/>
                  </a:srgbClr>
                </a:solidFill>
                <a:latin typeface="Wix Madefor Display Medium" panose="020B0503020203020203" pitchFamily="34" charset="-52"/>
                <a:ea typeface="TT Hoves Pro Trl Expanded Medium" pitchFamily="34" charset="-122"/>
                <a:cs typeface="Wix Madefor Display Medium" panose="020B0503020203020203" pitchFamily="34" charset="-52"/>
              </a:rPr>
              <a:t>Одна плотность,</a:t>
            </a:r>
          </a:p>
          <a:p>
            <a:pPr>
              <a:lnSpc>
                <a:spcPts val="2625"/>
              </a:lnSpc>
            </a:pPr>
            <a:r>
              <a:rPr lang="ru-RU" sz="2700" spc="-56" dirty="0">
                <a:solidFill>
                  <a:srgbClr val="35322F">
                    <a:alpha val="100000"/>
                  </a:srgbClr>
                </a:solidFill>
                <a:latin typeface="Wix Madefor Display Medium" panose="020B0503020203020203" pitchFamily="34" charset="-52"/>
                <a:ea typeface="TT Hoves Pro Trl Expanded Medium" pitchFamily="34" charset="-122"/>
                <a:cs typeface="Wix Madefor Display Medium" panose="020B0503020203020203" pitchFamily="34" charset="-52"/>
              </a:rPr>
              <a:t>разная форма</a:t>
            </a:r>
          </a:p>
        </p:txBody>
      </p:sp>
      <p:grpSp>
        <p:nvGrpSpPr>
          <p:cNvPr id="11" name="Группа 10">
            <a:extLst>
              <a:ext uri="{FF2B5EF4-FFF2-40B4-BE49-F238E27FC236}">
                <a16:creationId xmlns:a16="http://schemas.microsoft.com/office/drawing/2014/main" id="{599D4F32-69F8-902B-FA40-2809B9E30DD0}"/>
              </a:ext>
            </a:extLst>
          </p:cNvPr>
          <p:cNvGrpSpPr/>
          <p:nvPr/>
        </p:nvGrpSpPr>
        <p:grpSpPr>
          <a:xfrm>
            <a:off x="1760077" y="3302187"/>
            <a:ext cx="1649216" cy="1382576"/>
            <a:chOff x="16908340" y="7757356"/>
            <a:chExt cx="6656125" cy="5579987"/>
          </a:xfrm>
        </p:grpSpPr>
        <p:pic>
          <p:nvPicPr>
            <p:cNvPr id="14" name="Рисунок 13">
              <a:extLst>
                <a:ext uri="{FF2B5EF4-FFF2-40B4-BE49-F238E27FC236}">
                  <a16:creationId xmlns:a16="http://schemas.microsoft.com/office/drawing/2014/main" id="{AF702AB2-5601-02F7-67A3-D6DCE4F112AC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rcRect/>
            <a:stretch/>
          </p:blipFill>
          <p:spPr>
            <a:xfrm>
              <a:off x="18054381" y="7757356"/>
              <a:ext cx="5510084" cy="5510084"/>
            </a:xfrm>
            <a:prstGeom prst="rect">
              <a:avLst/>
            </a:prstGeom>
          </p:spPr>
        </p:pic>
        <p:grpSp>
          <p:nvGrpSpPr>
            <p:cNvPr id="15" name="Группа 14">
              <a:extLst>
                <a:ext uri="{FF2B5EF4-FFF2-40B4-BE49-F238E27FC236}">
                  <a16:creationId xmlns:a16="http://schemas.microsoft.com/office/drawing/2014/main" id="{40C7A0C1-D1B1-FBB7-E583-5F39FAEDAAE9}"/>
                </a:ext>
              </a:extLst>
            </p:cNvPr>
            <p:cNvGrpSpPr/>
            <p:nvPr/>
          </p:nvGrpSpPr>
          <p:grpSpPr>
            <a:xfrm>
              <a:off x="16908340" y="10647628"/>
              <a:ext cx="1359644" cy="1359644"/>
              <a:chOff x="11210925" y="8153400"/>
              <a:chExt cx="1600200" cy="1600200"/>
            </a:xfrm>
          </p:grpSpPr>
          <p:sp>
            <p:nvSpPr>
              <p:cNvPr id="17" name="Прямоугольник 16">
                <a:extLst>
                  <a:ext uri="{FF2B5EF4-FFF2-40B4-BE49-F238E27FC236}">
                    <a16:creationId xmlns:a16="http://schemas.microsoft.com/office/drawing/2014/main" id="{9123D90B-3B21-A5DC-FFC9-EBBBE36BDB09}"/>
                  </a:ext>
                </a:extLst>
              </p:cNvPr>
              <p:cNvSpPr/>
              <p:nvPr/>
            </p:nvSpPr>
            <p:spPr>
              <a:xfrm>
                <a:off x="11210925" y="8153400"/>
                <a:ext cx="1600200" cy="1600200"/>
              </a:xfrm>
              <a:prstGeom prst="rect">
                <a:avLst/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3">
                  <a:shade val="15000"/>
                </a:schemeClr>
              </a:lnRef>
              <a:fillRef idx="1">
                <a:schemeClr val="accent3"/>
              </a:fillRef>
              <a:effectRef idx="0">
                <a:schemeClr val="accent3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ru-RU" sz="253"/>
              </a:p>
            </p:txBody>
          </p:sp>
          <p:sp>
            <p:nvSpPr>
              <p:cNvPr id="18" name="Прямоугольник 17">
                <a:extLst>
                  <a:ext uri="{FF2B5EF4-FFF2-40B4-BE49-F238E27FC236}">
                    <a16:creationId xmlns:a16="http://schemas.microsoft.com/office/drawing/2014/main" id="{1409BE52-78CB-12A3-C223-E0F2AFBB4B41}"/>
                  </a:ext>
                </a:extLst>
              </p:cNvPr>
              <p:cNvSpPr/>
              <p:nvPr/>
            </p:nvSpPr>
            <p:spPr>
              <a:xfrm>
                <a:off x="11344275" y="8286750"/>
                <a:ext cx="1333500" cy="1333500"/>
              </a:xfrm>
              <a:prstGeom prst="rect">
                <a:avLst/>
              </a:prstGeom>
              <a:solidFill>
                <a:srgbClr val="35322F"/>
              </a:solidFill>
              <a:ln>
                <a:noFill/>
              </a:ln>
            </p:spPr>
            <p:style>
              <a:lnRef idx="2">
                <a:schemeClr val="accent3">
                  <a:shade val="15000"/>
                </a:schemeClr>
              </a:lnRef>
              <a:fillRef idx="1">
                <a:schemeClr val="accent3"/>
              </a:fillRef>
              <a:effectRef idx="0">
                <a:schemeClr val="accent3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ru-RU" sz="253"/>
              </a:p>
            </p:txBody>
          </p:sp>
          <p:sp>
            <p:nvSpPr>
              <p:cNvPr id="19" name="Прямоугольник 18">
                <a:extLst>
                  <a:ext uri="{FF2B5EF4-FFF2-40B4-BE49-F238E27FC236}">
                    <a16:creationId xmlns:a16="http://schemas.microsoft.com/office/drawing/2014/main" id="{13786E50-ED00-0DDF-DADC-54E5A7C521B1}"/>
                  </a:ext>
                </a:extLst>
              </p:cNvPr>
              <p:cNvSpPr/>
              <p:nvPr/>
            </p:nvSpPr>
            <p:spPr>
              <a:xfrm>
                <a:off x="11661775" y="8604250"/>
                <a:ext cx="698500" cy="698500"/>
              </a:xfrm>
              <a:prstGeom prst="rect">
                <a:avLst/>
              </a:prstGeom>
              <a:solidFill>
                <a:srgbClr val="FE4D08"/>
              </a:solidFill>
              <a:ln>
                <a:noFill/>
              </a:ln>
            </p:spPr>
            <p:style>
              <a:lnRef idx="2">
                <a:schemeClr val="accent3">
                  <a:shade val="15000"/>
                </a:schemeClr>
              </a:lnRef>
              <a:fillRef idx="1">
                <a:schemeClr val="accent3"/>
              </a:fillRef>
              <a:effectRef idx="0">
                <a:schemeClr val="accent3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ru-RU" sz="253" dirty="0">
                  <a:solidFill>
                    <a:schemeClr val="bg1">
                      <a:lumMod val="75000"/>
                    </a:schemeClr>
                  </a:solidFill>
                </a:endParaRPr>
              </a:p>
            </p:txBody>
          </p:sp>
        </p:grpSp>
        <p:sp>
          <p:nvSpPr>
            <p:cNvPr id="16" name="Text 12">
              <a:extLst>
                <a:ext uri="{FF2B5EF4-FFF2-40B4-BE49-F238E27FC236}">
                  <a16:creationId xmlns:a16="http://schemas.microsoft.com/office/drawing/2014/main" id="{1529AFB9-E403-7C82-1693-DE7571A559EF}"/>
                </a:ext>
              </a:extLst>
            </p:cNvPr>
            <p:cNvSpPr/>
            <p:nvPr/>
          </p:nvSpPr>
          <p:spPr>
            <a:xfrm>
              <a:off x="17118402" y="12669678"/>
              <a:ext cx="6109466" cy="667665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t">
              <a:spAutoFit/>
            </a:bodyPr>
            <a:lstStyle/>
            <a:p>
              <a:pPr algn="ctr">
                <a:lnSpc>
                  <a:spcPts val="1350"/>
                </a:lnSpc>
              </a:pPr>
              <a:r>
                <a:rPr lang="ru-RU" sz="1000" dirty="0">
                  <a:solidFill>
                    <a:srgbClr val="35322F"/>
                  </a:solidFill>
                  <a:latin typeface="Wix Madefor Display Medium" panose="020B0503020203020203" pitchFamily="34" charset="-52"/>
                  <a:ea typeface="TT Hoves Pro Trl Expanded Regular" pitchFamily="34" charset="-122"/>
                  <a:cs typeface="Wix Madefor Display Medium" panose="020B0503020203020203" pitchFamily="34" charset="-52"/>
                </a:rPr>
                <a:t>Квартал с городом</a:t>
              </a:r>
            </a:p>
          </p:txBody>
        </p:sp>
      </p:grpSp>
      <p:grpSp>
        <p:nvGrpSpPr>
          <p:cNvPr id="20" name="Группа 19">
            <a:extLst>
              <a:ext uri="{FF2B5EF4-FFF2-40B4-BE49-F238E27FC236}">
                <a16:creationId xmlns:a16="http://schemas.microsoft.com/office/drawing/2014/main" id="{EA96214A-B5AD-3BD0-C048-DB8F6D2EA267}"/>
              </a:ext>
            </a:extLst>
          </p:cNvPr>
          <p:cNvGrpSpPr/>
          <p:nvPr/>
        </p:nvGrpSpPr>
        <p:grpSpPr>
          <a:xfrm>
            <a:off x="772683" y="1536889"/>
            <a:ext cx="1641110" cy="1556782"/>
            <a:chOff x="709316" y="7054272"/>
            <a:chExt cx="6623412" cy="6283070"/>
          </a:xfrm>
        </p:grpSpPr>
        <p:pic>
          <p:nvPicPr>
            <p:cNvPr id="21" name="Рисунок 20">
              <a:extLst>
                <a:ext uri="{FF2B5EF4-FFF2-40B4-BE49-F238E27FC236}">
                  <a16:creationId xmlns:a16="http://schemas.microsoft.com/office/drawing/2014/main" id="{A0851415-A916-60B3-B0C4-8A27077D488C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rcRect/>
            <a:stretch/>
          </p:blipFill>
          <p:spPr>
            <a:xfrm>
              <a:off x="1822644" y="7054272"/>
              <a:ext cx="5510084" cy="5510084"/>
            </a:xfrm>
            <a:prstGeom prst="rect">
              <a:avLst/>
            </a:prstGeom>
          </p:spPr>
        </p:pic>
        <p:grpSp>
          <p:nvGrpSpPr>
            <p:cNvPr id="22" name="Группа 21">
              <a:extLst>
                <a:ext uri="{FF2B5EF4-FFF2-40B4-BE49-F238E27FC236}">
                  <a16:creationId xmlns:a16="http://schemas.microsoft.com/office/drawing/2014/main" id="{98DE21D8-7766-5163-4918-03793E54F40A}"/>
                </a:ext>
              </a:extLst>
            </p:cNvPr>
            <p:cNvGrpSpPr/>
            <p:nvPr/>
          </p:nvGrpSpPr>
          <p:grpSpPr>
            <a:xfrm>
              <a:off x="709316" y="10647628"/>
              <a:ext cx="1359644" cy="1359644"/>
              <a:chOff x="7143750" y="8077200"/>
              <a:chExt cx="1600200" cy="1600200"/>
            </a:xfrm>
          </p:grpSpPr>
          <p:sp>
            <p:nvSpPr>
              <p:cNvPr id="24" name="Прямоугольник 23">
                <a:extLst>
                  <a:ext uri="{FF2B5EF4-FFF2-40B4-BE49-F238E27FC236}">
                    <a16:creationId xmlns:a16="http://schemas.microsoft.com/office/drawing/2014/main" id="{DB7E6962-0FE3-0F87-B1A1-12E2794617C8}"/>
                  </a:ext>
                </a:extLst>
              </p:cNvPr>
              <p:cNvSpPr/>
              <p:nvPr/>
            </p:nvSpPr>
            <p:spPr>
              <a:xfrm>
                <a:off x="7143750" y="8077200"/>
                <a:ext cx="1600200" cy="1600200"/>
              </a:xfrm>
              <a:prstGeom prst="rect">
                <a:avLst/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3">
                  <a:shade val="15000"/>
                </a:schemeClr>
              </a:lnRef>
              <a:fillRef idx="1">
                <a:schemeClr val="accent3"/>
              </a:fillRef>
              <a:effectRef idx="0">
                <a:schemeClr val="accent3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ru-RU" sz="253"/>
              </a:p>
            </p:txBody>
          </p:sp>
          <p:sp>
            <p:nvSpPr>
              <p:cNvPr id="25" name="Прямоугольник 24">
                <a:extLst>
                  <a:ext uri="{FF2B5EF4-FFF2-40B4-BE49-F238E27FC236}">
                    <a16:creationId xmlns:a16="http://schemas.microsoft.com/office/drawing/2014/main" id="{645478BF-DD59-C683-35B2-D625C9A44D69}"/>
                  </a:ext>
                </a:extLst>
              </p:cNvPr>
              <p:cNvSpPr/>
              <p:nvPr/>
            </p:nvSpPr>
            <p:spPr>
              <a:xfrm>
                <a:off x="7245350" y="8191500"/>
                <a:ext cx="590550" cy="590550"/>
              </a:xfrm>
              <a:prstGeom prst="rect">
                <a:avLst/>
              </a:prstGeom>
              <a:solidFill>
                <a:srgbClr val="35322F"/>
              </a:solidFill>
              <a:ln>
                <a:noFill/>
              </a:ln>
            </p:spPr>
            <p:style>
              <a:lnRef idx="2">
                <a:schemeClr val="accent3">
                  <a:shade val="15000"/>
                </a:schemeClr>
              </a:lnRef>
              <a:fillRef idx="1">
                <a:schemeClr val="accent3"/>
              </a:fillRef>
              <a:effectRef idx="0">
                <a:schemeClr val="accent3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ru-RU" sz="253"/>
              </a:p>
            </p:txBody>
          </p:sp>
          <p:sp>
            <p:nvSpPr>
              <p:cNvPr id="27" name="Прямоугольник 26">
                <a:extLst>
                  <a:ext uri="{FF2B5EF4-FFF2-40B4-BE49-F238E27FC236}">
                    <a16:creationId xmlns:a16="http://schemas.microsoft.com/office/drawing/2014/main" id="{2D447211-3E4B-A4ED-B0A8-177CE417682C}"/>
                  </a:ext>
                </a:extLst>
              </p:cNvPr>
              <p:cNvSpPr/>
              <p:nvPr/>
            </p:nvSpPr>
            <p:spPr>
              <a:xfrm>
                <a:off x="8035927" y="8191500"/>
                <a:ext cx="590550" cy="590550"/>
              </a:xfrm>
              <a:prstGeom prst="rect">
                <a:avLst/>
              </a:prstGeom>
              <a:solidFill>
                <a:srgbClr val="35322F"/>
              </a:solidFill>
              <a:ln>
                <a:noFill/>
              </a:ln>
            </p:spPr>
            <p:style>
              <a:lnRef idx="2">
                <a:schemeClr val="accent3">
                  <a:shade val="15000"/>
                </a:schemeClr>
              </a:lnRef>
              <a:fillRef idx="1">
                <a:schemeClr val="accent3"/>
              </a:fillRef>
              <a:effectRef idx="0">
                <a:schemeClr val="accent3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ru-RU" sz="253"/>
              </a:p>
            </p:txBody>
          </p:sp>
          <p:sp>
            <p:nvSpPr>
              <p:cNvPr id="28" name="Прямоугольник 27">
                <a:extLst>
                  <a:ext uri="{FF2B5EF4-FFF2-40B4-BE49-F238E27FC236}">
                    <a16:creationId xmlns:a16="http://schemas.microsoft.com/office/drawing/2014/main" id="{B43E5903-72B4-47EF-0CC1-FAE33B8A02D2}"/>
                  </a:ext>
                </a:extLst>
              </p:cNvPr>
              <p:cNvSpPr/>
              <p:nvPr/>
            </p:nvSpPr>
            <p:spPr>
              <a:xfrm>
                <a:off x="7245350" y="8972550"/>
                <a:ext cx="590550" cy="590550"/>
              </a:xfrm>
              <a:prstGeom prst="rect">
                <a:avLst/>
              </a:prstGeom>
              <a:solidFill>
                <a:srgbClr val="35322F"/>
              </a:solidFill>
              <a:ln>
                <a:noFill/>
              </a:ln>
            </p:spPr>
            <p:style>
              <a:lnRef idx="2">
                <a:schemeClr val="accent3">
                  <a:shade val="15000"/>
                </a:schemeClr>
              </a:lnRef>
              <a:fillRef idx="1">
                <a:schemeClr val="accent3"/>
              </a:fillRef>
              <a:effectRef idx="0">
                <a:schemeClr val="accent3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ru-RU" sz="253"/>
              </a:p>
            </p:txBody>
          </p:sp>
          <p:sp>
            <p:nvSpPr>
              <p:cNvPr id="29" name="Прямоугольник 28">
                <a:extLst>
                  <a:ext uri="{FF2B5EF4-FFF2-40B4-BE49-F238E27FC236}">
                    <a16:creationId xmlns:a16="http://schemas.microsoft.com/office/drawing/2014/main" id="{433A16F3-6E8C-DA95-2343-0B4DDAFE8A2F}"/>
                  </a:ext>
                </a:extLst>
              </p:cNvPr>
              <p:cNvSpPr/>
              <p:nvPr/>
            </p:nvSpPr>
            <p:spPr>
              <a:xfrm>
                <a:off x="8035927" y="8972550"/>
                <a:ext cx="590550" cy="590550"/>
              </a:xfrm>
              <a:prstGeom prst="rect">
                <a:avLst/>
              </a:prstGeom>
              <a:solidFill>
                <a:srgbClr val="35322F"/>
              </a:solidFill>
              <a:ln>
                <a:noFill/>
              </a:ln>
            </p:spPr>
            <p:style>
              <a:lnRef idx="2">
                <a:schemeClr val="accent3">
                  <a:shade val="15000"/>
                </a:schemeClr>
              </a:lnRef>
              <a:fillRef idx="1">
                <a:schemeClr val="accent3"/>
              </a:fillRef>
              <a:effectRef idx="0">
                <a:schemeClr val="accent3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ru-RU" sz="253"/>
              </a:p>
            </p:txBody>
          </p:sp>
        </p:grpSp>
        <p:sp>
          <p:nvSpPr>
            <p:cNvPr id="23" name="Text 12">
              <a:extLst>
                <a:ext uri="{FF2B5EF4-FFF2-40B4-BE49-F238E27FC236}">
                  <a16:creationId xmlns:a16="http://schemas.microsoft.com/office/drawing/2014/main" id="{9C17512A-C55B-2617-8DE4-3F494AC4236B}"/>
                </a:ext>
              </a:extLst>
            </p:cNvPr>
            <p:cNvSpPr/>
            <p:nvPr/>
          </p:nvSpPr>
          <p:spPr>
            <a:xfrm>
              <a:off x="879858" y="12669677"/>
              <a:ext cx="6109464" cy="667665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t">
              <a:spAutoFit/>
            </a:bodyPr>
            <a:lstStyle/>
            <a:p>
              <a:pPr algn="ctr">
                <a:lnSpc>
                  <a:spcPts val="1350"/>
                </a:lnSpc>
              </a:pPr>
              <a:r>
                <a:rPr lang="ru-RU" sz="1000" dirty="0">
                  <a:solidFill>
                    <a:srgbClr val="35322F"/>
                  </a:solidFill>
                  <a:latin typeface="Wix Madefor Display Medium" panose="020B0503020203020203" pitchFamily="34" charset="-52"/>
                  <a:ea typeface="TT Hoves Pro Trl Expanded Regular" pitchFamily="34" charset="-122"/>
                  <a:cs typeface="Wix Madefor Display Medium" panose="020B0503020203020203" pitchFamily="34" charset="-52"/>
                </a:rPr>
                <a:t>Точечные башни</a:t>
              </a:r>
            </a:p>
          </p:txBody>
        </p:sp>
      </p:grpSp>
      <p:grpSp>
        <p:nvGrpSpPr>
          <p:cNvPr id="30" name="Группа 29">
            <a:extLst>
              <a:ext uri="{FF2B5EF4-FFF2-40B4-BE49-F238E27FC236}">
                <a16:creationId xmlns:a16="http://schemas.microsoft.com/office/drawing/2014/main" id="{6297684F-57E4-660B-8C7A-88FCF0557978}"/>
              </a:ext>
            </a:extLst>
          </p:cNvPr>
          <p:cNvGrpSpPr/>
          <p:nvPr/>
        </p:nvGrpSpPr>
        <p:grpSpPr>
          <a:xfrm>
            <a:off x="2925983" y="1471335"/>
            <a:ext cx="1657482" cy="1622336"/>
            <a:chOff x="8893068" y="6789701"/>
            <a:chExt cx="6689489" cy="6547639"/>
          </a:xfrm>
        </p:grpSpPr>
        <p:pic>
          <p:nvPicPr>
            <p:cNvPr id="31" name="Рисунок 30">
              <a:extLst>
                <a:ext uri="{FF2B5EF4-FFF2-40B4-BE49-F238E27FC236}">
                  <a16:creationId xmlns:a16="http://schemas.microsoft.com/office/drawing/2014/main" id="{23459597-009C-6870-8250-E2D8CB34FB38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rcRect/>
            <a:stretch/>
          </p:blipFill>
          <p:spPr>
            <a:xfrm>
              <a:off x="9181865" y="6789701"/>
              <a:ext cx="6400692" cy="6400691"/>
            </a:xfrm>
            <a:prstGeom prst="rect">
              <a:avLst/>
            </a:prstGeom>
          </p:spPr>
        </p:pic>
        <p:grpSp>
          <p:nvGrpSpPr>
            <p:cNvPr id="32" name="Группа 31">
              <a:extLst>
                <a:ext uri="{FF2B5EF4-FFF2-40B4-BE49-F238E27FC236}">
                  <a16:creationId xmlns:a16="http://schemas.microsoft.com/office/drawing/2014/main" id="{5D1DF98F-BAA3-CB34-BEEF-784B8B386D13}"/>
                </a:ext>
              </a:extLst>
            </p:cNvPr>
            <p:cNvGrpSpPr/>
            <p:nvPr/>
          </p:nvGrpSpPr>
          <p:grpSpPr>
            <a:xfrm>
              <a:off x="9100954" y="10647628"/>
              <a:ext cx="1359644" cy="1359644"/>
              <a:chOff x="7143750" y="10280650"/>
              <a:chExt cx="1600200" cy="1600200"/>
            </a:xfrm>
          </p:grpSpPr>
          <p:sp>
            <p:nvSpPr>
              <p:cNvPr id="34" name="Прямоугольник 33">
                <a:extLst>
                  <a:ext uri="{FF2B5EF4-FFF2-40B4-BE49-F238E27FC236}">
                    <a16:creationId xmlns:a16="http://schemas.microsoft.com/office/drawing/2014/main" id="{17077BBA-A64E-8183-76C2-052DCA2C2228}"/>
                  </a:ext>
                </a:extLst>
              </p:cNvPr>
              <p:cNvSpPr/>
              <p:nvPr/>
            </p:nvSpPr>
            <p:spPr>
              <a:xfrm>
                <a:off x="7143750" y="10280650"/>
                <a:ext cx="1600200" cy="1600200"/>
              </a:xfrm>
              <a:prstGeom prst="rect">
                <a:avLst/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3">
                  <a:shade val="15000"/>
                </a:schemeClr>
              </a:lnRef>
              <a:fillRef idx="1">
                <a:schemeClr val="accent3"/>
              </a:fillRef>
              <a:effectRef idx="0">
                <a:schemeClr val="accent3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ru-RU" sz="253"/>
              </a:p>
            </p:txBody>
          </p:sp>
          <p:sp>
            <p:nvSpPr>
              <p:cNvPr id="35" name="Прямоугольник 34">
                <a:extLst>
                  <a:ext uri="{FF2B5EF4-FFF2-40B4-BE49-F238E27FC236}">
                    <a16:creationId xmlns:a16="http://schemas.microsoft.com/office/drawing/2014/main" id="{B5E6A08F-8334-C073-AF04-9890F365971B}"/>
                  </a:ext>
                </a:extLst>
              </p:cNvPr>
              <p:cNvSpPr/>
              <p:nvPr/>
            </p:nvSpPr>
            <p:spPr>
              <a:xfrm>
                <a:off x="7329805" y="10785475"/>
                <a:ext cx="1228090" cy="590550"/>
              </a:xfrm>
              <a:prstGeom prst="rect">
                <a:avLst/>
              </a:prstGeom>
              <a:solidFill>
                <a:srgbClr val="35322F"/>
              </a:solidFill>
              <a:ln>
                <a:noFill/>
              </a:ln>
            </p:spPr>
            <p:style>
              <a:lnRef idx="2">
                <a:schemeClr val="accent3">
                  <a:shade val="15000"/>
                </a:schemeClr>
              </a:lnRef>
              <a:fillRef idx="1">
                <a:schemeClr val="accent3"/>
              </a:fillRef>
              <a:effectRef idx="0">
                <a:schemeClr val="accent3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ru-RU" sz="253"/>
              </a:p>
            </p:txBody>
          </p:sp>
        </p:grpSp>
        <p:sp>
          <p:nvSpPr>
            <p:cNvPr id="33" name="Text 12">
              <a:extLst>
                <a:ext uri="{FF2B5EF4-FFF2-40B4-BE49-F238E27FC236}">
                  <a16:creationId xmlns:a16="http://schemas.microsoft.com/office/drawing/2014/main" id="{CCD547DE-0FCA-C4B8-BB65-1E726C694D40}"/>
                </a:ext>
              </a:extLst>
            </p:cNvPr>
            <p:cNvSpPr/>
            <p:nvPr/>
          </p:nvSpPr>
          <p:spPr>
            <a:xfrm>
              <a:off x="8893068" y="12669676"/>
              <a:ext cx="6109465" cy="667664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t">
              <a:spAutoFit/>
            </a:bodyPr>
            <a:lstStyle/>
            <a:p>
              <a:pPr algn="ctr">
                <a:lnSpc>
                  <a:spcPts val="1350"/>
                </a:lnSpc>
              </a:pPr>
              <a:r>
                <a:rPr lang="ru-RU" sz="1000" dirty="0">
                  <a:solidFill>
                    <a:srgbClr val="35322F"/>
                  </a:solidFill>
                  <a:latin typeface="Wix Madefor Display Medium" panose="020B0503020203020203" pitchFamily="34" charset="-52"/>
                  <a:ea typeface="TT Hoves Pro Trl Expanded Regular" pitchFamily="34" charset="-122"/>
                  <a:cs typeface="Wix Madefor Display Medium" panose="020B0503020203020203" pitchFamily="34" charset="-52"/>
                </a:rPr>
                <a:t>Пластина</a:t>
              </a:r>
            </a:p>
          </p:txBody>
        </p:sp>
      </p:grpSp>
      <p:sp>
        <p:nvSpPr>
          <p:cNvPr id="3" name="Прямоугольник 2">
            <a:extLst>
              <a:ext uri="{FF2B5EF4-FFF2-40B4-BE49-F238E27FC236}">
                <a16:creationId xmlns:a16="http://schemas.microsoft.com/office/drawing/2014/main" id="{55483DDF-2359-8582-10DC-51B0AC87B08E}"/>
              </a:ext>
            </a:extLst>
          </p:cNvPr>
          <p:cNvSpPr/>
          <p:nvPr/>
        </p:nvSpPr>
        <p:spPr>
          <a:xfrm>
            <a:off x="1571096" y="3227535"/>
            <a:ext cx="1995825" cy="1603667"/>
          </a:xfrm>
          <a:prstGeom prst="rect">
            <a:avLst/>
          </a:prstGeom>
          <a:noFill/>
          <a:ln w="19050">
            <a:solidFill>
              <a:srgbClr val="FE4D08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sz="253"/>
          </a:p>
        </p:txBody>
      </p:sp>
      <p:pic>
        <p:nvPicPr>
          <p:cNvPr id="4" name="Image 0" descr=" ">
            <a:extLst>
              <a:ext uri="{FF2B5EF4-FFF2-40B4-BE49-F238E27FC236}">
                <a16:creationId xmlns:a16="http://schemas.microsoft.com/office/drawing/2014/main" id="{65FB430B-B1BE-28BA-0604-70C0F00D920B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8588542" y="286048"/>
            <a:ext cx="269663" cy="262341"/>
          </a:xfrm>
          <a:prstGeom prst="rect">
            <a:avLst/>
          </a:prstGeom>
        </p:spPr>
      </p:pic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D6E0E983-2B58-9CB1-4536-88FE03984D8E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54907" y="211780"/>
            <a:ext cx="946330" cy="3657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413886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8E8E8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41B06B5-24AE-B732-53E9-8140A71A6A9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Shape 9">
            <a:extLst>
              <a:ext uri="{FF2B5EF4-FFF2-40B4-BE49-F238E27FC236}">
                <a16:creationId xmlns:a16="http://schemas.microsoft.com/office/drawing/2014/main" id="{39F6EFD1-3D4D-1546-03F3-FAA1C1C8A28A}"/>
              </a:ext>
            </a:extLst>
          </p:cNvPr>
          <p:cNvSpPr/>
          <p:nvPr/>
        </p:nvSpPr>
        <p:spPr>
          <a:xfrm>
            <a:off x="285749" y="952711"/>
            <a:ext cx="4143353" cy="1028566"/>
          </a:xfrm>
          <a:prstGeom prst="rect">
            <a:avLst/>
          </a:prstGeom>
          <a:noFill/>
          <a:ln/>
        </p:spPr>
        <p:txBody>
          <a:bodyPr/>
          <a:lstStyle/>
          <a:p>
            <a:endParaRPr lang="ru-RU" sz="253" dirty="0"/>
          </a:p>
        </p:txBody>
      </p:sp>
      <p:sp>
        <p:nvSpPr>
          <p:cNvPr id="13" name="Text 10">
            <a:extLst>
              <a:ext uri="{FF2B5EF4-FFF2-40B4-BE49-F238E27FC236}">
                <a16:creationId xmlns:a16="http://schemas.microsoft.com/office/drawing/2014/main" id="{A95DD983-1B08-9CF1-CF83-DECE91986D88}"/>
              </a:ext>
            </a:extLst>
          </p:cNvPr>
          <p:cNvSpPr>
            <a:spLocks noChangeAspect="1"/>
          </p:cNvSpPr>
          <p:nvPr/>
        </p:nvSpPr>
        <p:spPr>
          <a:xfrm>
            <a:off x="265959" y="616728"/>
            <a:ext cx="4657821" cy="666849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2625"/>
              </a:lnSpc>
            </a:pPr>
            <a:r>
              <a:rPr lang="ru-RU" sz="2700" spc="-56" dirty="0">
                <a:solidFill>
                  <a:srgbClr val="35322F">
                    <a:alpha val="100000"/>
                  </a:srgbClr>
                </a:solidFill>
                <a:latin typeface="Wix Madefor Display Medium" panose="020B0503020203020203" pitchFamily="34" charset="-52"/>
                <a:ea typeface="TT Hoves Pro Trl Expanded Medium" pitchFamily="34" charset="-122"/>
                <a:cs typeface="Wix Madefor Display Medium" panose="020B0503020203020203" pitchFamily="34" charset="-52"/>
              </a:rPr>
              <a:t>Интересы жителя</a:t>
            </a:r>
            <a:br>
              <a:rPr lang="ru-RU" sz="2700" spc="-56" dirty="0">
                <a:solidFill>
                  <a:srgbClr val="35322F">
                    <a:alpha val="100000"/>
                  </a:srgbClr>
                </a:solidFill>
                <a:latin typeface="Wix Madefor Display Medium" panose="020B0503020203020203" pitchFamily="34" charset="-52"/>
                <a:ea typeface="TT Hoves Pro Trl Expanded Medium" pitchFamily="34" charset="-122"/>
                <a:cs typeface="Wix Madefor Display Medium" panose="020B0503020203020203" pitchFamily="34" charset="-52"/>
              </a:rPr>
            </a:br>
            <a:r>
              <a:rPr lang="ru-RU" sz="2700" spc="-56" dirty="0">
                <a:solidFill>
                  <a:srgbClr val="35322F">
                    <a:alpha val="100000"/>
                  </a:srgbClr>
                </a:solidFill>
                <a:latin typeface="Wix Madefor Display Medium" panose="020B0503020203020203" pitchFamily="34" charset="-52"/>
                <a:ea typeface="TT Hoves Pro Trl Expanded Medium" pitchFamily="34" charset="-122"/>
                <a:cs typeface="Wix Madefor Display Medium" panose="020B0503020203020203" pitchFamily="34" charset="-52"/>
              </a:rPr>
              <a:t>и бизнеса разнонаправлены</a:t>
            </a:r>
          </a:p>
        </p:txBody>
      </p:sp>
      <p:sp>
        <p:nvSpPr>
          <p:cNvPr id="2" name="Text 10">
            <a:extLst>
              <a:ext uri="{FF2B5EF4-FFF2-40B4-BE49-F238E27FC236}">
                <a16:creationId xmlns:a16="http://schemas.microsoft.com/office/drawing/2014/main" id="{9E1EF8C8-7CA9-F525-8F5D-956045E22FB0}"/>
              </a:ext>
            </a:extLst>
          </p:cNvPr>
          <p:cNvSpPr>
            <a:spLocks noChangeAspect="1"/>
          </p:cNvSpPr>
          <p:nvPr/>
        </p:nvSpPr>
        <p:spPr>
          <a:xfrm>
            <a:off x="807246" y="1289901"/>
            <a:ext cx="4657821" cy="333425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algn="r">
              <a:lnSpc>
                <a:spcPts val="2625"/>
              </a:lnSpc>
            </a:pPr>
            <a:r>
              <a:rPr lang="ru-RU" sz="2700" spc="-56" dirty="0">
                <a:solidFill>
                  <a:srgbClr val="35322F">
                    <a:alpha val="100000"/>
                  </a:srgbClr>
                </a:solidFill>
                <a:latin typeface="Wix Madefor Display Medium" panose="020B0503020203020203" pitchFamily="34" charset="-52"/>
                <a:ea typeface="TT Hoves Pro Trl Expanded Medium" pitchFamily="34" charset="-122"/>
                <a:cs typeface="Wix Madefor Display Medium" panose="020B0503020203020203" pitchFamily="34" charset="-52"/>
              </a:rPr>
              <a:t>по плотности</a:t>
            </a:r>
          </a:p>
        </p:txBody>
      </p:sp>
      <p:sp>
        <p:nvSpPr>
          <p:cNvPr id="9" name="Text 0">
            <a:extLst>
              <a:ext uri="{FF2B5EF4-FFF2-40B4-BE49-F238E27FC236}">
                <a16:creationId xmlns:a16="http://schemas.microsoft.com/office/drawing/2014/main" id="{90B8CD8E-E484-A035-BAF7-2671B7F70869}"/>
              </a:ext>
            </a:extLst>
          </p:cNvPr>
          <p:cNvSpPr/>
          <p:nvPr/>
        </p:nvSpPr>
        <p:spPr>
          <a:xfrm>
            <a:off x="7029474" y="1030248"/>
            <a:ext cx="1828730" cy="5193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1350"/>
              </a:lnSpc>
            </a:pPr>
            <a:r>
              <a:rPr lang="ru-RU" sz="1125" dirty="0">
                <a:solidFill>
                  <a:srgbClr val="35322F">
                    <a:alpha val="100000"/>
                  </a:srgbClr>
                </a:solidFill>
                <a:latin typeface="Wix Madefor Display" panose="020B0503020203020203" pitchFamily="34" charset="-52"/>
                <a:ea typeface="Wix Madefor Display Medium" pitchFamily="34" charset="-122"/>
                <a:cs typeface="Wix Madefor Display" panose="020B0503020203020203" pitchFamily="34" charset="-52"/>
              </a:rPr>
              <a:t>Точка пересечения задаёт баланс — плотный среднеэтажный город.</a:t>
            </a:r>
          </a:p>
        </p:txBody>
      </p:sp>
      <p:sp>
        <p:nvSpPr>
          <p:cNvPr id="10" name="Shape 6">
            <a:extLst>
              <a:ext uri="{FF2B5EF4-FFF2-40B4-BE49-F238E27FC236}">
                <a16:creationId xmlns:a16="http://schemas.microsoft.com/office/drawing/2014/main" id="{C539D8F4-12BB-5D40-D526-497FD8662C25}"/>
              </a:ext>
            </a:extLst>
          </p:cNvPr>
          <p:cNvSpPr/>
          <p:nvPr/>
        </p:nvSpPr>
        <p:spPr>
          <a:xfrm>
            <a:off x="6742378" y="1015083"/>
            <a:ext cx="33337" cy="534471"/>
          </a:xfrm>
          <a:prstGeom prst="rect">
            <a:avLst/>
          </a:prstGeom>
          <a:solidFill>
            <a:srgbClr val="FF4800">
              <a:alpha val="100000"/>
            </a:srgbClr>
          </a:solidFill>
          <a:ln/>
        </p:spPr>
      </p:sp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8339A0D8-4007-4F81-54A0-59E2AA1A20D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91477" y="2654451"/>
            <a:ext cx="7561047" cy="2152611"/>
          </a:xfrm>
          <a:prstGeom prst="rect">
            <a:avLst/>
          </a:prstGeom>
        </p:spPr>
      </p:pic>
      <p:grpSp>
        <p:nvGrpSpPr>
          <p:cNvPr id="6" name="Группа 5">
            <a:extLst>
              <a:ext uri="{FF2B5EF4-FFF2-40B4-BE49-F238E27FC236}">
                <a16:creationId xmlns:a16="http://schemas.microsoft.com/office/drawing/2014/main" id="{A97F43D4-24A9-C675-50E6-9C2B1AF91EFF}"/>
              </a:ext>
            </a:extLst>
          </p:cNvPr>
          <p:cNvGrpSpPr/>
          <p:nvPr/>
        </p:nvGrpSpPr>
        <p:grpSpPr>
          <a:xfrm>
            <a:off x="3657635" y="3506065"/>
            <a:ext cx="1828730" cy="168651"/>
            <a:chOff x="999901" y="9465730"/>
            <a:chExt cx="4877248" cy="449795"/>
          </a:xfrm>
        </p:grpSpPr>
        <p:sp>
          <p:nvSpPr>
            <p:cNvPr id="18" name="Прямоугольник 17">
              <a:extLst>
                <a:ext uri="{FF2B5EF4-FFF2-40B4-BE49-F238E27FC236}">
                  <a16:creationId xmlns:a16="http://schemas.microsoft.com/office/drawing/2014/main" id="{007F8AB9-DF79-4968-9A2E-457B7A0C5005}"/>
                </a:ext>
              </a:extLst>
            </p:cNvPr>
            <p:cNvSpPr/>
            <p:nvPr/>
          </p:nvSpPr>
          <p:spPr>
            <a:xfrm>
              <a:off x="2809875" y="9511876"/>
              <a:ext cx="1257300" cy="403649"/>
            </a:xfrm>
            <a:prstGeom prst="rect">
              <a:avLst/>
            </a:prstGeom>
            <a:solidFill>
              <a:srgbClr val="FE4D08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 sz="253"/>
            </a:p>
          </p:txBody>
        </p:sp>
        <p:sp>
          <p:nvSpPr>
            <p:cNvPr id="19" name="Text 0">
              <a:extLst>
                <a:ext uri="{FF2B5EF4-FFF2-40B4-BE49-F238E27FC236}">
                  <a16:creationId xmlns:a16="http://schemas.microsoft.com/office/drawing/2014/main" id="{08958A4B-EAE4-1076-7242-F218B404C2CC}"/>
                </a:ext>
              </a:extLst>
            </p:cNvPr>
            <p:cNvSpPr/>
            <p:nvPr/>
          </p:nvSpPr>
          <p:spPr>
            <a:xfrm>
              <a:off x="999901" y="9465730"/>
              <a:ext cx="4877248" cy="432995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t">
              <a:spAutoFit/>
            </a:bodyPr>
            <a:lstStyle/>
            <a:p>
              <a:pPr algn="ctr">
                <a:lnSpc>
                  <a:spcPts val="1350"/>
                </a:lnSpc>
              </a:pPr>
              <a:r>
                <a:rPr lang="ru-RU" sz="900" dirty="0">
                  <a:solidFill>
                    <a:srgbClr val="E8E8E8"/>
                  </a:solidFill>
                  <a:latin typeface="Wix Madefor Display Medium" panose="020B0503020203020203" pitchFamily="34" charset="-52"/>
                  <a:ea typeface="Wix Madefor Display Medium" pitchFamily="34" charset="-122"/>
                  <a:cs typeface="Wix Madefor Display Medium" panose="020B0503020203020203" pitchFamily="34" charset="-52"/>
                </a:rPr>
                <a:t>баланс</a:t>
              </a:r>
            </a:p>
          </p:txBody>
        </p:sp>
      </p:grpSp>
      <p:sp>
        <p:nvSpPr>
          <p:cNvPr id="20" name="Text 0">
            <a:extLst>
              <a:ext uri="{FF2B5EF4-FFF2-40B4-BE49-F238E27FC236}">
                <a16:creationId xmlns:a16="http://schemas.microsoft.com/office/drawing/2014/main" id="{794F20DD-F721-E53E-56C9-15493CD49795}"/>
              </a:ext>
            </a:extLst>
          </p:cNvPr>
          <p:cNvSpPr/>
          <p:nvPr/>
        </p:nvSpPr>
        <p:spPr>
          <a:xfrm>
            <a:off x="-105688" y="4661914"/>
            <a:ext cx="1828730" cy="166969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algn="r">
              <a:lnSpc>
                <a:spcPts val="1350"/>
              </a:lnSpc>
            </a:pPr>
            <a:r>
              <a:rPr lang="ru-RU" sz="1050" dirty="0">
                <a:solidFill>
                  <a:srgbClr val="35322F"/>
                </a:solidFill>
                <a:latin typeface="Wix Madefor Display Medium" panose="020B0503020203020203" pitchFamily="34" charset="-52"/>
                <a:ea typeface="Wix Madefor Display Medium" pitchFamily="34" charset="-122"/>
                <a:cs typeface="Wix Madefor Display Medium" panose="020B0503020203020203" pitchFamily="34" charset="-52"/>
              </a:rPr>
              <a:t>частный дом</a:t>
            </a:r>
          </a:p>
        </p:txBody>
      </p:sp>
      <p:sp>
        <p:nvSpPr>
          <p:cNvPr id="21" name="Text 0">
            <a:extLst>
              <a:ext uri="{FF2B5EF4-FFF2-40B4-BE49-F238E27FC236}">
                <a16:creationId xmlns:a16="http://schemas.microsoft.com/office/drawing/2014/main" id="{E3874FD6-5E1B-92E7-E3E1-5DACF1B5789D}"/>
              </a:ext>
            </a:extLst>
          </p:cNvPr>
          <p:cNvSpPr/>
          <p:nvPr/>
        </p:nvSpPr>
        <p:spPr>
          <a:xfrm>
            <a:off x="7420958" y="4661914"/>
            <a:ext cx="1828730" cy="166969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1350"/>
              </a:lnSpc>
            </a:pPr>
            <a:r>
              <a:rPr lang="ru-RU" sz="1050" dirty="0">
                <a:solidFill>
                  <a:srgbClr val="35322F"/>
                </a:solidFill>
                <a:latin typeface="Wix Madefor Display Medium" panose="020B0503020203020203" pitchFamily="34" charset="-52"/>
                <a:ea typeface="Wix Madefor Display Medium" pitchFamily="34" charset="-122"/>
                <a:cs typeface="Wix Madefor Display Medium" panose="020B0503020203020203" pitchFamily="34" charset="-52"/>
              </a:rPr>
              <a:t>человейник</a:t>
            </a:r>
          </a:p>
        </p:txBody>
      </p:sp>
      <p:sp>
        <p:nvSpPr>
          <p:cNvPr id="23" name="Прямоугольник: скругленные углы 22">
            <a:extLst>
              <a:ext uri="{FF2B5EF4-FFF2-40B4-BE49-F238E27FC236}">
                <a16:creationId xmlns:a16="http://schemas.microsoft.com/office/drawing/2014/main" id="{43164458-652B-2EFC-2CF8-1C7C2645DECE}"/>
              </a:ext>
            </a:extLst>
          </p:cNvPr>
          <p:cNvSpPr/>
          <p:nvPr/>
        </p:nvSpPr>
        <p:spPr>
          <a:xfrm>
            <a:off x="2833319" y="2363102"/>
            <a:ext cx="123809" cy="123809"/>
          </a:xfrm>
          <a:prstGeom prst="roundRect">
            <a:avLst/>
          </a:prstGeom>
          <a:solidFill>
            <a:srgbClr val="FE4D08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sz="253"/>
          </a:p>
        </p:txBody>
      </p:sp>
      <p:sp>
        <p:nvSpPr>
          <p:cNvPr id="24" name="Text 0">
            <a:extLst>
              <a:ext uri="{FF2B5EF4-FFF2-40B4-BE49-F238E27FC236}">
                <a16:creationId xmlns:a16="http://schemas.microsoft.com/office/drawing/2014/main" id="{8B75EA6C-5BF0-3598-3708-E0F64D5A0B04}"/>
              </a:ext>
            </a:extLst>
          </p:cNvPr>
          <p:cNvSpPr/>
          <p:nvPr/>
        </p:nvSpPr>
        <p:spPr>
          <a:xfrm>
            <a:off x="3017025" y="2330599"/>
            <a:ext cx="1828730" cy="157735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1350"/>
              </a:lnSpc>
            </a:pPr>
            <a:r>
              <a:rPr lang="ru-RU" sz="750" dirty="0">
                <a:solidFill>
                  <a:srgbClr val="35322F"/>
                </a:solidFill>
                <a:latin typeface="Wix Madefor Display Medium" panose="020B0503020203020203" pitchFamily="34" charset="-52"/>
                <a:ea typeface="Wix Madefor Display Medium" pitchFamily="34" charset="-122"/>
                <a:cs typeface="Wix Madefor Display Medium" panose="020B0503020203020203" pitchFamily="34" charset="-52"/>
              </a:rPr>
              <a:t>Комфорт человека</a:t>
            </a:r>
          </a:p>
        </p:txBody>
      </p:sp>
      <p:sp>
        <p:nvSpPr>
          <p:cNvPr id="25" name="Прямоугольник: скругленные углы 24">
            <a:extLst>
              <a:ext uri="{FF2B5EF4-FFF2-40B4-BE49-F238E27FC236}">
                <a16:creationId xmlns:a16="http://schemas.microsoft.com/office/drawing/2014/main" id="{AB6F4196-4EB4-4A77-8D3B-E7C7AD7BF477}"/>
              </a:ext>
            </a:extLst>
          </p:cNvPr>
          <p:cNvSpPr/>
          <p:nvPr/>
        </p:nvSpPr>
        <p:spPr>
          <a:xfrm>
            <a:off x="5253628" y="2363102"/>
            <a:ext cx="123809" cy="123809"/>
          </a:xfrm>
          <a:prstGeom prst="roundRect">
            <a:avLst/>
          </a:prstGeom>
          <a:solidFill>
            <a:srgbClr val="35322F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sz="253"/>
          </a:p>
        </p:txBody>
      </p:sp>
      <p:sp>
        <p:nvSpPr>
          <p:cNvPr id="27" name="Text 0">
            <a:extLst>
              <a:ext uri="{FF2B5EF4-FFF2-40B4-BE49-F238E27FC236}">
                <a16:creationId xmlns:a16="http://schemas.microsoft.com/office/drawing/2014/main" id="{93D348A1-22E5-9271-74C4-406FCBB578D5}"/>
              </a:ext>
            </a:extLst>
          </p:cNvPr>
          <p:cNvSpPr/>
          <p:nvPr/>
        </p:nvSpPr>
        <p:spPr>
          <a:xfrm>
            <a:off x="5437335" y="2330599"/>
            <a:ext cx="1828730" cy="157735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1350"/>
              </a:lnSpc>
            </a:pPr>
            <a:r>
              <a:rPr lang="ru-RU" sz="750" dirty="0">
                <a:solidFill>
                  <a:srgbClr val="35322F"/>
                </a:solidFill>
                <a:latin typeface="Wix Madefor Display Medium" panose="020B0503020203020203" pitchFamily="34" charset="-52"/>
                <a:ea typeface="Wix Madefor Display Medium" pitchFamily="34" charset="-122"/>
                <a:cs typeface="Wix Madefor Display Medium" panose="020B0503020203020203" pitchFamily="34" charset="-52"/>
              </a:rPr>
              <a:t>Выгода для бизнеса</a:t>
            </a:r>
          </a:p>
        </p:txBody>
      </p:sp>
      <p:sp>
        <p:nvSpPr>
          <p:cNvPr id="28" name="Text 0">
            <a:extLst>
              <a:ext uri="{FF2B5EF4-FFF2-40B4-BE49-F238E27FC236}">
                <a16:creationId xmlns:a16="http://schemas.microsoft.com/office/drawing/2014/main" id="{A0208435-0722-6C84-6B48-3A40C57893B2}"/>
              </a:ext>
            </a:extLst>
          </p:cNvPr>
          <p:cNvSpPr/>
          <p:nvPr/>
        </p:nvSpPr>
        <p:spPr>
          <a:xfrm>
            <a:off x="3657635" y="4654156"/>
            <a:ext cx="1828730" cy="157735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350"/>
              </a:lnSpc>
            </a:pPr>
            <a:r>
              <a:rPr lang="ru-RU" sz="750" dirty="0">
                <a:solidFill>
                  <a:schemeClr val="tx1">
                    <a:lumMod val="50000"/>
                    <a:lumOff val="50000"/>
                  </a:schemeClr>
                </a:solidFill>
                <a:latin typeface="Wix Madefor Display Medium" panose="020B0503020203020203" pitchFamily="34" charset="-52"/>
                <a:ea typeface="Wix Madefor Display Medium" pitchFamily="34" charset="-122"/>
                <a:cs typeface="Wix Madefor Display Medium" panose="020B0503020203020203" pitchFamily="34" charset="-52"/>
              </a:rPr>
              <a:t>плотность застройки</a:t>
            </a:r>
          </a:p>
        </p:txBody>
      </p:sp>
      <p:pic>
        <p:nvPicPr>
          <p:cNvPr id="3" name="Image 0" descr=" ">
            <a:extLst>
              <a:ext uri="{FF2B5EF4-FFF2-40B4-BE49-F238E27FC236}">
                <a16:creationId xmlns:a16="http://schemas.microsoft.com/office/drawing/2014/main" id="{FBCF9CC7-3E5C-42A3-933A-0E2DD754EE2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8588542" y="286048"/>
            <a:ext cx="269663" cy="262341"/>
          </a:xfrm>
          <a:prstGeom prst="rect">
            <a:avLst/>
          </a:prstGeom>
        </p:spPr>
      </p:pic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3F7C72C5-9E56-1B4A-736F-EFFAED93288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454907" y="211780"/>
            <a:ext cx="946330" cy="3657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055155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8E8E8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B0B4146-7214-B9D4-9660-AE330DDBE38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Shape 9">
            <a:extLst>
              <a:ext uri="{FF2B5EF4-FFF2-40B4-BE49-F238E27FC236}">
                <a16:creationId xmlns:a16="http://schemas.microsoft.com/office/drawing/2014/main" id="{84B96C37-F49F-10E0-801B-0F6F6560C903}"/>
              </a:ext>
            </a:extLst>
          </p:cNvPr>
          <p:cNvSpPr/>
          <p:nvPr/>
        </p:nvSpPr>
        <p:spPr>
          <a:xfrm>
            <a:off x="285749" y="952711"/>
            <a:ext cx="4143353" cy="1028566"/>
          </a:xfrm>
          <a:prstGeom prst="rect">
            <a:avLst/>
          </a:prstGeom>
          <a:noFill/>
          <a:ln/>
        </p:spPr>
      </p:sp>
      <p:sp>
        <p:nvSpPr>
          <p:cNvPr id="8" name="Text 10">
            <a:extLst>
              <a:ext uri="{FF2B5EF4-FFF2-40B4-BE49-F238E27FC236}">
                <a16:creationId xmlns:a16="http://schemas.microsoft.com/office/drawing/2014/main" id="{10FE8816-31FF-9B54-5820-30CFF737DB2E}"/>
              </a:ext>
            </a:extLst>
          </p:cNvPr>
          <p:cNvSpPr>
            <a:spLocks noChangeAspect="1"/>
          </p:cNvSpPr>
          <p:nvPr/>
        </p:nvSpPr>
        <p:spPr>
          <a:xfrm>
            <a:off x="265959" y="616124"/>
            <a:ext cx="4919728" cy="666849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2625"/>
              </a:lnSpc>
            </a:pPr>
            <a:r>
              <a:rPr lang="ru-RU" sz="2700" spc="-56" dirty="0">
                <a:solidFill>
                  <a:srgbClr val="FE4D08"/>
                </a:solidFill>
                <a:latin typeface="Wix Madefor Display Medium" panose="020B0503020203020203" pitchFamily="34" charset="-52"/>
                <a:ea typeface="TT Hoves Pro Trl Expanded Medium" pitchFamily="34" charset="-122"/>
                <a:cs typeface="Wix Madefor Display Medium" panose="020B0503020203020203" pitchFamily="34" charset="-52"/>
              </a:rPr>
              <a:t>Среда задаёт траекторию: </a:t>
            </a:r>
            <a:r>
              <a:rPr lang="ru-RU" sz="2700" spc="-56" dirty="0">
                <a:solidFill>
                  <a:srgbClr val="35322F"/>
                </a:solidFill>
                <a:latin typeface="Wix Madefor Display Medium" panose="020B0503020203020203" pitchFamily="34" charset="-52"/>
                <a:ea typeface="TT Hoves Pro Trl Expanded Medium" pitchFamily="34" charset="-122"/>
                <a:cs typeface="Wix Madefor Display Medium" panose="020B0503020203020203" pitchFamily="34" charset="-52"/>
              </a:rPr>
              <a:t>деградация или развитие</a:t>
            </a:r>
          </a:p>
        </p:txBody>
      </p:sp>
      <p:grpSp>
        <p:nvGrpSpPr>
          <p:cNvPr id="2" name="Группа 1">
            <a:extLst>
              <a:ext uri="{FF2B5EF4-FFF2-40B4-BE49-F238E27FC236}">
                <a16:creationId xmlns:a16="http://schemas.microsoft.com/office/drawing/2014/main" id="{D47041DF-E066-0AEF-0D0A-77D897897488}"/>
              </a:ext>
            </a:extLst>
          </p:cNvPr>
          <p:cNvGrpSpPr/>
          <p:nvPr/>
        </p:nvGrpSpPr>
        <p:grpSpPr>
          <a:xfrm>
            <a:off x="265959" y="1981277"/>
            <a:ext cx="4079929" cy="2947149"/>
            <a:chOff x="709316" y="5283201"/>
            <a:chExt cx="10881228" cy="7860086"/>
          </a:xfrm>
        </p:grpSpPr>
        <p:sp>
          <p:nvSpPr>
            <p:cNvPr id="4" name="Text 0">
              <a:extLst>
                <a:ext uri="{FF2B5EF4-FFF2-40B4-BE49-F238E27FC236}">
                  <a16:creationId xmlns:a16="http://schemas.microsoft.com/office/drawing/2014/main" id="{DBF3C57D-E4DB-D22E-5D50-C9411DB672CB}"/>
                </a:ext>
              </a:extLst>
            </p:cNvPr>
            <p:cNvSpPr/>
            <p:nvPr/>
          </p:nvSpPr>
          <p:spPr>
            <a:xfrm>
              <a:off x="709316" y="11758292"/>
              <a:ext cx="7407945" cy="1384995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t"/>
            <a:lstStyle/>
            <a:p>
              <a:pPr marL="171450" indent="-171450">
                <a:lnSpc>
                  <a:spcPts val="1350"/>
                </a:lnSpc>
                <a:buClr>
                  <a:srgbClr val="FE4D08"/>
                </a:buClr>
                <a:buFont typeface="Arial" panose="020B0604020202020204" pitchFamily="34" charset="0"/>
                <a:buChar char="•"/>
              </a:pPr>
              <a:r>
                <a:rPr lang="ru-RU" sz="1125" dirty="0">
                  <a:solidFill>
                    <a:srgbClr val="35322F">
                      <a:alpha val="100000"/>
                    </a:srgbClr>
                  </a:solidFill>
                  <a:latin typeface="Wix Madefor Display" panose="020B0503020203020203" pitchFamily="34" charset="-52"/>
                  <a:ea typeface="Wix Madefor Display Medium" pitchFamily="34" charset="-122"/>
                  <a:cs typeface="Wix Madefor Display" panose="020B0503020203020203" pitchFamily="34" charset="-52"/>
                </a:rPr>
                <a:t>Люди атомизируются</a:t>
              </a:r>
            </a:p>
            <a:p>
              <a:pPr marL="171450" indent="-171450">
                <a:lnSpc>
                  <a:spcPts val="1350"/>
                </a:lnSpc>
                <a:buClr>
                  <a:srgbClr val="FE4D08"/>
                </a:buClr>
                <a:buFont typeface="Arial" panose="020B0604020202020204" pitchFamily="34" charset="0"/>
                <a:buChar char="•"/>
              </a:pPr>
              <a:r>
                <a:rPr lang="ru-RU" sz="1125" dirty="0">
                  <a:solidFill>
                    <a:srgbClr val="35322F">
                      <a:alpha val="100000"/>
                    </a:srgbClr>
                  </a:solidFill>
                  <a:latin typeface="Wix Madefor Display" panose="020B0503020203020203" pitchFamily="34" charset="-52"/>
                  <a:ea typeface="Wix Madefor Display Medium" pitchFamily="34" charset="-122"/>
                  <a:cs typeface="Wix Madefor Display" panose="020B0503020203020203" pitchFamily="34" charset="-52"/>
                </a:rPr>
                <a:t>Среда деградирует</a:t>
              </a:r>
            </a:p>
            <a:p>
              <a:pPr marL="171450" indent="-171450">
                <a:lnSpc>
                  <a:spcPts val="1350"/>
                </a:lnSpc>
                <a:buClr>
                  <a:srgbClr val="FE4D08"/>
                </a:buClr>
                <a:buFont typeface="Arial" panose="020B0604020202020204" pitchFamily="34" charset="0"/>
                <a:buChar char="•"/>
              </a:pPr>
              <a:r>
                <a:rPr lang="ru-RU" sz="1125" dirty="0">
                  <a:solidFill>
                    <a:srgbClr val="35322F">
                      <a:alpha val="100000"/>
                    </a:srgbClr>
                  </a:solidFill>
                  <a:latin typeface="Wix Madefor Display" panose="020B0503020203020203" pitchFamily="34" charset="-52"/>
                  <a:ea typeface="Wix Madefor Display Medium" pitchFamily="34" charset="-122"/>
                  <a:cs typeface="Wix Madefor Display" panose="020B0503020203020203" pitchFamily="34" charset="-52"/>
                </a:rPr>
                <a:t>Малый бизнес закрывается</a:t>
              </a:r>
            </a:p>
          </p:txBody>
        </p:sp>
        <p:pic>
          <p:nvPicPr>
            <p:cNvPr id="5" name="Image 0">
              <a:extLst>
                <a:ext uri="{FF2B5EF4-FFF2-40B4-BE49-F238E27FC236}">
                  <a16:creationId xmlns:a16="http://schemas.microsoft.com/office/drawing/2014/main" id="{81B7A7F2-2030-B212-1014-FB847EFE9A9E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saturation sat="66000"/>
                      </a14:imgEffect>
                    </a14:imgLayer>
                  </a14:imgProps>
                </a:ext>
              </a:extLst>
            </a:blip>
            <a:srcRect t="7342" b="7342"/>
            <a:stretch/>
          </p:blipFill>
          <p:spPr>
            <a:xfrm>
              <a:off x="762095" y="5283201"/>
              <a:ext cx="10828449" cy="6146800"/>
            </a:xfrm>
            <a:prstGeom prst="rect">
              <a:avLst/>
            </a:prstGeom>
          </p:spPr>
        </p:pic>
      </p:grpSp>
      <p:grpSp>
        <p:nvGrpSpPr>
          <p:cNvPr id="3" name="Группа 2">
            <a:extLst>
              <a:ext uri="{FF2B5EF4-FFF2-40B4-BE49-F238E27FC236}">
                <a16:creationId xmlns:a16="http://schemas.microsoft.com/office/drawing/2014/main" id="{BD9468A1-4AD7-7096-5311-B2F0D3858303}"/>
              </a:ext>
            </a:extLst>
          </p:cNvPr>
          <p:cNvGrpSpPr/>
          <p:nvPr/>
        </p:nvGrpSpPr>
        <p:grpSpPr>
          <a:xfrm>
            <a:off x="4695062" y="1981277"/>
            <a:ext cx="4081229" cy="2947149"/>
            <a:chOff x="12521793" y="5283199"/>
            <a:chExt cx="10884695" cy="7860087"/>
          </a:xfrm>
        </p:grpSpPr>
        <p:sp>
          <p:nvSpPr>
            <p:cNvPr id="15" name="Text 0">
              <a:extLst>
                <a:ext uri="{FF2B5EF4-FFF2-40B4-BE49-F238E27FC236}">
                  <a16:creationId xmlns:a16="http://schemas.microsoft.com/office/drawing/2014/main" id="{1B63D69C-1FD7-EA02-F468-FE57AF74549A}"/>
                </a:ext>
              </a:extLst>
            </p:cNvPr>
            <p:cNvSpPr/>
            <p:nvPr/>
          </p:nvSpPr>
          <p:spPr>
            <a:xfrm>
              <a:off x="12521793" y="11758291"/>
              <a:ext cx="7407945" cy="1384995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t"/>
            <a:lstStyle/>
            <a:p>
              <a:pPr marL="171450" indent="-171450">
                <a:lnSpc>
                  <a:spcPts val="1350"/>
                </a:lnSpc>
                <a:buClr>
                  <a:srgbClr val="FE4D08"/>
                </a:buClr>
                <a:buFont typeface="Arial" panose="020B0604020202020204" pitchFamily="34" charset="0"/>
                <a:buChar char="•"/>
              </a:pPr>
              <a:r>
                <a:rPr lang="ru-RU" sz="1125" dirty="0">
                  <a:solidFill>
                    <a:srgbClr val="35322F">
                      <a:alpha val="100000"/>
                    </a:srgbClr>
                  </a:solidFill>
                  <a:latin typeface="Wix Madefor Display" panose="020B0503020203020203" pitchFamily="34" charset="-52"/>
                  <a:ea typeface="Wix Madefor Display Medium" pitchFamily="34" charset="-122"/>
                  <a:cs typeface="Wix Madefor Display" panose="020B0503020203020203" pitchFamily="34" charset="-52"/>
                </a:rPr>
                <a:t>Формируются сообщества</a:t>
              </a:r>
            </a:p>
            <a:p>
              <a:pPr marL="171450" indent="-171450">
                <a:lnSpc>
                  <a:spcPts val="1350"/>
                </a:lnSpc>
                <a:buClr>
                  <a:srgbClr val="FE4D08"/>
                </a:buClr>
                <a:buFont typeface="Arial" panose="020B0604020202020204" pitchFamily="34" charset="0"/>
                <a:buChar char="•"/>
              </a:pPr>
              <a:r>
                <a:rPr lang="ru-RU" sz="1125" dirty="0">
                  <a:solidFill>
                    <a:srgbClr val="35322F">
                      <a:alpha val="100000"/>
                    </a:srgbClr>
                  </a:solidFill>
                  <a:latin typeface="Wix Madefor Display" panose="020B0503020203020203" pitchFamily="34" charset="-52"/>
                  <a:ea typeface="Wix Madefor Display Medium" pitchFamily="34" charset="-122"/>
                  <a:cs typeface="Wix Madefor Display" panose="020B0503020203020203" pitchFamily="34" charset="-52"/>
                </a:rPr>
                <a:t>Растет бизнес</a:t>
              </a:r>
            </a:p>
            <a:p>
              <a:pPr marL="171450" indent="-171450">
                <a:lnSpc>
                  <a:spcPts val="1350"/>
                </a:lnSpc>
                <a:buClr>
                  <a:srgbClr val="FE4D08"/>
                </a:buClr>
                <a:buFont typeface="Arial" panose="020B0604020202020204" pitchFamily="34" charset="0"/>
                <a:buChar char="•"/>
              </a:pPr>
              <a:r>
                <a:rPr lang="ru-RU" sz="1125" dirty="0">
                  <a:solidFill>
                    <a:srgbClr val="35322F">
                      <a:alpha val="100000"/>
                    </a:srgbClr>
                  </a:solidFill>
                  <a:latin typeface="Wix Madefor Display" panose="020B0503020203020203" pitchFamily="34" charset="-52"/>
                  <a:ea typeface="Wix Madefor Display Medium" pitchFamily="34" charset="-122"/>
                  <a:cs typeface="Wix Madefor Display" panose="020B0503020203020203" pitchFamily="34" charset="-52"/>
                </a:rPr>
                <a:t>Растет налоговая база</a:t>
              </a:r>
            </a:p>
          </p:txBody>
        </p:sp>
        <p:pic>
          <p:nvPicPr>
            <p:cNvPr id="6" name="Image 0">
              <a:extLst>
                <a:ext uri="{FF2B5EF4-FFF2-40B4-BE49-F238E27FC236}">
                  <a16:creationId xmlns:a16="http://schemas.microsoft.com/office/drawing/2014/main" id="{9CDBB9F9-A61A-E3AC-8207-7FF7EE67C40A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rcRect t="7863" b="7863"/>
            <a:stretch/>
          </p:blipFill>
          <p:spPr>
            <a:xfrm>
              <a:off x="12521794" y="5283199"/>
              <a:ext cx="10884694" cy="6146801"/>
            </a:xfrm>
            <a:prstGeom prst="rect">
              <a:avLst/>
            </a:prstGeom>
          </p:spPr>
        </p:pic>
      </p:grpSp>
      <p:pic>
        <p:nvPicPr>
          <p:cNvPr id="7" name="Image 0" descr=" ">
            <a:extLst>
              <a:ext uri="{FF2B5EF4-FFF2-40B4-BE49-F238E27FC236}">
                <a16:creationId xmlns:a16="http://schemas.microsoft.com/office/drawing/2014/main" id="{8833E330-C0F9-17F0-73B8-01367CE51AC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8588542" y="286048"/>
            <a:ext cx="269663" cy="262341"/>
          </a:xfrm>
          <a:prstGeom prst="rect">
            <a:avLst/>
          </a:prstGeom>
        </p:spPr>
      </p:pic>
      <p:pic>
        <p:nvPicPr>
          <p:cNvPr id="9" name="Рисунок 8">
            <a:extLst>
              <a:ext uri="{FF2B5EF4-FFF2-40B4-BE49-F238E27FC236}">
                <a16:creationId xmlns:a16="http://schemas.microsoft.com/office/drawing/2014/main" id="{E0FDB2DE-330A-0F44-F25E-C6BFB9A3AF44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454907" y="211780"/>
            <a:ext cx="946330" cy="3657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09128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8E8E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12 слайд">
            <a:hlinkClick r:id="" action="ppaction://media"/>
            <a:extLst>
              <a:ext uri="{FF2B5EF4-FFF2-40B4-BE49-F238E27FC236}">
                <a16:creationId xmlns:a16="http://schemas.microsoft.com/office/drawing/2014/main" id="{1A45C61A-4712-6F7F-87CD-0AD24436526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335"/>
            <a:ext cx="9144000" cy="5143500"/>
          </a:xfrm>
          <a:prstGeom prst="rect">
            <a:avLst/>
          </a:prstGeom>
        </p:spPr>
      </p:pic>
      <p:sp>
        <p:nvSpPr>
          <p:cNvPr id="3" name="Прямоугольник 2">
            <a:extLst>
              <a:ext uri="{FF2B5EF4-FFF2-40B4-BE49-F238E27FC236}">
                <a16:creationId xmlns:a16="http://schemas.microsoft.com/office/drawing/2014/main" id="{34C41B7D-9731-F015-1AD3-A409DCB52533}"/>
              </a:ext>
            </a:extLst>
          </p:cNvPr>
          <p:cNvSpPr/>
          <p:nvPr/>
        </p:nvSpPr>
        <p:spPr>
          <a:xfrm>
            <a:off x="0" y="335"/>
            <a:ext cx="9144000" cy="5142830"/>
          </a:xfrm>
          <a:prstGeom prst="rect">
            <a:avLst/>
          </a:prstGeom>
          <a:solidFill>
            <a:schemeClr val="dk1">
              <a:alpha val="30000"/>
            </a:schemeClr>
          </a:solidFill>
          <a:ln>
            <a:noFill/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sz="253"/>
          </a:p>
        </p:txBody>
      </p:sp>
      <p:sp>
        <p:nvSpPr>
          <p:cNvPr id="2" name="Text 0"/>
          <p:cNvSpPr/>
          <p:nvPr/>
        </p:nvSpPr>
        <p:spPr>
          <a:xfrm>
            <a:off x="285748" y="1107921"/>
            <a:ext cx="3326132" cy="359073"/>
          </a:xfrm>
          <a:prstGeom prst="rect">
            <a:avLst/>
          </a:prstGeom>
          <a:noFill/>
          <a:ln/>
        </p:spPr>
        <p:txBody>
          <a:bodyPr wrap="square" lIns="0" tIns="0" rIns="0" bIns="0" rtlCol="0" anchor="b">
            <a:spAutoFit/>
          </a:bodyPr>
          <a:lstStyle/>
          <a:p>
            <a:pPr>
              <a:lnSpc>
                <a:spcPts val="1350"/>
              </a:lnSpc>
            </a:pPr>
            <a:r>
              <a:rPr lang="ru-RU" sz="1400" dirty="0">
                <a:solidFill>
                  <a:srgbClr val="E8E8E8"/>
                </a:solidFill>
                <a:latin typeface="Wix Madefor Display Medium" panose="020B0503020203020203" pitchFamily="34" charset="-52"/>
                <a:ea typeface="TT Hoves Pro Trl Expanded Medium" pitchFamily="34" charset="-122"/>
                <a:cs typeface="Wix Madefor Display Medium" panose="020B0503020203020203" pitchFamily="34" charset="-52"/>
              </a:rPr>
              <a:t>6 эффектов, которые формируют устойчивое сообщество</a:t>
            </a:r>
          </a:p>
        </p:txBody>
      </p:sp>
      <p:sp>
        <p:nvSpPr>
          <p:cNvPr id="12" name="Shape 9"/>
          <p:cNvSpPr/>
          <p:nvPr/>
        </p:nvSpPr>
        <p:spPr>
          <a:xfrm>
            <a:off x="285749" y="952711"/>
            <a:ext cx="4143353" cy="1028566"/>
          </a:xfrm>
          <a:prstGeom prst="rect">
            <a:avLst/>
          </a:prstGeom>
          <a:noFill/>
          <a:ln/>
        </p:spPr>
      </p:sp>
      <p:sp>
        <p:nvSpPr>
          <p:cNvPr id="7" name="Text 10">
            <a:extLst>
              <a:ext uri="{FF2B5EF4-FFF2-40B4-BE49-F238E27FC236}">
                <a16:creationId xmlns:a16="http://schemas.microsoft.com/office/drawing/2014/main" id="{15DE9490-19E5-ABA8-FFCE-E1883DAB21DA}"/>
              </a:ext>
            </a:extLst>
          </p:cNvPr>
          <p:cNvSpPr>
            <a:spLocks noChangeAspect="1"/>
          </p:cNvSpPr>
          <p:nvPr/>
        </p:nvSpPr>
        <p:spPr>
          <a:xfrm>
            <a:off x="265959" y="247953"/>
            <a:ext cx="5850138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2700"/>
              </a:lnSpc>
            </a:pPr>
            <a:r>
              <a:rPr lang="ru-RU" sz="2250" dirty="0">
                <a:solidFill>
                  <a:srgbClr val="E8E8E8"/>
                </a:solidFill>
                <a:latin typeface="Wix Madefor Display Medium" panose="020B0503020203020203" pitchFamily="34" charset="-52"/>
                <a:ea typeface="TT Hoves Pro Trl Expanded Medium" pitchFamily="34" charset="-122"/>
                <a:cs typeface="Wix Madefor Display Medium" panose="020B0503020203020203" pitchFamily="34" charset="-52"/>
              </a:rPr>
              <a:t>МОРФОТИП ПЛОТНОГО</a:t>
            </a:r>
          </a:p>
          <a:p>
            <a:pPr>
              <a:lnSpc>
                <a:spcPts val="2700"/>
              </a:lnSpc>
            </a:pPr>
            <a:r>
              <a:rPr lang="ru-RU" sz="2250" dirty="0">
                <a:solidFill>
                  <a:srgbClr val="E8E8E8"/>
                </a:solidFill>
                <a:latin typeface="Wix Madefor Display Medium" panose="020B0503020203020203" pitchFamily="34" charset="-52"/>
                <a:ea typeface="TT Hoves Pro Trl Expanded Medium" pitchFamily="34" charset="-122"/>
                <a:cs typeface="Wix Madefor Display Medium" panose="020B0503020203020203" pitchFamily="34" charset="-52"/>
              </a:rPr>
              <a:t>СРЕДНЕЭТАЖНОГО ГОРОДА</a:t>
            </a:r>
          </a:p>
        </p:txBody>
      </p:sp>
      <p:pic>
        <p:nvPicPr>
          <p:cNvPr id="5" name="Image 0" descr=" ">
            <a:extLst>
              <a:ext uri="{FF2B5EF4-FFF2-40B4-BE49-F238E27FC236}">
                <a16:creationId xmlns:a16="http://schemas.microsoft.com/office/drawing/2014/main" id="{16D0B485-6DA5-BED9-8D9E-7A9775A3CBD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8588542" y="286048"/>
            <a:ext cx="269663" cy="262341"/>
          </a:xfrm>
          <a:prstGeom prst="rect">
            <a:avLst/>
          </a:prstGeom>
        </p:spPr>
      </p:pic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EF94EF91-A349-8711-F047-C34452E77705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/>
          <a:stretch/>
        </p:blipFill>
        <p:spPr>
          <a:xfrm>
            <a:off x="7454907" y="211779"/>
            <a:ext cx="946330" cy="3657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02944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898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video>
              <p:cMediaNode vol="80000"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8E8E8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74BB8DD-2552-C101-CB1A-EC7C1BC09F0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безопасность">
            <a:hlinkClick r:id="" action="ppaction://media"/>
            <a:extLst>
              <a:ext uri="{FF2B5EF4-FFF2-40B4-BE49-F238E27FC236}">
                <a16:creationId xmlns:a16="http://schemas.microsoft.com/office/drawing/2014/main" id="{AF4634F3-BE61-A7E8-11F0-B895E814759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715405" y="335"/>
            <a:ext cx="4428548" cy="5142830"/>
          </a:xfrm>
          <a:prstGeom prst="rect">
            <a:avLst/>
          </a:prstGeom>
        </p:spPr>
      </p:pic>
      <p:sp>
        <p:nvSpPr>
          <p:cNvPr id="11" name="Shape 8">
            <a:extLst>
              <a:ext uri="{FF2B5EF4-FFF2-40B4-BE49-F238E27FC236}">
                <a16:creationId xmlns:a16="http://schemas.microsoft.com/office/drawing/2014/main" id="{FB32A63C-7305-9EF3-D742-F124C4A9A8AC}"/>
              </a:ext>
            </a:extLst>
          </p:cNvPr>
          <p:cNvSpPr/>
          <p:nvPr/>
        </p:nvSpPr>
        <p:spPr>
          <a:xfrm>
            <a:off x="285749" y="952711"/>
            <a:ext cx="4143353" cy="2171418"/>
          </a:xfrm>
          <a:prstGeom prst="rect">
            <a:avLst/>
          </a:prstGeom>
          <a:noFill/>
          <a:ln/>
        </p:spPr>
      </p:sp>
      <p:sp>
        <p:nvSpPr>
          <p:cNvPr id="12" name="Shape 9">
            <a:extLst>
              <a:ext uri="{FF2B5EF4-FFF2-40B4-BE49-F238E27FC236}">
                <a16:creationId xmlns:a16="http://schemas.microsoft.com/office/drawing/2014/main" id="{3A1F8BD2-682A-E6F2-0E66-CE340D02304E}"/>
              </a:ext>
            </a:extLst>
          </p:cNvPr>
          <p:cNvSpPr/>
          <p:nvPr/>
        </p:nvSpPr>
        <p:spPr>
          <a:xfrm>
            <a:off x="285749" y="952711"/>
            <a:ext cx="4143353" cy="1028566"/>
          </a:xfrm>
          <a:prstGeom prst="rect">
            <a:avLst/>
          </a:prstGeom>
          <a:noFill/>
          <a:ln/>
        </p:spPr>
      </p:sp>
      <p:sp>
        <p:nvSpPr>
          <p:cNvPr id="13" name="Text 10">
            <a:extLst>
              <a:ext uri="{FF2B5EF4-FFF2-40B4-BE49-F238E27FC236}">
                <a16:creationId xmlns:a16="http://schemas.microsoft.com/office/drawing/2014/main" id="{B668F488-7ED3-E780-15E6-EDA04846CC58}"/>
              </a:ext>
            </a:extLst>
          </p:cNvPr>
          <p:cNvSpPr>
            <a:spLocks noChangeAspect="1"/>
          </p:cNvSpPr>
          <p:nvPr/>
        </p:nvSpPr>
        <p:spPr>
          <a:xfrm>
            <a:off x="265959" y="601886"/>
            <a:ext cx="4238603" cy="666849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2625"/>
              </a:lnSpc>
            </a:pPr>
            <a:r>
              <a:rPr lang="ru-RU" sz="2475" spc="-56" dirty="0">
                <a:solidFill>
                  <a:srgbClr val="35322F">
                    <a:alpha val="100000"/>
                  </a:srgbClr>
                </a:solidFill>
                <a:latin typeface="Wix Madefor Display Medium" panose="020B0503020203020203" pitchFamily="34" charset="-52"/>
                <a:ea typeface="TT Hoves Pro Trl Expanded Medium" pitchFamily="34" charset="-122"/>
                <a:cs typeface="Wix Madefor Display Medium" panose="020B0503020203020203" pitchFamily="34" charset="-52"/>
              </a:rPr>
              <a:t>Сплочённые</a:t>
            </a:r>
            <a:br>
              <a:rPr lang="ru-RU" sz="2475" spc="-56" dirty="0">
                <a:solidFill>
                  <a:srgbClr val="35322F">
                    <a:alpha val="100000"/>
                  </a:srgbClr>
                </a:solidFill>
                <a:latin typeface="Wix Madefor Display Medium" panose="020B0503020203020203" pitchFamily="34" charset="-52"/>
                <a:ea typeface="TT Hoves Pro Trl Expanded Medium" pitchFamily="34" charset="-122"/>
                <a:cs typeface="Wix Madefor Display Medium" panose="020B0503020203020203" pitchFamily="34" charset="-52"/>
              </a:rPr>
            </a:br>
            <a:r>
              <a:rPr lang="ru-RU" sz="2475" spc="-56" dirty="0">
                <a:solidFill>
                  <a:srgbClr val="35322F">
                    <a:alpha val="100000"/>
                  </a:srgbClr>
                </a:solidFill>
                <a:latin typeface="Wix Madefor Display Medium" panose="020B0503020203020203" pitchFamily="34" charset="-52"/>
                <a:ea typeface="TT Hoves Pro Trl Expanded Medium" pitchFamily="34" charset="-122"/>
                <a:cs typeface="Wix Madefor Display Medium" panose="020B0503020203020203" pitchFamily="34" charset="-52"/>
              </a:rPr>
              <a:t>соседи</a:t>
            </a:r>
          </a:p>
        </p:txBody>
      </p:sp>
      <p:sp>
        <p:nvSpPr>
          <p:cNvPr id="15" name="Text 12">
            <a:extLst>
              <a:ext uri="{FF2B5EF4-FFF2-40B4-BE49-F238E27FC236}">
                <a16:creationId xmlns:a16="http://schemas.microsoft.com/office/drawing/2014/main" id="{BCAC3406-7C65-D0C8-0970-87E6DE435CFF}"/>
              </a:ext>
            </a:extLst>
          </p:cNvPr>
          <p:cNvSpPr/>
          <p:nvPr/>
        </p:nvSpPr>
        <p:spPr>
          <a:xfrm>
            <a:off x="265960" y="1432078"/>
            <a:ext cx="3472113" cy="86177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r>
              <a:rPr lang="ru-RU" sz="1400" dirty="0">
                <a:solidFill>
                  <a:srgbClr val="35322F">
                    <a:alpha val="100000"/>
                  </a:srgbClr>
                </a:solidFill>
                <a:latin typeface="Wix Madefor Display" panose="020B0503020203020203" pitchFamily="34" charset="-52"/>
                <a:ea typeface="TT Hoves Pro Trl Expanded Regular" pitchFamily="34" charset="-122"/>
                <a:cs typeface="TT Hoves Pro Trl Expanded Regular" pitchFamily="34" charset="-120"/>
              </a:rPr>
              <a:t>Там, где между соседями есть доверие и готовность действовать сообща, уровень преступности естественным образом снижается.</a:t>
            </a:r>
          </a:p>
        </p:txBody>
      </p:sp>
      <p:grpSp>
        <p:nvGrpSpPr>
          <p:cNvPr id="30" name="Группа 29">
            <a:extLst>
              <a:ext uri="{FF2B5EF4-FFF2-40B4-BE49-F238E27FC236}">
                <a16:creationId xmlns:a16="http://schemas.microsoft.com/office/drawing/2014/main" id="{F988CF32-0ECE-5FED-79FD-F33AFD1DE561}"/>
              </a:ext>
            </a:extLst>
          </p:cNvPr>
          <p:cNvGrpSpPr/>
          <p:nvPr/>
        </p:nvGrpSpPr>
        <p:grpSpPr>
          <a:xfrm>
            <a:off x="269080" y="4365788"/>
            <a:ext cx="4005917" cy="514283"/>
            <a:chOff x="717639" y="11642725"/>
            <a:chExt cx="10683835" cy="1371600"/>
          </a:xfrm>
        </p:grpSpPr>
        <p:sp>
          <p:nvSpPr>
            <p:cNvPr id="2" name="Text 0">
              <a:extLst>
                <a:ext uri="{FF2B5EF4-FFF2-40B4-BE49-F238E27FC236}">
                  <a16:creationId xmlns:a16="http://schemas.microsoft.com/office/drawing/2014/main" id="{0CD22E18-C257-EE17-EC21-5DE645ACC55F}"/>
                </a:ext>
              </a:extLst>
            </p:cNvPr>
            <p:cNvSpPr/>
            <p:nvPr/>
          </p:nvSpPr>
          <p:spPr>
            <a:xfrm>
              <a:off x="1360661" y="12273084"/>
              <a:ext cx="10040813" cy="738760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b">
              <a:spAutoFit/>
            </a:bodyPr>
            <a:lstStyle/>
            <a:p>
              <a:r>
                <a:rPr lang="ru-RU" sz="900" dirty="0">
                  <a:solidFill>
                    <a:srgbClr val="35322F"/>
                  </a:solidFill>
                  <a:latin typeface="Wix Madefor Display" panose="020B0503020203020203" pitchFamily="34" charset="-52"/>
                  <a:ea typeface="TT Hoves Pro Trl Expanded Medium" pitchFamily="34" charset="-122"/>
                  <a:cs typeface="Wix Madefor Display Medium" panose="020B0503020203020203" pitchFamily="34" charset="-52"/>
                </a:rPr>
                <a:t>Роберт Сэмпсон  </a:t>
              </a:r>
              <a:r>
                <a:rPr lang="ru-RU" sz="900" dirty="0">
                  <a:solidFill>
                    <a:schemeClr val="bg1">
                      <a:lumMod val="50000"/>
                    </a:schemeClr>
                  </a:solidFill>
                  <a:latin typeface="Wix Madefor Display" panose="020B0503020203020203" pitchFamily="34" charset="-52"/>
                  <a:ea typeface="TT Hoves Pro Trl Expanded Medium" pitchFamily="34" charset="-122"/>
                  <a:cs typeface="Wix Madefor Display Medium" panose="020B0503020203020203" pitchFamily="34" charset="-52"/>
                </a:rPr>
                <a:t>·  журнал Science  ·  343 района  · </a:t>
              </a:r>
              <a:br>
                <a:rPr lang="ru-RU" sz="900" dirty="0">
                  <a:solidFill>
                    <a:schemeClr val="bg1">
                      <a:lumMod val="50000"/>
                    </a:schemeClr>
                  </a:solidFill>
                  <a:latin typeface="Wix Madefor Display" panose="020B0503020203020203" pitchFamily="34" charset="-52"/>
                  <a:ea typeface="TT Hoves Pro Trl Expanded Medium" pitchFamily="34" charset="-122"/>
                  <a:cs typeface="Wix Madefor Display Medium" panose="020B0503020203020203" pitchFamily="34" charset="-52"/>
                </a:rPr>
              </a:br>
              <a:r>
                <a:rPr lang="ru-RU" sz="900" dirty="0">
                  <a:solidFill>
                    <a:schemeClr val="bg1">
                      <a:lumMod val="50000"/>
                    </a:schemeClr>
                  </a:solidFill>
                  <a:latin typeface="Wix Madefor Display" panose="020B0503020203020203" pitchFamily="34" charset="-52"/>
                  <a:ea typeface="TT Hoves Pro Trl Expanded Medium" pitchFamily="34" charset="-122"/>
                  <a:cs typeface="Wix Madefor Display Medium" panose="020B0503020203020203" pitchFamily="34" charset="-52"/>
                </a:rPr>
                <a:t>«коллективная эффективность»</a:t>
              </a:r>
            </a:p>
          </p:txBody>
        </p:sp>
        <p:sp>
          <p:nvSpPr>
            <p:cNvPr id="9" name="Shape 7">
              <a:extLst>
                <a:ext uri="{FF2B5EF4-FFF2-40B4-BE49-F238E27FC236}">
                  <a16:creationId xmlns:a16="http://schemas.microsoft.com/office/drawing/2014/main" id="{2879BFD0-9B72-E9D9-36D8-DD50BAFD805D}"/>
                </a:ext>
              </a:extLst>
            </p:cNvPr>
            <p:cNvSpPr/>
            <p:nvPr/>
          </p:nvSpPr>
          <p:spPr>
            <a:xfrm>
              <a:off x="717639" y="11642725"/>
              <a:ext cx="88911" cy="1371600"/>
            </a:xfrm>
            <a:prstGeom prst="rect">
              <a:avLst/>
            </a:prstGeom>
            <a:solidFill>
              <a:srgbClr val="FF4800">
                <a:alpha val="100000"/>
              </a:srgbClr>
            </a:solidFill>
            <a:ln/>
          </p:spPr>
        </p:sp>
        <p:sp>
          <p:nvSpPr>
            <p:cNvPr id="28" name="Text 2">
              <a:extLst>
                <a:ext uri="{FF2B5EF4-FFF2-40B4-BE49-F238E27FC236}">
                  <a16:creationId xmlns:a16="http://schemas.microsoft.com/office/drawing/2014/main" id="{5A8CB436-83C5-F88B-71D8-698DD56BF939}"/>
                </a:ext>
              </a:extLst>
            </p:cNvPr>
            <p:cNvSpPr/>
            <p:nvPr/>
          </p:nvSpPr>
          <p:spPr>
            <a:xfrm>
              <a:off x="1360661" y="11642725"/>
              <a:ext cx="2192046" cy="389467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t"/>
            <a:lstStyle/>
            <a:p>
              <a:pPr>
                <a:lnSpc>
                  <a:spcPts val="900"/>
                </a:lnSpc>
              </a:pPr>
              <a:r>
                <a:rPr lang="ru-RU" sz="750" kern="0" spc="135" dirty="0">
                  <a:solidFill>
                    <a:srgbClr val="FE4D08"/>
                  </a:solidFill>
                  <a:latin typeface="Wix Madefor Display Medium" panose="020B0503020203020203" pitchFamily="34" charset="-52"/>
                  <a:ea typeface="TT Hoves Pro Trl Expanded Medium" pitchFamily="34" charset="-122"/>
                  <a:cs typeface="Wix Madefor Display Medium" panose="020B0503020203020203" pitchFamily="34" charset="-52"/>
                </a:rPr>
                <a:t>ДОКАЗАНО</a:t>
              </a:r>
              <a:endParaRPr lang="en-US" sz="750" dirty="0">
                <a:solidFill>
                  <a:srgbClr val="FE4D08"/>
                </a:solidFill>
              </a:endParaRPr>
            </a:p>
          </p:txBody>
        </p:sp>
      </p:grpSp>
      <p:sp>
        <p:nvSpPr>
          <p:cNvPr id="6" name="Text 2">
            <a:extLst>
              <a:ext uri="{FF2B5EF4-FFF2-40B4-BE49-F238E27FC236}">
                <a16:creationId xmlns:a16="http://schemas.microsoft.com/office/drawing/2014/main" id="{2640BA06-AD34-C9E6-9D54-77D06442C7D2}"/>
              </a:ext>
            </a:extLst>
          </p:cNvPr>
          <p:cNvSpPr/>
          <p:nvPr/>
        </p:nvSpPr>
        <p:spPr>
          <a:xfrm>
            <a:off x="285749" y="287908"/>
            <a:ext cx="1289809" cy="1460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900"/>
              </a:lnSpc>
            </a:pPr>
            <a:r>
              <a:rPr lang="ru-RU" sz="750" kern="0" spc="135" dirty="0">
                <a:solidFill>
                  <a:srgbClr val="35322F"/>
                </a:solidFill>
                <a:latin typeface="Wix Madefor Display Medium" panose="020B0503020203020203" pitchFamily="34" charset="-52"/>
                <a:ea typeface="TT Hoves Pro Trl Expanded Medium" pitchFamily="34" charset="-122"/>
                <a:cs typeface="Wix Madefor Display Medium" panose="020B0503020203020203" pitchFamily="34" charset="-52"/>
              </a:rPr>
              <a:t>ЭФФЕКТ 1</a:t>
            </a:r>
          </a:p>
        </p:txBody>
      </p:sp>
      <p:pic>
        <p:nvPicPr>
          <p:cNvPr id="4" name="Image 0" descr=" ">
            <a:extLst>
              <a:ext uri="{FF2B5EF4-FFF2-40B4-BE49-F238E27FC236}">
                <a16:creationId xmlns:a16="http://schemas.microsoft.com/office/drawing/2014/main" id="{441E45EF-250E-5E82-4E04-67D043304AEC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8588542" y="286048"/>
            <a:ext cx="269663" cy="262341"/>
          </a:xfrm>
          <a:prstGeom prst="rect">
            <a:avLst/>
          </a:prstGeom>
        </p:spPr>
      </p:pic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3D0F0824-0325-5BA4-CC56-A17D9B40D54A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454907" y="211780"/>
            <a:ext cx="946330" cy="3657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0085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84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8E8E8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0FFB331-A38C-4061-36B3-BBF8D4D1C8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F790227C-E260-3D7F-8350-1597A66034F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0"/>
                    </a14:imgEffect>
                    <a14:imgEffect>
                      <a14:brightnessContrast bright="20000" contrast="-20000"/>
                    </a14:imgEffect>
                  </a14:imgLayer>
                </a14:imgProps>
              </a:ext>
            </a:extLst>
          </a:blip>
          <a:srcRect l="16432" t="8864" r="19278" b="5567"/>
          <a:stretch>
            <a:fillRect/>
          </a:stretch>
        </p:blipFill>
        <p:spPr>
          <a:xfrm>
            <a:off x="6128573" y="786045"/>
            <a:ext cx="2724988" cy="2607129"/>
          </a:xfrm>
          <a:prstGeom prst="rect">
            <a:avLst/>
          </a:prstGeom>
        </p:spPr>
      </p:pic>
      <p:pic>
        <p:nvPicPr>
          <p:cNvPr id="3" name="Image 0" descr=" ">
            <a:extLst>
              <a:ext uri="{FF2B5EF4-FFF2-40B4-BE49-F238E27FC236}">
                <a16:creationId xmlns:a16="http://schemas.microsoft.com/office/drawing/2014/main" id="{201DDE0B-DDFE-53E3-5D80-A689003BE2C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290440" y="2919653"/>
            <a:ext cx="423479" cy="416569"/>
          </a:xfrm>
          <a:prstGeom prst="rect">
            <a:avLst/>
          </a:prstGeom>
        </p:spPr>
      </p:pic>
      <p:pic>
        <p:nvPicPr>
          <p:cNvPr id="7" name="Image 1" descr=" ">
            <a:extLst>
              <a:ext uri="{FF2B5EF4-FFF2-40B4-BE49-F238E27FC236}">
                <a16:creationId xmlns:a16="http://schemas.microsoft.com/office/drawing/2014/main" id="{54F13A8A-C0EB-ADA8-F28A-1330B7BE23B7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642957" y="2919367"/>
            <a:ext cx="1024884" cy="1352374"/>
          </a:xfrm>
          <a:prstGeom prst="rect">
            <a:avLst/>
          </a:prstGeom>
        </p:spPr>
      </p:pic>
      <p:grpSp>
        <p:nvGrpSpPr>
          <p:cNvPr id="27" name="Группа 26">
            <a:extLst>
              <a:ext uri="{FF2B5EF4-FFF2-40B4-BE49-F238E27FC236}">
                <a16:creationId xmlns:a16="http://schemas.microsoft.com/office/drawing/2014/main" id="{80D06212-E2D1-B141-804B-F453C2518181}"/>
              </a:ext>
            </a:extLst>
          </p:cNvPr>
          <p:cNvGrpSpPr/>
          <p:nvPr/>
        </p:nvGrpSpPr>
        <p:grpSpPr>
          <a:xfrm>
            <a:off x="1809765" y="-1986995"/>
            <a:ext cx="1024884" cy="6242872"/>
            <a:chOff x="4826666" y="-5308727"/>
            <a:chExt cx="2733381" cy="16649827"/>
          </a:xfrm>
        </p:grpSpPr>
        <p:pic>
          <p:nvPicPr>
            <p:cNvPr id="8" name="Image 2" descr=" ">
              <a:extLst>
                <a:ext uri="{FF2B5EF4-FFF2-40B4-BE49-F238E27FC236}">
                  <a16:creationId xmlns:a16="http://schemas.microsoft.com/office/drawing/2014/main" id="{1B42B396-DB29-85EA-6DFD-11E21175D974}"/>
                </a:ext>
              </a:extLst>
            </p:cNvPr>
            <p:cNvPicPr>
              <a:picLocks noChangeAspect="1"/>
            </p:cNvPicPr>
            <p:nvPr/>
          </p:nvPicPr>
          <p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p:blipFill>
          <p:spPr>
            <a:xfrm>
              <a:off x="4826666" y="7734300"/>
              <a:ext cx="2733381" cy="3606800"/>
            </a:xfrm>
            <a:prstGeom prst="rect">
              <a:avLst/>
            </a:prstGeom>
          </p:spPr>
        </p:pic>
        <p:pic>
          <p:nvPicPr>
            <p:cNvPr id="10" name="Image 3" descr=" ">
              <a:extLst>
                <a:ext uri="{FF2B5EF4-FFF2-40B4-BE49-F238E27FC236}">
                  <a16:creationId xmlns:a16="http://schemas.microsoft.com/office/drawing/2014/main" id="{220CD859-1090-1133-88ED-FA1BCC7F13C9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p:blipFill>
          <p:spPr>
            <a:xfrm>
              <a:off x="4940980" y="-939927"/>
              <a:ext cx="2504752" cy="3556000"/>
            </a:xfrm>
            <a:prstGeom prst="rect">
              <a:avLst/>
            </a:prstGeom>
          </p:spPr>
        </p:pic>
        <p:pic>
          <p:nvPicPr>
            <p:cNvPr id="14" name="Image 4" descr=" ">
              <a:extLst>
                <a:ext uri="{FF2B5EF4-FFF2-40B4-BE49-F238E27FC236}">
                  <a16:creationId xmlns:a16="http://schemas.microsoft.com/office/drawing/2014/main" id="{1392205D-D5C7-8F8B-D833-96ABA7F8E312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p:blipFill>
          <p:spPr>
            <a:xfrm>
              <a:off x="4826666" y="-5308727"/>
              <a:ext cx="2733381" cy="3606800"/>
            </a:xfrm>
            <a:prstGeom prst="rect">
              <a:avLst/>
            </a:prstGeom>
          </p:spPr>
        </p:pic>
        <p:pic>
          <p:nvPicPr>
            <p:cNvPr id="16" name="Image 5" descr=" ">
              <a:extLst>
                <a:ext uri="{FF2B5EF4-FFF2-40B4-BE49-F238E27FC236}">
                  <a16:creationId xmlns:a16="http://schemas.microsoft.com/office/drawing/2014/main" id="{B8C0F6D4-C4B0-5533-8E43-6C2FFFC02BD0}"/>
                </a:ext>
              </a:extLst>
            </p:cNvPr>
            <p:cNvPicPr>
              <a:picLocks noChangeAspect="1"/>
            </p:cNvPicPr>
            <p:nvPr/>
          </p:nvPicPr>
          <p:blipFill>
            <a:blip r:embed="rId13">
              <a:extLs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/>
            </a:stretch>
          </p:blipFill>
          <p:spPr>
            <a:xfrm>
              <a:off x="4882553" y="3378073"/>
              <a:ext cx="2621606" cy="3657600"/>
            </a:xfrm>
            <a:prstGeom prst="rect">
              <a:avLst/>
            </a:prstGeom>
          </p:spPr>
        </p:pic>
      </p:grpSp>
      <p:pic>
        <p:nvPicPr>
          <p:cNvPr id="17" name="Image 6" descr=" ">
            <a:extLst>
              <a:ext uri="{FF2B5EF4-FFF2-40B4-BE49-F238E27FC236}">
                <a16:creationId xmlns:a16="http://schemas.microsoft.com/office/drawing/2014/main" id="{BAA8863C-41B0-C006-94CC-F2BFD2CEF6C9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p:blipFill>
        <p:spPr>
          <a:xfrm>
            <a:off x="2946282" y="3643268"/>
            <a:ext cx="688368" cy="618854"/>
          </a:xfrm>
          <a:prstGeom prst="rect">
            <a:avLst/>
          </a:prstGeom>
        </p:spPr>
      </p:pic>
      <p:sp>
        <p:nvSpPr>
          <p:cNvPr id="18" name="Shape 0">
            <a:extLst>
              <a:ext uri="{FF2B5EF4-FFF2-40B4-BE49-F238E27FC236}">
                <a16:creationId xmlns:a16="http://schemas.microsoft.com/office/drawing/2014/main" id="{C4201985-F706-6CFA-79C2-C6D9A60FFA28}"/>
              </a:ext>
            </a:extLst>
          </p:cNvPr>
          <p:cNvSpPr/>
          <p:nvPr/>
        </p:nvSpPr>
        <p:spPr>
          <a:xfrm>
            <a:off x="1716872" y="335"/>
            <a:ext cx="1281106" cy="2899985"/>
          </a:xfrm>
          <a:prstGeom prst="rect">
            <a:avLst/>
          </a:prstGeom>
          <a:solidFill>
            <a:srgbClr val="E8E8E8">
              <a:alpha val="100000"/>
            </a:srgbClr>
          </a:solidFill>
          <a:ln/>
        </p:spPr>
        <p:txBody>
          <a:bodyPr/>
          <a:lstStyle/>
          <a:p>
            <a:endParaRPr lang="ru-RU" sz="253"/>
          </a:p>
        </p:txBody>
      </p:sp>
      <p:sp>
        <p:nvSpPr>
          <p:cNvPr id="19" name="Shape 1">
            <a:extLst>
              <a:ext uri="{FF2B5EF4-FFF2-40B4-BE49-F238E27FC236}">
                <a16:creationId xmlns:a16="http://schemas.microsoft.com/office/drawing/2014/main" id="{ACB5F973-6BC3-B857-30BC-F7E803DFB09E}"/>
              </a:ext>
            </a:extLst>
          </p:cNvPr>
          <p:cNvSpPr/>
          <p:nvPr/>
        </p:nvSpPr>
        <p:spPr>
          <a:xfrm>
            <a:off x="1666890" y="4271741"/>
            <a:ext cx="1281106" cy="871424"/>
          </a:xfrm>
          <a:prstGeom prst="rect">
            <a:avLst/>
          </a:prstGeom>
          <a:solidFill>
            <a:srgbClr val="E8E8E8">
              <a:alpha val="100000"/>
            </a:srgbClr>
          </a:solidFill>
          <a:ln/>
        </p:spPr>
        <p:txBody>
          <a:bodyPr/>
          <a:lstStyle/>
          <a:p>
            <a:endParaRPr lang="ru-RU" sz="253"/>
          </a:p>
        </p:txBody>
      </p:sp>
      <p:sp>
        <p:nvSpPr>
          <p:cNvPr id="20" name="Shape 2">
            <a:extLst>
              <a:ext uri="{FF2B5EF4-FFF2-40B4-BE49-F238E27FC236}">
                <a16:creationId xmlns:a16="http://schemas.microsoft.com/office/drawing/2014/main" id="{ADA60F76-0239-49A9-972C-119EB0E1CABC}"/>
              </a:ext>
            </a:extLst>
          </p:cNvPr>
          <p:cNvSpPr/>
          <p:nvPr/>
        </p:nvSpPr>
        <p:spPr>
          <a:xfrm>
            <a:off x="24" y="4336121"/>
            <a:ext cx="9143952" cy="714188"/>
          </a:xfrm>
          <a:prstGeom prst="rect">
            <a:avLst/>
          </a:prstGeom>
          <a:solidFill>
            <a:srgbClr val="CCCCCC">
              <a:alpha val="100000"/>
            </a:srgbClr>
          </a:solidFill>
          <a:ln/>
        </p:spPr>
        <p:txBody>
          <a:bodyPr/>
          <a:lstStyle/>
          <a:p>
            <a:endParaRPr lang="ru-RU" sz="253"/>
          </a:p>
        </p:txBody>
      </p:sp>
      <p:pic>
        <p:nvPicPr>
          <p:cNvPr id="21" name="Image 7" descr=" ">
            <a:extLst>
              <a:ext uri="{FF2B5EF4-FFF2-40B4-BE49-F238E27FC236}">
                <a16:creationId xmlns:a16="http://schemas.microsoft.com/office/drawing/2014/main" id="{E5452F86-5F22-3978-D5E3-B0CB67E4D98D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96DAC541-7B7A-43D3-8B79-37D633B846F1}">
                <asvg:svgBlip xmlns:asvg="http://schemas.microsoft.com/office/drawing/2016/SVG/main" r:embed="rId18"/>
              </a:ext>
            </a:extLst>
          </a:blip>
          <a:stretch>
            <a:fillRect/>
          </a:stretch>
        </p:blipFill>
        <p:spPr>
          <a:xfrm>
            <a:off x="-4738" y="4336121"/>
            <a:ext cx="6200743" cy="714188"/>
          </a:xfrm>
          <a:prstGeom prst="rect">
            <a:avLst/>
          </a:prstGeom>
        </p:spPr>
      </p:pic>
      <p:pic>
        <p:nvPicPr>
          <p:cNvPr id="22" name="Image 8" descr=" ">
            <a:extLst>
              <a:ext uri="{FF2B5EF4-FFF2-40B4-BE49-F238E27FC236}">
                <a16:creationId xmlns:a16="http://schemas.microsoft.com/office/drawing/2014/main" id="{86467AB4-B4CF-F313-FD77-CE4359A86EA0}"/>
              </a:ext>
            </a:extLst>
          </p:cNvPr>
          <p:cNvPicPr>
            <a:picLocks noChangeAspect="1"/>
          </p:cNvPicPr>
          <p:nvPr/>
        </p:nvPicPr>
        <p:blipFill>
          <a:blip r:embed="rId19">
            <a:extLst>
              <a:ext uri="{96DAC541-7B7A-43D3-8B79-37D633B846F1}">
                <asvg:svgBlip xmlns:asvg="http://schemas.microsoft.com/office/drawing/2016/SVG/main" r:embed="rId20"/>
              </a:ext>
            </a:extLst>
          </a:blip>
          <a:stretch>
            <a:fillRect/>
          </a:stretch>
        </p:blipFill>
        <p:spPr>
          <a:xfrm>
            <a:off x="24" y="4271741"/>
            <a:ext cx="9143952" cy="871424"/>
          </a:xfrm>
          <a:prstGeom prst="rect">
            <a:avLst/>
          </a:prstGeom>
        </p:spPr>
      </p:pic>
      <p:sp>
        <p:nvSpPr>
          <p:cNvPr id="11" name="Shape 8">
            <a:extLst>
              <a:ext uri="{FF2B5EF4-FFF2-40B4-BE49-F238E27FC236}">
                <a16:creationId xmlns:a16="http://schemas.microsoft.com/office/drawing/2014/main" id="{B89CC000-5136-B1CB-C376-3887D334B807}"/>
              </a:ext>
            </a:extLst>
          </p:cNvPr>
          <p:cNvSpPr/>
          <p:nvPr/>
        </p:nvSpPr>
        <p:spPr>
          <a:xfrm>
            <a:off x="285749" y="952711"/>
            <a:ext cx="4143353" cy="2171418"/>
          </a:xfrm>
          <a:prstGeom prst="rect">
            <a:avLst/>
          </a:prstGeom>
          <a:noFill/>
          <a:ln/>
        </p:spPr>
      </p:sp>
      <p:sp>
        <p:nvSpPr>
          <p:cNvPr id="12" name="Shape 9">
            <a:extLst>
              <a:ext uri="{FF2B5EF4-FFF2-40B4-BE49-F238E27FC236}">
                <a16:creationId xmlns:a16="http://schemas.microsoft.com/office/drawing/2014/main" id="{26E79A34-BB2C-DF86-B07E-99FA40FF8C07}"/>
              </a:ext>
            </a:extLst>
          </p:cNvPr>
          <p:cNvSpPr/>
          <p:nvPr/>
        </p:nvSpPr>
        <p:spPr>
          <a:xfrm>
            <a:off x="285749" y="952711"/>
            <a:ext cx="4143353" cy="1028566"/>
          </a:xfrm>
          <a:prstGeom prst="rect">
            <a:avLst/>
          </a:prstGeom>
          <a:noFill/>
          <a:ln/>
        </p:spPr>
      </p:sp>
      <p:grpSp>
        <p:nvGrpSpPr>
          <p:cNvPr id="25" name="Группа 24">
            <a:extLst>
              <a:ext uri="{FF2B5EF4-FFF2-40B4-BE49-F238E27FC236}">
                <a16:creationId xmlns:a16="http://schemas.microsoft.com/office/drawing/2014/main" id="{32F83F42-690C-A80F-2297-592DE6AE9D59}"/>
              </a:ext>
            </a:extLst>
          </p:cNvPr>
          <p:cNvGrpSpPr/>
          <p:nvPr/>
        </p:nvGrpSpPr>
        <p:grpSpPr>
          <a:xfrm>
            <a:off x="6128573" y="3740696"/>
            <a:ext cx="4005917" cy="514283"/>
            <a:chOff x="717639" y="11642725"/>
            <a:chExt cx="10683835" cy="1371600"/>
          </a:xfrm>
        </p:grpSpPr>
        <p:sp>
          <p:nvSpPr>
            <p:cNvPr id="26" name="Text 0">
              <a:extLst>
                <a:ext uri="{FF2B5EF4-FFF2-40B4-BE49-F238E27FC236}">
                  <a16:creationId xmlns:a16="http://schemas.microsoft.com/office/drawing/2014/main" id="{1D931D78-E549-B009-1571-3170C1C624A4}"/>
                </a:ext>
              </a:extLst>
            </p:cNvPr>
            <p:cNvSpPr/>
            <p:nvPr/>
          </p:nvSpPr>
          <p:spPr>
            <a:xfrm>
              <a:off x="1360661" y="12273084"/>
              <a:ext cx="10040813" cy="738760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b">
              <a:spAutoFit/>
            </a:bodyPr>
            <a:lstStyle/>
            <a:p>
              <a:r>
                <a:rPr lang="ru-RU" sz="900" dirty="0">
                  <a:solidFill>
                    <a:srgbClr val="35322F"/>
                  </a:solidFill>
                  <a:latin typeface="Wix Madefor Display" panose="020B0503020203020203" pitchFamily="34" charset="-52"/>
                  <a:ea typeface="TT Hoves Pro Trl Expanded Medium" pitchFamily="34" charset="-122"/>
                  <a:cs typeface="Wix Madefor Display Medium" panose="020B0503020203020203" pitchFamily="34" charset="-52"/>
                </a:rPr>
                <a:t>А. Аузан</a:t>
              </a:r>
              <a:br>
                <a:rPr lang="ru-RU" sz="900" dirty="0">
                  <a:solidFill>
                    <a:schemeClr val="bg1">
                      <a:lumMod val="50000"/>
                    </a:schemeClr>
                  </a:solidFill>
                  <a:latin typeface="Wix Madefor Display" panose="020B0503020203020203" pitchFamily="34" charset="-52"/>
                  <a:ea typeface="TT Hoves Pro Trl Expanded Medium" pitchFamily="34" charset="-122"/>
                  <a:cs typeface="Wix Madefor Display Medium" panose="020B0503020203020203" pitchFamily="34" charset="-52"/>
                </a:rPr>
              </a:br>
              <a:r>
                <a:rPr lang="en-US" sz="900" dirty="0">
                  <a:solidFill>
                    <a:schemeClr val="bg1">
                      <a:lumMod val="50000"/>
                    </a:schemeClr>
                  </a:solidFill>
                  <a:latin typeface="Wix Madefor Display" panose="020B0503020203020203" pitchFamily="34" charset="-52"/>
                  <a:ea typeface="TT Hoves Pro Trl Expanded Medium" pitchFamily="34" charset="-122"/>
                  <a:cs typeface="Wix Madefor Display Medium" panose="020B0503020203020203" pitchFamily="34" charset="-52"/>
                </a:rPr>
                <a:t>American Economic Review, 2010</a:t>
              </a:r>
            </a:p>
          </p:txBody>
        </p:sp>
        <p:sp>
          <p:nvSpPr>
            <p:cNvPr id="28" name="Shape 7">
              <a:extLst>
                <a:ext uri="{FF2B5EF4-FFF2-40B4-BE49-F238E27FC236}">
                  <a16:creationId xmlns:a16="http://schemas.microsoft.com/office/drawing/2014/main" id="{3AD538C3-3F3C-65A1-4202-74BF2384FE7F}"/>
                </a:ext>
              </a:extLst>
            </p:cNvPr>
            <p:cNvSpPr/>
            <p:nvPr/>
          </p:nvSpPr>
          <p:spPr>
            <a:xfrm>
              <a:off x="717639" y="11642725"/>
              <a:ext cx="88911" cy="1371600"/>
            </a:xfrm>
            <a:prstGeom prst="rect">
              <a:avLst/>
            </a:prstGeom>
            <a:solidFill>
              <a:srgbClr val="FF4800">
                <a:alpha val="100000"/>
              </a:srgbClr>
            </a:solidFill>
            <a:ln/>
          </p:spPr>
        </p:sp>
        <p:sp>
          <p:nvSpPr>
            <p:cNvPr id="29" name="Text 2">
              <a:extLst>
                <a:ext uri="{FF2B5EF4-FFF2-40B4-BE49-F238E27FC236}">
                  <a16:creationId xmlns:a16="http://schemas.microsoft.com/office/drawing/2014/main" id="{3D1EC77E-7479-3581-E763-A6CAD40214DB}"/>
                </a:ext>
              </a:extLst>
            </p:cNvPr>
            <p:cNvSpPr/>
            <p:nvPr/>
          </p:nvSpPr>
          <p:spPr>
            <a:xfrm>
              <a:off x="1360661" y="11642725"/>
              <a:ext cx="2192046" cy="389467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t"/>
            <a:lstStyle/>
            <a:p>
              <a:pPr>
                <a:lnSpc>
                  <a:spcPts val="900"/>
                </a:lnSpc>
              </a:pPr>
              <a:r>
                <a:rPr lang="ru-RU" sz="750" kern="0" spc="135" dirty="0">
                  <a:solidFill>
                    <a:srgbClr val="FE4D08"/>
                  </a:solidFill>
                  <a:latin typeface="Wix Madefor Display Medium" panose="020B0503020203020203" pitchFamily="34" charset="-52"/>
                  <a:ea typeface="TT Hoves Pro Trl Expanded Medium" pitchFamily="34" charset="-122"/>
                  <a:cs typeface="Wix Madefor Display Medium" panose="020B0503020203020203" pitchFamily="34" charset="-52"/>
                </a:rPr>
                <a:t>ДОКАЗАНО</a:t>
              </a:r>
              <a:endParaRPr lang="en-US" sz="750" dirty="0">
                <a:solidFill>
                  <a:srgbClr val="FE4D08"/>
                </a:solidFill>
              </a:endParaRPr>
            </a:p>
          </p:txBody>
        </p:sp>
      </p:grpSp>
      <p:sp>
        <p:nvSpPr>
          <p:cNvPr id="5" name="Text 10">
            <a:extLst>
              <a:ext uri="{FF2B5EF4-FFF2-40B4-BE49-F238E27FC236}">
                <a16:creationId xmlns:a16="http://schemas.microsoft.com/office/drawing/2014/main" id="{063F364F-39B0-D382-FD8F-6C7C73887504}"/>
              </a:ext>
            </a:extLst>
          </p:cNvPr>
          <p:cNvSpPr>
            <a:spLocks noChangeAspect="1"/>
          </p:cNvSpPr>
          <p:nvPr/>
        </p:nvSpPr>
        <p:spPr>
          <a:xfrm>
            <a:off x="265959" y="610967"/>
            <a:ext cx="4238603" cy="673069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2625"/>
              </a:lnSpc>
            </a:pPr>
            <a:r>
              <a:rPr lang="ru-RU" sz="2700" spc="-56" dirty="0">
                <a:solidFill>
                  <a:srgbClr val="35322F">
                    <a:alpha val="100000"/>
                  </a:srgbClr>
                </a:solidFill>
                <a:latin typeface="Wix Madefor Display Medium" panose="020B0503020203020203" pitchFamily="34" charset="-52"/>
                <a:ea typeface="TT Hoves Pro Trl Expanded Medium" pitchFamily="34" charset="-122"/>
                <a:cs typeface="Wix Madefor Display Medium" panose="020B0503020203020203" pitchFamily="34" charset="-52"/>
              </a:rPr>
              <a:t>Доверие — это экономический капитал</a:t>
            </a:r>
            <a:endParaRPr lang="en-US" sz="2700" spc="-56" dirty="0"/>
          </a:p>
        </p:txBody>
      </p:sp>
      <p:sp>
        <p:nvSpPr>
          <p:cNvPr id="9" name="Text 12">
            <a:extLst>
              <a:ext uri="{FF2B5EF4-FFF2-40B4-BE49-F238E27FC236}">
                <a16:creationId xmlns:a16="http://schemas.microsoft.com/office/drawing/2014/main" id="{9A1010C6-ED57-43E4-C109-E28B72349DE2}"/>
              </a:ext>
            </a:extLst>
          </p:cNvPr>
          <p:cNvSpPr/>
          <p:nvPr/>
        </p:nvSpPr>
        <p:spPr>
          <a:xfrm>
            <a:off x="265959" y="1432078"/>
            <a:ext cx="4238603" cy="646331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r>
              <a:rPr lang="ru-RU" sz="1400" dirty="0">
                <a:solidFill>
                  <a:srgbClr val="35322F">
                    <a:alpha val="100000"/>
                  </a:srgbClr>
                </a:solidFill>
                <a:latin typeface="Wix Madefor Display" panose="020B0503020203020203" pitchFamily="34" charset="-52"/>
                <a:ea typeface="TT Hoves Pro Trl Expanded Regular" pitchFamily="34" charset="-122"/>
                <a:cs typeface="TT Hoves Pro Trl Expanded Regular" pitchFamily="34" charset="-120"/>
              </a:rPr>
              <a:t>«Если бы в России уровень обобщённого доверия был как в Швеции, ВВП на душу населения был бы выше примерно на 69%».</a:t>
            </a:r>
          </a:p>
        </p:txBody>
      </p:sp>
      <p:sp>
        <p:nvSpPr>
          <p:cNvPr id="13" name="Text 2">
            <a:extLst>
              <a:ext uri="{FF2B5EF4-FFF2-40B4-BE49-F238E27FC236}">
                <a16:creationId xmlns:a16="http://schemas.microsoft.com/office/drawing/2014/main" id="{EB1909C2-96FF-DF0D-63CC-82E6DBDCF800}"/>
              </a:ext>
            </a:extLst>
          </p:cNvPr>
          <p:cNvSpPr/>
          <p:nvPr/>
        </p:nvSpPr>
        <p:spPr>
          <a:xfrm>
            <a:off x="285749" y="287908"/>
            <a:ext cx="1289809" cy="1460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900"/>
              </a:lnSpc>
            </a:pPr>
            <a:r>
              <a:rPr lang="ru-RU" sz="750" kern="0" spc="135" dirty="0">
                <a:solidFill>
                  <a:srgbClr val="35322F"/>
                </a:solidFill>
                <a:latin typeface="Wix Madefor Display Medium" panose="020B0503020203020203" pitchFamily="34" charset="-52"/>
                <a:ea typeface="TT Hoves Pro Trl Expanded Medium" pitchFamily="34" charset="-122"/>
                <a:cs typeface="Wix Madefor Display Medium" panose="020B0503020203020203" pitchFamily="34" charset="-52"/>
              </a:rPr>
              <a:t>ЭФФЕКТ 2</a:t>
            </a:r>
          </a:p>
        </p:txBody>
      </p:sp>
      <p:pic>
        <p:nvPicPr>
          <p:cNvPr id="2" name="Image 0" descr=" ">
            <a:extLst>
              <a:ext uri="{FF2B5EF4-FFF2-40B4-BE49-F238E27FC236}">
                <a16:creationId xmlns:a16="http://schemas.microsoft.com/office/drawing/2014/main" id="{E19FBE6D-9F0E-656C-0847-452A1513C7C2}"/>
              </a:ext>
            </a:extLst>
          </p:cNvPr>
          <p:cNvPicPr>
            <a:picLocks noChangeAspect="1"/>
          </p:cNvPicPr>
          <p:nvPr/>
        </p:nvPicPr>
        <p:blipFill>
          <a:blip r:embed="rId21">
            <a:extLst>
              <a:ext uri="{96DAC541-7B7A-43D3-8B79-37D633B846F1}">
                <asvg:svgBlip xmlns:asvg="http://schemas.microsoft.com/office/drawing/2016/SVG/main" r:embed="rId22"/>
              </a:ext>
            </a:extLst>
          </a:blip>
          <a:stretch>
            <a:fillRect/>
          </a:stretch>
        </p:blipFill>
        <p:spPr>
          <a:xfrm>
            <a:off x="8588542" y="286048"/>
            <a:ext cx="269663" cy="262341"/>
          </a:xfrm>
          <a:prstGeom prst="rect">
            <a:avLst/>
          </a:prstGeom>
        </p:spPr>
      </p:pic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AC260B52-4119-0E1D-B29E-50A96635B4D7}"/>
              </a:ext>
            </a:extLst>
          </p:cNvPr>
          <p:cNvPicPr>
            <a:picLocks noChangeAspect="1"/>
          </p:cNvPicPr>
          <p:nvPr/>
        </p:nvPicPr>
        <p:blipFill>
          <a:blip r:embed="rId23"/>
          <a:stretch>
            <a:fillRect/>
          </a:stretch>
        </p:blipFill>
        <p:spPr>
          <a:xfrm>
            <a:off x="7454907" y="211780"/>
            <a:ext cx="946330" cy="3657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18036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8E8E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коммерция">
            <a:hlinkClick r:id="" action="ppaction://media"/>
            <a:extLst>
              <a:ext uri="{FF2B5EF4-FFF2-40B4-BE49-F238E27FC236}">
                <a16:creationId xmlns:a16="http://schemas.microsoft.com/office/drawing/2014/main" id="{0EBC4350-3D4D-6EE3-4ACF-ED824822569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714519" y="335"/>
            <a:ext cx="4429481" cy="5143913"/>
          </a:xfrm>
          <a:prstGeom prst="rect">
            <a:avLst/>
          </a:prstGeom>
        </p:spPr>
      </p:pic>
      <p:sp>
        <p:nvSpPr>
          <p:cNvPr id="11" name="Shape 8"/>
          <p:cNvSpPr/>
          <p:nvPr/>
        </p:nvSpPr>
        <p:spPr>
          <a:xfrm>
            <a:off x="285749" y="952711"/>
            <a:ext cx="4143353" cy="2171418"/>
          </a:xfrm>
          <a:prstGeom prst="rect">
            <a:avLst/>
          </a:prstGeom>
          <a:noFill/>
          <a:ln/>
        </p:spPr>
      </p:sp>
      <p:sp>
        <p:nvSpPr>
          <p:cNvPr id="12" name="Shape 9"/>
          <p:cNvSpPr/>
          <p:nvPr/>
        </p:nvSpPr>
        <p:spPr>
          <a:xfrm>
            <a:off x="285749" y="952711"/>
            <a:ext cx="4143353" cy="1028566"/>
          </a:xfrm>
          <a:prstGeom prst="rect">
            <a:avLst/>
          </a:prstGeom>
          <a:noFill/>
          <a:ln/>
        </p:spPr>
      </p:sp>
      <p:sp>
        <p:nvSpPr>
          <p:cNvPr id="13" name="Text 10"/>
          <p:cNvSpPr>
            <a:spLocks noChangeAspect="1"/>
          </p:cNvSpPr>
          <p:nvPr/>
        </p:nvSpPr>
        <p:spPr>
          <a:xfrm>
            <a:off x="265959" y="610967"/>
            <a:ext cx="4238603" cy="673069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2625"/>
              </a:lnSpc>
            </a:pPr>
            <a:r>
              <a:rPr lang="ru-RU" sz="2700" spc="-56" dirty="0">
                <a:solidFill>
                  <a:srgbClr val="35322F">
                    <a:alpha val="100000"/>
                  </a:srgbClr>
                </a:solidFill>
                <a:latin typeface="Wix Madefor Display Medium" panose="020B0503020203020203" pitchFamily="34" charset="-52"/>
                <a:ea typeface="TT Hoves Pro Trl Expanded Medium" pitchFamily="34" charset="-122"/>
                <a:cs typeface="Wix Madefor Display Medium" panose="020B0503020203020203" pitchFamily="34" charset="-52"/>
              </a:rPr>
              <a:t>Оживлённые</a:t>
            </a:r>
            <a:br>
              <a:rPr lang="ru-RU" sz="2700" spc="-56" dirty="0">
                <a:solidFill>
                  <a:srgbClr val="35322F">
                    <a:alpha val="100000"/>
                  </a:srgbClr>
                </a:solidFill>
                <a:latin typeface="Wix Madefor Display Medium" panose="020B0503020203020203" pitchFamily="34" charset="-52"/>
                <a:ea typeface="TT Hoves Pro Trl Expanded Medium" pitchFamily="34" charset="-122"/>
                <a:cs typeface="Wix Madefor Display Medium" panose="020B0503020203020203" pitchFamily="34" charset="-52"/>
              </a:rPr>
            </a:br>
            <a:r>
              <a:rPr lang="ru-RU" sz="2700" spc="-56" dirty="0">
                <a:solidFill>
                  <a:srgbClr val="35322F">
                    <a:alpha val="100000"/>
                  </a:srgbClr>
                </a:solidFill>
                <a:latin typeface="Wix Madefor Display Medium" panose="020B0503020203020203" pitchFamily="34" charset="-52"/>
                <a:ea typeface="TT Hoves Pro Trl Expanded Medium" pitchFamily="34" charset="-122"/>
                <a:cs typeface="Wix Madefor Display Medium" panose="020B0503020203020203" pitchFamily="34" charset="-52"/>
              </a:rPr>
              <a:t>улицы — основа </a:t>
            </a:r>
            <a:endParaRPr lang="en-US" sz="2700" spc="-56" dirty="0"/>
          </a:p>
        </p:txBody>
      </p:sp>
      <p:sp>
        <p:nvSpPr>
          <p:cNvPr id="15" name="Text 12"/>
          <p:cNvSpPr/>
          <p:nvPr/>
        </p:nvSpPr>
        <p:spPr>
          <a:xfrm>
            <a:off x="265960" y="1791345"/>
            <a:ext cx="3605000" cy="1508105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r>
              <a:rPr lang="ru-RU" sz="1400" dirty="0">
                <a:solidFill>
                  <a:srgbClr val="35322F">
                    <a:alpha val="100000"/>
                  </a:srgbClr>
                </a:solidFill>
                <a:latin typeface="Wix Madefor Display" panose="020B0503020203020203" pitchFamily="34" charset="-52"/>
                <a:ea typeface="TT Hoves Pro Trl Expanded Regular" pitchFamily="34" charset="-122"/>
                <a:cs typeface="TT Hoves Pro Trl Expanded Regular" pitchFamily="34" charset="-120"/>
              </a:rPr>
              <a:t>Пешеходный трафик и развитые соседские связи обеспечивают бизнесу поток клиентов, а жителям — больше возможностей для трудоустройства.</a:t>
            </a:r>
            <a:br>
              <a:rPr lang="ru-RU" sz="1400" dirty="0">
                <a:solidFill>
                  <a:srgbClr val="35322F">
                    <a:alpha val="100000"/>
                  </a:srgbClr>
                </a:solidFill>
                <a:latin typeface="Wix Madefor Display" panose="020B0503020203020203" pitchFamily="34" charset="-52"/>
                <a:ea typeface="TT Hoves Pro Trl Expanded Regular" pitchFamily="34" charset="-122"/>
                <a:cs typeface="TT Hoves Pro Trl Expanded Regular" pitchFamily="34" charset="-120"/>
              </a:rPr>
            </a:br>
            <a:r>
              <a:rPr lang="ru-RU" sz="1400" dirty="0">
                <a:solidFill>
                  <a:srgbClr val="35322F">
                    <a:alpha val="100000"/>
                  </a:srgbClr>
                </a:solidFill>
                <a:latin typeface="Wix Madefor Display" panose="020B0503020203020203" pitchFamily="34" charset="-52"/>
                <a:ea typeface="TT Hoves Pro Trl Expanded Regular" pitchFamily="34" charset="-122"/>
                <a:cs typeface="TT Hoves Pro Trl Expanded Regular" pitchFamily="34" charset="-120"/>
              </a:rPr>
              <a:t>В этом смысле интересы горожан и предпринимателей сходятся: когда людям комфортно, выигрывает и бизнес.</a:t>
            </a:r>
          </a:p>
        </p:txBody>
      </p:sp>
      <p:sp>
        <p:nvSpPr>
          <p:cNvPr id="27" name="Text 10">
            <a:extLst>
              <a:ext uri="{FF2B5EF4-FFF2-40B4-BE49-F238E27FC236}">
                <a16:creationId xmlns:a16="http://schemas.microsoft.com/office/drawing/2014/main" id="{FBC9F094-E0A4-7EBE-C529-B87C75F9BF36}"/>
              </a:ext>
            </a:extLst>
          </p:cNvPr>
          <p:cNvSpPr>
            <a:spLocks noChangeAspect="1"/>
          </p:cNvSpPr>
          <p:nvPr/>
        </p:nvSpPr>
        <p:spPr>
          <a:xfrm>
            <a:off x="265959" y="1292495"/>
            <a:ext cx="4163143" cy="339645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algn="r">
              <a:lnSpc>
                <a:spcPts val="2625"/>
              </a:lnSpc>
            </a:pPr>
            <a:r>
              <a:rPr lang="ru-RU" sz="2700" spc="-56" dirty="0">
                <a:solidFill>
                  <a:srgbClr val="35322F"/>
                </a:solidFill>
                <a:latin typeface="Wix Madefor Display Medium" panose="020B0503020203020203" pitchFamily="34" charset="-52"/>
              </a:rPr>
              <a:t>малого бизнеса</a:t>
            </a:r>
            <a:endParaRPr lang="en-US" sz="2700" spc="-56" dirty="0">
              <a:solidFill>
                <a:srgbClr val="35322F"/>
              </a:solidFill>
            </a:endParaRPr>
          </a:p>
        </p:txBody>
      </p:sp>
      <p:grpSp>
        <p:nvGrpSpPr>
          <p:cNvPr id="7" name="Группа 6">
            <a:extLst>
              <a:ext uri="{FF2B5EF4-FFF2-40B4-BE49-F238E27FC236}">
                <a16:creationId xmlns:a16="http://schemas.microsoft.com/office/drawing/2014/main" id="{0440A805-A889-A158-7948-9B0272AEC0F1}"/>
              </a:ext>
            </a:extLst>
          </p:cNvPr>
          <p:cNvGrpSpPr/>
          <p:nvPr/>
        </p:nvGrpSpPr>
        <p:grpSpPr>
          <a:xfrm>
            <a:off x="269080" y="4365788"/>
            <a:ext cx="4005917" cy="514283"/>
            <a:chOff x="717639" y="11642725"/>
            <a:chExt cx="10683835" cy="1371600"/>
          </a:xfrm>
        </p:grpSpPr>
        <p:sp>
          <p:nvSpPr>
            <p:cNvPr id="8" name="Text 0"/>
            <p:cNvSpPr/>
            <p:nvPr/>
          </p:nvSpPr>
          <p:spPr>
            <a:xfrm>
              <a:off x="1360661" y="12273084"/>
              <a:ext cx="10040813" cy="738760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b">
              <a:spAutoFit/>
            </a:bodyPr>
            <a:lstStyle/>
            <a:p>
              <a:r>
                <a:rPr lang="ru-RU" sz="900" dirty="0">
                  <a:solidFill>
                    <a:srgbClr val="35322F"/>
                  </a:solidFill>
                  <a:latin typeface="Wix Madefor Display" panose="020B0503020203020203" pitchFamily="34" charset="-52"/>
                  <a:ea typeface="TT Hoves Pro Trl Expanded Medium" pitchFamily="34" charset="-122"/>
                  <a:cs typeface="Wix Madefor Display Medium" panose="020B0503020203020203" pitchFamily="34" charset="-52"/>
                </a:rPr>
                <a:t>Джейн Джекобс  </a:t>
              </a:r>
              <a:r>
                <a:rPr lang="ru-RU" sz="900" dirty="0">
                  <a:solidFill>
                    <a:schemeClr val="bg1">
                      <a:lumMod val="50000"/>
                    </a:schemeClr>
                  </a:solidFill>
                  <a:latin typeface="Wix Madefor Display" panose="020B0503020203020203" pitchFamily="34" charset="-52"/>
                  <a:ea typeface="TT Hoves Pro Trl Expanded Medium" pitchFamily="34" charset="-122"/>
                  <a:cs typeface="Wix Madefor Display Medium" panose="020B0503020203020203" pitchFamily="34" charset="-52"/>
                </a:rPr>
                <a:t>·  </a:t>
              </a:r>
              <a:r>
                <a:rPr lang="ru-RU" sz="900" dirty="0">
                  <a:solidFill>
                    <a:srgbClr val="35322F"/>
                  </a:solidFill>
                  <a:latin typeface="Wix Madefor Display" panose="020B0503020203020203" pitchFamily="34" charset="-52"/>
                  <a:ea typeface="TT Hoves Pro Trl Expanded Medium" pitchFamily="34" charset="-122"/>
                  <a:cs typeface="Wix Madefor Display Medium" panose="020B0503020203020203" pitchFamily="34" charset="-52"/>
                </a:rPr>
                <a:t>Марк </a:t>
              </a:r>
              <a:r>
                <a:rPr lang="ru-RU" sz="900" dirty="0" err="1">
                  <a:solidFill>
                    <a:srgbClr val="35322F"/>
                  </a:solidFill>
                  <a:latin typeface="Wix Madefor Display" panose="020B0503020203020203" pitchFamily="34" charset="-52"/>
                  <a:ea typeface="TT Hoves Pro Trl Expanded Medium" pitchFamily="34" charset="-122"/>
                  <a:cs typeface="Wix Madefor Display Medium" panose="020B0503020203020203" pitchFamily="34" charset="-52"/>
                </a:rPr>
                <a:t>Грановеттер</a:t>
              </a:r>
              <a:r>
                <a:rPr lang="ru-RU" sz="900" dirty="0">
                  <a:solidFill>
                    <a:srgbClr val="35322F"/>
                  </a:solidFill>
                  <a:latin typeface="Wix Madefor Display" panose="020B0503020203020203" pitchFamily="34" charset="-52"/>
                  <a:ea typeface="TT Hoves Pro Trl Expanded Medium" pitchFamily="34" charset="-122"/>
                  <a:cs typeface="Wix Madefor Display Medium" panose="020B0503020203020203" pitchFamily="34" charset="-52"/>
                </a:rPr>
                <a:t>  </a:t>
              </a:r>
              <a:r>
                <a:rPr lang="ru-RU" sz="900" dirty="0">
                  <a:solidFill>
                    <a:schemeClr val="bg1">
                      <a:lumMod val="50000"/>
                    </a:schemeClr>
                  </a:solidFill>
                  <a:latin typeface="Wix Madefor Display" panose="020B0503020203020203" pitchFamily="34" charset="-52"/>
                  <a:ea typeface="TT Hoves Pro Trl Expanded Medium" pitchFamily="34" charset="-122"/>
                  <a:cs typeface="Wix Madefor Display Medium" panose="020B0503020203020203" pitchFamily="34" charset="-52"/>
                </a:rPr>
                <a:t>· </a:t>
              </a:r>
            </a:p>
            <a:p>
              <a:r>
                <a:rPr lang="en-US" sz="900" dirty="0" err="1">
                  <a:solidFill>
                    <a:schemeClr val="bg1">
                      <a:lumMod val="50000"/>
                    </a:schemeClr>
                  </a:solidFill>
                  <a:latin typeface="Wix Madefor Display" panose="020B0503020203020203" pitchFamily="34" charset="-52"/>
                  <a:ea typeface="Wix Madefor Display" pitchFamily="34" charset="-122"/>
                  <a:cs typeface="Wix Madefor Display" pitchFamily="34" charset="-120"/>
                </a:rPr>
                <a:t>плотная</a:t>
              </a:r>
              <a:r>
                <a:rPr lang="en-US" sz="900" dirty="0">
                  <a:solidFill>
                    <a:schemeClr val="bg1">
                      <a:lumMod val="50000"/>
                    </a:schemeClr>
                  </a:solidFill>
                  <a:latin typeface="Wix Madefor Display" panose="020B0503020203020203" pitchFamily="34" charset="-52"/>
                  <a:ea typeface="Wix Madefor Display" pitchFamily="34" charset="-122"/>
                  <a:cs typeface="Wix Madefor Display" pitchFamily="34" charset="-120"/>
                </a:rPr>
                <a:t> </a:t>
              </a:r>
              <a:r>
                <a:rPr lang="en-US" sz="900" dirty="0" err="1">
                  <a:solidFill>
                    <a:schemeClr val="bg1">
                      <a:lumMod val="50000"/>
                    </a:schemeClr>
                  </a:solidFill>
                  <a:latin typeface="Wix Madefor Display" panose="020B0503020203020203" pitchFamily="34" charset="-52"/>
                  <a:ea typeface="Wix Madefor Display" pitchFamily="34" charset="-122"/>
                  <a:cs typeface="Wix Madefor Display" pitchFamily="34" charset="-120"/>
                </a:rPr>
                <a:t>живая</a:t>
              </a:r>
              <a:r>
                <a:rPr lang="en-US" sz="900" dirty="0">
                  <a:solidFill>
                    <a:schemeClr val="bg1">
                      <a:lumMod val="50000"/>
                    </a:schemeClr>
                  </a:solidFill>
                  <a:latin typeface="Wix Madefor Display" panose="020B0503020203020203" pitchFamily="34" charset="-52"/>
                  <a:ea typeface="Wix Madefor Display" pitchFamily="34" charset="-122"/>
                  <a:cs typeface="Wix Madefor Display" pitchFamily="34" charset="-120"/>
                </a:rPr>
                <a:t> </a:t>
              </a:r>
              <a:r>
                <a:rPr lang="en-US" sz="900" dirty="0" err="1">
                  <a:solidFill>
                    <a:schemeClr val="bg1">
                      <a:lumMod val="50000"/>
                    </a:schemeClr>
                  </a:solidFill>
                  <a:latin typeface="Wix Madefor Display" panose="020B0503020203020203" pitchFamily="34" charset="-52"/>
                  <a:ea typeface="Wix Madefor Display" pitchFamily="34" charset="-122"/>
                  <a:cs typeface="Wix Madefor Display" pitchFamily="34" charset="-120"/>
                </a:rPr>
                <a:t>улица</a:t>
              </a:r>
              <a:r>
                <a:rPr lang="ru-RU" sz="900" dirty="0">
                  <a:solidFill>
                    <a:schemeClr val="bg1">
                      <a:lumMod val="50000"/>
                    </a:schemeClr>
                  </a:solidFill>
                  <a:latin typeface="Wix Madefor Display" panose="020B0503020203020203" pitchFamily="34" charset="-52"/>
                  <a:ea typeface="Wix Madefor Display" pitchFamily="34" charset="-122"/>
                  <a:cs typeface="Wix Madefor Display" pitchFamily="34" charset="-120"/>
                </a:rPr>
                <a:t> </a:t>
              </a:r>
              <a:r>
                <a:rPr lang="ru-RU" sz="900" dirty="0">
                  <a:solidFill>
                    <a:schemeClr val="bg1">
                      <a:lumMod val="50000"/>
                    </a:schemeClr>
                  </a:solidFill>
                  <a:latin typeface="Wix Madefor Display" panose="020B0503020203020203" pitchFamily="34" charset="-52"/>
                  <a:ea typeface="TT Hoves Pro Trl Expanded Medium" pitchFamily="34" charset="-122"/>
                  <a:cs typeface="Wix Madefor Display Medium" panose="020B0503020203020203" pitchFamily="34" charset="-52"/>
                </a:rPr>
                <a:t> ·  </a:t>
              </a:r>
              <a:r>
                <a:rPr lang="en-US" sz="900" dirty="0">
                  <a:solidFill>
                    <a:schemeClr val="bg1">
                      <a:lumMod val="50000"/>
                    </a:schemeClr>
                  </a:solidFill>
                  <a:latin typeface="Wix Madefor Display" panose="020B0503020203020203" pitchFamily="34" charset="-52"/>
                  <a:ea typeface="Wix Madefor Display" pitchFamily="34" charset="-122"/>
                  <a:cs typeface="Wix Madefor Display" pitchFamily="34" charset="-120"/>
                </a:rPr>
                <a:t>«</a:t>
              </a:r>
              <a:r>
                <a:rPr lang="en-US" sz="900" dirty="0" err="1">
                  <a:solidFill>
                    <a:schemeClr val="bg1">
                      <a:lumMod val="50000"/>
                    </a:schemeClr>
                  </a:solidFill>
                  <a:latin typeface="Wix Madefor Display" panose="020B0503020203020203" pitchFamily="34" charset="-52"/>
                  <a:ea typeface="Wix Madefor Display" pitchFamily="34" charset="-122"/>
                  <a:cs typeface="Wix Madefor Display" pitchFamily="34" charset="-120"/>
                </a:rPr>
                <a:t>сила</a:t>
              </a:r>
              <a:r>
                <a:rPr lang="en-US" sz="900" dirty="0">
                  <a:solidFill>
                    <a:schemeClr val="bg1">
                      <a:lumMod val="50000"/>
                    </a:schemeClr>
                  </a:solidFill>
                  <a:latin typeface="Wix Madefor Display" panose="020B0503020203020203" pitchFamily="34" charset="-52"/>
                  <a:ea typeface="Wix Madefor Display" pitchFamily="34" charset="-122"/>
                  <a:cs typeface="Wix Madefor Display" pitchFamily="34" charset="-120"/>
                </a:rPr>
                <a:t> </a:t>
              </a:r>
              <a:r>
                <a:rPr lang="en-US" sz="900" dirty="0" err="1">
                  <a:solidFill>
                    <a:schemeClr val="bg1">
                      <a:lumMod val="50000"/>
                    </a:schemeClr>
                  </a:solidFill>
                  <a:latin typeface="Wix Madefor Display" panose="020B0503020203020203" pitchFamily="34" charset="-52"/>
                  <a:ea typeface="Wix Madefor Display" pitchFamily="34" charset="-122"/>
                  <a:cs typeface="Wix Madefor Display" pitchFamily="34" charset="-120"/>
                </a:rPr>
                <a:t>слабых</a:t>
              </a:r>
              <a:r>
                <a:rPr lang="en-US" sz="900" dirty="0">
                  <a:solidFill>
                    <a:schemeClr val="bg1">
                      <a:lumMod val="50000"/>
                    </a:schemeClr>
                  </a:solidFill>
                  <a:latin typeface="Wix Madefor Display" panose="020B0503020203020203" pitchFamily="34" charset="-52"/>
                  <a:ea typeface="Wix Madefor Display" pitchFamily="34" charset="-122"/>
                  <a:cs typeface="Wix Madefor Display" pitchFamily="34" charset="-120"/>
                </a:rPr>
                <a:t> </a:t>
              </a:r>
              <a:r>
                <a:rPr lang="en-US" sz="900" dirty="0" err="1">
                  <a:solidFill>
                    <a:schemeClr val="bg1">
                      <a:lumMod val="50000"/>
                    </a:schemeClr>
                  </a:solidFill>
                  <a:latin typeface="Wix Madefor Display" panose="020B0503020203020203" pitchFamily="34" charset="-52"/>
                  <a:ea typeface="Wix Madefor Display" pitchFamily="34" charset="-122"/>
                  <a:cs typeface="Wix Madefor Display" pitchFamily="34" charset="-120"/>
                </a:rPr>
                <a:t>связей</a:t>
              </a:r>
              <a:r>
                <a:rPr lang="en-US" sz="900" dirty="0">
                  <a:solidFill>
                    <a:schemeClr val="bg1">
                      <a:lumMod val="50000"/>
                    </a:schemeClr>
                  </a:solidFill>
                  <a:latin typeface="Wix Madefor Display" panose="020B0503020203020203" pitchFamily="34" charset="-52"/>
                  <a:ea typeface="Wix Madefor Display" pitchFamily="34" charset="-122"/>
                  <a:cs typeface="Wix Madefor Display" pitchFamily="34" charset="-120"/>
                </a:rPr>
                <a:t>»</a:t>
              </a:r>
              <a:endParaRPr lang="en-US" sz="900" dirty="0">
                <a:solidFill>
                  <a:schemeClr val="bg1">
                    <a:lumMod val="50000"/>
                  </a:schemeClr>
                </a:solidFill>
                <a:latin typeface="Wix Madefor Display" panose="020B0503020203020203" pitchFamily="34" charset="-52"/>
              </a:endParaRPr>
            </a:p>
          </p:txBody>
        </p:sp>
        <p:sp>
          <p:nvSpPr>
            <p:cNvPr id="10" name="Shape 7"/>
            <p:cNvSpPr/>
            <p:nvPr/>
          </p:nvSpPr>
          <p:spPr>
            <a:xfrm>
              <a:off x="717639" y="11642725"/>
              <a:ext cx="88911" cy="1371600"/>
            </a:xfrm>
            <a:prstGeom prst="rect">
              <a:avLst/>
            </a:prstGeom>
            <a:solidFill>
              <a:srgbClr val="FF4800">
                <a:alpha val="100000"/>
              </a:srgbClr>
            </a:solidFill>
            <a:ln/>
          </p:spPr>
        </p:sp>
        <p:sp>
          <p:nvSpPr>
            <p:cNvPr id="14" name="Text 2">
              <a:extLst>
                <a:ext uri="{FF2B5EF4-FFF2-40B4-BE49-F238E27FC236}">
                  <a16:creationId xmlns:a16="http://schemas.microsoft.com/office/drawing/2014/main" id="{6D81DADD-E05C-3155-38FD-C8DE7FE6C3E0}"/>
                </a:ext>
              </a:extLst>
            </p:cNvPr>
            <p:cNvSpPr/>
            <p:nvPr/>
          </p:nvSpPr>
          <p:spPr>
            <a:xfrm>
              <a:off x="1360661" y="11642725"/>
              <a:ext cx="2192046" cy="389467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t"/>
            <a:lstStyle/>
            <a:p>
              <a:pPr>
                <a:lnSpc>
                  <a:spcPts val="900"/>
                </a:lnSpc>
              </a:pPr>
              <a:r>
                <a:rPr lang="ru-RU" sz="750" kern="0" spc="135" dirty="0">
                  <a:solidFill>
                    <a:srgbClr val="FE4D08"/>
                  </a:solidFill>
                  <a:latin typeface="Wix Madefor Display Medium" panose="020B0503020203020203" pitchFamily="34" charset="-52"/>
                  <a:ea typeface="TT Hoves Pro Trl Expanded Medium" pitchFamily="34" charset="-122"/>
                  <a:cs typeface="Wix Madefor Display Medium" panose="020B0503020203020203" pitchFamily="34" charset="-52"/>
                </a:rPr>
                <a:t>ДОКАЗАНО</a:t>
              </a:r>
              <a:endParaRPr lang="en-US" sz="750" dirty="0">
                <a:solidFill>
                  <a:srgbClr val="FE4D08"/>
                </a:solidFill>
              </a:endParaRPr>
            </a:p>
          </p:txBody>
        </p:sp>
      </p:grpSp>
      <p:sp>
        <p:nvSpPr>
          <p:cNvPr id="5" name="Text 2">
            <a:extLst>
              <a:ext uri="{FF2B5EF4-FFF2-40B4-BE49-F238E27FC236}">
                <a16:creationId xmlns:a16="http://schemas.microsoft.com/office/drawing/2014/main" id="{BC625BAB-56BB-570A-1F29-6291BC4FCC52}"/>
              </a:ext>
            </a:extLst>
          </p:cNvPr>
          <p:cNvSpPr/>
          <p:nvPr/>
        </p:nvSpPr>
        <p:spPr>
          <a:xfrm>
            <a:off x="285749" y="287908"/>
            <a:ext cx="1289809" cy="1460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900"/>
              </a:lnSpc>
            </a:pPr>
            <a:r>
              <a:rPr lang="ru-RU" sz="750" kern="0" spc="135" dirty="0">
                <a:solidFill>
                  <a:srgbClr val="35322F"/>
                </a:solidFill>
                <a:latin typeface="Wix Madefor Display Medium" panose="020B0503020203020203" pitchFamily="34" charset="-52"/>
                <a:ea typeface="TT Hoves Pro Trl Expanded Medium" pitchFamily="34" charset="-122"/>
                <a:cs typeface="Wix Madefor Display Medium" panose="020B0503020203020203" pitchFamily="34" charset="-52"/>
              </a:rPr>
              <a:t>ЭФФЕКТ 3</a:t>
            </a:r>
          </a:p>
        </p:txBody>
      </p:sp>
      <p:pic>
        <p:nvPicPr>
          <p:cNvPr id="2" name="Image 0" descr=" ">
            <a:extLst>
              <a:ext uri="{FF2B5EF4-FFF2-40B4-BE49-F238E27FC236}">
                <a16:creationId xmlns:a16="http://schemas.microsoft.com/office/drawing/2014/main" id="{64CACD46-C631-197A-3173-2DB636C9E3D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8588542" y="286048"/>
            <a:ext cx="269663" cy="262341"/>
          </a:xfrm>
          <a:prstGeom prst="rect">
            <a:avLst/>
          </a:prstGeom>
        </p:spPr>
      </p:pic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88899314-69C0-557E-CDE6-38A2F0EAD0D1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454907" y="211780"/>
            <a:ext cx="946330" cy="36578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41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8E8E8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B8657E8-60F5-3FA5-6EF7-1F2BADB30D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Группа 7">
            <a:extLst>
              <a:ext uri="{FF2B5EF4-FFF2-40B4-BE49-F238E27FC236}">
                <a16:creationId xmlns:a16="http://schemas.microsoft.com/office/drawing/2014/main" id="{7F022A2A-7261-B41A-E07C-A4621AA2D306}"/>
              </a:ext>
            </a:extLst>
          </p:cNvPr>
          <p:cNvGrpSpPr/>
          <p:nvPr/>
        </p:nvGrpSpPr>
        <p:grpSpPr>
          <a:xfrm>
            <a:off x="269080" y="4365788"/>
            <a:ext cx="4005917" cy="514283"/>
            <a:chOff x="717639" y="11642725"/>
            <a:chExt cx="10683835" cy="1371600"/>
          </a:xfrm>
        </p:grpSpPr>
        <p:sp>
          <p:nvSpPr>
            <p:cNvPr id="10" name="Text 0">
              <a:extLst>
                <a:ext uri="{FF2B5EF4-FFF2-40B4-BE49-F238E27FC236}">
                  <a16:creationId xmlns:a16="http://schemas.microsoft.com/office/drawing/2014/main" id="{19750DB2-781B-5DE5-ACF2-DD2FED528C8D}"/>
                </a:ext>
              </a:extLst>
            </p:cNvPr>
            <p:cNvSpPr/>
            <p:nvPr/>
          </p:nvSpPr>
          <p:spPr>
            <a:xfrm>
              <a:off x="1360661" y="12273084"/>
              <a:ext cx="10040813" cy="738760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b">
              <a:spAutoFit/>
            </a:bodyPr>
            <a:lstStyle/>
            <a:p>
              <a:r>
                <a:rPr lang="ru-RU" sz="900" dirty="0" err="1">
                  <a:solidFill>
                    <a:srgbClr val="35322F"/>
                  </a:solidFill>
                  <a:latin typeface="Wix Madefor Display" panose="020B0503020203020203" pitchFamily="34" charset="-52"/>
                  <a:ea typeface="TT Hoves Pro Trl Expanded Medium" pitchFamily="34" charset="-122"/>
                  <a:cs typeface="Wix Madefor Display Medium" panose="020B0503020203020203" pitchFamily="34" charset="-52"/>
                </a:rPr>
                <a:t>Касарда</a:t>
              </a:r>
              <a:r>
                <a:rPr lang="ru-RU" sz="900" dirty="0">
                  <a:solidFill>
                    <a:srgbClr val="35322F"/>
                  </a:solidFill>
                  <a:latin typeface="Wix Madefor Display" panose="020B0503020203020203" pitchFamily="34" charset="-52"/>
                  <a:ea typeface="TT Hoves Pro Trl Expanded Medium" pitchFamily="34" charset="-122"/>
                  <a:cs typeface="Wix Madefor Display Medium" panose="020B0503020203020203" pitchFamily="34" charset="-52"/>
                </a:rPr>
                <a:t> — </a:t>
              </a:r>
              <a:r>
                <a:rPr lang="ru-RU" sz="900" dirty="0" err="1">
                  <a:solidFill>
                    <a:srgbClr val="35322F"/>
                  </a:solidFill>
                  <a:latin typeface="Wix Madefor Display" panose="020B0503020203020203" pitchFamily="34" charset="-52"/>
                  <a:ea typeface="TT Hoves Pro Trl Expanded Medium" pitchFamily="34" charset="-122"/>
                  <a:cs typeface="Wix Madefor Display Medium" panose="020B0503020203020203" pitchFamily="34" charset="-52"/>
                </a:rPr>
                <a:t>Яновиц</a:t>
              </a:r>
              <a:r>
                <a:rPr lang="ru-RU" sz="900" dirty="0">
                  <a:solidFill>
                    <a:srgbClr val="35322F"/>
                  </a:solidFill>
                  <a:latin typeface="Wix Madefor Display" panose="020B0503020203020203" pitchFamily="34" charset="-52"/>
                  <a:ea typeface="TT Hoves Pro Trl Expanded Medium" pitchFamily="34" charset="-122"/>
                  <a:cs typeface="Wix Madefor Display Medium" panose="020B0503020203020203" pitchFamily="34" charset="-52"/>
                </a:rPr>
                <a:t>  </a:t>
              </a:r>
              <a:r>
                <a:rPr lang="ru-RU" sz="900" dirty="0">
                  <a:solidFill>
                    <a:schemeClr val="bg1">
                      <a:lumMod val="50000"/>
                    </a:schemeClr>
                  </a:solidFill>
                  <a:latin typeface="Wix Madefor Display" panose="020B0503020203020203" pitchFamily="34" charset="-52"/>
                  <a:ea typeface="TT Hoves Pro Trl Expanded Medium" pitchFamily="34" charset="-122"/>
                  <a:cs typeface="Wix Madefor Display Medium" panose="020B0503020203020203" pitchFamily="34" charset="-52"/>
                </a:rPr>
                <a:t>·</a:t>
              </a:r>
              <a:br>
                <a:rPr lang="ru-RU" sz="900" dirty="0">
                  <a:solidFill>
                    <a:schemeClr val="bg1">
                      <a:lumMod val="50000"/>
                    </a:schemeClr>
                  </a:solidFill>
                  <a:latin typeface="Wix Madefor Display" panose="020B0503020203020203" pitchFamily="34" charset="-52"/>
                  <a:ea typeface="TT Hoves Pro Trl Expanded Medium" pitchFamily="34" charset="-122"/>
                  <a:cs typeface="Wix Madefor Display Medium" panose="020B0503020203020203" pitchFamily="34" charset="-52"/>
                </a:rPr>
              </a:br>
              <a:r>
                <a:rPr lang="ru-RU" sz="900" dirty="0">
                  <a:solidFill>
                    <a:schemeClr val="bg1">
                      <a:lumMod val="50000"/>
                    </a:schemeClr>
                  </a:solidFill>
                  <a:latin typeface="Wix Madefor Display" panose="020B0503020203020203" pitchFamily="34" charset="-52"/>
                  <a:ea typeface="TT Hoves Pro Trl Expanded Medium" pitchFamily="34" charset="-122"/>
                  <a:cs typeface="Wix Madefor Display Medium" panose="020B0503020203020203" pitchFamily="34" charset="-52"/>
                </a:rPr>
                <a:t>системная модель привязанности к месту</a:t>
              </a:r>
            </a:p>
          </p:txBody>
        </p:sp>
        <p:sp>
          <p:nvSpPr>
            <p:cNvPr id="14" name="Shape 7">
              <a:extLst>
                <a:ext uri="{FF2B5EF4-FFF2-40B4-BE49-F238E27FC236}">
                  <a16:creationId xmlns:a16="http://schemas.microsoft.com/office/drawing/2014/main" id="{3B172820-0992-E1A9-BEF7-2FDDAA87F134}"/>
                </a:ext>
              </a:extLst>
            </p:cNvPr>
            <p:cNvSpPr/>
            <p:nvPr/>
          </p:nvSpPr>
          <p:spPr>
            <a:xfrm>
              <a:off x="717639" y="11642725"/>
              <a:ext cx="88911" cy="1371600"/>
            </a:xfrm>
            <a:prstGeom prst="rect">
              <a:avLst/>
            </a:prstGeom>
            <a:solidFill>
              <a:srgbClr val="FF4800">
                <a:alpha val="100000"/>
              </a:srgbClr>
            </a:solidFill>
            <a:ln/>
          </p:spPr>
        </p:sp>
        <p:sp>
          <p:nvSpPr>
            <p:cNvPr id="16" name="Text 2">
              <a:extLst>
                <a:ext uri="{FF2B5EF4-FFF2-40B4-BE49-F238E27FC236}">
                  <a16:creationId xmlns:a16="http://schemas.microsoft.com/office/drawing/2014/main" id="{DD3CE2E3-73F7-5783-C07D-44A64092AC92}"/>
                </a:ext>
              </a:extLst>
            </p:cNvPr>
            <p:cNvSpPr/>
            <p:nvPr/>
          </p:nvSpPr>
          <p:spPr>
            <a:xfrm>
              <a:off x="1360661" y="11642725"/>
              <a:ext cx="2192046" cy="389467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t"/>
            <a:lstStyle/>
            <a:p>
              <a:pPr>
                <a:lnSpc>
                  <a:spcPts val="900"/>
                </a:lnSpc>
              </a:pPr>
              <a:r>
                <a:rPr lang="ru-RU" sz="750" kern="0" spc="135" dirty="0">
                  <a:solidFill>
                    <a:srgbClr val="FE4D08"/>
                  </a:solidFill>
                  <a:latin typeface="Wix Madefor Display Medium" panose="020B0503020203020203" pitchFamily="34" charset="-52"/>
                  <a:ea typeface="TT Hoves Pro Trl Expanded Medium" pitchFamily="34" charset="-122"/>
                  <a:cs typeface="Wix Madefor Display Medium" panose="020B0503020203020203" pitchFamily="34" charset="-52"/>
                </a:rPr>
                <a:t>ДОКАЗАНО</a:t>
              </a:r>
              <a:endParaRPr lang="en-US" sz="750" dirty="0">
                <a:solidFill>
                  <a:srgbClr val="FE4D08"/>
                </a:solidFill>
              </a:endParaRPr>
            </a:p>
          </p:txBody>
        </p:sp>
      </p:grpSp>
      <p:pic>
        <p:nvPicPr>
          <p:cNvPr id="2" name="Дружба">
            <a:hlinkClick r:id="" action="ppaction://media"/>
            <a:extLst>
              <a:ext uri="{FF2B5EF4-FFF2-40B4-BE49-F238E27FC236}">
                <a16:creationId xmlns:a16="http://schemas.microsoft.com/office/drawing/2014/main" id="{0E640B98-A0C6-62C2-958F-98F0A56EC6C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715452" y="335"/>
            <a:ext cx="4428548" cy="5142830"/>
          </a:xfrm>
          <a:prstGeom prst="rect">
            <a:avLst/>
          </a:prstGeom>
        </p:spPr>
      </p:pic>
      <p:sp>
        <p:nvSpPr>
          <p:cNvPr id="11" name="Shape 8">
            <a:extLst>
              <a:ext uri="{FF2B5EF4-FFF2-40B4-BE49-F238E27FC236}">
                <a16:creationId xmlns:a16="http://schemas.microsoft.com/office/drawing/2014/main" id="{52438FC4-88B6-369E-51EC-557CD951FCE5}"/>
              </a:ext>
            </a:extLst>
          </p:cNvPr>
          <p:cNvSpPr/>
          <p:nvPr/>
        </p:nvSpPr>
        <p:spPr>
          <a:xfrm>
            <a:off x="285749" y="952711"/>
            <a:ext cx="4143353" cy="2171418"/>
          </a:xfrm>
          <a:prstGeom prst="rect">
            <a:avLst/>
          </a:prstGeom>
          <a:noFill/>
          <a:ln/>
        </p:spPr>
      </p:sp>
      <p:sp>
        <p:nvSpPr>
          <p:cNvPr id="12" name="Shape 9">
            <a:extLst>
              <a:ext uri="{FF2B5EF4-FFF2-40B4-BE49-F238E27FC236}">
                <a16:creationId xmlns:a16="http://schemas.microsoft.com/office/drawing/2014/main" id="{C702EEE2-AF54-8D73-CEFE-7AFBC6B2D45A}"/>
              </a:ext>
            </a:extLst>
          </p:cNvPr>
          <p:cNvSpPr/>
          <p:nvPr/>
        </p:nvSpPr>
        <p:spPr>
          <a:xfrm>
            <a:off x="285749" y="952711"/>
            <a:ext cx="4143353" cy="1028566"/>
          </a:xfrm>
          <a:prstGeom prst="rect">
            <a:avLst/>
          </a:prstGeom>
          <a:noFill/>
          <a:ln/>
        </p:spPr>
      </p:sp>
      <p:sp>
        <p:nvSpPr>
          <p:cNvPr id="13" name="Text 10">
            <a:extLst>
              <a:ext uri="{FF2B5EF4-FFF2-40B4-BE49-F238E27FC236}">
                <a16:creationId xmlns:a16="http://schemas.microsoft.com/office/drawing/2014/main" id="{9B4772AE-7ED3-26C9-02E2-A70C691121D6}"/>
              </a:ext>
            </a:extLst>
          </p:cNvPr>
          <p:cNvSpPr>
            <a:spLocks noChangeAspect="1"/>
          </p:cNvSpPr>
          <p:nvPr/>
        </p:nvSpPr>
        <p:spPr>
          <a:xfrm>
            <a:off x="265959" y="609029"/>
            <a:ext cx="4238603" cy="666849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2625"/>
              </a:lnSpc>
            </a:pPr>
            <a:r>
              <a:rPr lang="ru-RU" sz="2700" spc="-56" dirty="0">
                <a:solidFill>
                  <a:srgbClr val="35322F">
                    <a:alpha val="100000"/>
                  </a:srgbClr>
                </a:solidFill>
                <a:latin typeface="Wix Madefor Display Medium" panose="020B0503020203020203" pitchFamily="34" charset="-52"/>
                <a:ea typeface="TT Hoves Pro Trl Expanded Medium" pitchFamily="34" charset="-122"/>
                <a:cs typeface="Wix Madefor Display Medium" panose="020B0503020203020203" pitchFamily="34" charset="-52"/>
              </a:rPr>
              <a:t>Привязанность к месту удерживает людей</a:t>
            </a:r>
          </a:p>
        </p:txBody>
      </p:sp>
      <p:sp>
        <p:nvSpPr>
          <p:cNvPr id="15" name="Text 12">
            <a:extLst>
              <a:ext uri="{FF2B5EF4-FFF2-40B4-BE49-F238E27FC236}">
                <a16:creationId xmlns:a16="http://schemas.microsoft.com/office/drawing/2014/main" id="{281AAD38-61C1-870A-51BC-7BA1ACB0F5F3}"/>
              </a:ext>
            </a:extLst>
          </p:cNvPr>
          <p:cNvSpPr/>
          <p:nvPr/>
        </p:nvSpPr>
        <p:spPr>
          <a:xfrm>
            <a:off x="265959" y="1431653"/>
            <a:ext cx="4163143" cy="107721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r>
              <a:rPr lang="ru-RU" sz="1400" dirty="0">
                <a:solidFill>
                  <a:srgbClr val="35322F">
                    <a:alpha val="100000"/>
                  </a:srgbClr>
                </a:solidFill>
                <a:latin typeface="Wix Madefor Display" panose="020B0503020203020203" pitchFamily="34" charset="-52"/>
                <a:ea typeface="TT Hoves Pro Trl Expanded Regular" pitchFamily="34" charset="-122"/>
                <a:cs typeface="TT Hoves Pro Trl Expanded Regular" pitchFamily="34" charset="-120"/>
              </a:rPr>
              <a:t>Прочные социальные связи внутри сообщества напрямую влияют на привязанность к месту: чем крепче отношения между соседями, тем меньше желание сменить район или город проживания</a:t>
            </a:r>
          </a:p>
        </p:txBody>
      </p:sp>
      <p:sp>
        <p:nvSpPr>
          <p:cNvPr id="5" name="Text 2">
            <a:extLst>
              <a:ext uri="{FF2B5EF4-FFF2-40B4-BE49-F238E27FC236}">
                <a16:creationId xmlns:a16="http://schemas.microsoft.com/office/drawing/2014/main" id="{A1EBE182-22C6-78C9-5A15-1B27A04E4B83}"/>
              </a:ext>
            </a:extLst>
          </p:cNvPr>
          <p:cNvSpPr/>
          <p:nvPr/>
        </p:nvSpPr>
        <p:spPr>
          <a:xfrm>
            <a:off x="285749" y="287908"/>
            <a:ext cx="1289809" cy="1460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900"/>
              </a:lnSpc>
            </a:pPr>
            <a:r>
              <a:rPr lang="ru-RU" sz="750" kern="0" spc="135" dirty="0">
                <a:solidFill>
                  <a:srgbClr val="35322F"/>
                </a:solidFill>
                <a:latin typeface="Wix Madefor Display Medium" panose="020B0503020203020203" pitchFamily="34" charset="-52"/>
                <a:ea typeface="TT Hoves Pro Trl Expanded Medium" pitchFamily="34" charset="-122"/>
                <a:cs typeface="Wix Madefor Display Medium" panose="020B0503020203020203" pitchFamily="34" charset="-52"/>
              </a:rPr>
              <a:t>ЭФФЕКТ 4</a:t>
            </a:r>
          </a:p>
        </p:txBody>
      </p:sp>
      <p:pic>
        <p:nvPicPr>
          <p:cNvPr id="3" name="Image 0" descr=" ">
            <a:extLst>
              <a:ext uri="{FF2B5EF4-FFF2-40B4-BE49-F238E27FC236}">
                <a16:creationId xmlns:a16="http://schemas.microsoft.com/office/drawing/2014/main" id="{6E04B344-3475-A339-269F-BA1D675C9AF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8588542" y="286048"/>
            <a:ext cx="269663" cy="262341"/>
          </a:xfrm>
          <a:prstGeom prst="rect">
            <a:avLst/>
          </a:prstGeom>
        </p:spPr>
      </p:pic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D8F0BF39-3CB9-415D-3714-89FE08302864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454907" y="211780"/>
            <a:ext cx="946330" cy="3657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94626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509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8E8E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Группа 15">
            <a:extLst>
              <a:ext uri="{FF2B5EF4-FFF2-40B4-BE49-F238E27FC236}">
                <a16:creationId xmlns:a16="http://schemas.microsoft.com/office/drawing/2014/main" id="{BF66962E-E5F8-D4B7-0841-F9A257AFDD30}"/>
              </a:ext>
            </a:extLst>
          </p:cNvPr>
          <p:cNvGrpSpPr/>
          <p:nvPr/>
        </p:nvGrpSpPr>
        <p:grpSpPr>
          <a:xfrm>
            <a:off x="271570" y="4364858"/>
            <a:ext cx="4005917" cy="514283"/>
            <a:chOff x="717639" y="11642725"/>
            <a:chExt cx="10683835" cy="1371600"/>
          </a:xfrm>
        </p:grpSpPr>
        <p:sp>
          <p:nvSpPr>
            <p:cNvPr id="17" name="Text 0">
              <a:extLst>
                <a:ext uri="{FF2B5EF4-FFF2-40B4-BE49-F238E27FC236}">
                  <a16:creationId xmlns:a16="http://schemas.microsoft.com/office/drawing/2014/main" id="{0BDBD5A6-D717-8C24-58DD-433CC307DDA2}"/>
                </a:ext>
              </a:extLst>
            </p:cNvPr>
            <p:cNvSpPr/>
            <p:nvPr/>
          </p:nvSpPr>
          <p:spPr>
            <a:xfrm>
              <a:off x="1360661" y="12273084"/>
              <a:ext cx="10040813" cy="738760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b">
              <a:spAutoFit/>
            </a:bodyPr>
            <a:lstStyle/>
            <a:p>
              <a:r>
                <a:rPr lang="ru-RU" sz="900" dirty="0">
                  <a:solidFill>
                    <a:srgbClr val="35322F"/>
                  </a:solidFill>
                  <a:latin typeface="Wix Madefor Display" panose="020B0503020203020203" pitchFamily="34" charset="-52"/>
                  <a:ea typeface="TT Hoves Pro Trl Expanded Medium" pitchFamily="34" charset="-122"/>
                  <a:cs typeface="Wix Madefor Display Medium" panose="020B0503020203020203" pitchFamily="34" charset="-52"/>
                </a:rPr>
                <a:t>Лайман Стоун  ·  Вольфганг Лутц  ·</a:t>
              </a:r>
            </a:p>
            <a:p>
              <a:r>
                <a:rPr lang="ru-RU" sz="900" dirty="0">
                  <a:solidFill>
                    <a:schemeClr val="bg1">
                      <a:lumMod val="50000"/>
                    </a:schemeClr>
                  </a:solidFill>
                  <a:latin typeface="Wix Madefor Display" panose="020B0503020203020203" pitchFamily="34" charset="-52"/>
                  <a:ea typeface="TT Hoves Pro Trl Expanded Medium" pitchFamily="34" charset="-122"/>
                  <a:cs typeface="Wix Madefor Display Medium" panose="020B0503020203020203" pitchFamily="34" charset="-52"/>
                </a:rPr>
                <a:t>Конец демографического перехода, 2020</a:t>
              </a:r>
            </a:p>
          </p:txBody>
        </p:sp>
        <p:sp>
          <p:nvSpPr>
            <p:cNvPr id="18" name="Shape 7">
              <a:extLst>
                <a:ext uri="{FF2B5EF4-FFF2-40B4-BE49-F238E27FC236}">
                  <a16:creationId xmlns:a16="http://schemas.microsoft.com/office/drawing/2014/main" id="{33B0BD0F-8A60-977E-A5FB-DDC81CC47E71}"/>
                </a:ext>
              </a:extLst>
            </p:cNvPr>
            <p:cNvSpPr/>
            <p:nvPr/>
          </p:nvSpPr>
          <p:spPr>
            <a:xfrm>
              <a:off x="717639" y="11642725"/>
              <a:ext cx="88911" cy="1371600"/>
            </a:xfrm>
            <a:prstGeom prst="rect">
              <a:avLst/>
            </a:prstGeom>
            <a:solidFill>
              <a:srgbClr val="FF4800">
                <a:alpha val="100000"/>
              </a:srgbClr>
            </a:solidFill>
            <a:ln/>
          </p:spPr>
          <p:txBody>
            <a:bodyPr/>
            <a:lstStyle/>
            <a:p>
              <a:endParaRPr lang="ru-RU" sz="253" dirty="0"/>
            </a:p>
          </p:txBody>
        </p:sp>
        <p:sp>
          <p:nvSpPr>
            <p:cNvPr id="20" name="Text 2">
              <a:extLst>
                <a:ext uri="{FF2B5EF4-FFF2-40B4-BE49-F238E27FC236}">
                  <a16:creationId xmlns:a16="http://schemas.microsoft.com/office/drawing/2014/main" id="{54F3AD9C-100E-F598-2592-ED7F16A9FD21}"/>
                </a:ext>
              </a:extLst>
            </p:cNvPr>
            <p:cNvSpPr/>
            <p:nvPr/>
          </p:nvSpPr>
          <p:spPr>
            <a:xfrm>
              <a:off x="1360661" y="11642725"/>
              <a:ext cx="2192046" cy="389467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t"/>
            <a:lstStyle/>
            <a:p>
              <a:pPr>
                <a:lnSpc>
                  <a:spcPts val="900"/>
                </a:lnSpc>
              </a:pPr>
              <a:r>
                <a:rPr lang="ru-RU" sz="750" kern="0" spc="135" dirty="0">
                  <a:solidFill>
                    <a:srgbClr val="FE4D08"/>
                  </a:solidFill>
                  <a:latin typeface="Wix Madefor Display Medium" panose="020B0503020203020203" pitchFamily="34" charset="-52"/>
                  <a:ea typeface="TT Hoves Pro Trl Expanded Medium" pitchFamily="34" charset="-122"/>
                  <a:cs typeface="Wix Madefor Display Medium" panose="020B0503020203020203" pitchFamily="34" charset="-52"/>
                </a:rPr>
                <a:t>ДОКАЗАНО</a:t>
              </a:r>
              <a:endParaRPr lang="en-US" sz="750" dirty="0">
                <a:solidFill>
                  <a:srgbClr val="FE4D08"/>
                </a:solidFill>
              </a:endParaRPr>
            </a:p>
          </p:txBody>
        </p:sp>
      </p:grpSp>
      <p:pic>
        <p:nvPicPr>
          <p:cNvPr id="10" name="Дети">
            <a:hlinkClick r:id="" action="ppaction://media"/>
            <a:extLst>
              <a:ext uri="{FF2B5EF4-FFF2-40B4-BE49-F238E27FC236}">
                <a16:creationId xmlns:a16="http://schemas.microsoft.com/office/drawing/2014/main" id="{A6F31234-C025-59A2-8F9B-37E48779FAC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715452" y="335"/>
            <a:ext cx="4428548" cy="5142830"/>
          </a:xfrm>
          <a:prstGeom prst="rect">
            <a:avLst/>
          </a:prstGeom>
        </p:spPr>
      </p:pic>
      <p:sp>
        <p:nvSpPr>
          <p:cNvPr id="11" name="Shape 8"/>
          <p:cNvSpPr/>
          <p:nvPr/>
        </p:nvSpPr>
        <p:spPr>
          <a:xfrm>
            <a:off x="285749" y="952711"/>
            <a:ext cx="4143353" cy="2171418"/>
          </a:xfrm>
          <a:prstGeom prst="rect">
            <a:avLst/>
          </a:prstGeom>
          <a:noFill/>
          <a:ln/>
        </p:spPr>
      </p:sp>
      <p:sp>
        <p:nvSpPr>
          <p:cNvPr id="12" name="Shape 9"/>
          <p:cNvSpPr/>
          <p:nvPr/>
        </p:nvSpPr>
        <p:spPr>
          <a:xfrm>
            <a:off x="285749" y="952711"/>
            <a:ext cx="4143353" cy="1028566"/>
          </a:xfrm>
          <a:prstGeom prst="rect">
            <a:avLst/>
          </a:prstGeom>
          <a:noFill/>
          <a:ln/>
        </p:spPr>
      </p:sp>
      <p:sp>
        <p:nvSpPr>
          <p:cNvPr id="15" name="Text 12"/>
          <p:cNvSpPr/>
          <p:nvPr/>
        </p:nvSpPr>
        <p:spPr>
          <a:xfrm>
            <a:off x="265959" y="1431653"/>
            <a:ext cx="3586904" cy="107721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r>
              <a:rPr lang="ru-RU" sz="1400" dirty="0">
                <a:solidFill>
                  <a:srgbClr val="35322F">
                    <a:alpha val="100000"/>
                  </a:srgbClr>
                </a:solidFill>
                <a:latin typeface="Wix Madefor Display" panose="020B0503020203020203" pitchFamily="34" charset="-52"/>
                <a:ea typeface="TT Hoves Pro Trl Expanded Regular" pitchFamily="34" charset="-122"/>
                <a:cs typeface="TT Hoves Pro Trl Expanded Regular" pitchFamily="34" charset="-120"/>
              </a:rPr>
              <a:t>В районах умеренной плотности</a:t>
            </a:r>
            <a:br>
              <a:rPr lang="ru-RU" sz="1400" dirty="0">
                <a:solidFill>
                  <a:srgbClr val="35322F">
                    <a:alpha val="100000"/>
                  </a:srgbClr>
                </a:solidFill>
                <a:latin typeface="Wix Madefor Display" panose="020B0503020203020203" pitchFamily="34" charset="-52"/>
                <a:ea typeface="TT Hoves Pro Trl Expanded Regular" pitchFamily="34" charset="-122"/>
                <a:cs typeface="TT Hoves Pro Trl Expanded Regular" pitchFamily="34" charset="-120"/>
              </a:rPr>
            </a:br>
            <a:r>
              <a:rPr lang="ru-RU" sz="1400" dirty="0">
                <a:solidFill>
                  <a:srgbClr val="35322F">
                    <a:alpha val="100000"/>
                  </a:srgbClr>
                </a:solidFill>
                <a:latin typeface="Wix Madefor Display" panose="020B0503020203020203" pitchFamily="34" charset="-52"/>
                <a:ea typeface="TT Hoves Pro Trl Expanded Regular" pitchFamily="34" charset="-122"/>
                <a:cs typeface="TT Hoves Pro Trl Expanded Regular" pitchFamily="34" charset="-120"/>
              </a:rPr>
              <a:t>с безопасными дворами и доступной инфраструктурой семьи чаще принимают решение о рождении детей, чем в сверхплотной высотной застройке.</a:t>
            </a:r>
            <a:endParaRPr lang="en-US" sz="1400" dirty="0"/>
          </a:p>
        </p:txBody>
      </p:sp>
      <p:sp>
        <p:nvSpPr>
          <p:cNvPr id="3" name="Text 10">
            <a:extLst>
              <a:ext uri="{FF2B5EF4-FFF2-40B4-BE49-F238E27FC236}">
                <a16:creationId xmlns:a16="http://schemas.microsoft.com/office/drawing/2014/main" id="{F088BE4A-6F7D-E7D8-FCC7-93AA7BF7F5BE}"/>
              </a:ext>
            </a:extLst>
          </p:cNvPr>
          <p:cNvSpPr>
            <a:spLocks noChangeAspect="1"/>
          </p:cNvSpPr>
          <p:nvPr/>
        </p:nvSpPr>
        <p:spPr>
          <a:xfrm>
            <a:off x="265959" y="610714"/>
            <a:ext cx="4238603" cy="673069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2625"/>
              </a:lnSpc>
            </a:pPr>
            <a:r>
              <a:rPr lang="ru-RU" sz="2700" spc="-56" dirty="0">
                <a:solidFill>
                  <a:srgbClr val="35322F">
                    <a:alpha val="100000"/>
                  </a:srgbClr>
                </a:solidFill>
                <a:latin typeface="Wix Madefor Display Medium" panose="020B0503020203020203" pitchFamily="34" charset="-52"/>
                <a:ea typeface="TT Hoves Pro Trl Expanded Medium" pitchFamily="34" charset="-122"/>
                <a:cs typeface="Wix Madefor Display Medium" panose="020B0503020203020203" pitchFamily="34" charset="-52"/>
              </a:rPr>
              <a:t>Среда определяет</a:t>
            </a:r>
            <a:br>
              <a:rPr lang="ru-RU" sz="2700" spc="-56" dirty="0">
                <a:solidFill>
                  <a:srgbClr val="35322F">
                    <a:alpha val="100000"/>
                  </a:srgbClr>
                </a:solidFill>
                <a:latin typeface="Wix Madefor Display Medium" panose="020B0503020203020203" pitchFamily="34" charset="-52"/>
                <a:ea typeface="TT Hoves Pro Trl Expanded Medium" pitchFamily="34" charset="-122"/>
                <a:cs typeface="Wix Madefor Display Medium" panose="020B0503020203020203" pitchFamily="34" charset="-52"/>
              </a:rPr>
            </a:br>
            <a:r>
              <a:rPr lang="ru-RU" sz="2700" spc="-56" dirty="0">
                <a:solidFill>
                  <a:srgbClr val="35322F">
                    <a:alpha val="100000"/>
                  </a:srgbClr>
                </a:solidFill>
                <a:latin typeface="Wix Madefor Display Medium" panose="020B0503020203020203" pitchFamily="34" charset="-52"/>
                <a:ea typeface="TT Hoves Pro Trl Expanded Medium" pitchFamily="34" charset="-122"/>
                <a:cs typeface="Wix Madefor Display Medium" panose="020B0503020203020203" pitchFamily="34" charset="-52"/>
              </a:rPr>
              <a:t>рождаемость</a:t>
            </a:r>
            <a:endParaRPr lang="en-US" sz="2700" spc="-56" dirty="0"/>
          </a:p>
        </p:txBody>
      </p:sp>
      <p:sp>
        <p:nvSpPr>
          <p:cNvPr id="5" name="Text 2">
            <a:extLst>
              <a:ext uri="{FF2B5EF4-FFF2-40B4-BE49-F238E27FC236}">
                <a16:creationId xmlns:a16="http://schemas.microsoft.com/office/drawing/2014/main" id="{EF977086-E5C9-86A9-7E14-08447B902244}"/>
              </a:ext>
            </a:extLst>
          </p:cNvPr>
          <p:cNvSpPr/>
          <p:nvPr/>
        </p:nvSpPr>
        <p:spPr>
          <a:xfrm>
            <a:off x="285749" y="287908"/>
            <a:ext cx="1289809" cy="1460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900"/>
              </a:lnSpc>
            </a:pPr>
            <a:r>
              <a:rPr lang="ru-RU" sz="750" kern="0" spc="135" dirty="0">
                <a:solidFill>
                  <a:srgbClr val="35322F"/>
                </a:solidFill>
                <a:latin typeface="Wix Madefor Display Medium" panose="020B0503020203020203" pitchFamily="34" charset="-52"/>
                <a:ea typeface="TT Hoves Pro Trl Expanded Medium" pitchFamily="34" charset="-122"/>
                <a:cs typeface="Wix Madefor Display Medium" panose="020B0503020203020203" pitchFamily="34" charset="-52"/>
              </a:rPr>
              <a:t>ЭФФЕКТ 5</a:t>
            </a:r>
          </a:p>
        </p:txBody>
      </p:sp>
      <p:pic>
        <p:nvPicPr>
          <p:cNvPr id="2" name="Image 0" descr=" ">
            <a:extLst>
              <a:ext uri="{FF2B5EF4-FFF2-40B4-BE49-F238E27FC236}">
                <a16:creationId xmlns:a16="http://schemas.microsoft.com/office/drawing/2014/main" id="{5369660D-DC8A-0843-AE05-FB2044BD0A8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8588542" y="286048"/>
            <a:ext cx="269663" cy="262341"/>
          </a:xfrm>
          <a:prstGeom prst="rect">
            <a:avLst/>
          </a:prstGeom>
        </p:spPr>
      </p:pic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69A3F16B-8C35-7E49-48C2-157B6368573C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454907" y="211780"/>
            <a:ext cx="946330" cy="3657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38723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50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10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8E8E8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9146F64-7F21-AA7E-FCEE-5C3BB05B26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8" name="Группа 37">
            <a:extLst>
              <a:ext uri="{FF2B5EF4-FFF2-40B4-BE49-F238E27FC236}">
                <a16:creationId xmlns:a16="http://schemas.microsoft.com/office/drawing/2014/main" id="{DD61E0EE-278E-089B-D850-BE5C1D449CCD}"/>
              </a:ext>
            </a:extLst>
          </p:cNvPr>
          <p:cNvGrpSpPr/>
          <p:nvPr/>
        </p:nvGrpSpPr>
        <p:grpSpPr>
          <a:xfrm>
            <a:off x="748434" y="-1981051"/>
            <a:ext cx="2235298" cy="6252792"/>
            <a:chOff x="9628989" y="-5284384"/>
            <a:chExt cx="6155844" cy="17219722"/>
          </a:xfrm>
        </p:grpSpPr>
        <p:pic>
          <p:nvPicPr>
            <p:cNvPr id="31" name="Рисунок 30">
              <a:extLst>
                <a:ext uri="{FF2B5EF4-FFF2-40B4-BE49-F238E27FC236}">
                  <a16:creationId xmlns:a16="http://schemas.microsoft.com/office/drawing/2014/main" id="{5A3DE107-451F-DEA7-7313-9C080CBC84B9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9745477" y="8258098"/>
              <a:ext cx="6039356" cy="3677240"/>
            </a:xfrm>
            <a:prstGeom prst="rect">
              <a:avLst/>
            </a:prstGeom>
          </p:spPr>
        </p:pic>
        <p:pic>
          <p:nvPicPr>
            <p:cNvPr id="33" name="Рисунок 32">
              <a:extLst>
                <a:ext uri="{FF2B5EF4-FFF2-40B4-BE49-F238E27FC236}">
                  <a16:creationId xmlns:a16="http://schemas.microsoft.com/office/drawing/2014/main" id="{2DBE468C-CF0F-75D1-F7F8-95A575205C9E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>
              <a:off x="9628989" y="3677240"/>
              <a:ext cx="5720151" cy="3626167"/>
            </a:xfrm>
            <a:prstGeom prst="rect">
              <a:avLst/>
            </a:prstGeom>
          </p:spPr>
        </p:pic>
        <p:pic>
          <p:nvPicPr>
            <p:cNvPr id="35" name="Рисунок 34">
              <a:extLst>
                <a:ext uri="{FF2B5EF4-FFF2-40B4-BE49-F238E27FC236}">
                  <a16:creationId xmlns:a16="http://schemas.microsoft.com/office/drawing/2014/main" id="{CF9712B7-A240-3158-2803-EB657FBF2DE3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p:blipFill>
          <p:spPr>
            <a:xfrm>
              <a:off x="9628989" y="-954691"/>
              <a:ext cx="5707383" cy="3677240"/>
            </a:xfrm>
            <a:prstGeom prst="rect">
              <a:avLst/>
            </a:prstGeom>
          </p:spPr>
        </p:pic>
        <p:pic>
          <p:nvPicPr>
            <p:cNvPr id="37" name="Рисунок 36">
              <a:extLst>
                <a:ext uri="{FF2B5EF4-FFF2-40B4-BE49-F238E27FC236}">
                  <a16:creationId xmlns:a16="http://schemas.microsoft.com/office/drawing/2014/main" id="{DF1C7EB4-A0DD-5F11-B209-00CC78FD73F8}"/>
                </a:ext>
              </a:extLst>
            </p:cNvPr>
            <p:cNvPicPr>
              <a:picLocks noChangeAspect="1"/>
            </p:cNvPicPr>
            <p:nvPr/>
          </p:nvPicPr>
          <p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p:blipFill>
          <p:spPr>
            <a:xfrm>
              <a:off x="9628989" y="-5284384"/>
              <a:ext cx="5643542" cy="3575094"/>
            </a:xfrm>
            <a:prstGeom prst="rect">
              <a:avLst/>
            </a:prstGeom>
          </p:spPr>
        </p:pic>
      </p:grpSp>
      <p:pic>
        <p:nvPicPr>
          <p:cNvPr id="3" name="Image 0" descr=" ">
            <a:extLst>
              <a:ext uri="{FF2B5EF4-FFF2-40B4-BE49-F238E27FC236}">
                <a16:creationId xmlns:a16="http://schemas.microsoft.com/office/drawing/2014/main" id="{9D7B97A6-2730-2BDD-AD9E-C1EC56451385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290440" y="2919653"/>
            <a:ext cx="423479" cy="416569"/>
          </a:xfrm>
          <a:prstGeom prst="rect">
            <a:avLst/>
          </a:prstGeom>
        </p:spPr>
      </p:pic>
      <p:pic>
        <p:nvPicPr>
          <p:cNvPr id="17" name="Image 6" descr=" ">
            <a:extLst>
              <a:ext uri="{FF2B5EF4-FFF2-40B4-BE49-F238E27FC236}">
                <a16:creationId xmlns:a16="http://schemas.microsoft.com/office/drawing/2014/main" id="{1C2C6A81-1634-E59B-6518-8782CC4F2F7D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3131316" y="3643268"/>
            <a:ext cx="688368" cy="618854"/>
          </a:xfrm>
          <a:prstGeom prst="rect">
            <a:avLst/>
          </a:prstGeom>
        </p:spPr>
      </p:pic>
      <p:sp>
        <p:nvSpPr>
          <p:cNvPr id="18" name="Shape 0">
            <a:extLst>
              <a:ext uri="{FF2B5EF4-FFF2-40B4-BE49-F238E27FC236}">
                <a16:creationId xmlns:a16="http://schemas.microsoft.com/office/drawing/2014/main" id="{4C148883-40E5-31FB-0D4D-16C8D75BE172}"/>
              </a:ext>
            </a:extLst>
          </p:cNvPr>
          <p:cNvSpPr/>
          <p:nvPr/>
        </p:nvSpPr>
        <p:spPr>
          <a:xfrm>
            <a:off x="285748" y="335"/>
            <a:ext cx="3344211" cy="2899985"/>
          </a:xfrm>
          <a:prstGeom prst="rect">
            <a:avLst/>
          </a:prstGeom>
          <a:solidFill>
            <a:srgbClr val="E8E8E8">
              <a:alpha val="100000"/>
            </a:srgbClr>
          </a:solidFill>
          <a:ln/>
        </p:spPr>
        <p:txBody>
          <a:bodyPr/>
          <a:lstStyle/>
          <a:p>
            <a:endParaRPr lang="ru-RU" sz="253"/>
          </a:p>
        </p:txBody>
      </p:sp>
      <p:sp>
        <p:nvSpPr>
          <p:cNvPr id="19" name="Shape 1">
            <a:extLst>
              <a:ext uri="{FF2B5EF4-FFF2-40B4-BE49-F238E27FC236}">
                <a16:creationId xmlns:a16="http://schemas.microsoft.com/office/drawing/2014/main" id="{A116B429-6175-1693-A89C-42A368181D4F}"/>
              </a:ext>
            </a:extLst>
          </p:cNvPr>
          <p:cNvSpPr/>
          <p:nvPr/>
        </p:nvSpPr>
        <p:spPr>
          <a:xfrm>
            <a:off x="24" y="4271741"/>
            <a:ext cx="3634627" cy="871424"/>
          </a:xfrm>
          <a:prstGeom prst="rect">
            <a:avLst/>
          </a:prstGeom>
          <a:solidFill>
            <a:srgbClr val="E8E8E8">
              <a:alpha val="100000"/>
            </a:srgbClr>
          </a:solidFill>
          <a:ln/>
        </p:spPr>
        <p:txBody>
          <a:bodyPr/>
          <a:lstStyle/>
          <a:p>
            <a:endParaRPr lang="ru-RU" sz="253"/>
          </a:p>
        </p:txBody>
      </p:sp>
      <p:sp>
        <p:nvSpPr>
          <p:cNvPr id="20" name="Shape 2">
            <a:extLst>
              <a:ext uri="{FF2B5EF4-FFF2-40B4-BE49-F238E27FC236}">
                <a16:creationId xmlns:a16="http://schemas.microsoft.com/office/drawing/2014/main" id="{09505858-9C2B-226C-F479-0449EAE75FD7}"/>
              </a:ext>
            </a:extLst>
          </p:cNvPr>
          <p:cNvSpPr/>
          <p:nvPr/>
        </p:nvSpPr>
        <p:spPr>
          <a:xfrm>
            <a:off x="24" y="4336121"/>
            <a:ext cx="9143952" cy="714188"/>
          </a:xfrm>
          <a:prstGeom prst="rect">
            <a:avLst/>
          </a:prstGeom>
          <a:solidFill>
            <a:srgbClr val="CCCCCC">
              <a:alpha val="100000"/>
            </a:srgbClr>
          </a:solidFill>
          <a:ln/>
        </p:spPr>
        <p:txBody>
          <a:bodyPr/>
          <a:lstStyle/>
          <a:p>
            <a:endParaRPr lang="ru-RU" sz="253"/>
          </a:p>
        </p:txBody>
      </p:sp>
      <p:pic>
        <p:nvPicPr>
          <p:cNvPr id="21" name="Image 7" descr=" ">
            <a:extLst>
              <a:ext uri="{FF2B5EF4-FFF2-40B4-BE49-F238E27FC236}">
                <a16:creationId xmlns:a16="http://schemas.microsoft.com/office/drawing/2014/main" id="{56D4734B-9E38-3267-A3C6-83B5E0230FDD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p:blipFill>
        <p:spPr>
          <a:xfrm>
            <a:off x="-4738" y="4336121"/>
            <a:ext cx="4576738" cy="714188"/>
          </a:xfrm>
          <a:prstGeom prst="rect">
            <a:avLst/>
          </a:prstGeom>
        </p:spPr>
      </p:pic>
      <p:pic>
        <p:nvPicPr>
          <p:cNvPr id="22" name="Image 8" descr=" ">
            <a:extLst>
              <a:ext uri="{FF2B5EF4-FFF2-40B4-BE49-F238E27FC236}">
                <a16:creationId xmlns:a16="http://schemas.microsoft.com/office/drawing/2014/main" id="{B7F21316-578C-40A2-7677-CB903E294DAC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96DAC541-7B7A-43D3-8B79-37D633B846F1}">
                <asvg:svgBlip xmlns:asvg="http://schemas.microsoft.com/office/drawing/2016/SVG/main" r:embed="rId18"/>
              </a:ext>
            </a:extLst>
          </a:blip>
          <a:stretch>
            <a:fillRect/>
          </a:stretch>
        </p:blipFill>
        <p:spPr>
          <a:xfrm>
            <a:off x="24" y="4271741"/>
            <a:ext cx="9143952" cy="871424"/>
          </a:xfrm>
          <a:prstGeom prst="rect">
            <a:avLst/>
          </a:prstGeom>
        </p:spPr>
      </p:pic>
      <p:sp>
        <p:nvSpPr>
          <p:cNvPr id="11" name="Shape 8">
            <a:extLst>
              <a:ext uri="{FF2B5EF4-FFF2-40B4-BE49-F238E27FC236}">
                <a16:creationId xmlns:a16="http://schemas.microsoft.com/office/drawing/2014/main" id="{F1BDDC3C-BF62-CED8-D80C-81165A9821B5}"/>
              </a:ext>
            </a:extLst>
          </p:cNvPr>
          <p:cNvSpPr/>
          <p:nvPr/>
        </p:nvSpPr>
        <p:spPr>
          <a:xfrm>
            <a:off x="285749" y="952711"/>
            <a:ext cx="4143353" cy="2171418"/>
          </a:xfrm>
          <a:prstGeom prst="rect">
            <a:avLst/>
          </a:prstGeom>
          <a:noFill/>
          <a:ln/>
        </p:spPr>
      </p:sp>
      <p:sp>
        <p:nvSpPr>
          <p:cNvPr id="12" name="Shape 9">
            <a:extLst>
              <a:ext uri="{FF2B5EF4-FFF2-40B4-BE49-F238E27FC236}">
                <a16:creationId xmlns:a16="http://schemas.microsoft.com/office/drawing/2014/main" id="{97E1C6FC-0941-FDA0-28AA-09012B0A8824}"/>
              </a:ext>
            </a:extLst>
          </p:cNvPr>
          <p:cNvSpPr/>
          <p:nvPr/>
        </p:nvSpPr>
        <p:spPr>
          <a:xfrm>
            <a:off x="285749" y="952711"/>
            <a:ext cx="4143353" cy="1028566"/>
          </a:xfrm>
          <a:prstGeom prst="rect">
            <a:avLst/>
          </a:prstGeom>
          <a:noFill/>
          <a:ln/>
        </p:spPr>
      </p:sp>
      <p:grpSp>
        <p:nvGrpSpPr>
          <p:cNvPr id="25" name="Группа 24">
            <a:extLst>
              <a:ext uri="{FF2B5EF4-FFF2-40B4-BE49-F238E27FC236}">
                <a16:creationId xmlns:a16="http://schemas.microsoft.com/office/drawing/2014/main" id="{FC53DDCB-D84A-8DEB-69CB-0F4F4C7E79D0}"/>
              </a:ext>
            </a:extLst>
          </p:cNvPr>
          <p:cNvGrpSpPr/>
          <p:nvPr/>
        </p:nvGrpSpPr>
        <p:grpSpPr>
          <a:xfrm>
            <a:off x="6128573" y="3740696"/>
            <a:ext cx="4005917" cy="514283"/>
            <a:chOff x="717639" y="11642725"/>
            <a:chExt cx="10683835" cy="1371600"/>
          </a:xfrm>
        </p:grpSpPr>
        <p:sp>
          <p:nvSpPr>
            <p:cNvPr id="26" name="Text 0">
              <a:extLst>
                <a:ext uri="{FF2B5EF4-FFF2-40B4-BE49-F238E27FC236}">
                  <a16:creationId xmlns:a16="http://schemas.microsoft.com/office/drawing/2014/main" id="{C262FF10-48EF-D610-6F92-0463D91D5B36}"/>
                </a:ext>
              </a:extLst>
            </p:cNvPr>
            <p:cNvSpPr/>
            <p:nvPr/>
          </p:nvSpPr>
          <p:spPr>
            <a:xfrm>
              <a:off x="1360661" y="12273084"/>
              <a:ext cx="10040813" cy="738760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b">
              <a:spAutoFit/>
            </a:bodyPr>
            <a:lstStyle/>
            <a:p>
              <a:r>
                <a:rPr lang="ru-RU" sz="900" dirty="0">
                  <a:solidFill>
                    <a:srgbClr val="35322F"/>
                  </a:solidFill>
                  <a:latin typeface="Wix Madefor Display" panose="020B0503020203020203" pitchFamily="34" charset="-52"/>
                  <a:ea typeface="TT Hoves Pro Trl Expanded Medium" pitchFamily="34" charset="-122"/>
                  <a:cs typeface="Wix Madefor Display Medium" panose="020B0503020203020203" pitchFamily="34" charset="-52"/>
                </a:rPr>
                <a:t>Джулианна Холт-</a:t>
              </a:r>
              <a:r>
                <a:rPr lang="ru-RU" sz="900" dirty="0" err="1">
                  <a:solidFill>
                    <a:srgbClr val="35322F"/>
                  </a:solidFill>
                  <a:latin typeface="Wix Madefor Display" panose="020B0503020203020203" pitchFamily="34" charset="-52"/>
                  <a:ea typeface="TT Hoves Pro Trl Expanded Medium" pitchFamily="34" charset="-122"/>
                  <a:cs typeface="Wix Madefor Display Medium" panose="020B0503020203020203" pitchFamily="34" charset="-52"/>
                </a:rPr>
                <a:t>Лунстад</a:t>
              </a:r>
              <a:r>
                <a:rPr lang="ru-RU" sz="900" dirty="0">
                  <a:solidFill>
                    <a:srgbClr val="35322F"/>
                  </a:solidFill>
                  <a:latin typeface="Wix Madefor Display" panose="020B0503020203020203" pitchFamily="34" charset="-52"/>
                  <a:ea typeface="TT Hoves Pro Trl Expanded Medium" pitchFamily="34" charset="-122"/>
                  <a:cs typeface="Wix Madefor Display Medium" panose="020B0503020203020203" pitchFamily="34" charset="-52"/>
                </a:rPr>
                <a:t>  ·  метаанализ  ·</a:t>
              </a:r>
            </a:p>
            <a:p>
              <a:r>
                <a:rPr lang="ru-RU" sz="900" dirty="0">
                  <a:solidFill>
                    <a:schemeClr val="bg1">
                      <a:lumMod val="50000"/>
                    </a:schemeClr>
                  </a:solidFill>
                  <a:latin typeface="Wix Madefor Display" panose="020B0503020203020203" pitchFamily="34" charset="-52"/>
                  <a:ea typeface="TT Hoves Pro Trl Expanded Medium" pitchFamily="34" charset="-122"/>
                  <a:cs typeface="Wix Madefor Display Medium" panose="020B0503020203020203" pitchFamily="34" charset="-52"/>
                </a:rPr>
                <a:t>308 849 человек · </a:t>
              </a:r>
              <a:r>
                <a:rPr lang="ru-RU" sz="900" dirty="0" err="1">
                  <a:solidFill>
                    <a:schemeClr val="bg1">
                      <a:lumMod val="50000"/>
                    </a:schemeClr>
                  </a:solidFill>
                  <a:latin typeface="Wix Madefor Display" panose="020B0503020203020203" pitchFamily="34" charset="-52"/>
                  <a:ea typeface="TT Hoves Pro Trl Expanded Medium" pitchFamily="34" charset="-122"/>
                  <a:cs typeface="Wix Madefor Display Medium" panose="020B0503020203020203" pitchFamily="34" charset="-52"/>
                </a:rPr>
                <a:t>PLoS</a:t>
              </a:r>
              <a:r>
                <a:rPr lang="ru-RU" sz="900" dirty="0">
                  <a:solidFill>
                    <a:schemeClr val="bg1">
                      <a:lumMod val="50000"/>
                    </a:schemeClr>
                  </a:solidFill>
                  <a:latin typeface="Wix Madefor Display" panose="020B0503020203020203" pitchFamily="34" charset="-52"/>
                  <a:ea typeface="TT Hoves Pro Trl Expanded Medium" pitchFamily="34" charset="-122"/>
                  <a:cs typeface="Wix Madefor Display Medium" panose="020B0503020203020203" pitchFamily="34" charset="-52"/>
                </a:rPr>
                <a:t> </a:t>
              </a:r>
              <a:r>
                <a:rPr lang="ru-RU" sz="900" dirty="0" err="1">
                  <a:solidFill>
                    <a:schemeClr val="bg1">
                      <a:lumMod val="50000"/>
                    </a:schemeClr>
                  </a:solidFill>
                  <a:latin typeface="Wix Madefor Display" panose="020B0503020203020203" pitchFamily="34" charset="-52"/>
                  <a:ea typeface="TT Hoves Pro Trl Expanded Medium" pitchFamily="34" charset="-122"/>
                  <a:cs typeface="Wix Madefor Display Medium" panose="020B0503020203020203" pitchFamily="34" charset="-52"/>
                </a:rPr>
                <a:t>Medicine</a:t>
              </a:r>
              <a:r>
                <a:rPr lang="ru-RU" sz="900" dirty="0">
                  <a:solidFill>
                    <a:schemeClr val="bg1">
                      <a:lumMod val="50000"/>
                    </a:schemeClr>
                  </a:solidFill>
                  <a:latin typeface="Wix Madefor Display" panose="020B0503020203020203" pitchFamily="34" charset="-52"/>
                  <a:ea typeface="TT Hoves Pro Trl Expanded Medium" pitchFamily="34" charset="-122"/>
                  <a:cs typeface="Wix Madefor Display Medium" panose="020B0503020203020203" pitchFamily="34" charset="-52"/>
                </a:rPr>
                <a:t>, 2010</a:t>
              </a:r>
            </a:p>
          </p:txBody>
        </p:sp>
        <p:sp>
          <p:nvSpPr>
            <p:cNvPr id="28" name="Shape 7">
              <a:extLst>
                <a:ext uri="{FF2B5EF4-FFF2-40B4-BE49-F238E27FC236}">
                  <a16:creationId xmlns:a16="http://schemas.microsoft.com/office/drawing/2014/main" id="{2896193D-EB1A-3201-99D5-DFB09578DEBC}"/>
                </a:ext>
              </a:extLst>
            </p:cNvPr>
            <p:cNvSpPr/>
            <p:nvPr/>
          </p:nvSpPr>
          <p:spPr>
            <a:xfrm>
              <a:off x="717639" y="11642725"/>
              <a:ext cx="88911" cy="1371600"/>
            </a:xfrm>
            <a:prstGeom prst="rect">
              <a:avLst/>
            </a:prstGeom>
            <a:solidFill>
              <a:srgbClr val="FF4800">
                <a:alpha val="100000"/>
              </a:srgbClr>
            </a:solidFill>
            <a:ln/>
          </p:spPr>
        </p:sp>
        <p:sp>
          <p:nvSpPr>
            <p:cNvPr id="29" name="Text 2">
              <a:extLst>
                <a:ext uri="{FF2B5EF4-FFF2-40B4-BE49-F238E27FC236}">
                  <a16:creationId xmlns:a16="http://schemas.microsoft.com/office/drawing/2014/main" id="{09CFE40A-0D81-4678-5D1F-E117CA055DFA}"/>
                </a:ext>
              </a:extLst>
            </p:cNvPr>
            <p:cNvSpPr/>
            <p:nvPr/>
          </p:nvSpPr>
          <p:spPr>
            <a:xfrm>
              <a:off x="1360661" y="11642725"/>
              <a:ext cx="2192046" cy="389467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t"/>
            <a:lstStyle/>
            <a:p>
              <a:pPr>
                <a:lnSpc>
                  <a:spcPts val="900"/>
                </a:lnSpc>
              </a:pPr>
              <a:r>
                <a:rPr lang="ru-RU" sz="750" kern="0" spc="135" dirty="0">
                  <a:solidFill>
                    <a:srgbClr val="FE4D08"/>
                  </a:solidFill>
                  <a:latin typeface="Wix Madefor Display Medium" panose="020B0503020203020203" pitchFamily="34" charset="-52"/>
                  <a:ea typeface="TT Hoves Pro Trl Expanded Medium" pitchFamily="34" charset="-122"/>
                  <a:cs typeface="Wix Madefor Display Medium" panose="020B0503020203020203" pitchFamily="34" charset="-52"/>
                </a:rPr>
                <a:t>ДОКАЗАНО</a:t>
              </a:r>
              <a:endParaRPr lang="en-US" sz="750" dirty="0">
                <a:solidFill>
                  <a:srgbClr val="FE4D08"/>
                </a:solidFill>
              </a:endParaRPr>
            </a:p>
          </p:txBody>
        </p:sp>
      </p:grpSp>
      <p:sp>
        <p:nvSpPr>
          <p:cNvPr id="2" name="Text 2">
            <a:extLst>
              <a:ext uri="{FF2B5EF4-FFF2-40B4-BE49-F238E27FC236}">
                <a16:creationId xmlns:a16="http://schemas.microsoft.com/office/drawing/2014/main" id="{C14E5A64-5CED-0D10-BEF5-26071231D439}"/>
              </a:ext>
            </a:extLst>
          </p:cNvPr>
          <p:cNvSpPr/>
          <p:nvPr/>
        </p:nvSpPr>
        <p:spPr>
          <a:xfrm>
            <a:off x="285749" y="287908"/>
            <a:ext cx="1289809" cy="1460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900"/>
              </a:lnSpc>
            </a:pPr>
            <a:r>
              <a:rPr lang="ru-RU" sz="750" kern="0" spc="135" dirty="0">
                <a:solidFill>
                  <a:srgbClr val="35322F"/>
                </a:solidFill>
                <a:latin typeface="Wix Madefor Display Medium" panose="020B0503020203020203" pitchFamily="34" charset="-52"/>
                <a:ea typeface="TT Hoves Pro Trl Expanded Medium" pitchFamily="34" charset="-122"/>
                <a:cs typeface="Wix Madefor Display Medium" panose="020B0503020203020203" pitchFamily="34" charset="-52"/>
              </a:rPr>
              <a:t>ЭФФЕКТ 6</a:t>
            </a:r>
          </a:p>
        </p:txBody>
      </p:sp>
      <p:sp>
        <p:nvSpPr>
          <p:cNvPr id="4" name="Text 10">
            <a:extLst>
              <a:ext uri="{FF2B5EF4-FFF2-40B4-BE49-F238E27FC236}">
                <a16:creationId xmlns:a16="http://schemas.microsoft.com/office/drawing/2014/main" id="{0311B1E5-9C12-A22B-30BD-7CEFFE7E4459}"/>
              </a:ext>
            </a:extLst>
          </p:cNvPr>
          <p:cNvSpPr>
            <a:spLocks noChangeAspect="1"/>
          </p:cNvSpPr>
          <p:nvPr/>
        </p:nvSpPr>
        <p:spPr>
          <a:xfrm>
            <a:off x="265959" y="609940"/>
            <a:ext cx="4238603" cy="666849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2625"/>
              </a:lnSpc>
            </a:pPr>
            <a:r>
              <a:rPr lang="ru-RU" sz="2700" spc="-56" dirty="0">
                <a:solidFill>
                  <a:srgbClr val="35322F">
                    <a:alpha val="100000"/>
                  </a:srgbClr>
                </a:solidFill>
                <a:latin typeface="Wix Madefor Display Medium" panose="020B0503020203020203" pitchFamily="34" charset="-52"/>
                <a:ea typeface="TT Hoves Pro Trl Expanded Medium" pitchFamily="34" charset="-122"/>
                <a:cs typeface="Wix Madefor Display Medium" panose="020B0503020203020203" pitchFamily="34" charset="-52"/>
              </a:rPr>
              <a:t>Дружественные связи</a:t>
            </a:r>
            <a:br>
              <a:rPr lang="en-US" sz="2700" spc="-56" dirty="0">
                <a:solidFill>
                  <a:srgbClr val="35322F">
                    <a:alpha val="100000"/>
                  </a:srgbClr>
                </a:solidFill>
                <a:latin typeface="Wix Madefor Display Medium" panose="020B0503020203020203" pitchFamily="34" charset="-52"/>
                <a:ea typeface="TT Hoves Pro Trl Expanded Medium" pitchFamily="34" charset="-122"/>
                <a:cs typeface="Wix Madefor Display Medium" panose="020B0503020203020203" pitchFamily="34" charset="-52"/>
              </a:rPr>
            </a:br>
            <a:r>
              <a:rPr lang="ru-RU" sz="2700" spc="-56" dirty="0">
                <a:solidFill>
                  <a:srgbClr val="35322F">
                    <a:alpha val="100000"/>
                  </a:srgbClr>
                </a:solidFill>
                <a:latin typeface="Wix Madefor Display Medium" panose="020B0503020203020203" pitchFamily="34" charset="-52"/>
                <a:ea typeface="TT Hoves Pro Trl Expanded Medium" pitchFamily="34" charset="-122"/>
                <a:cs typeface="Wix Madefor Display Medium" panose="020B0503020203020203" pitchFamily="34" charset="-52"/>
              </a:rPr>
              <a:t>продлевают жизнь</a:t>
            </a:r>
          </a:p>
        </p:txBody>
      </p:sp>
      <p:sp>
        <p:nvSpPr>
          <p:cNvPr id="7" name="Text 12">
            <a:extLst>
              <a:ext uri="{FF2B5EF4-FFF2-40B4-BE49-F238E27FC236}">
                <a16:creationId xmlns:a16="http://schemas.microsoft.com/office/drawing/2014/main" id="{9CDE4244-E60D-35B3-C570-9BCAD5E783AD}"/>
              </a:ext>
            </a:extLst>
          </p:cNvPr>
          <p:cNvSpPr/>
          <p:nvPr/>
        </p:nvSpPr>
        <p:spPr>
          <a:xfrm>
            <a:off x="265959" y="1455957"/>
            <a:ext cx="5248084" cy="86177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r>
              <a:rPr lang="ru-RU" sz="1400" dirty="0">
                <a:solidFill>
                  <a:srgbClr val="35322F">
                    <a:alpha val="100000"/>
                  </a:srgbClr>
                </a:solidFill>
                <a:latin typeface="Wix Madefor Display" panose="020B0503020203020203" pitchFamily="34" charset="-52"/>
                <a:ea typeface="TT Hoves Pro Trl Expanded Regular" pitchFamily="34" charset="-122"/>
                <a:cs typeface="TT Hoves Pro Trl Expanded Regular" pitchFamily="34" charset="-120"/>
              </a:rPr>
              <a:t>Люди с более прочными социальными связями имеют существенно более высокие шансы выжить в течение наблюдаемого периода; влияние этих связей на смертность сопоставимо с такими факторами риска, как курение.</a:t>
            </a:r>
          </a:p>
        </p:txBody>
      </p:sp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72E11DAF-3ED9-1232-AD9F-43CA93BB4FE0}"/>
              </a:ext>
            </a:extLst>
          </p:cNvPr>
          <p:cNvPicPr>
            <a:picLocks noChangeAspect="1"/>
          </p:cNvPicPr>
          <p:nvPr/>
        </p:nvPicPr>
        <p:blipFill>
          <a:blip r:embed="rId19"/>
          <a:srcRect t="1445" b="1445"/>
          <a:stretch/>
        </p:blipFill>
        <p:spPr>
          <a:xfrm>
            <a:off x="6128573" y="786045"/>
            <a:ext cx="2724988" cy="2607129"/>
          </a:xfrm>
          <a:prstGeom prst="rect">
            <a:avLst/>
          </a:prstGeom>
        </p:spPr>
      </p:pic>
      <p:pic>
        <p:nvPicPr>
          <p:cNvPr id="5" name="Image 0" descr=" ">
            <a:extLst>
              <a:ext uri="{FF2B5EF4-FFF2-40B4-BE49-F238E27FC236}">
                <a16:creationId xmlns:a16="http://schemas.microsoft.com/office/drawing/2014/main" id="{1D0FDB1E-E0C8-256B-C73F-6F5ECCE30DB4}"/>
              </a:ext>
            </a:extLst>
          </p:cNvPr>
          <p:cNvPicPr>
            <a:picLocks noChangeAspect="1"/>
          </p:cNvPicPr>
          <p:nvPr/>
        </p:nvPicPr>
        <p:blipFill>
          <a:blip r:embed="rId20">
            <a:extLst>
              <a:ext uri="{96DAC541-7B7A-43D3-8B79-37D633B846F1}">
                <asvg:svgBlip xmlns:asvg="http://schemas.microsoft.com/office/drawing/2016/SVG/main" r:embed="rId21"/>
              </a:ext>
            </a:extLst>
          </a:blip>
          <a:stretch>
            <a:fillRect/>
          </a:stretch>
        </p:blipFill>
        <p:spPr>
          <a:xfrm>
            <a:off x="8588542" y="286048"/>
            <a:ext cx="269663" cy="262341"/>
          </a:xfrm>
          <a:prstGeom prst="rect">
            <a:avLst/>
          </a:prstGeom>
        </p:spPr>
      </p:pic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CFF94764-7F21-B7C2-3237-63928B33638A}"/>
              </a:ext>
            </a:extLst>
          </p:cNvPr>
          <p:cNvPicPr>
            <a:picLocks noChangeAspect="1"/>
          </p:cNvPicPr>
          <p:nvPr/>
        </p:nvPicPr>
        <p:blipFill>
          <a:blip r:embed="rId22"/>
          <a:stretch>
            <a:fillRect/>
          </a:stretch>
        </p:blipFill>
        <p:spPr>
          <a:xfrm>
            <a:off x="7454907" y="211780"/>
            <a:ext cx="946330" cy="3657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94711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8E8E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стройка">
            <a:hlinkClick r:id="" action="ppaction://media"/>
            <a:extLst>
              <a:ext uri="{FF2B5EF4-FFF2-40B4-BE49-F238E27FC236}">
                <a16:creationId xmlns:a16="http://schemas.microsoft.com/office/drawing/2014/main" id="{8E5D3D60-5FA1-EEC1-C3C5-D51EFA235AB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715452" y="335"/>
            <a:ext cx="4428548" cy="5142830"/>
          </a:xfrm>
          <a:prstGeom prst="rect">
            <a:avLst/>
          </a:prstGeom>
        </p:spPr>
      </p:pic>
      <p:sp>
        <p:nvSpPr>
          <p:cNvPr id="11" name="Shape 8"/>
          <p:cNvSpPr/>
          <p:nvPr/>
        </p:nvSpPr>
        <p:spPr>
          <a:xfrm>
            <a:off x="285749" y="952711"/>
            <a:ext cx="4143353" cy="2171418"/>
          </a:xfrm>
          <a:prstGeom prst="rect">
            <a:avLst/>
          </a:prstGeom>
          <a:noFill/>
          <a:ln/>
        </p:spPr>
      </p:sp>
      <p:sp>
        <p:nvSpPr>
          <p:cNvPr id="12" name="Shape 9"/>
          <p:cNvSpPr/>
          <p:nvPr/>
        </p:nvSpPr>
        <p:spPr>
          <a:xfrm>
            <a:off x="285749" y="952711"/>
            <a:ext cx="4143353" cy="1028566"/>
          </a:xfrm>
          <a:prstGeom prst="rect">
            <a:avLst/>
          </a:prstGeom>
          <a:noFill/>
          <a:ln/>
        </p:spPr>
      </p:sp>
      <p:sp>
        <p:nvSpPr>
          <p:cNvPr id="3" name="Text 10">
            <a:extLst>
              <a:ext uri="{FF2B5EF4-FFF2-40B4-BE49-F238E27FC236}">
                <a16:creationId xmlns:a16="http://schemas.microsoft.com/office/drawing/2014/main" id="{F088BE4A-6F7D-E7D8-FCC7-93AA7BF7F5BE}"/>
              </a:ext>
            </a:extLst>
          </p:cNvPr>
          <p:cNvSpPr>
            <a:spLocks noChangeAspect="1"/>
          </p:cNvSpPr>
          <p:nvPr/>
        </p:nvSpPr>
        <p:spPr>
          <a:xfrm>
            <a:off x="265959" y="610714"/>
            <a:ext cx="4238603" cy="666849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2625"/>
              </a:lnSpc>
            </a:pPr>
            <a:r>
              <a:rPr lang="ru-RU" sz="2700" spc="-56" dirty="0">
                <a:solidFill>
                  <a:srgbClr val="35322F">
                    <a:alpha val="100000"/>
                  </a:srgbClr>
                </a:solidFill>
                <a:latin typeface="Wix Madefor Display Medium" panose="020B0503020203020203" pitchFamily="34" charset="-52"/>
                <a:ea typeface="TT Hoves Pro Trl Expanded Medium" pitchFamily="34" charset="-122"/>
                <a:cs typeface="Wix Madefor Display Medium" panose="020B0503020203020203" pitchFamily="34" charset="-52"/>
              </a:rPr>
              <a:t>Регулировать</a:t>
            </a:r>
            <a:br>
              <a:rPr lang="ru-RU" sz="2700" spc="-56" dirty="0">
                <a:solidFill>
                  <a:srgbClr val="35322F">
                    <a:alpha val="100000"/>
                  </a:srgbClr>
                </a:solidFill>
                <a:latin typeface="Wix Madefor Display Medium" panose="020B0503020203020203" pitchFamily="34" charset="-52"/>
                <a:ea typeface="TT Hoves Pro Trl Expanded Medium" pitchFamily="34" charset="-122"/>
                <a:cs typeface="Wix Madefor Display Medium" panose="020B0503020203020203" pitchFamily="34" charset="-52"/>
              </a:rPr>
            </a:br>
            <a:r>
              <a:rPr lang="ru-RU" sz="2700" spc="-56" dirty="0">
                <a:solidFill>
                  <a:srgbClr val="35322F">
                    <a:alpha val="100000"/>
                  </a:srgbClr>
                </a:solidFill>
                <a:latin typeface="Wix Madefor Display Medium" panose="020B0503020203020203" pitchFamily="34" charset="-52"/>
                <a:ea typeface="TT Hoves Pro Trl Expanded Medium" pitchFamily="34" charset="-122"/>
                <a:cs typeface="Wix Madefor Display Medium" panose="020B0503020203020203" pitchFamily="34" charset="-52"/>
              </a:rPr>
              <a:t>морфотип, плотность</a:t>
            </a:r>
          </a:p>
        </p:txBody>
      </p:sp>
      <p:sp>
        <p:nvSpPr>
          <p:cNvPr id="5" name="Text 2">
            <a:extLst>
              <a:ext uri="{FF2B5EF4-FFF2-40B4-BE49-F238E27FC236}">
                <a16:creationId xmlns:a16="http://schemas.microsoft.com/office/drawing/2014/main" id="{EF977086-E5C9-86A9-7E14-08447B902244}"/>
              </a:ext>
            </a:extLst>
          </p:cNvPr>
          <p:cNvSpPr/>
          <p:nvPr/>
        </p:nvSpPr>
        <p:spPr>
          <a:xfrm>
            <a:off x="285749" y="287908"/>
            <a:ext cx="1695194" cy="1460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900"/>
              </a:lnSpc>
            </a:pPr>
            <a:r>
              <a:rPr lang="ru-RU" sz="750" kern="0" spc="135" dirty="0">
                <a:solidFill>
                  <a:srgbClr val="35322F"/>
                </a:solidFill>
                <a:latin typeface="Wix Madefor Display Medium" panose="020B0503020203020203" pitchFamily="34" charset="-52"/>
                <a:ea typeface="TT Hoves Pro Trl Expanded Medium" pitchFamily="34" charset="-122"/>
                <a:cs typeface="Wix Madefor Display Medium" panose="020B0503020203020203" pitchFamily="34" charset="-52"/>
              </a:rPr>
              <a:t>НАШЕ ПРЕДЛОЖЕНИЕ</a:t>
            </a:r>
          </a:p>
        </p:txBody>
      </p:sp>
      <p:sp>
        <p:nvSpPr>
          <p:cNvPr id="2" name="Text 12">
            <a:extLst>
              <a:ext uri="{FF2B5EF4-FFF2-40B4-BE49-F238E27FC236}">
                <a16:creationId xmlns:a16="http://schemas.microsoft.com/office/drawing/2014/main" id="{3178BC73-21CB-C0E8-08D8-99873F0ECA8B}"/>
              </a:ext>
            </a:extLst>
          </p:cNvPr>
          <p:cNvSpPr/>
          <p:nvPr/>
        </p:nvSpPr>
        <p:spPr>
          <a:xfrm>
            <a:off x="265960" y="1797916"/>
            <a:ext cx="3472113" cy="430887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r>
              <a:rPr lang="ru-RU" sz="1400" dirty="0">
                <a:solidFill>
                  <a:srgbClr val="35322F">
                    <a:alpha val="100000"/>
                  </a:srgbClr>
                </a:solidFill>
                <a:latin typeface="Wix Madefor Display" panose="020B0503020203020203" pitchFamily="34" charset="-52"/>
                <a:ea typeface="TT Hoves Pro Trl Expanded Regular" pitchFamily="34" charset="-122"/>
                <a:cs typeface="TT Hoves Pro Trl Expanded Regular" pitchFamily="34" charset="-120"/>
              </a:rPr>
              <a:t>Закрепить в регулировании параметры формы застройки среды</a:t>
            </a:r>
          </a:p>
        </p:txBody>
      </p:sp>
      <p:grpSp>
        <p:nvGrpSpPr>
          <p:cNvPr id="4" name="Группа 3">
            <a:extLst>
              <a:ext uri="{FF2B5EF4-FFF2-40B4-BE49-F238E27FC236}">
                <a16:creationId xmlns:a16="http://schemas.microsoft.com/office/drawing/2014/main" id="{97BBDC94-8802-0ADD-582A-5F197E23E980}"/>
              </a:ext>
            </a:extLst>
          </p:cNvPr>
          <p:cNvGrpSpPr/>
          <p:nvPr/>
        </p:nvGrpSpPr>
        <p:grpSpPr>
          <a:xfrm>
            <a:off x="273102" y="4346791"/>
            <a:ext cx="3417839" cy="534471"/>
            <a:chOff x="14509528" y="2668795"/>
            <a:chExt cx="9115425" cy="1425442"/>
          </a:xfrm>
        </p:grpSpPr>
        <p:sp>
          <p:nvSpPr>
            <p:cNvPr id="6" name="Text 0">
              <a:extLst>
                <a:ext uri="{FF2B5EF4-FFF2-40B4-BE49-F238E27FC236}">
                  <a16:creationId xmlns:a16="http://schemas.microsoft.com/office/drawing/2014/main" id="{376F52B9-16F5-2786-9C21-25A5A1C7FEC5}"/>
                </a:ext>
              </a:extLst>
            </p:cNvPr>
            <p:cNvSpPr/>
            <p:nvPr/>
          </p:nvSpPr>
          <p:spPr>
            <a:xfrm>
              <a:off x="15147985" y="2709241"/>
              <a:ext cx="8476968" cy="1384995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t"/>
            <a:lstStyle/>
            <a:p>
              <a:pPr>
                <a:lnSpc>
                  <a:spcPts val="1350"/>
                </a:lnSpc>
              </a:pPr>
              <a:r>
                <a:rPr lang="ru-RU" sz="1125" dirty="0">
                  <a:solidFill>
                    <a:srgbClr val="35322F">
                      <a:alpha val="100000"/>
                    </a:srgbClr>
                  </a:solidFill>
                  <a:latin typeface="Wix Madefor Display Medium" panose="020B0503020203020203" pitchFamily="34" charset="-52"/>
                  <a:ea typeface="Wix Madefor Display Medium" pitchFamily="34" charset="-122"/>
                  <a:cs typeface="Wix Madefor Display Medium" panose="020B0503020203020203" pitchFamily="34" charset="-52"/>
                </a:rPr>
                <a:t>Квадратный метр — не единственная мера успеха региона. Значение имеет то, какой город образуют эти метры.</a:t>
              </a:r>
            </a:p>
          </p:txBody>
        </p:sp>
        <p:sp>
          <p:nvSpPr>
            <p:cNvPr id="7" name="Shape 6">
              <a:extLst>
                <a:ext uri="{FF2B5EF4-FFF2-40B4-BE49-F238E27FC236}">
                  <a16:creationId xmlns:a16="http://schemas.microsoft.com/office/drawing/2014/main" id="{3F97E9FD-756C-1DC4-E11C-56B64859107A}"/>
                </a:ext>
              </a:extLst>
            </p:cNvPr>
            <p:cNvSpPr/>
            <p:nvPr/>
          </p:nvSpPr>
          <p:spPr>
            <a:xfrm>
              <a:off x="14509528" y="2668795"/>
              <a:ext cx="88911" cy="1425442"/>
            </a:xfrm>
            <a:prstGeom prst="rect">
              <a:avLst/>
            </a:prstGeom>
            <a:solidFill>
              <a:srgbClr val="FF4800">
                <a:alpha val="100000"/>
              </a:srgbClr>
            </a:solidFill>
            <a:ln/>
          </p:spPr>
        </p:sp>
      </p:grpSp>
      <p:sp>
        <p:nvSpPr>
          <p:cNvPr id="13" name="Text 10">
            <a:extLst>
              <a:ext uri="{FF2B5EF4-FFF2-40B4-BE49-F238E27FC236}">
                <a16:creationId xmlns:a16="http://schemas.microsoft.com/office/drawing/2014/main" id="{5C4B14A0-FD2C-DC57-C779-3B03FD007EC3}"/>
              </a:ext>
            </a:extLst>
          </p:cNvPr>
          <p:cNvSpPr>
            <a:spLocks noChangeAspect="1"/>
          </p:cNvSpPr>
          <p:nvPr/>
        </p:nvSpPr>
        <p:spPr>
          <a:xfrm>
            <a:off x="265959" y="1292495"/>
            <a:ext cx="4163143" cy="339645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algn="r">
              <a:lnSpc>
                <a:spcPts val="2625"/>
              </a:lnSpc>
            </a:pPr>
            <a:r>
              <a:rPr lang="ru-RU" sz="2700" spc="-56" dirty="0">
                <a:solidFill>
                  <a:srgbClr val="35322F"/>
                </a:solidFill>
                <a:latin typeface="Wix Madefor Display Medium" panose="020B0503020203020203" pitchFamily="34" charset="-52"/>
              </a:rPr>
              <a:t>и форму застройки</a:t>
            </a:r>
            <a:endParaRPr lang="en-US" sz="2700" spc="-56" dirty="0">
              <a:solidFill>
                <a:srgbClr val="35322F"/>
              </a:solidFill>
            </a:endParaRPr>
          </a:p>
        </p:txBody>
      </p:sp>
      <p:pic>
        <p:nvPicPr>
          <p:cNvPr id="9" name="Image 0" descr=" ">
            <a:extLst>
              <a:ext uri="{FF2B5EF4-FFF2-40B4-BE49-F238E27FC236}">
                <a16:creationId xmlns:a16="http://schemas.microsoft.com/office/drawing/2014/main" id="{C6D19736-0C77-6E85-5DC3-D7CD6FB4AEA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8588542" y="286048"/>
            <a:ext cx="269663" cy="262341"/>
          </a:xfrm>
          <a:prstGeom prst="rect">
            <a:avLst/>
          </a:prstGeom>
        </p:spPr>
      </p:pic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DCBDF3F7-0EBF-358E-A9DC-D3A11C06D96D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454907" y="211780"/>
            <a:ext cx="946330" cy="3657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07915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4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8E8E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086979CE-31EF-7426-8CED-67886AEBB14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70237" y="335"/>
            <a:ext cx="9214237" cy="5142830"/>
          </a:xfrm>
          <a:prstGeom prst="rect">
            <a:avLst/>
          </a:prstGeom>
        </p:spPr>
      </p:pic>
      <p:sp>
        <p:nvSpPr>
          <p:cNvPr id="8" name="Прямоугольник 7">
            <a:extLst>
              <a:ext uri="{FF2B5EF4-FFF2-40B4-BE49-F238E27FC236}">
                <a16:creationId xmlns:a16="http://schemas.microsoft.com/office/drawing/2014/main" id="{59AF14B5-8192-87DD-0C13-E3B9C8726A28}"/>
              </a:ext>
            </a:extLst>
          </p:cNvPr>
          <p:cNvSpPr/>
          <p:nvPr/>
        </p:nvSpPr>
        <p:spPr>
          <a:xfrm>
            <a:off x="5054184" y="3200489"/>
            <a:ext cx="1795781" cy="394287"/>
          </a:xfrm>
          <a:prstGeom prst="rect">
            <a:avLst/>
          </a:prstGeom>
          <a:solidFill>
            <a:srgbClr val="FE4D08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sz="253"/>
          </a:p>
        </p:txBody>
      </p:sp>
      <p:sp>
        <p:nvSpPr>
          <p:cNvPr id="12" name="Shape 9"/>
          <p:cNvSpPr/>
          <p:nvPr/>
        </p:nvSpPr>
        <p:spPr>
          <a:xfrm>
            <a:off x="285749" y="952711"/>
            <a:ext cx="4143353" cy="1028566"/>
          </a:xfrm>
          <a:prstGeom prst="rect">
            <a:avLst/>
          </a:prstGeom>
          <a:noFill/>
          <a:ln/>
        </p:spPr>
      </p:sp>
      <p:sp>
        <p:nvSpPr>
          <p:cNvPr id="9" name="Прямоугольник 8">
            <a:extLst>
              <a:ext uri="{FF2B5EF4-FFF2-40B4-BE49-F238E27FC236}">
                <a16:creationId xmlns:a16="http://schemas.microsoft.com/office/drawing/2014/main" id="{E84CD05C-B428-6E12-CC86-2764025354D2}"/>
              </a:ext>
            </a:extLst>
          </p:cNvPr>
          <p:cNvSpPr/>
          <p:nvPr/>
        </p:nvSpPr>
        <p:spPr>
          <a:xfrm>
            <a:off x="1820159" y="1492284"/>
            <a:ext cx="2242803" cy="394287"/>
          </a:xfrm>
          <a:prstGeom prst="rect">
            <a:avLst/>
          </a:prstGeom>
          <a:solidFill>
            <a:srgbClr val="FE4D08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sz="253"/>
          </a:p>
        </p:txBody>
      </p:sp>
      <p:sp>
        <p:nvSpPr>
          <p:cNvPr id="2" name="Text 10">
            <a:extLst>
              <a:ext uri="{FF2B5EF4-FFF2-40B4-BE49-F238E27FC236}">
                <a16:creationId xmlns:a16="http://schemas.microsoft.com/office/drawing/2014/main" id="{2F3A62E8-3D12-2E30-5EA3-CD620108C588}"/>
              </a:ext>
            </a:extLst>
          </p:cNvPr>
          <p:cNvSpPr>
            <a:spLocks noChangeAspect="1"/>
          </p:cNvSpPr>
          <p:nvPr/>
        </p:nvSpPr>
        <p:spPr>
          <a:xfrm>
            <a:off x="1893161" y="1502368"/>
            <a:ext cx="2166682" cy="397545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3075"/>
              </a:lnSpc>
            </a:pPr>
            <a:r>
              <a:rPr lang="ru-RU" sz="2700" dirty="0">
                <a:solidFill>
                  <a:srgbClr val="E8E8E8"/>
                </a:solidFill>
                <a:latin typeface="Wix Madefor Display Medium" panose="020B0503020203020203" pitchFamily="34" charset="-52"/>
                <a:ea typeface="TT Hoves Pro Trl Expanded Medium" pitchFamily="34" charset="-122"/>
                <a:cs typeface="Wix Madefor Display Medium" panose="020B0503020203020203" pitchFamily="34" charset="-52"/>
              </a:rPr>
              <a:t>ЗНАКОМЫЕ</a:t>
            </a:r>
          </a:p>
        </p:txBody>
      </p:sp>
      <p:sp>
        <p:nvSpPr>
          <p:cNvPr id="7" name="Text 10">
            <a:extLst>
              <a:ext uri="{FF2B5EF4-FFF2-40B4-BE49-F238E27FC236}">
                <a16:creationId xmlns:a16="http://schemas.microsoft.com/office/drawing/2014/main" id="{C440917A-E0BF-AC47-9A04-BAFFED697263}"/>
              </a:ext>
            </a:extLst>
          </p:cNvPr>
          <p:cNvSpPr>
            <a:spLocks noChangeAspect="1"/>
          </p:cNvSpPr>
          <p:nvPr/>
        </p:nvSpPr>
        <p:spPr>
          <a:xfrm>
            <a:off x="5104029" y="3211203"/>
            <a:ext cx="2166682" cy="397545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3075"/>
              </a:lnSpc>
            </a:pPr>
            <a:r>
              <a:rPr lang="ru-RU" sz="2700" dirty="0">
                <a:solidFill>
                  <a:srgbClr val="E8E8E8"/>
                </a:solidFill>
                <a:latin typeface="Wix Madefor Display Medium" panose="020B0503020203020203" pitchFamily="34" charset="-52"/>
                <a:ea typeface="TT Hoves Pro Trl Expanded Medium" pitchFamily="34" charset="-122"/>
                <a:cs typeface="Wix Madefor Display Medium" panose="020B0503020203020203" pitchFamily="34" charset="-52"/>
              </a:rPr>
              <a:t>ОБРАЗЫ?</a:t>
            </a:r>
          </a:p>
        </p:txBody>
      </p:sp>
      <p:pic>
        <p:nvPicPr>
          <p:cNvPr id="5" name="Image 0" descr=" ">
            <a:extLst>
              <a:ext uri="{FF2B5EF4-FFF2-40B4-BE49-F238E27FC236}">
                <a16:creationId xmlns:a16="http://schemas.microsoft.com/office/drawing/2014/main" id="{5EAD26D9-E484-4435-1F13-913A3B45D89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588542" y="286048"/>
            <a:ext cx="269663" cy="262341"/>
          </a:xfrm>
          <a:prstGeom prst="rect">
            <a:avLst/>
          </a:prstGeom>
        </p:spPr>
      </p:pic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0ED9D278-C830-34DA-4364-4A29EC9B56F1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/>
          <a:stretch/>
        </p:blipFill>
        <p:spPr>
          <a:xfrm>
            <a:off x="7454907" y="211779"/>
            <a:ext cx="946330" cy="3657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152511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8E8E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hf_20260604_153815_a5e3053f-7632-4534-88f5-bbc87dd093d9">
            <a:hlinkClick r:id="" action="ppaction://media"/>
            <a:extLst>
              <a:ext uri="{FF2B5EF4-FFF2-40B4-BE49-F238E27FC236}">
                <a16:creationId xmlns:a16="http://schemas.microsoft.com/office/drawing/2014/main" id="{D3864D63-5501-2D06-8A77-B0BD7D642E9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335"/>
            <a:ext cx="9144000" cy="5142830"/>
          </a:xfrm>
          <a:prstGeom prst="rect">
            <a:avLst/>
          </a:prstGeom>
        </p:spPr>
      </p:pic>
      <p:sp>
        <p:nvSpPr>
          <p:cNvPr id="3" name="Прямоугольник 2">
            <a:extLst>
              <a:ext uri="{FF2B5EF4-FFF2-40B4-BE49-F238E27FC236}">
                <a16:creationId xmlns:a16="http://schemas.microsoft.com/office/drawing/2014/main" id="{34C41B7D-9731-F015-1AD3-A409DCB52533}"/>
              </a:ext>
            </a:extLst>
          </p:cNvPr>
          <p:cNvSpPr/>
          <p:nvPr/>
        </p:nvSpPr>
        <p:spPr>
          <a:xfrm>
            <a:off x="0" y="335"/>
            <a:ext cx="9144000" cy="5142830"/>
          </a:xfrm>
          <a:prstGeom prst="rect">
            <a:avLst/>
          </a:prstGeom>
          <a:solidFill>
            <a:schemeClr val="dk1">
              <a:alpha val="50000"/>
            </a:schemeClr>
          </a:solidFill>
          <a:ln>
            <a:noFill/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sz="253"/>
          </a:p>
        </p:txBody>
      </p:sp>
      <p:sp>
        <p:nvSpPr>
          <p:cNvPr id="12" name="Shape 9"/>
          <p:cNvSpPr/>
          <p:nvPr/>
        </p:nvSpPr>
        <p:spPr>
          <a:xfrm>
            <a:off x="285749" y="952711"/>
            <a:ext cx="4143353" cy="1028566"/>
          </a:xfrm>
          <a:prstGeom prst="rect">
            <a:avLst/>
          </a:prstGeom>
          <a:noFill/>
          <a:ln/>
        </p:spPr>
      </p:sp>
      <p:sp>
        <p:nvSpPr>
          <p:cNvPr id="13" name="Text 10"/>
          <p:cNvSpPr>
            <a:spLocks noChangeAspect="1"/>
          </p:cNvSpPr>
          <p:nvPr/>
        </p:nvSpPr>
        <p:spPr>
          <a:xfrm>
            <a:off x="265959" y="290214"/>
            <a:ext cx="5850138" cy="795089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3075"/>
              </a:lnSpc>
            </a:pPr>
            <a:r>
              <a:rPr lang="ru-RU" sz="2700" dirty="0">
                <a:solidFill>
                  <a:srgbClr val="E8E8E8"/>
                </a:solidFill>
                <a:latin typeface="Wix Madefor Display Medium" panose="020B0503020203020203" pitchFamily="34" charset="-52"/>
                <a:ea typeface="TT Hoves Pro Trl Expanded Medium" pitchFamily="34" charset="-122"/>
                <a:cs typeface="Wix Madefor Display Medium" panose="020B0503020203020203" pitchFamily="34" charset="-52"/>
              </a:rPr>
              <a:t>СРЕДНИЙ СРОК ЖИЗНИ —</a:t>
            </a:r>
          </a:p>
          <a:p>
            <a:pPr>
              <a:lnSpc>
                <a:spcPts val="3075"/>
              </a:lnSpc>
            </a:pPr>
            <a:r>
              <a:rPr lang="ru-RU" sz="2700" dirty="0">
                <a:solidFill>
                  <a:srgbClr val="E8E8E8"/>
                </a:solidFill>
                <a:latin typeface="Wix Madefor Display Medium" panose="020B0503020203020203" pitchFamily="34" charset="-52"/>
                <a:ea typeface="TT Hoves Pro Trl Expanded Medium" pitchFamily="34" charset="-122"/>
                <a:cs typeface="Wix Madefor Display Medium" panose="020B0503020203020203" pitchFamily="34" charset="-52"/>
              </a:rPr>
              <a:t>45 ЛЕТ</a:t>
            </a:r>
          </a:p>
        </p:txBody>
      </p:sp>
      <p:sp>
        <p:nvSpPr>
          <p:cNvPr id="2" name="Text 12">
            <a:extLst>
              <a:ext uri="{FF2B5EF4-FFF2-40B4-BE49-F238E27FC236}">
                <a16:creationId xmlns:a16="http://schemas.microsoft.com/office/drawing/2014/main" id="{9E969DBA-DA76-A476-A3CE-A735503D4C1F}"/>
              </a:ext>
            </a:extLst>
          </p:cNvPr>
          <p:cNvSpPr/>
          <p:nvPr/>
        </p:nvSpPr>
        <p:spPr>
          <a:xfrm>
            <a:off x="265960" y="3662149"/>
            <a:ext cx="2776202" cy="1261884"/>
          </a:xfrm>
          <a:prstGeom prst="rect">
            <a:avLst/>
          </a:prstGeom>
          <a:noFill/>
          <a:ln/>
        </p:spPr>
        <p:txBody>
          <a:bodyPr wrap="square" lIns="0" tIns="0" rIns="0" bIns="0" rtlCol="0" anchor="b">
            <a:spAutoFit/>
          </a:bodyPr>
          <a:lstStyle/>
          <a:p>
            <a:pPr>
              <a:spcBef>
                <a:spcPts val="375"/>
              </a:spcBef>
            </a:pPr>
            <a:r>
              <a:rPr lang="ru-RU" sz="900" dirty="0" err="1">
                <a:solidFill>
                  <a:srgbClr val="E8E8E8"/>
                </a:solidFill>
                <a:latin typeface="Wix Madefor Display" panose="020B0503020203020203" pitchFamily="34" charset="-52"/>
                <a:ea typeface="TT Hoves Pro Trl Expanded Regular" pitchFamily="34" charset="-122"/>
                <a:cs typeface="TT Hoves Pro Trl Expanded Regular" pitchFamily="34" charset="-120"/>
              </a:rPr>
              <a:t>Pruitt-Igoe</a:t>
            </a:r>
            <a:r>
              <a:rPr lang="ru-RU" sz="900" dirty="0">
                <a:solidFill>
                  <a:srgbClr val="E8E8E8"/>
                </a:solidFill>
                <a:latin typeface="Wix Madefor Display" panose="020B0503020203020203" pitchFamily="34" charset="-52"/>
                <a:ea typeface="TT Hoves Pro Trl Expanded Regular" pitchFamily="34" charset="-122"/>
                <a:cs typeface="TT Hoves Pro Trl Expanded Regular" pitchFamily="34" charset="-120"/>
              </a:rPr>
              <a:t> (Сент-Луис, США)</a:t>
            </a:r>
            <a:br>
              <a:rPr lang="ru-RU" sz="900" dirty="0">
                <a:solidFill>
                  <a:srgbClr val="E8E8E8"/>
                </a:solidFill>
                <a:latin typeface="Wix Madefor Display" panose="020B0503020203020203" pitchFamily="34" charset="-52"/>
                <a:ea typeface="TT Hoves Pro Trl Expanded Regular" pitchFamily="34" charset="-122"/>
                <a:cs typeface="TT Hoves Pro Trl Expanded Regular" pitchFamily="34" charset="-120"/>
              </a:rPr>
            </a:br>
            <a:r>
              <a:rPr lang="ru-RU" sz="900" dirty="0">
                <a:solidFill>
                  <a:srgbClr val="E8E8E8"/>
                </a:solidFill>
                <a:latin typeface="Wix Madefor Display" panose="020B0503020203020203" pitchFamily="34" charset="-52"/>
                <a:ea typeface="TT Hoves Pro Trl Expanded Regular" pitchFamily="34" charset="-122"/>
                <a:cs typeface="TT Hoves Pro Trl Expanded Regular" pitchFamily="34" charset="-120"/>
              </a:rPr>
              <a:t>≈ 22 года</a:t>
            </a:r>
          </a:p>
          <a:p>
            <a:pPr>
              <a:spcBef>
                <a:spcPts val="375"/>
              </a:spcBef>
            </a:pPr>
            <a:r>
              <a:rPr lang="ru-RU" sz="900" dirty="0" err="1">
                <a:solidFill>
                  <a:srgbClr val="E8E8E8"/>
                </a:solidFill>
                <a:latin typeface="Wix Madefor Display" panose="020B0503020203020203" pitchFamily="34" charset="-52"/>
                <a:ea typeface="TT Hoves Pro Trl Expanded Regular" pitchFamily="34" charset="-122"/>
                <a:cs typeface="TT Hoves Pro Trl Expanded Regular" pitchFamily="34" charset="-120"/>
              </a:rPr>
              <a:t>Cabrini</a:t>
            </a:r>
            <a:r>
              <a:rPr lang="ru-RU" sz="900" dirty="0">
                <a:solidFill>
                  <a:srgbClr val="E8E8E8"/>
                </a:solidFill>
                <a:latin typeface="Wix Madefor Display" panose="020B0503020203020203" pitchFamily="34" charset="-52"/>
                <a:ea typeface="TT Hoves Pro Trl Expanded Regular" pitchFamily="34" charset="-122"/>
                <a:cs typeface="TT Hoves Pro Trl Expanded Regular" pitchFamily="34" charset="-120"/>
              </a:rPr>
              <a:t>-Green (Чикаго, США)</a:t>
            </a:r>
            <a:br>
              <a:rPr lang="ru-RU" sz="900" dirty="0">
                <a:solidFill>
                  <a:srgbClr val="E8E8E8"/>
                </a:solidFill>
                <a:latin typeface="Wix Madefor Display" panose="020B0503020203020203" pitchFamily="34" charset="-52"/>
                <a:ea typeface="TT Hoves Pro Trl Expanded Regular" pitchFamily="34" charset="-122"/>
                <a:cs typeface="TT Hoves Pro Trl Expanded Regular" pitchFamily="34" charset="-120"/>
              </a:rPr>
            </a:br>
            <a:r>
              <a:rPr lang="ru-RU" sz="900" dirty="0">
                <a:solidFill>
                  <a:srgbClr val="E8E8E8"/>
                </a:solidFill>
                <a:latin typeface="Wix Madefor Display" panose="020B0503020203020203" pitchFamily="34" charset="-52"/>
                <a:ea typeface="TT Hoves Pro Trl Expanded Regular" pitchFamily="34" charset="-122"/>
                <a:cs typeface="TT Hoves Pro Trl Expanded Regular" pitchFamily="34" charset="-120"/>
              </a:rPr>
              <a:t>≈ 69 лет</a:t>
            </a:r>
          </a:p>
          <a:p>
            <a:pPr>
              <a:spcBef>
                <a:spcPts val="375"/>
              </a:spcBef>
            </a:pPr>
            <a:r>
              <a:rPr lang="ru-RU" sz="900" dirty="0">
                <a:solidFill>
                  <a:srgbClr val="E8E8E8"/>
                </a:solidFill>
                <a:latin typeface="Wix Madefor Display" panose="020B0503020203020203" pitchFamily="34" charset="-52"/>
                <a:ea typeface="TT Hoves Pro Trl Expanded Regular" pitchFamily="34" charset="-122"/>
                <a:cs typeface="TT Hoves Pro Trl Expanded Regular" pitchFamily="34" charset="-120"/>
              </a:rPr>
              <a:t>Robert </a:t>
            </a:r>
            <a:r>
              <a:rPr lang="ru-RU" sz="900" dirty="0" err="1">
                <a:solidFill>
                  <a:srgbClr val="E8E8E8"/>
                </a:solidFill>
                <a:latin typeface="Wix Madefor Display" panose="020B0503020203020203" pitchFamily="34" charset="-52"/>
                <a:ea typeface="TT Hoves Pro Trl Expanded Regular" pitchFamily="34" charset="-122"/>
                <a:cs typeface="TT Hoves Pro Trl Expanded Regular" pitchFamily="34" charset="-120"/>
              </a:rPr>
              <a:t>Taylor</a:t>
            </a:r>
            <a:r>
              <a:rPr lang="ru-RU" sz="900" dirty="0">
                <a:solidFill>
                  <a:srgbClr val="E8E8E8"/>
                </a:solidFill>
                <a:latin typeface="Wix Madefor Display" panose="020B0503020203020203" pitchFamily="34" charset="-52"/>
                <a:ea typeface="TT Hoves Pro Trl Expanded Regular" pitchFamily="34" charset="-122"/>
                <a:cs typeface="TT Hoves Pro Trl Expanded Regular" pitchFamily="34" charset="-120"/>
              </a:rPr>
              <a:t> </a:t>
            </a:r>
            <a:r>
              <a:rPr lang="ru-RU" sz="900" dirty="0" err="1">
                <a:solidFill>
                  <a:srgbClr val="E8E8E8"/>
                </a:solidFill>
                <a:latin typeface="Wix Madefor Display" panose="020B0503020203020203" pitchFamily="34" charset="-52"/>
                <a:ea typeface="TT Hoves Pro Trl Expanded Regular" pitchFamily="34" charset="-122"/>
                <a:cs typeface="TT Hoves Pro Trl Expanded Regular" pitchFamily="34" charset="-120"/>
              </a:rPr>
              <a:t>Homes</a:t>
            </a:r>
            <a:r>
              <a:rPr lang="ru-RU" sz="900" dirty="0">
                <a:solidFill>
                  <a:srgbClr val="E8E8E8"/>
                </a:solidFill>
                <a:latin typeface="Wix Madefor Display" panose="020B0503020203020203" pitchFamily="34" charset="-52"/>
                <a:ea typeface="TT Hoves Pro Trl Expanded Regular" pitchFamily="34" charset="-122"/>
                <a:cs typeface="TT Hoves Pro Trl Expanded Regular" pitchFamily="34" charset="-120"/>
              </a:rPr>
              <a:t> (Чикаго, США)</a:t>
            </a:r>
            <a:br>
              <a:rPr lang="ru-RU" sz="900" dirty="0">
                <a:solidFill>
                  <a:srgbClr val="E8E8E8"/>
                </a:solidFill>
                <a:latin typeface="Wix Madefor Display" panose="020B0503020203020203" pitchFamily="34" charset="-52"/>
                <a:ea typeface="TT Hoves Pro Trl Expanded Regular" pitchFamily="34" charset="-122"/>
                <a:cs typeface="TT Hoves Pro Trl Expanded Regular" pitchFamily="34" charset="-120"/>
              </a:rPr>
            </a:br>
            <a:r>
              <a:rPr lang="ru-RU" sz="900" dirty="0">
                <a:solidFill>
                  <a:srgbClr val="E8E8E8"/>
                </a:solidFill>
                <a:latin typeface="Wix Madefor Display" panose="020B0503020203020203" pitchFamily="34" charset="-52"/>
                <a:ea typeface="TT Hoves Pro Trl Expanded Regular" pitchFamily="34" charset="-122"/>
                <a:cs typeface="TT Hoves Pro Trl Expanded Regular" pitchFamily="34" charset="-120"/>
              </a:rPr>
              <a:t>≈ 45 лет</a:t>
            </a:r>
          </a:p>
          <a:p>
            <a:pPr>
              <a:spcBef>
                <a:spcPts val="375"/>
              </a:spcBef>
            </a:pPr>
            <a:r>
              <a:rPr lang="ru-RU" sz="900" dirty="0" err="1">
                <a:solidFill>
                  <a:srgbClr val="E8E8E8"/>
                </a:solidFill>
                <a:latin typeface="Wix Madefor Display" panose="020B0503020203020203" pitchFamily="34" charset="-52"/>
                <a:ea typeface="TT Hoves Pro Trl Expanded Regular" pitchFamily="34" charset="-122"/>
                <a:cs typeface="TT Hoves Pro Trl Expanded Regular" pitchFamily="34" charset="-120"/>
              </a:rPr>
              <a:t>Robin</a:t>
            </a:r>
            <a:r>
              <a:rPr lang="ru-RU" sz="900" dirty="0">
                <a:solidFill>
                  <a:srgbClr val="E8E8E8"/>
                </a:solidFill>
                <a:latin typeface="Wix Madefor Display" panose="020B0503020203020203" pitchFamily="34" charset="-52"/>
                <a:ea typeface="TT Hoves Pro Trl Expanded Regular" pitchFamily="34" charset="-122"/>
                <a:cs typeface="TT Hoves Pro Trl Expanded Regular" pitchFamily="34" charset="-120"/>
              </a:rPr>
              <a:t> </a:t>
            </a:r>
            <a:r>
              <a:rPr lang="ru-RU" sz="900" dirty="0" err="1">
                <a:solidFill>
                  <a:srgbClr val="E8E8E8"/>
                </a:solidFill>
                <a:latin typeface="Wix Madefor Display" panose="020B0503020203020203" pitchFamily="34" charset="-52"/>
                <a:ea typeface="TT Hoves Pro Trl Expanded Regular" pitchFamily="34" charset="-122"/>
                <a:cs typeface="TT Hoves Pro Trl Expanded Regular" pitchFamily="34" charset="-120"/>
              </a:rPr>
              <a:t>Hood</a:t>
            </a:r>
            <a:r>
              <a:rPr lang="ru-RU" sz="900" dirty="0">
                <a:solidFill>
                  <a:srgbClr val="E8E8E8"/>
                </a:solidFill>
                <a:latin typeface="Wix Madefor Display" panose="020B0503020203020203" pitchFamily="34" charset="-52"/>
                <a:ea typeface="TT Hoves Pro Trl Expanded Regular" pitchFamily="34" charset="-122"/>
                <a:cs typeface="TT Hoves Pro Trl Expanded Regular" pitchFamily="34" charset="-120"/>
              </a:rPr>
              <a:t> </a:t>
            </a:r>
            <a:r>
              <a:rPr lang="ru-RU" sz="900" dirty="0" err="1">
                <a:solidFill>
                  <a:srgbClr val="E8E8E8"/>
                </a:solidFill>
                <a:latin typeface="Wix Madefor Display" panose="020B0503020203020203" pitchFamily="34" charset="-52"/>
                <a:ea typeface="TT Hoves Pro Trl Expanded Regular" pitchFamily="34" charset="-122"/>
                <a:cs typeface="TT Hoves Pro Trl Expanded Regular" pitchFamily="34" charset="-120"/>
              </a:rPr>
              <a:t>Gardens</a:t>
            </a:r>
            <a:r>
              <a:rPr lang="ru-RU" sz="900" dirty="0">
                <a:solidFill>
                  <a:srgbClr val="E8E8E8"/>
                </a:solidFill>
                <a:latin typeface="Wix Madefor Display" panose="020B0503020203020203" pitchFamily="34" charset="-52"/>
                <a:ea typeface="TT Hoves Pro Trl Expanded Regular" pitchFamily="34" charset="-122"/>
                <a:cs typeface="TT Hoves Pro Trl Expanded Regular" pitchFamily="34" charset="-120"/>
              </a:rPr>
              <a:t> (Лондон, Великобритания)</a:t>
            </a:r>
            <a:br>
              <a:rPr lang="ru-RU" sz="900" dirty="0">
                <a:solidFill>
                  <a:srgbClr val="E8E8E8"/>
                </a:solidFill>
                <a:latin typeface="Wix Madefor Display" panose="020B0503020203020203" pitchFamily="34" charset="-52"/>
                <a:ea typeface="TT Hoves Pro Trl Expanded Regular" pitchFamily="34" charset="-122"/>
                <a:cs typeface="TT Hoves Pro Trl Expanded Regular" pitchFamily="34" charset="-120"/>
              </a:rPr>
            </a:br>
            <a:r>
              <a:rPr lang="ru-RU" sz="900" dirty="0">
                <a:solidFill>
                  <a:srgbClr val="E8E8E8"/>
                </a:solidFill>
                <a:latin typeface="Wix Madefor Display" panose="020B0503020203020203" pitchFamily="34" charset="-52"/>
                <a:ea typeface="TT Hoves Pro Trl Expanded Regular" pitchFamily="34" charset="-122"/>
                <a:cs typeface="TT Hoves Pro Trl Expanded Regular" pitchFamily="34" charset="-120"/>
              </a:rPr>
              <a:t>≈ 45 лет</a:t>
            </a:r>
          </a:p>
        </p:txBody>
      </p:sp>
      <p:sp>
        <p:nvSpPr>
          <p:cNvPr id="4" name="Text 12">
            <a:extLst>
              <a:ext uri="{FF2B5EF4-FFF2-40B4-BE49-F238E27FC236}">
                <a16:creationId xmlns:a16="http://schemas.microsoft.com/office/drawing/2014/main" id="{E34BB079-1DA0-DE96-E5BC-5E3D04992C89}"/>
              </a:ext>
            </a:extLst>
          </p:cNvPr>
          <p:cNvSpPr/>
          <p:nvPr/>
        </p:nvSpPr>
        <p:spPr>
          <a:xfrm>
            <a:off x="3537638" y="3662149"/>
            <a:ext cx="2776202" cy="1261884"/>
          </a:xfrm>
          <a:prstGeom prst="rect">
            <a:avLst/>
          </a:prstGeom>
          <a:noFill/>
          <a:ln/>
        </p:spPr>
        <p:txBody>
          <a:bodyPr wrap="square" lIns="0" tIns="0" rIns="0" bIns="0" rtlCol="0" anchor="b">
            <a:spAutoFit/>
          </a:bodyPr>
          <a:lstStyle/>
          <a:p>
            <a:pPr>
              <a:spcBef>
                <a:spcPts val="375"/>
              </a:spcBef>
            </a:pPr>
            <a:r>
              <a:rPr lang="ru-RU" sz="900" dirty="0">
                <a:solidFill>
                  <a:srgbClr val="E8E8E8"/>
                </a:solidFill>
                <a:latin typeface="Wix Madefor Display" panose="020B0503020203020203" pitchFamily="34" charset="-52"/>
                <a:ea typeface="TT Hoves Pro Trl Expanded Regular" pitchFamily="34" charset="-122"/>
                <a:cs typeface="TT Hoves Pro Trl Expanded Regular" pitchFamily="34" charset="-120"/>
              </a:rPr>
              <a:t>Park Hill (Шеффилд, Великобритания)</a:t>
            </a:r>
            <a:br>
              <a:rPr lang="ru-RU" sz="900" dirty="0">
                <a:solidFill>
                  <a:srgbClr val="E8E8E8"/>
                </a:solidFill>
                <a:latin typeface="Wix Madefor Display" panose="020B0503020203020203" pitchFamily="34" charset="-52"/>
                <a:ea typeface="TT Hoves Pro Trl Expanded Regular" pitchFamily="34" charset="-122"/>
                <a:cs typeface="TT Hoves Pro Trl Expanded Regular" pitchFamily="34" charset="-120"/>
              </a:rPr>
            </a:br>
            <a:r>
              <a:rPr lang="ru-RU" sz="900" dirty="0">
                <a:solidFill>
                  <a:srgbClr val="E8E8E8"/>
                </a:solidFill>
                <a:latin typeface="Wix Madefor Display" panose="020B0503020203020203" pitchFamily="34" charset="-52"/>
                <a:ea typeface="TT Hoves Pro Trl Expanded Regular" pitchFamily="34" charset="-122"/>
                <a:cs typeface="TT Hoves Pro Trl Expanded Regular" pitchFamily="34" charset="-120"/>
              </a:rPr>
              <a:t>65 лет</a:t>
            </a:r>
          </a:p>
          <a:p>
            <a:pPr>
              <a:spcBef>
                <a:spcPts val="375"/>
              </a:spcBef>
            </a:pPr>
            <a:r>
              <a:rPr lang="ru-RU" sz="900" dirty="0">
                <a:solidFill>
                  <a:srgbClr val="E8E8E8"/>
                </a:solidFill>
                <a:latin typeface="Wix Madefor Display" panose="020B0503020203020203" pitchFamily="34" charset="-52"/>
                <a:ea typeface="TT Hoves Pro Trl Expanded Regular" pitchFamily="34" charset="-122"/>
                <a:cs typeface="TT Hoves Pro Trl Expanded Regular" pitchFamily="34" charset="-120"/>
              </a:rPr>
              <a:t>Red Road </a:t>
            </a:r>
            <a:r>
              <a:rPr lang="ru-RU" sz="900" dirty="0" err="1">
                <a:solidFill>
                  <a:srgbClr val="E8E8E8"/>
                </a:solidFill>
                <a:latin typeface="Wix Madefor Display" panose="020B0503020203020203" pitchFamily="34" charset="-52"/>
                <a:ea typeface="TT Hoves Pro Trl Expanded Regular" pitchFamily="34" charset="-122"/>
                <a:cs typeface="TT Hoves Pro Trl Expanded Regular" pitchFamily="34" charset="-120"/>
              </a:rPr>
              <a:t>Flats</a:t>
            </a:r>
            <a:r>
              <a:rPr lang="ru-RU" sz="900" dirty="0">
                <a:solidFill>
                  <a:srgbClr val="E8E8E8"/>
                </a:solidFill>
                <a:latin typeface="Wix Madefor Display" panose="020B0503020203020203" pitchFamily="34" charset="-52"/>
                <a:ea typeface="TT Hoves Pro Trl Expanded Regular" pitchFamily="34" charset="-122"/>
                <a:cs typeface="TT Hoves Pro Trl Expanded Regular" pitchFamily="34" charset="-120"/>
              </a:rPr>
              <a:t> (Глазго, Шотландия)</a:t>
            </a:r>
            <a:br>
              <a:rPr lang="ru-RU" sz="900" dirty="0">
                <a:solidFill>
                  <a:srgbClr val="E8E8E8"/>
                </a:solidFill>
                <a:latin typeface="Wix Madefor Display" panose="020B0503020203020203" pitchFamily="34" charset="-52"/>
                <a:ea typeface="TT Hoves Pro Trl Expanded Regular" pitchFamily="34" charset="-122"/>
                <a:cs typeface="TT Hoves Pro Trl Expanded Regular" pitchFamily="34" charset="-120"/>
              </a:rPr>
            </a:br>
            <a:r>
              <a:rPr lang="ru-RU" sz="900" dirty="0">
                <a:solidFill>
                  <a:srgbClr val="E8E8E8"/>
                </a:solidFill>
                <a:latin typeface="Wix Madefor Display" panose="020B0503020203020203" pitchFamily="34" charset="-52"/>
                <a:ea typeface="TT Hoves Pro Trl Expanded Regular" pitchFamily="34" charset="-122"/>
                <a:cs typeface="TT Hoves Pro Trl Expanded Regular" pitchFamily="34" charset="-120"/>
              </a:rPr>
              <a:t>≈ 49 лет</a:t>
            </a:r>
          </a:p>
          <a:p>
            <a:pPr>
              <a:spcBef>
                <a:spcPts val="375"/>
              </a:spcBef>
            </a:pPr>
            <a:r>
              <a:rPr lang="ru-RU" sz="900" dirty="0">
                <a:solidFill>
                  <a:srgbClr val="E8E8E8"/>
                </a:solidFill>
                <a:latin typeface="Wix Madefor Display" panose="020B0503020203020203" pitchFamily="34" charset="-52"/>
                <a:ea typeface="TT Hoves Pro Trl Expanded Regular" pitchFamily="34" charset="-122"/>
                <a:cs typeface="TT Hoves Pro Trl Expanded Regular" pitchFamily="34" charset="-120"/>
              </a:rPr>
              <a:t>Le </a:t>
            </a:r>
            <a:r>
              <a:rPr lang="ru-RU" sz="900" dirty="0" err="1">
                <a:solidFill>
                  <a:srgbClr val="E8E8E8"/>
                </a:solidFill>
                <a:latin typeface="Wix Madefor Display" panose="020B0503020203020203" pitchFamily="34" charset="-52"/>
                <a:ea typeface="TT Hoves Pro Trl Expanded Regular" pitchFamily="34" charset="-122"/>
                <a:cs typeface="TT Hoves Pro Trl Expanded Regular" pitchFamily="34" charset="-120"/>
              </a:rPr>
              <a:t>Vele</a:t>
            </a:r>
            <a:r>
              <a:rPr lang="ru-RU" sz="900" dirty="0">
                <a:solidFill>
                  <a:srgbClr val="E8E8E8"/>
                </a:solidFill>
                <a:latin typeface="Wix Madefor Display" panose="020B0503020203020203" pitchFamily="34" charset="-52"/>
                <a:ea typeface="TT Hoves Pro Trl Expanded Regular" pitchFamily="34" charset="-122"/>
                <a:cs typeface="TT Hoves Pro Trl Expanded Regular" pitchFamily="34" charset="-120"/>
              </a:rPr>
              <a:t> </a:t>
            </a:r>
            <a:r>
              <a:rPr lang="ru-RU" sz="900" dirty="0" err="1">
                <a:solidFill>
                  <a:srgbClr val="E8E8E8"/>
                </a:solidFill>
                <a:latin typeface="Wix Madefor Display" panose="020B0503020203020203" pitchFamily="34" charset="-52"/>
                <a:ea typeface="TT Hoves Pro Trl Expanded Regular" pitchFamily="34" charset="-122"/>
                <a:cs typeface="TT Hoves Pro Trl Expanded Regular" pitchFamily="34" charset="-120"/>
              </a:rPr>
              <a:t>di</a:t>
            </a:r>
            <a:r>
              <a:rPr lang="ru-RU" sz="900" dirty="0">
                <a:solidFill>
                  <a:srgbClr val="E8E8E8"/>
                </a:solidFill>
                <a:latin typeface="Wix Madefor Display" panose="020B0503020203020203" pitchFamily="34" charset="-52"/>
                <a:ea typeface="TT Hoves Pro Trl Expanded Regular" pitchFamily="34" charset="-122"/>
                <a:cs typeface="TT Hoves Pro Trl Expanded Regular" pitchFamily="34" charset="-120"/>
              </a:rPr>
              <a:t> </a:t>
            </a:r>
            <a:r>
              <a:rPr lang="ru-RU" sz="900" dirty="0" err="1">
                <a:solidFill>
                  <a:srgbClr val="E8E8E8"/>
                </a:solidFill>
                <a:latin typeface="Wix Madefor Display" panose="020B0503020203020203" pitchFamily="34" charset="-52"/>
                <a:ea typeface="TT Hoves Pro Trl Expanded Regular" pitchFamily="34" charset="-122"/>
                <a:cs typeface="TT Hoves Pro Trl Expanded Regular" pitchFamily="34" charset="-120"/>
              </a:rPr>
              <a:t>Scampia</a:t>
            </a:r>
            <a:r>
              <a:rPr lang="ru-RU" sz="900" dirty="0">
                <a:solidFill>
                  <a:srgbClr val="E8E8E8"/>
                </a:solidFill>
                <a:latin typeface="Wix Madefor Display" panose="020B0503020203020203" pitchFamily="34" charset="-52"/>
                <a:ea typeface="TT Hoves Pro Trl Expanded Regular" pitchFamily="34" charset="-122"/>
                <a:cs typeface="TT Hoves Pro Trl Expanded Regular" pitchFamily="34" charset="-120"/>
              </a:rPr>
              <a:t> (Неаполь, Италия)</a:t>
            </a:r>
            <a:br>
              <a:rPr lang="ru-RU" sz="900" dirty="0">
                <a:solidFill>
                  <a:srgbClr val="E8E8E8"/>
                </a:solidFill>
                <a:latin typeface="Wix Madefor Display" panose="020B0503020203020203" pitchFamily="34" charset="-52"/>
                <a:ea typeface="TT Hoves Pro Trl Expanded Regular" pitchFamily="34" charset="-122"/>
                <a:cs typeface="TT Hoves Pro Trl Expanded Regular" pitchFamily="34" charset="-120"/>
              </a:rPr>
            </a:br>
            <a:r>
              <a:rPr lang="ru-RU" sz="900" dirty="0">
                <a:solidFill>
                  <a:srgbClr val="E8E8E8"/>
                </a:solidFill>
                <a:latin typeface="Wix Madefor Display" panose="020B0503020203020203" pitchFamily="34" charset="-52"/>
                <a:ea typeface="TT Hoves Pro Trl Expanded Regular" pitchFamily="34" charset="-122"/>
                <a:cs typeface="TT Hoves Pro Trl Expanded Regular" pitchFamily="34" charset="-120"/>
              </a:rPr>
              <a:t>≈ 50 лет</a:t>
            </a:r>
          </a:p>
          <a:p>
            <a:pPr>
              <a:spcBef>
                <a:spcPts val="375"/>
              </a:spcBef>
            </a:pPr>
            <a:r>
              <a:rPr lang="ru-RU" sz="900" dirty="0" err="1">
                <a:solidFill>
                  <a:srgbClr val="E8E8E8"/>
                </a:solidFill>
                <a:latin typeface="Wix Madefor Display" panose="020B0503020203020203" pitchFamily="34" charset="-52"/>
                <a:ea typeface="TT Hoves Pro Trl Expanded Regular" pitchFamily="34" charset="-122"/>
                <a:cs typeface="TT Hoves Pro Trl Expanded Regular" pitchFamily="34" charset="-120"/>
              </a:rPr>
              <a:t>Bijlmermeer</a:t>
            </a:r>
            <a:r>
              <a:rPr lang="ru-RU" sz="900" dirty="0">
                <a:solidFill>
                  <a:srgbClr val="E8E8E8"/>
                </a:solidFill>
                <a:latin typeface="Wix Madefor Display" panose="020B0503020203020203" pitchFamily="34" charset="-52"/>
                <a:ea typeface="TT Hoves Pro Trl Expanded Regular" pitchFamily="34" charset="-122"/>
                <a:cs typeface="TT Hoves Pro Trl Expanded Regular" pitchFamily="34" charset="-120"/>
              </a:rPr>
              <a:t> (Амстердам, Нидерланды)</a:t>
            </a:r>
            <a:br>
              <a:rPr lang="ru-RU" sz="900" dirty="0">
                <a:solidFill>
                  <a:srgbClr val="E8E8E8"/>
                </a:solidFill>
                <a:latin typeface="Wix Madefor Display" panose="020B0503020203020203" pitchFamily="34" charset="-52"/>
                <a:ea typeface="TT Hoves Pro Trl Expanded Regular" pitchFamily="34" charset="-122"/>
                <a:cs typeface="TT Hoves Pro Trl Expanded Regular" pitchFamily="34" charset="-120"/>
              </a:rPr>
            </a:br>
            <a:r>
              <a:rPr lang="ru-RU" sz="900" dirty="0">
                <a:solidFill>
                  <a:srgbClr val="E8E8E8"/>
                </a:solidFill>
                <a:latin typeface="Wix Madefor Display" panose="020B0503020203020203" pitchFamily="34" charset="-52"/>
                <a:ea typeface="TT Hoves Pro Trl Expanded Regular" pitchFamily="34" charset="-122"/>
                <a:cs typeface="TT Hoves Pro Trl Expanded Regular" pitchFamily="34" charset="-120"/>
              </a:rPr>
              <a:t>≈ 25 лет</a:t>
            </a:r>
          </a:p>
        </p:txBody>
      </p:sp>
      <p:sp>
        <p:nvSpPr>
          <p:cNvPr id="5" name="Text 12">
            <a:extLst>
              <a:ext uri="{FF2B5EF4-FFF2-40B4-BE49-F238E27FC236}">
                <a16:creationId xmlns:a16="http://schemas.microsoft.com/office/drawing/2014/main" id="{43D51454-7044-68BD-CEB9-590A20800636}"/>
              </a:ext>
            </a:extLst>
          </p:cNvPr>
          <p:cNvSpPr/>
          <p:nvPr/>
        </p:nvSpPr>
        <p:spPr>
          <a:xfrm>
            <a:off x="6386727" y="3617314"/>
            <a:ext cx="2491314" cy="933589"/>
          </a:xfrm>
          <a:prstGeom prst="rect">
            <a:avLst/>
          </a:prstGeom>
          <a:noFill/>
          <a:ln/>
        </p:spPr>
        <p:txBody>
          <a:bodyPr wrap="square" lIns="0" tIns="0" rIns="0" bIns="0" rtlCol="0" anchor="b">
            <a:spAutoFit/>
          </a:bodyPr>
          <a:lstStyle/>
          <a:p>
            <a:pPr>
              <a:spcBef>
                <a:spcPts val="375"/>
              </a:spcBef>
            </a:pPr>
            <a:r>
              <a:rPr lang="ru-RU" sz="900" dirty="0" err="1">
                <a:solidFill>
                  <a:srgbClr val="E8E8E8"/>
                </a:solidFill>
                <a:latin typeface="Wix Madefor Display Medium" panose="020B0503020203020203" pitchFamily="34" charset="-52"/>
                <a:ea typeface="TT Hoves Pro Trl Expanded Regular" pitchFamily="34" charset="-122"/>
                <a:cs typeface="Wix Madefor Display Medium" panose="020B0503020203020203" pitchFamily="34" charset="-52"/>
              </a:rPr>
              <a:t>Märkisches</a:t>
            </a:r>
            <a:r>
              <a:rPr lang="ru-RU" sz="900" dirty="0">
                <a:solidFill>
                  <a:srgbClr val="E8E8E8"/>
                </a:solidFill>
                <a:latin typeface="Wix Madefor Display Medium" panose="020B0503020203020203" pitchFamily="34" charset="-52"/>
                <a:ea typeface="TT Hoves Pro Trl Expanded Regular" pitchFamily="34" charset="-122"/>
                <a:cs typeface="Wix Madefor Display Medium" panose="020B0503020203020203" pitchFamily="34" charset="-52"/>
              </a:rPr>
              <a:t> </a:t>
            </a:r>
            <a:r>
              <a:rPr lang="ru-RU" sz="900" dirty="0" err="1">
                <a:solidFill>
                  <a:srgbClr val="E8E8E8"/>
                </a:solidFill>
                <a:latin typeface="Wix Madefor Display Medium" panose="020B0503020203020203" pitchFamily="34" charset="-52"/>
                <a:ea typeface="TT Hoves Pro Trl Expanded Regular" pitchFamily="34" charset="-122"/>
                <a:cs typeface="Wix Madefor Display Medium" panose="020B0503020203020203" pitchFamily="34" charset="-52"/>
              </a:rPr>
              <a:t>Viertel</a:t>
            </a:r>
            <a:r>
              <a:rPr lang="ru-RU" sz="900" dirty="0">
                <a:solidFill>
                  <a:srgbClr val="E8E8E8"/>
                </a:solidFill>
                <a:latin typeface="Wix Madefor Display Medium" panose="020B0503020203020203" pitchFamily="34" charset="-52"/>
                <a:ea typeface="TT Hoves Pro Trl Expanded Regular" pitchFamily="34" charset="-122"/>
                <a:cs typeface="Wix Madefor Display Medium" panose="020B0503020203020203" pitchFamily="34" charset="-52"/>
              </a:rPr>
              <a:t> (Берлин, Германия)</a:t>
            </a:r>
            <a:br>
              <a:rPr lang="ru-RU" sz="900" dirty="0">
                <a:solidFill>
                  <a:srgbClr val="E8E8E8"/>
                </a:solidFill>
                <a:latin typeface="Wix Madefor Display Medium" panose="020B0503020203020203" pitchFamily="34" charset="-52"/>
                <a:ea typeface="TT Hoves Pro Trl Expanded Regular" pitchFamily="34" charset="-122"/>
                <a:cs typeface="Wix Madefor Display Medium" panose="020B0503020203020203" pitchFamily="34" charset="-52"/>
              </a:rPr>
            </a:br>
            <a:r>
              <a:rPr lang="ru-RU" sz="900" dirty="0">
                <a:solidFill>
                  <a:srgbClr val="E8E8E8"/>
                </a:solidFill>
                <a:latin typeface="Wix Madefor Display" panose="020B0503020203020203" pitchFamily="34" charset="-52"/>
                <a:ea typeface="TT Hoves Pro Trl Expanded Regular" pitchFamily="34" charset="-122"/>
                <a:cs typeface="TT Hoves Pro Trl Expanded Regular" pitchFamily="34" charset="-120"/>
              </a:rPr>
              <a:t>65 лет</a:t>
            </a:r>
          </a:p>
          <a:p>
            <a:pPr>
              <a:spcBef>
                <a:spcPts val="375"/>
              </a:spcBef>
            </a:pPr>
            <a:r>
              <a:rPr lang="ru-RU" sz="900" dirty="0" err="1">
                <a:solidFill>
                  <a:srgbClr val="E8E8E8"/>
                </a:solidFill>
                <a:latin typeface="Wix Madefor Display Medium" panose="020B0503020203020203" pitchFamily="34" charset="-52"/>
                <a:ea typeface="TT Hoves Pro Trl Expanded Regular" pitchFamily="34" charset="-122"/>
                <a:cs typeface="Wix Madefor Display Medium" panose="020B0503020203020203" pitchFamily="34" charset="-52"/>
              </a:rPr>
              <a:t>Heygate</a:t>
            </a:r>
            <a:r>
              <a:rPr lang="ru-RU" sz="900" dirty="0">
                <a:solidFill>
                  <a:srgbClr val="E8E8E8"/>
                </a:solidFill>
                <a:latin typeface="Wix Madefor Display Medium" panose="020B0503020203020203" pitchFamily="34" charset="-52"/>
                <a:ea typeface="TT Hoves Pro Trl Expanded Regular" pitchFamily="34" charset="-122"/>
                <a:cs typeface="Wix Madefor Display Medium" panose="020B0503020203020203" pitchFamily="34" charset="-52"/>
              </a:rPr>
              <a:t> Estate (Лондон, Великобритания)</a:t>
            </a:r>
            <a:br>
              <a:rPr lang="ru-RU" sz="900" dirty="0">
                <a:solidFill>
                  <a:srgbClr val="E8E8E8"/>
                </a:solidFill>
                <a:latin typeface="Wix Madefor Display Medium" panose="020B0503020203020203" pitchFamily="34" charset="-52"/>
                <a:ea typeface="TT Hoves Pro Trl Expanded Regular" pitchFamily="34" charset="-122"/>
                <a:cs typeface="Wix Madefor Display Medium" panose="020B0503020203020203" pitchFamily="34" charset="-52"/>
              </a:rPr>
            </a:br>
            <a:r>
              <a:rPr lang="ru-RU" sz="900" dirty="0">
                <a:solidFill>
                  <a:srgbClr val="E8E8E8"/>
                </a:solidFill>
                <a:latin typeface="Wix Madefor Display" panose="020B0503020203020203" pitchFamily="34" charset="-52"/>
                <a:ea typeface="TT Hoves Pro Trl Expanded Regular" pitchFamily="34" charset="-122"/>
                <a:cs typeface="TT Hoves Pro Trl Expanded Regular" pitchFamily="34" charset="-120"/>
              </a:rPr>
              <a:t>≈ 40 лет</a:t>
            </a:r>
          </a:p>
          <a:p>
            <a:pPr>
              <a:spcBef>
                <a:spcPts val="375"/>
              </a:spcBef>
            </a:pPr>
            <a:r>
              <a:rPr lang="ru-RU" sz="900" dirty="0" err="1">
                <a:solidFill>
                  <a:srgbClr val="E8E8E8"/>
                </a:solidFill>
                <a:latin typeface="Wix Madefor Display Medium" panose="020B0503020203020203" pitchFamily="34" charset="-52"/>
                <a:ea typeface="TT Hoves Pro Trl Expanded Regular" pitchFamily="34" charset="-122"/>
                <a:cs typeface="Wix Madefor Display Medium" panose="020B0503020203020203" pitchFamily="34" charset="-52"/>
              </a:rPr>
              <a:t>Aylesbury</a:t>
            </a:r>
            <a:r>
              <a:rPr lang="ru-RU" sz="900" dirty="0">
                <a:solidFill>
                  <a:srgbClr val="E8E8E8"/>
                </a:solidFill>
                <a:latin typeface="Wix Madefor Display Medium" panose="020B0503020203020203" pitchFamily="34" charset="-52"/>
                <a:ea typeface="TT Hoves Pro Trl Expanded Regular" pitchFamily="34" charset="-122"/>
                <a:cs typeface="Wix Madefor Display Medium" panose="020B0503020203020203" pitchFamily="34" charset="-52"/>
              </a:rPr>
              <a:t> Estate (Лондон, Великобритания)</a:t>
            </a:r>
            <a:br>
              <a:rPr lang="ru-RU" sz="900" dirty="0">
                <a:solidFill>
                  <a:srgbClr val="E8E8E8"/>
                </a:solidFill>
                <a:latin typeface="Wix Madefor Display Medium" panose="020B0503020203020203" pitchFamily="34" charset="-52"/>
                <a:ea typeface="TT Hoves Pro Trl Expanded Regular" pitchFamily="34" charset="-122"/>
                <a:cs typeface="Wix Madefor Display Medium" panose="020B0503020203020203" pitchFamily="34" charset="-52"/>
              </a:rPr>
            </a:br>
            <a:r>
              <a:rPr lang="ru-RU" sz="900" dirty="0">
                <a:solidFill>
                  <a:srgbClr val="E8E8E8"/>
                </a:solidFill>
                <a:latin typeface="Wix Madefor Display" panose="020B0503020203020203" pitchFamily="34" charset="-52"/>
                <a:ea typeface="TT Hoves Pro Trl Expanded Regular" pitchFamily="34" charset="-122"/>
                <a:cs typeface="TT Hoves Pro Trl Expanded Regular" pitchFamily="34" charset="-120"/>
              </a:rPr>
              <a:t>≈ 37 лет</a:t>
            </a:r>
          </a:p>
        </p:txBody>
      </p:sp>
      <p:pic>
        <p:nvPicPr>
          <p:cNvPr id="9" name="Image 0" descr=" ">
            <a:extLst>
              <a:ext uri="{FF2B5EF4-FFF2-40B4-BE49-F238E27FC236}">
                <a16:creationId xmlns:a16="http://schemas.microsoft.com/office/drawing/2014/main" id="{F81B2658-5FD8-FC61-A35C-4D03443EE80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8588542" y="286048"/>
            <a:ext cx="269663" cy="262341"/>
          </a:xfrm>
          <a:prstGeom prst="rect">
            <a:avLst/>
          </a:prstGeom>
        </p:spPr>
      </p:pic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03C0AB9B-1131-ED7B-BAB2-137D13513E64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/>
          <a:stretch/>
        </p:blipFill>
        <p:spPr>
          <a:xfrm>
            <a:off x="7454907" y="211779"/>
            <a:ext cx="946330" cy="3657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71150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083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7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8E8E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234234">
            <a:hlinkClick r:id="" action="ppaction://media"/>
            <a:extLst>
              <a:ext uri="{FF2B5EF4-FFF2-40B4-BE49-F238E27FC236}">
                <a16:creationId xmlns:a16="http://schemas.microsoft.com/office/drawing/2014/main" id="{9F6153D9-9969-9FDE-ADB8-9C5D1B153B5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90" y="-334"/>
            <a:ext cx="9142810" cy="5142830"/>
          </a:xfrm>
          <a:prstGeom prst="rect">
            <a:avLst/>
          </a:prstGeom>
        </p:spPr>
      </p:pic>
      <p:sp>
        <p:nvSpPr>
          <p:cNvPr id="3" name="Прямоугольник 2">
            <a:extLst>
              <a:ext uri="{FF2B5EF4-FFF2-40B4-BE49-F238E27FC236}">
                <a16:creationId xmlns:a16="http://schemas.microsoft.com/office/drawing/2014/main" id="{34C41B7D-9731-F015-1AD3-A409DCB52533}"/>
              </a:ext>
            </a:extLst>
          </p:cNvPr>
          <p:cNvSpPr/>
          <p:nvPr/>
        </p:nvSpPr>
        <p:spPr>
          <a:xfrm>
            <a:off x="-1190" y="1004"/>
            <a:ext cx="9144000" cy="5142830"/>
          </a:xfrm>
          <a:prstGeom prst="rect">
            <a:avLst/>
          </a:prstGeom>
          <a:solidFill>
            <a:schemeClr val="dk1">
              <a:alpha val="20000"/>
            </a:schemeClr>
          </a:solidFill>
          <a:ln>
            <a:noFill/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sz="253"/>
          </a:p>
        </p:txBody>
      </p:sp>
      <p:sp>
        <p:nvSpPr>
          <p:cNvPr id="12" name="Shape 9"/>
          <p:cNvSpPr/>
          <p:nvPr/>
        </p:nvSpPr>
        <p:spPr>
          <a:xfrm>
            <a:off x="285749" y="952711"/>
            <a:ext cx="4143353" cy="1028566"/>
          </a:xfrm>
          <a:prstGeom prst="rect">
            <a:avLst/>
          </a:prstGeom>
          <a:noFill/>
          <a:ln/>
        </p:spPr>
      </p:sp>
      <p:sp>
        <p:nvSpPr>
          <p:cNvPr id="2" name="Text 10">
            <a:extLst>
              <a:ext uri="{FF2B5EF4-FFF2-40B4-BE49-F238E27FC236}">
                <a16:creationId xmlns:a16="http://schemas.microsoft.com/office/drawing/2014/main" id="{6C224862-8C0D-F67B-CC05-12594142B776}"/>
              </a:ext>
            </a:extLst>
          </p:cNvPr>
          <p:cNvSpPr>
            <a:spLocks noChangeAspect="1"/>
          </p:cNvSpPr>
          <p:nvPr/>
        </p:nvSpPr>
        <p:spPr>
          <a:xfrm>
            <a:off x="265959" y="290214"/>
            <a:ext cx="5850138" cy="795089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3075"/>
              </a:lnSpc>
            </a:pPr>
            <a:r>
              <a:rPr lang="ru-RU" sz="2700" dirty="0">
                <a:solidFill>
                  <a:srgbClr val="E8E8E8"/>
                </a:solidFill>
                <a:latin typeface="Wix Madefor Display Medium" panose="020B0503020203020203" pitchFamily="34" charset="-52"/>
                <a:ea typeface="TT Hoves Pro Trl Expanded Medium" pitchFamily="34" charset="-122"/>
                <a:cs typeface="Wix Madefor Display Medium" panose="020B0503020203020203" pitchFamily="34" charset="-52"/>
              </a:rPr>
              <a:t>ОСТАВИТЬ НАСЛЕДИЕ</a:t>
            </a:r>
            <a:br>
              <a:rPr lang="ru-RU" sz="2700" dirty="0">
                <a:solidFill>
                  <a:srgbClr val="E8E8E8"/>
                </a:solidFill>
                <a:latin typeface="Wix Madefor Display Medium" panose="020B0503020203020203" pitchFamily="34" charset="-52"/>
                <a:ea typeface="TT Hoves Pro Trl Expanded Medium" pitchFamily="34" charset="-122"/>
                <a:cs typeface="Wix Madefor Display Medium" panose="020B0503020203020203" pitchFamily="34" charset="-52"/>
              </a:rPr>
            </a:br>
            <a:r>
              <a:rPr lang="ru-RU" sz="2700" dirty="0">
                <a:solidFill>
                  <a:srgbClr val="E8E8E8"/>
                </a:solidFill>
                <a:latin typeface="Wix Madefor Display Medium" panose="020B0503020203020203" pitchFamily="34" charset="-52"/>
                <a:ea typeface="TT Hoves Pro Trl Expanded Medium" pitchFamily="34" charset="-122"/>
                <a:cs typeface="Wix Madefor Display Medium" panose="020B0503020203020203" pitchFamily="34" charset="-52"/>
              </a:rPr>
              <a:t>ИЛИ НАСЛЕДИТЬ?</a:t>
            </a:r>
          </a:p>
        </p:txBody>
      </p:sp>
      <p:grpSp>
        <p:nvGrpSpPr>
          <p:cNvPr id="5" name="Группа 4">
            <a:extLst>
              <a:ext uri="{FF2B5EF4-FFF2-40B4-BE49-F238E27FC236}">
                <a16:creationId xmlns:a16="http://schemas.microsoft.com/office/drawing/2014/main" id="{CCC4B726-892C-C7B5-3103-0CBB127481FA}"/>
              </a:ext>
            </a:extLst>
          </p:cNvPr>
          <p:cNvGrpSpPr/>
          <p:nvPr/>
        </p:nvGrpSpPr>
        <p:grpSpPr>
          <a:xfrm>
            <a:off x="285772" y="3790791"/>
            <a:ext cx="8572456" cy="1114280"/>
            <a:chOff x="762158" y="10109200"/>
            <a:chExt cx="22862858" cy="2971800"/>
          </a:xfrm>
        </p:grpSpPr>
        <p:pic>
          <p:nvPicPr>
            <p:cNvPr id="6" name="Image 1" descr=" ">
              <a:extLst>
                <a:ext uri="{FF2B5EF4-FFF2-40B4-BE49-F238E27FC236}">
                  <a16:creationId xmlns:a16="http://schemas.microsoft.com/office/drawing/2014/main" id="{90A636CD-F29A-610F-F0D0-B532DEE1EDBF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>
            <a:xfrm>
              <a:off x="762158" y="10164538"/>
              <a:ext cx="4172731" cy="2847403"/>
            </a:xfrm>
            <a:prstGeom prst="rect">
              <a:avLst/>
            </a:prstGeom>
          </p:spPr>
        </p:pic>
        <p:pic>
          <p:nvPicPr>
            <p:cNvPr id="7" name="Image 2" descr=" ">
              <a:extLst>
                <a:ext uri="{FF2B5EF4-FFF2-40B4-BE49-F238E27FC236}">
                  <a16:creationId xmlns:a16="http://schemas.microsoft.com/office/drawing/2014/main" id="{0E3A9139-D925-1EDD-35BE-431224154679}"/>
                </a:ext>
              </a:extLst>
            </p:cNvPr>
            <p:cNvPicPr>
              <a:picLocks noChangeAspect="1"/>
            </p:cNvPicPr>
            <p:nvPr/>
          </p:nvPicPr>
          <p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p:blipFill>
          <p:spPr>
            <a:xfrm>
              <a:off x="5497799" y="10154140"/>
              <a:ext cx="2135075" cy="2865377"/>
            </a:xfrm>
            <a:prstGeom prst="rect">
              <a:avLst/>
            </a:prstGeom>
          </p:spPr>
        </p:pic>
        <p:pic>
          <p:nvPicPr>
            <p:cNvPr id="8" name="Image 3" descr=" ">
              <a:extLst>
                <a:ext uri="{FF2B5EF4-FFF2-40B4-BE49-F238E27FC236}">
                  <a16:creationId xmlns:a16="http://schemas.microsoft.com/office/drawing/2014/main" id="{522EB8A7-92A6-84B9-93A4-8B959D04C44E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p:blipFill>
          <p:spPr>
            <a:xfrm>
              <a:off x="9615393" y="10154140"/>
              <a:ext cx="1354278" cy="2865377"/>
            </a:xfrm>
            <a:prstGeom prst="rect">
              <a:avLst/>
            </a:prstGeom>
          </p:spPr>
        </p:pic>
        <p:pic>
          <p:nvPicPr>
            <p:cNvPr id="9" name="Image 4" descr=" ">
              <a:extLst>
                <a:ext uri="{FF2B5EF4-FFF2-40B4-BE49-F238E27FC236}">
                  <a16:creationId xmlns:a16="http://schemas.microsoft.com/office/drawing/2014/main" id="{00B07661-D7C1-0945-B2FC-9BBDC10E9A9C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p:blipFill>
          <p:spPr>
            <a:xfrm>
              <a:off x="8260569" y="10154140"/>
              <a:ext cx="1354759" cy="2865377"/>
            </a:xfrm>
            <a:prstGeom prst="rect">
              <a:avLst/>
            </a:prstGeom>
          </p:spPr>
        </p:pic>
        <p:pic>
          <p:nvPicPr>
            <p:cNvPr id="11" name="Image 5" descr=" ">
              <a:extLst>
                <a:ext uri="{FF2B5EF4-FFF2-40B4-BE49-F238E27FC236}">
                  <a16:creationId xmlns:a16="http://schemas.microsoft.com/office/drawing/2014/main" id="{B839A6B9-9AF0-E89B-7553-D7C7D7158834}"/>
                </a:ext>
              </a:extLst>
            </p:cNvPr>
            <p:cNvPicPr>
              <a:picLocks noChangeAspect="1"/>
            </p:cNvPicPr>
            <p:nvPr/>
          </p:nvPicPr>
          <p:blipFill>
            <a:blip r:embed="rId8">
              <a:extLs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/>
            </a:stretch>
          </p:blipFill>
          <p:spPr>
            <a:xfrm>
              <a:off x="11551710" y="10154140"/>
              <a:ext cx="2135077" cy="2865377"/>
            </a:xfrm>
            <a:prstGeom prst="rect">
              <a:avLst/>
            </a:prstGeom>
          </p:spPr>
        </p:pic>
        <p:pic>
          <p:nvPicPr>
            <p:cNvPr id="13" name="Image 6" descr=" ">
              <a:extLst>
                <a:ext uri="{FF2B5EF4-FFF2-40B4-BE49-F238E27FC236}">
                  <a16:creationId xmlns:a16="http://schemas.microsoft.com/office/drawing/2014/main" id="{A252CD09-82FA-20CA-22B1-02090DCF6C70}"/>
                </a:ext>
              </a:extLst>
            </p:cNvPr>
            <p:cNvPicPr>
              <a:picLocks noChangeAspect="1"/>
            </p:cNvPicPr>
            <p:nvPr/>
          </p:nvPicPr>
          <p:blipFill>
            <a:blip r:embed="rId15">
              <a:extLst>
                <a:ext uri="{96DAC541-7B7A-43D3-8B79-37D633B846F1}">
                  <asvg:svgBlip xmlns:asvg="http://schemas.microsoft.com/office/drawing/2016/SVG/main" r:embed="rId16"/>
                </a:ext>
              </a:extLst>
            </a:blip>
            <a:stretch>
              <a:fillRect/>
            </a:stretch>
          </p:blipFill>
          <p:spPr>
            <a:xfrm>
              <a:off x="17475184" y="10154140"/>
              <a:ext cx="2467646" cy="2865377"/>
            </a:xfrm>
            <a:prstGeom prst="rect">
              <a:avLst/>
            </a:prstGeom>
          </p:spPr>
        </p:pic>
        <p:pic>
          <p:nvPicPr>
            <p:cNvPr id="14" name="Image 7" descr=" ">
              <a:extLst>
                <a:ext uri="{FF2B5EF4-FFF2-40B4-BE49-F238E27FC236}">
                  <a16:creationId xmlns:a16="http://schemas.microsoft.com/office/drawing/2014/main" id="{FD38B302-6A5D-7D1E-E2E9-C7D97677DFDD}"/>
                </a:ext>
              </a:extLst>
            </p:cNvPr>
            <p:cNvPicPr>
              <a:picLocks noChangeAspect="1"/>
            </p:cNvPicPr>
            <p:nvPr/>
          </p:nvPicPr>
          <p:blipFill>
            <a:blip r:embed="rId17">
              <a:extLst>
                <a:ext uri="{96DAC541-7B7A-43D3-8B79-37D633B846F1}">
                  <asvg:svgBlip xmlns:asvg="http://schemas.microsoft.com/office/drawing/2016/SVG/main" r:embed="rId18"/>
                </a:ext>
              </a:extLst>
            </a:blip>
            <a:stretch>
              <a:fillRect/>
            </a:stretch>
          </p:blipFill>
          <p:spPr>
            <a:xfrm>
              <a:off x="20543096" y="10109200"/>
              <a:ext cx="3081920" cy="2971800"/>
            </a:xfrm>
            <a:prstGeom prst="rect">
              <a:avLst/>
            </a:prstGeom>
          </p:spPr>
        </p:pic>
        <p:pic>
          <p:nvPicPr>
            <p:cNvPr id="15" name="Image 8" descr=" ">
              <a:extLst>
                <a:ext uri="{FF2B5EF4-FFF2-40B4-BE49-F238E27FC236}">
                  <a16:creationId xmlns:a16="http://schemas.microsoft.com/office/drawing/2014/main" id="{BE0274B8-B641-9B40-6675-102C74873B5F}"/>
                </a:ext>
              </a:extLst>
            </p:cNvPr>
            <p:cNvPicPr>
              <a:picLocks noChangeAspect="1"/>
            </p:cNvPicPr>
            <p:nvPr/>
          </p:nvPicPr>
          <p:blipFill>
            <a:blip r:embed="rId19">
              <a:extLst>
                <a:ext uri="{96DAC541-7B7A-43D3-8B79-37D633B846F1}">
                  <asvg:svgBlip xmlns:asvg="http://schemas.microsoft.com/office/drawing/2016/SVG/main" r:embed="rId20"/>
                </a:ext>
              </a:extLst>
            </a:blip>
            <a:stretch>
              <a:fillRect/>
            </a:stretch>
          </p:blipFill>
          <p:spPr>
            <a:xfrm>
              <a:off x="14436917" y="10153671"/>
              <a:ext cx="2408139" cy="2863486"/>
            </a:xfrm>
            <a:prstGeom prst="rect">
              <a:avLst/>
            </a:prstGeom>
          </p:spPr>
        </p:pic>
      </p:grpSp>
      <p:pic>
        <p:nvPicPr>
          <p:cNvPr id="10" name="Image 0" descr=" ">
            <a:extLst>
              <a:ext uri="{FF2B5EF4-FFF2-40B4-BE49-F238E27FC236}">
                <a16:creationId xmlns:a16="http://schemas.microsoft.com/office/drawing/2014/main" id="{5481F9F1-EB9F-20A7-52DF-5FADFC774C44}"/>
              </a:ext>
            </a:extLst>
          </p:cNvPr>
          <p:cNvPicPr>
            <a:picLocks noChangeAspect="1"/>
          </p:cNvPicPr>
          <p:nvPr/>
        </p:nvPicPr>
        <p:blipFill>
          <a:blip r:embed="rId21">
            <a:extLst>
              <a:ext uri="{96DAC541-7B7A-43D3-8B79-37D633B846F1}">
                <asvg:svgBlip xmlns:asvg="http://schemas.microsoft.com/office/drawing/2016/SVG/main" r:embed="rId22"/>
              </a:ext>
            </a:extLst>
          </a:blip>
          <a:stretch>
            <a:fillRect/>
          </a:stretch>
        </p:blipFill>
        <p:spPr>
          <a:xfrm>
            <a:off x="8588542" y="286048"/>
            <a:ext cx="269663" cy="262341"/>
          </a:xfrm>
          <a:prstGeom prst="rect">
            <a:avLst/>
          </a:prstGeom>
        </p:spPr>
      </p:pic>
      <p:pic>
        <p:nvPicPr>
          <p:cNvPr id="16" name="Рисунок 15">
            <a:extLst>
              <a:ext uri="{FF2B5EF4-FFF2-40B4-BE49-F238E27FC236}">
                <a16:creationId xmlns:a16="http://schemas.microsoft.com/office/drawing/2014/main" id="{3C50561E-AA68-351A-05BF-7D8249AA248D}"/>
              </a:ext>
            </a:extLst>
          </p:cNvPr>
          <p:cNvPicPr>
            <a:picLocks noChangeAspect="1"/>
          </p:cNvPicPr>
          <p:nvPr/>
        </p:nvPicPr>
        <p:blipFill>
          <a:blip r:embed="rId23"/>
          <a:srcRect/>
          <a:stretch/>
        </p:blipFill>
        <p:spPr>
          <a:xfrm>
            <a:off x="7454907" y="211779"/>
            <a:ext cx="946330" cy="3657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33898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258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nodeType="with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10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5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Тема Office">
  <a:themeElements>
    <a:clrScheme name="Тема 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Тема 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Тема 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Стандартная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2572</TotalTime>
  <Words>826</Words>
  <Application>Microsoft Office PowerPoint</Application>
  <PresentationFormat>Экран (16:9)</PresentationFormat>
  <Paragraphs>161</Paragraphs>
  <Slides>22</Slides>
  <Notes>22</Notes>
  <HiddenSlides>0</HiddenSlides>
  <MMClips>11</MMClips>
  <ScaleCrop>false</ScaleCrop>
  <HeadingPairs>
    <vt:vector size="6" baseType="variant">
      <vt:variant>
        <vt:lpstr>Использованные шрифты</vt:lpstr>
      </vt:variant>
      <vt:variant>
        <vt:i4>6</vt:i4>
      </vt:variant>
      <vt:variant>
        <vt:lpstr>Тема</vt:lpstr>
      </vt:variant>
      <vt:variant>
        <vt:i4>2</vt:i4>
      </vt:variant>
      <vt:variant>
        <vt:lpstr>Заголовки слайдов</vt:lpstr>
      </vt:variant>
      <vt:variant>
        <vt:i4>22</vt:i4>
      </vt:variant>
    </vt:vector>
  </HeadingPairs>
  <TitlesOfParts>
    <vt:vector size="30" baseType="lpstr">
      <vt:lpstr>Calibri</vt:lpstr>
      <vt:lpstr>Arial</vt:lpstr>
      <vt:lpstr>TT Hoves Pro Trl Exp</vt:lpstr>
      <vt:lpstr>Wix Madefor Display Medium</vt:lpstr>
      <vt:lpstr>Calibri Light</vt:lpstr>
      <vt:lpstr>Wix Madefor Display</vt:lpstr>
      <vt:lpstr>Office Theme</vt:lpstr>
      <vt:lpstr>Тема Office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Ксения Абрамова</cp:lastModifiedBy>
  <cp:revision>31</cp:revision>
  <dcterms:created xsi:type="dcterms:W3CDTF">2026-06-02T11:25:50Z</dcterms:created>
  <dcterms:modified xsi:type="dcterms:W3CDTF">2026-06-11T12:50:54Z</dcterms:modified>
</cp:coreProperties>
</file>