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1"/>
  </p:notesMasterIdLst>
  <p:sldIdLst>
    <p:sldId id="256" r:id="rId3"/>
    <p:sldId id="258" r:id="rId4"/>
    <p:sldId id="257" r:id="rId5"/>
    <p:sldId id="262" r:id="rId6"/>
    <p:sldId id="311" r:id="rId7"/>
    <p:sldId id="260" r:id="rId8"/>
    <p:sldId id="313" r:id="rId9"/>
    <p:sldId id="310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0000"/>
    <a:srgbClr val="E27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>
        <p:scale>
          <a:sx n="42" d="100"/>
          <a:sy n="42" d="100"/>
        </p:scale>
        <p:origin x="61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10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10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11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3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Миска салата с жареным рисом, варёными яйцами и палочками для еды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Тарелка с рублеными котлетами из лосося, салатом и хумусом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миска салата с жареным рисом, варёными яйцами и палочками для еды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4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15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3053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перный театр Копенгагена с ночной подсветкой, вид с другого берега канала"/>
          <p:cNvSpPr>
            <a:spLocks noGrp="1"/>
          </p:cNvSpPr>
          <p:nvPr>
            <p:ph type="pic" idx="21"/>
          </p:nvPr>
        </p:nvSpPr>
        <p:spPr>
          <a:xfrm>
            <a:off x="-1" y="-2527300"/>
            <a:ext cx="24384001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10718800"/>
            <a:ext cx="20929600" cy="202565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>
                <a:solidFill>
                  <a:srgbClr val="F0EBE0"/>
                </a:solidFill>
              </a:defRPr>
            </a:lvl1pPr>
            <a:lvl2pPr>
              <a:spcBef>
                <a:spcPts val="2000"/>
              </a:spcBef>
              <a:defRPr>
                <a:solidFill>
                  <a:srgbClr val="F0EBE0"/>
                </a:solidFill>
              </a:defRPr>
            </a:lvl2pPr>
            <a:lvl3pPr indent="0">
              <a:spcBef>
                <a:spcPts val="2000"/>
              </a:spcBef>
              <a:defRPr>
                <a:solidFill>
                  <a:srgbClr val="F0EBE0"/>
                </a:solidFill>
              </a:defRPr>
            </a:lvl3pPr>
            <a:lvl4pPr indent="0">
              <a:spcBef>
                <a:spcPts val="2000"/>
              </a:spcBef>
              <a:defRPr>
                <a:solidFill>
                  <a:srgbClr val="F0EBE0"/>
                </a:solidFill>
              </a:defRPr>
            </a:lvl4pPr>
            <a:lvl5pPr indent="0">
              <a:spcBef>
                <a:spcPts val="2000"/>
              </a:spcBef>
              <a:defRPr>
                <a:solidFill>
                  <a:srgbClr val="F0EBE0"/>
                </a:solidFill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727200" y="7817246"/>
            <a:ext cx="20929600" cy="2799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26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727200" y="1003300"/>
            <a:ext cx="20929600" cy="48006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F0EBE0"/>
                </a:solidFill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27" name="Линия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8" name="Линия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03070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225356"/>
          </a:xfrm>
          <a:prstGeom prst="rect">
            <a:avLst/>
          </a:prstGeom>
        </p:spPr>
        <p:txBody>
          <a:bodyPr anchor="t"/>
          <a:lstStyle/>
          <a:p>
            <a:r>
              <a:t>Заголовок слайда</a:t>
            </a:r>
          </a:p>
        </p:txBody>
      </p:sp>
      <p:sp>
        <p:nvSpPr>
          <p:cNvPr id="50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5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</p:spPr>
        <p:txBody>
          <a:bodyPr numCol="2" spcCol="1046480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11395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</p:spPr>
        <p:txBody>
          <a:bodyPr numCol="2" spcCol="1046480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471148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635875"/>
            <a:ext cx="9271000" cy="4568825"/>
          </a:xfrm>
          <a:prstGeom prst="rect">
            <a:avLst/>
          </a:prstGeom>
        </p:spPr>
        <p:txBody>
          <a:bodyPr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" name="Подвесной мост над водой на закате"/>
          <p:cNvSpPr>
            <a:spLocks noGrp="1"/>
          </p:cNvSpPr>
          <p:nvPr>
            <p:ph type="pic" idx="21"/>
          </p:nvPr>
        </p:nvSpPr>
        <p:spPr>
          <a:xfrm>
            <a:off x="-3352800" y="0"/>
            <a:ext cx="16002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80"/>
            </a:lvl1pPr>
          </a:lstStyle>
          <a:p>
            <a:r>
              <a:t>Заголовок слайда</a:t>
            </a:r>
          </a:p>
        </p:txBody>
      </p:sp>
      <p:sp>
        <p:nvSpPr>
          <p:cNvPr id="70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665200" y="3740611"/>
            <a:ext cx="9271000" cy="482601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71" name="Линия"/>
          <p:cNvSpPr/>
          <p:nvPr/>
        </p:nvSpPr>
        <p:spPr>
          <a:xfrm>
            <a:off x="13665200" y="3721100"/>
            <a:ext cx="92837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101104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, видео — мел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635875"/>
            <a:ext cx="9271000" cy="4568825"/>
          </a:xfrm>
          <a:prstGeom prst="rect">
            <a:avLst/>
          </a:prstGeom>
        </p:spPr>
        <p:txBody>
          <a:bodyPr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80"/>
            </a:lvl1pPr>
          </a:lstStyle>
          <a:p>
            <a:r>
              <a:t>Заголовок слайда</a:t>
            </a:r>
          </a:p>
        </p:txBody>
      </p:sp>
      <p:sp>
        <p:nvSpPr>
          <p:cNvPr id="8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665200" y="3740611"/>
            <a:ext cx="9271000" cy="482601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82" name="Линия"/>
          <p:cNvSpPr/>
          <p:nvPr/>
        </p:nvSpPr>
        <p:spPr>
          <a:xfrm>
            <a:off x="13665200" y="3721100"/>
            <a:ext cx="92837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83" name="Линия"/>
          <p:cNvSpPr/>
          <p:nvPr/>
        </p:nvSpPr>
        <p:spPr>
          <a:xfrm>
            <a:off x="13665200" y="7010400"/>
            <a:ext cx="9283700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08427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, видео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635875"/>
            <a:ext cx="9271000" cy="4568825"/>
          </a:xfrm>
          <a:prstGeom prst="rect">
            <a:avLst/>
          </a:prstGeom>
        </p:spPr>
        <p:txBody>
          <a:bodyPr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80"/>
            </a:lvl1pPr>
          </a:lstStyle>
          <a:p>
            <a:r>
              <a:t>Заголовок слайда</a:t>
            </a:r>
          </a:p>
        </p:txBody>
      </p:sp>
      <p:sp>
        <p:nvSpPr>
          <p:cNvPr id="93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665200" y="3740611"/>
            <a:ext cx="9271000" cy="482601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94" name="Линия"/>
          <p:cNvSpPr/>
          <p:nvPr/>
        </p:nvSpPr>
        <p:spPr>
          <a:xfrm>
            <a:off x="13665200" y="3721100"/>
            <a:ext cx="92837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95" name="Линия"/>
          <p:cNvSpPr/>
          <p:nvPr/>
        </p:nvSpPr>
        <p:spPr>
          <a:xfrm>
            <a:off x="13665200" y="7010400"/>
            <a:ext cx="9283700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9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23260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229571"/>
          </a:xfrm>
          <a:prstGeom prst="rect">
            <a:avLst/>
          </a:prstGeom>
        </p:spPr>
        <p:txBody>
          <a:bodyPr anchor="t"/>
          <a:lstStyle/>
          <a:p>
            <a:r>
              <a:t>Заголовок слайда</a:t>
            </a:r>
          </a:p>
        </p:txBody>
      </p:sp>
      <p:sp>
        <p:nvSpPr>
          <p:cNvPr id="114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513157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300115"/>
          </a:xfrm>
          <a:prstGeom prst="rect">
            <a:avLst/>
          </a:prstGeom>
        </p:spPr>
        <p:txBody>
          <a:bodyPr anchor="t"/>
          <a:lstStyle/>
          <a:p>
            <a:r>
              <a:t>Заголовок повестки дня</a:t>
            </a:r>
          </a:p>
        </p:txBody>
      </p:sp>
      <p:sp>
        <p:nvSpPr>
          <p:cNvPr id="123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5043258"/>
            <a:ext cx="20929600" cy="6172201"/>
          </a:xfrm>
          <a:prstGeom prst="rect">
            <a:avLst/>
          </a:prstGeom>
        </p:spPr>
        <p:txBody>
          <a:bodyPr/>
          <a:lstStyle>
            <a:lvl1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24195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жный факт">
    <p:bg>
      <p:bgPr>
        <a:solidFill>
          <a:srgbClr val="227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8611966"/>
            <a:ext cx="20929600" cy="908813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>
                <a:solidFill>
                  <a:srgbClr val="F0EBE0"/>
                </a:solidFill>
              </a:defRPr>
            </a:lvl1pPr>
          </a:lstStyle>
          <a:p>
            <a:r>
              <a:t>Информация о факте</a:t>
            </a:r>
          </a:p>
        </p:txBody>
      </p:sp>
      <p:sp>
        <p:nvSpPr>
          <p:cNvPr id="140" name="Линия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41" name="Линия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14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727200" y="1098623"/>
            <a:ext cx="20929600" cy="7461177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73904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14315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, видео — мел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72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, видео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2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727200" y="4428480"/>
            <a:ext cx="20929600" cy="279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Заголовок презентации</a:t>
            </a:r>
          </a:p>
        </p:txBody>
      </p:sp>
      <p:sp>
        <p:nvSpPr>
          <p:cNvPr id="3" name="Линия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4" name="Линия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727200" y="7251700"/>
            <a:ext cx="20929600" cy="203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8832" y="13030199"/>
            <a:ext cx="38633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227AA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37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med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1pPr>
      <a:lvl2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2pPr>
      <a:lvl3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3pPr>
      <a:lvl4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4pPr>
      <a:lvl5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5pPr>
      <a:lvl6pPr marL="0" marR="0" indent="2286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6pPr>
      <a:lvl7pPr marL="0" marR="0" indent="2743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7pPr>
      <a:lvl8pPr marL="0" marR="0" indent="3200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8pPr>
      <a:lvl9pPr marL="0" marR="0" indent="3657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9pPr>
    </p:titleStyle>
    <p:body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1pPr>
      <a:lvl2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2pPr>
      <a:lvl3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3pPr>
      <a:lvl4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4pPr>
      <a:lvl5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5pPr>
      <a:lvl6pPr marL="0" marR="0" indent="2286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6pPr>
      <a:lvl7pPr marL="0" marR="0" indent="2743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7pPr>
      <a:lvl8pPr marL="0" marR="0" indent="3200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8pPr>
      <a:lvl9pPr marL="0" marR="0" indent="3657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Автор и дат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72" name="Заголовок презентации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Подзаголовок презентации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4" name="1.png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60" y="0"/>
            <a:ext cx="24384001" cy="137132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924CDC-3136-4260-A11B-252CC5BAD20A}"/>
              </a:ext>
            </a:extLst>
          </p:cNvPr>
          <p:cNvSpPr txBox="1"/>
          <p:nvPr/>
        </p:nvSpPr>
        <p:spPr>
          <a:xfrm>
            <a:off x="2742068" y="4890025"/>
            <a:ext cx="18422620" cy="39359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spc="0" normalizeH="0" baseline="0" dirty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СРО и колледж: опыт партнерства</a:t>
            </a:r>
          </a:p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ФП «</a:t>
            </a:r>
            <a:r>
              <a:rPr lang="ru-RU" sz="8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Профессионалитет</a:t>
            </a:r>
            <a:r>
              <a:rPr lang="ru-RU" sz="8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marL="0" marR="0" indent="0" algn="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1C72C87C-167B-41EE-A3ED-EB398392C476}"/>
              </a:ext>
            </a:extLst>
          </p:cNvPr>
          <p:cNvSpPr/>
          <p:nvPr/>
        </p:nvSpPr>
        <p:spPr>
          <a:xfrm>
            <a:off x="0" y="525294"/>
            <a:ext cx="10953345" cy="2913448"/>
          </a:xfrm>
          <a:prstGeom prst="homePlat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DB376-097D-43AF-AEC5-8C28C4B3DC51}"/>
              </a:ext>
            </a:extLst>
          </p:cNvPr>
          <p:cNvSpPr txBox="1"/>
          <p:nvPr/>
        </p:nvSpPr>
        <p:spPr>
          <a:xfrm>
            <a:off x="0" y="594608"/>
            <a:ext cx="12684869" cy="1593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      </a:t>
            </a:r>
            <a:r>
              <a:rPr kumimoji="0" lang="ru-RU" sz="6600" b="1" i="0" u="none" strike="noStrike" cap="none" spc="0" normalizeH="0" baseline="0" dirty="0">
                <a:ln>
                  <a:noFill/>
                </a:ln>
                <a:solidFill>
                  <a:srgbClr val="E2721E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Пензенская область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B32A4A-3B4E-490F-8C80-33370512D5B6}"/>
              </a:ext>
            </a:extLst>
          </p:cNvPr>
          <p:cNvSpPr txBox="1"/>
          <p:nvPr/>
        </p:nvSpPr>
        <p:spPr>
          <a:xfrm>
            <a:off x="11471471" y="972209"/>
            <a:ext cx="4829474" cy="2009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/ Строительная отрасль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008074F-3464-4CCD-9706-72582B620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0799" y="266347"/>
            <a:ext cx="5341543" cy="35596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Заголовок слайд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Подзаголовок слайд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Текст пункта на слайде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4" name="2.png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32"/>
            <a:ext cx="24384001" cy="137132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86AA83-BC1E-4008-8180-DA0132D0E234}"/>
              </a:ext>
            </a:extLst>
          </p:cNvPr>
          <p:cNvSpPr txBox="1"/>
          <p:nvPr/>
        </p:nvSpPr>
        <p:spPr>
          <a:xfrm>
            <a:off x="1206500" y="712581"/>
            <a:ext cx="15687040" cy="105546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Тесное взаимодействие бизнеса строительной отрасли и образовательных организаций среднего профессионального образования - объективная необходимость  строительной отрасли.</a:t>
            </a:r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Ассоциация Саморегулируемая организация «Объединение строительного комплекса и ЖКХ «Большая Волга» - крупнейшее объединение работодателей на территории Пензенской области, единственная саморегулируемая организация в области строительства на территории Пензенской области.</a:t>
            </a:r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Ассоциация СРО «Большая Волга» с 2021 года на постоянной основе ведет сбор статистических сведений о потребностях в кадрах строительной отрасти.</a:t>
            </a:r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К 2023 году кадровый голод строительной отрасли Пензенской области достиг такого уровня, что как бизнесу, так и образовательным организациям стало ясно, что требуется системное глобальное решение возникнувшей проблемы, возможное только в тесном симбиозе бизнеса строительной отрасли и образовательных организаций среднего профессионального образования.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Заголовок слайд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Подзаголовок слайд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Текст пункта на слайде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9" name="3.png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32"/>
            <a:ext cx="24384001" cy="1371326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4C38DB-2315-4741-A7E6-7019F176E302}"/>
              </a:ext>
            </a:extLst>
          </p:cNvPr>
          <p:cNvSpPr txBox="1"/>
          <p:nvPr/>
        </p:nvSpPr>
        <p:spPr>
          <a:xfrm>
            <a:off x="10144389" y="2988747"/>
            <a:ext cx="13514148" cy="8303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ФП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Профессионалитет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</a:t>
            </a:r>
          </a:p>
          <a:p>
            <a:pPr algn="ctr">
              <a:spcBef>
                <a:spcPts val="6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взаимодействия для достижения совместной цели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 августа 2023 г.  состоялось подписание Соглашения о партнерстве в целях создания и развития образовательно-производственного центра (кластера) Пензенской области «Строительство и дорожное хозяйство».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данного момента началась активная совместная работа участников кластера: базового колледжа - ГАПОУ ПО «Пензенский колледж архитектуры и строительства», сетевых образовательных организаций и предприятий-партнеров, в число которых вошла Ассоциация СРО «Большая Волга», как  объединение строительных компаний Пензенской области.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AC7C7A-AEA1-4D30-BA78-33A73816A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898" y="1079500"/>
            <a:ext cx="6819900" cy="5257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647B4E-037D-40B2-B4D9-8DF75148D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898" y="6665338"/>
            <a:ext cx="6813747" cy="5257801"/>
          </a:xfrm>
          <a:prstGeom prst="rect">
            <a:avLst/>
          </a:prstGeom>
        </p:spPr>
      </p:pic>
      <p:pic>
        <p:nvPicPr>
          <p:cNvPr id="12" name="Instagram post - 5.png" descr="Instagram post - 5.png">
            <a:extLst>
              <a:ext uri="{FF2B5EF4-FFF2-40B4-BE49-F238E27FC236}">
                <a16:creationId xmlns:a16="http://schemas.microsoft.com/office/drawing/2014/main" id="{E43D86E5-8225-4904-9E85-222BD54D5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4605" y="1448913"/>
            <a:ext cx="2113228" cy="2160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nstagram post - 6.png" descr="Instagram post - 6.png">
            <a:extLst>
              <a:ext uri="{FF2B5EF4-FFF2-40B4-BE49-F238E27FC236}">
                <a16:creationId xmlns:a16="http://schemas.microsoft.com/office/drawing/2014/main" id="{05643A28-0731-4C0D-9A23-1ABC1E2F0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21863" y="1440894"/>
            <a:ext cx="2412178" cy="2331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3.png" descr="3.png">
            <a:extLst>
              <a:ext uri="{FF2B5EF4-FFF2-40B4-BE49-F238E27FC236}">
                <a16:creationId xmlns:a16="http://schemas.microsoft.com/office/drawing/2014/main" id="{9FCEAB0F-5633-45CE-B0DB-FBA233004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2"/>
            <a:ext cx="24384001" cy="1371326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Для оли"/>
          <p:cNvSpPr txBox="1">
            <a:spLocks noGrp="1"/>
          </p:cNvSpPr>
          <p:nvPr>
            <p:ph type="body" idx="21"/>
          </p:nvPr>
        </p:nvSpPr>
        <p:spPr>
          <a:xfrm>
            <a:off x="2294865" y="2779549"/>
            <a:ext cx="21273874" cy="8281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>
              <a:defRPr sz="10000" b="1" spc="-100"/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базе ГАПОУ ПО «Пензенский колледж архитектуры и строительства» создано 13 зон – современных лабораторий, кабинетов мастерских. Произведен капитальный ремонт помещений. Общая площадь ремонтных работ</a:t>
            </a: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составила 1917,4 м2.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Закуплено, введено в эксплуатацию 2018 единиц оборудования.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Специально для кластера «Строительство и дорожное хозяйство» компанией ООО «</a:t>
            </a:r>
            <a:r>
              <a:rPr lang="ru-RU" sz="3600" b="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Диджитех</a:t>
            </a: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(производство Россия) были разработаны программные продукты, обучающие виртуальные комплексы с системой виртуальной реальности.</a:t>
            </a:r>
          </a:p>
          <a:p>
            <a:pPr algn="l"/>
            <a:endParaRPr lang="ru-RU" sz="3200" b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sz="3200" b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nstagram post - 5.png" descr="Instagram post - 5.png">
            <a:extLst>
              <a:ext uri="{FF2B5EF4-FFF2-40B4-BE49-F238E27FC236}">
                <a16:creationId xmlns:a16="http://schemas.microsoft.com/office/drawing/2014/main" id="{961D5667-4AFE-4136-A12B-21E686F71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707" y="712883"/>
            <a:ext cx="2113228" cy="2160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nstagram post - 6.png" descr="Instagram post - 6.png">
            <a:extLst>
              <a:ext uri="{FF2B5EF4-FFF2-40B4-BE49-F238E27FC236}">
                <a16:creationId xmlns:a16="http://schemas.microsoft.com/office/drawing/2014/main" id="{5CCC3935-3955-4683-8C4C-51FBBB4B6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6501" y="622565"/>
            <a:ext cx="2412178" cy="23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D36C82-B405-4580-BDBA-8D15DBF27041}"/>
              </a:ext>
            </a:extLst>
          </p:cNvPr>
          <p:cNvSpPr txBox="1"/>
          <p:nvPr/>
        </p:nvSpPr>
        <p:spPr>
          <a:xfrm>
            <a:off x="5648364" y="1200407"/>
            <a:ext cx="11992708" cy="1001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12700" rtl="0" eaLnBrk="1" fontAlgn="auto" latinLnBrk="0" hangingPunct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Next Medium"/>
              </a:rPr>
              <a:t>Материально-техническая база кластера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6A81D2E-B636-438E-83C8-EEB5F6D9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495547" y="7153295"/>
            <a:ext cx="3756388" cy="382397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0D03B6C-EB99-43B3-92F6-66BE21616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0129725" y="7069769"/>
            <a:ext cx="4285399" cy="399103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" name="Рисунок 1" descr="Рисунок 1">
            <a:extLst>
              <a:ext uri="{FF2B5EF4-FFF2-40B4-BE49-F238E27FC236}">
                <a16:creationId xmlns:a16="http://schemas.microsoft.com/office/drawing/2014/main" id="{11D562C7-C0AD-46AD-BCC7-53C62780E70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5944"/>
          <a:stretch>
            <a:fillRect/>
          </a:stretch>
        </p:blipFill>
        <p:spPr>
          <a:xfrm>
            <a:off x="14696868" y="7998472"/>
            <a:ext cx="4051569" cy="4084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" descr="Рисунок 1">
            <a:extLst>
              <a:ext uri="{FF2B5EF4-FFF2-40B4-BE49-F238E27FC236}">
                <a16:creationId xmlns:a16="http://schemas.microsoft.com/office/drawing/2014/main" id="{BB7E7FE7-15B3-4494-886E-84113AA1070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8194" b="2135"/>
          <a:stretch>
            <a:fillRect/>
          </a:stretch>
        </p:blipFill>
        <p:spPr>
          <a:xfrm>
            <a:off x="19307064" y="6492450"/>
            <a:ext cx="4197529" cy="4691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Рисунок 1" descr="Рисунок 1">
            <a:extLst>
              <a:ext uri="{FF2B5EF4-FFF2-40B4-BE49-F238E27FC236}">
                <a16:creationId xmlns:a16="http://schemas.microsoft.com/office/drawing/2014/main" id="{1184849E-F9B3-4537-96C1-2CC4E2848C6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0949" b="10949"/>
          <a:stretch>
            <a:fillRect/>
          </a:stretch>
        </p:blipFill>
        <p:spPr>
          <a:xfrm>
            <a:off x="5613770" y="8422497"/>
            <a:ext cx="4073364" cy="3547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3.png" descr="3.png">
            <a:extLst>
              <a:ext uri="{FF2B5EF4-FFF2-40B4-BE49-F238E27FC236}">
                <a16:creationId xmlns:a16="http://schemas.microsoft.com/office/drawing/2014/main" id="{6656713E-EAA1-46ED-9778-321A57F3F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32"/>
            <a:ext cx="24384001" cy="1371326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Для оли"/>
          <p:cNvSpPr txBox="1">
            <a:spLocks noGrp="1"/>
          </p:cNvSpPr>
          <p:nvPr>
            <p:ph type="body" idx="21"/>
          </p:nvPr>
        </p:nvSpPr>
        <p:spPr>
          <a:xfrm>
            <a:off x="1555063" y="3702475"/>
            <a:ext cx="21273874" cy="82109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>
              <a:defRPr sz="10000" b="1" spc="-100"/>
            </a:lvl1pPr>
          </a:lstStyle>
          <a:p>
            <a:pPr marL="457200" indent="-457200" algn="l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заседаний Управляющей компании (совета) кластера</a:t>
            </a: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2024 организовано и проведено 427 мероприятий, среди которых:</a:t>
            </a: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классные часы;</a:t>
            </a: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ярмарки вакансий;</a:t>
            </a: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дни открытых дверей;</a:t>
            </a: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мастер-классы;</a:t>
            </a: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экскурсии на строительные объекты;</a:t>
            </a: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профориентационные тестирования;</a:t>
            </a: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дни карьеры;</a:t>
            </a: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отраслевых ярмарок;</a:t>
            </a: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с участием Амбассадоров;</a:t>
            </a:r>
          </a:p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ru-RU" sz="36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в данных мероприятиях приняли участие 42 300 человек.</a:t>
            </a:r>
          </a:p>
          <a:p>
            <a:pPr marL="457200" indent="-457200" algn="l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sz="3200" b="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sz="3200" b="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sz="3200" b="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15000"/>
              </a:lnSpc>
              <a:buFontTx/>
              <a:buChar char="-"/>
            </a:pPr>
            <a:endParaRPr lang="ru-RU" sz="3200" b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sz="3200" b="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nstagram post - 5.png" descr="Instagram post - 5.png">
            <a:extLst>
              <a:ext uri="{FF2B5EF4-FFF2-40B4-BE49-F238E27FC236}">
                <a16:creationId xmlns:a16="http://schemas.microsoft.com/office/drawing/2014/main" id="{961D5667-4AFE-4136-A12B-21E686F71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42" y="1339049"/>
            <a:ext cx="2113228" cy="2160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nstagram post - 6.png" descr="Instagram post - 6.png">
            <a:extLst>
              <a:ext uri="{FF2B5EF4-FFF2-40B4-BE49-F238E27FC236}">
                <a16:creationId xmlns:a16="http://schemas.microsoft.com/office/drawing/2014/main" id="{5CCC3935-3955-4683-8C4C-51FBBB4B6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9682" y="1442257"/>
            <a:ext cx="2412178" cy="23315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2FBC87-B081-48AF-890F-71016CC09CB6}"/>
              </a:ext>
            </a:extLst>
          </p:cNvPr>
          <p:cNvSpPr txBox="1"/>
          <p:nvPr/>
        </p:nvSpPr>
        <p:spPr>
          <a:xfrm>
            <a:off x="2066725" y="1650168"/>
            <a:ext cx="12590585" cy="14383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12700">
              <a:lnSpc>
                <a:spcPct val="80000"/>
              </a:lnSpc>
              <a:spcBef>
                <a:spcPts val="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Мероприятия кластера, с участием </a:t>
            </a:r>
          </a:p>
          <a:p>
            <a:pPr algn="ctr" defTabSz="12700">
              <a:lnSpc>
                <a:spcPct val="80000"/>
              </a:lnSpc>
              <a:spcBef>
                <a:spcPts val="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Ассоциации СРО «Большая Волга»</a:t>
            </a:r>
          </a:p>
        </p:txBody>
      </p:sp>
      <p:pic>
        <p:nvPicPr>
          <p:cNvPr id="11" name="Picture 14" descr="https://sun9-52.userapi.com/impg/R2WWxXifo92ipEndRBVGmAhhfAJ6SN_sbiN7-A/Bqbr8TkMRcY.jpg?size=2560x1707&amp;quality=95&amp;sign=285020492fb94c13248bcdb60db68dfd&amp;type=album">
            <a:extLst>
              <a:ext uri="{FF2B5EF4-FFF2-40B4-BE49-F238E27FC236}">
                <a16:creationId xmlns:a16="http://schemas.microsoft.com/office/drawing/2014/main" id="{203380AF-F553-4DDC-ABF5-697AE434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336534">
            <a:off x="19019282" y="6148139"/>
            <a:ext cx="4284720" cy="3324421"/>
          </a:xfrm>
          <a:prstGeom prst="rect">
            <a:avLst/>
          </a:prstGeom>
          <a:noFill/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CAF7A6AE-662E-4743-8CA0-FDC2B518D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247511">
            <a:off x="18790899" y="9647359"/>
            <a:ext cx="4513378" cy="307150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Picture 10" descr="https://sun9-4.userapi.com/impg/oehcIvJTSBsdMhWej5D963qm-l6kZOA0t0oSOg/sOvCYVT1KyA.jpg?size=2560x1707&amp;quality=95&amp;sign=dfbabd8fafce69f0291553da13a7f067&amp;type=album">
            <a:extLst>
              <a:ext uri="{FF2B5EF4-FFF2-40B4-BE49-F238E27FC236}">
                <a16:creationId xmlns:a16="http://schemas.microsoft.com/office/drawing/2014/main" id="{6B8B9485-673D-443F-AB7E-63A37890F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 rot="21359586">
            <a:off x="14266631" y="6235992"/>
            <a:ext cx="4316395" cy="3105997"/>
          </a:xfrm>
          <a:prstGeom prst="rect">
            <a:avLst/>
          </a:prstGeom>
          <a:noFill/>
        </p:spPr>
      </p:pic>
      <p:pic>
        <p:nvPicPr>
          <p:cNvPr id="14" name="Подсвеченное здание «Чёрный алмаз» — современное крыло Королевской датской библиотеки на набережной в Копенгагене" descr="Подсвеченное здание «Чёрный алмаз» — современное крыло Королевской датской библиотеки на набережной в Копенгагене">
            <a:extLst>
              <a:ext uri="{FF2B5EF4-FFF2-40B4-BE49-F238E27FC236}">
                <a16:creationId xmlns:a16="http://schemas.microsoft.com/office/drawing/2014/main" id="{197E67B1-3BFC-416E-9652-E2991A38C5A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5197" b="5197"/>
          <a:stretch>
            <a:fillRect/>
          </a:stretch>
        </p:blipFill>
        <p:spPr>
          <a:xfrm>
            <a:off x="16724036" y="2377597"/>
            <a:ext cx="4161519" cy="3569110"/>
          </a:xfrm>
          <a:prstGeom prst="rect">
            <a:avLst/>
          </a:prstGeom>
        </p:spPr>
      </p:pic>
      <p:pic>
        <p:nvPicPr>
          <p:cNvPr id="15" name="Подвесной мост над водой на закате" descr="Подвесной мост над водой на закате">
            <a:extLst>
              <a:ext uri="{FF2B5EF4-FFF2-40B4-BE49-F238E27FC236}">
                <a16:creationId xmlns:a16="http://schemas.microsoft.com/office/drawing/2014/main" id="{1C78020A-49C4-4ED7-A189-6F31B1E0C5C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0462"/>
          <a:stretch>
            <a:fillRect/>
          </a:stretch>
        </p:blipFill>
        <p:spPr>
          <a:xfrm rot="21328950">
            <a:off x="13714413" y="9472361"/>
            <a:ext cx="4788819" cy="3215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6535098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Заголовок слайд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Подзаголовок слайд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Текст пункта на слайде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9" name="3.png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32"/>
            <a:ext cx="24384001" cy="1371326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47A18D-D266-4BAE-B3A6-65A77C0AE849}"/>
              </a:ext>
            </a:extLst>
          </p:cNvPr>
          <p:cNvSpPr txBox="1"/>
          <p:nvPr/>
        </p:nvSpPr>
        <p:spPr>
          <a:xfrm>
            <a:off x="2103120" y="3723648"/>
            <a:ext cx="20871180" cy="5812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10 - 11 декабря 2024 года состоялись  итоговые защиты кластеров федерального проекта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Профессионалитет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созданных в 2024 году.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СРО «Большая Волга» приняла непосредственное участие в подготовке к  мероприятию и самой защите.  По итогам защиты Образовательно-производственный центр (кластер) Пензенской области «Строительство и дорожное хозяйство» стал одним из лидеров, набравшим максимальное количество баллов по всем критериям оценки: 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D793A-03F4-4FD3-AB95-1AC6F0BEC135}"/>
              </a:ext>
            </a:extLst>
          </p:cNvPr>
          <p:cNvSpPr txBox="1"/>
          <p:nvPr/>
        </p:nvSpPr>
        <p:spPr>
          <a:xfrm>
            <a:off x="1193800" y="1612038"/>
            <a:ext cx="21473498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Защита итогов ФП «</a:t>
            </a:r>
            <a:r>
              <a:rPr kumimoji="0" lang="ru-RU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Профессионалитет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4" name="Instagram post - 5.png" descr="Instagram post - 5.png">
            <a:extLst>
              <a:ext uri="{FF2B5EF4-FFF2-40B4-BE49-F238E27FC236}">
                <a16:creationId xmlns:a16="http://schemas.microsoft.com/office/drawing/2014/main" id="{E7558BE5-7E3E-4BA3-A530-61D35FBEB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702" y="1231353"/>
            <a:ext cx="2113228" cy="2160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nstagram post - 6.png" descr="Instagram post - 6.png">
            <a:extLst>
              <a:ext uri="{FF2B5EF4-FFF2-40B4-BE49-F238E27FC236}">
                <a16:creationId xmlns:a16="http://schemas.microsoft.com/office/drawing/2014/main" id="{E0A90707-B857-4AC4-B90A-2033C169D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4002" y="1060116"/>
            <a:ext cx="2412178" cy="2331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15F00B-C6D2-4E9D-9B70-27A7CA75D5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01"/>
          <a:stretch/>
        </p:blipFill>
        <p:spPr>
          <a:xfrm>
            <a:off x="2103119" y="8023861"/>
            <a:ext cx="20813565" cy="203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059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Заголовок слайд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Подзаголовок слайд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Текст пункта на слайде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4" name="2.png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32"/>
            <a:ext cx="24384001" cy="137132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86AA83-BC1E-4008-8180-DA0132D0E234}"/>
              </a:ext>
            </a:extLst>
          </p:cNvPr>
          <p:cNvSpPr txBox="1"/>
          <p:nvPr/>
        </p:nvSpPr>
        <p:spPr>
          <a:xfrm>
            <a:off x="1206500" y="1877515"/>
            <a:ext cx="15155423" cy="82248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Предложения по совершенствованию </a:t>
            </a:r>
          </a:p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ФП «</a:t>
            </a:r>
            <a:r>
              <a:rPr kumimoji="0" lang="ru-RU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Профессионалитет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»</a:t>
            </a:r>
          </a:p>
          <a:p>
            <a:pPr marL="571500" marR="0" lvl="0" indent="-571500" algn="l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По мнению Ассоциации СРО «Большая Волга», более активное вовлечение  предприятий отрасли в процесс реализации ФП «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Профессионалитет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», сможет увеличить положительный эффект от     ФП «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Профессионалитет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» как для образовательной сферы, так и для отрасли, в которой он реализуется.</a:t>
            </a:r>
          </a:p>
          <a:p>
            <a:pPr marL="571500" marR="0" lvl="0" indent="-571500" algn="l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Стимулировать предприятия к более активному участию в ФП «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Профессионалитет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», по мнению Ассоциации СРО «Большая Волга»,  возможно путем закрепления в региональных законах нормы, дающей право предприятиям – участникам ФП «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Профессионалитет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» применять инвестиционный налоговый вычет, предусмотренный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пп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 9 п. 2 ст. 286.1. Налогового кодекса РФ.</a:t>
            </a:r>
          </a:p>
        </p:txBody>
      </p:sp>
    </p:spTree>
    <p:extLst>
      <p:ext uri="{BB962C8B-B14F-4D97-AF65-F5344CB8AC3E}">
        <p14:creationId xmlns:p14="http://schemas.microsoft.com/office/powerpoint/2010/main" val="13900150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Заголовок слайд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Подзаголовок слайд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Текст пункта на слайде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9" name="3.png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32"/>
            <a:ext cx="24384001" cy="1371326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Google Shape;120;p21">
            <a:extLst>
              <a:ext uri="{FF2B5EF4-FFF2-40B4-BE49-F238E27FC236}">
                <a16:creationId xmlns:a16="http://schemas.microsoft.com/office/drawing/2014/main" id="{35C789D2-DC72-4363-BB95-36E6EF8AA5F5}"/>
              </a:ext>
            </a:extLst>
          </p:cNvPr>
          <p:cNvSpPr txBox="1"/>
          <p:nvPr/>
        </p:nvSpPr>
        <p:spPr>
          <a:xfrm>
            <a:off x="2327530" y="4601204"/>
            <a:ext cx="20849970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40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Благодарю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91440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91440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91440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</a:t>
            </a:r>
            <a:r>
              <a:rPr lang="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сполнительный директор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91440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Ассоциации СРО «Большая Волга»</a:t>
            </a:r>
          </a:p>
          <a:p>
            <a:pPr defTabSz="91440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Афанасьева Лариса Михайловна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2130F0-B4F9-49AE-AB39-0ADFA5854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47" y="588930"/>
            <a:ext cx="3028293" cy="292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76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6_FeatureStory">
  <a:themeElements>
    <a:clrScheme name="26_FeatureStory">
      <a:dk1>
        <a:srgbClr val="4A4A4A"/>
      </a:dk1>
      <a:lt1>
        <a:srgbClr val="F0EBE0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Publico Headline Black"/>
        <a:ea typeface="Publico Headline Black"/>
        <a:cs typeface="Publico Headline Black"/>
      </a:majorFont>
      <a:minorFont>
        <a:latin typeface="Publico Headline Black"/>
        <a:ea typeface="Publico Headline Black"/>
        <a:cs typeface="Publico Headline Black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B4A4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2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ublico Text Roman"/>
            <a:ea typeface="Publico Text Roman"/>
            <a:cs typeface="Publico Text Roman"/>
            <a:sym typeface="Publico Text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227AA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2700" rtl="0" fontAlgn="auto" latinLnBrk="0" hangingPunct="0">
          <a:lnSpc>
            <a:spcPct val="8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600" b="0" i="0" u="none" strike="noStrike" cap="none" spc="0" normalizeH="0" baseline="0">
            <a:ln>
              <a:noFill/>
            </a:ln>
            <a:solidFill>
              <a:srgbClr val="4A4A4A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568</Words>
  <Application>Microsoft Office PowerPoint</Application>
  <PresentationFormat>Произвольный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</vt:lpstr>
      <vt:lpstr>Arial Black</vt:lpstr>
      <vt:lpstr>Avenir Next Medium</vt:lpstr>
      <vt:lpstr>Helvetica Neue</vt:lpstr>
      <vt:lpstr>Helvetica Neue Medium</vt:lpstr>
      <vt:lpstr>Publico Headline Black</vt:lpstr>
      <vt:lpstr>Publico Headline Roman</vt:lpstr>
      <vt:lpstr>Publico Text Roman</vt:lpstr>
      <vt:lpstr>Times New Roman</vt:lpstr>
      <vt:lpstr>Wingdings</vt:lpstr>
      <vt:lpstr>21_BasicWhite</vt:lpstr>
      <vt:lpstr>26_FeatureStory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 Княжина</cp:lastModifiedBy>
  <cp:revision>23</cp:revision>
  <dcterms:modified xsi:type="dcterms:W3CDTF">2025-03-11T10:26:44Z</dcterms:modified>
</cp:coreProperties>
</file>