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0" r:id="rId6"/>
    <p:sldId id="271" r:id="rId7"/>
    <p:sldId id="272" r:id="rId8"/>
    <p:sldId id="273" r:id="rId9"/>
    <p:sldId id="274" r:id="rId10"/>
    <p:sldId id="269" r:id="rId11"/>
  </p:sldIdLst>
  <p:sldSz cx="15360650" cy="6400800"/>
  <p:notesSz cx="6858000" cy="9144000"/>
  <p:defaultTextStyle>
    <a:defPPr>
      <a:defRPr lang="ru-RU"/>
    </a:defPPr>
    <a:lvl1pPr marL="0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1pPr>
    <a:lvl2pPr marL="522218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2pPr>
    <a:lvl3pPr marL="1044437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3pPr>
    <a:lvl4pPr marL="1566655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4pPr>
    <a:lvl5pPr marL="2088873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5pPr>
    <a:lvl6pPr marL="2611092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6pPr>
    <a:lvl7pPr marL="3133310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7pPr>
    <a:lvl8pPr marL="3655529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8pPr>
    <a:lvl9pPr marL="4177747" algn="l" defTabSz="1044437" rtl="0" eaLnBrk="1" latinLnBrk="0" hangingPunct="1">
      <a:defRPr sz="2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44"/>
    <a:srgbClr val="FBFBFB"/>
    <a:srgbClr val="1C1C1C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5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BEB62-C8C8-436D-9C81-ACCA5177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081" y="1047539"/>
            <a:ext cx="11520488" cy="2228427"/>
          </a:xfrm>
        </p:spPr>
        <p:txBody>
          <a:bodyPr anchor="b"/>
          <a:lstStyle>
            <a:lvl1pPr algn="ctr">
              <a:defRPr sz="313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FDF8-1849-4B80-9510-6C8703753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081" y="3361902"/>
            <a:ext cx="11520488" cy="1545378"/>
          </a:xfrm>
        </p:spPr>
        <p:txBody>
          <a:bodyPr/>
          <a:lstStyle>
            <a:lvl1pPr marL="0" indent="0" algn="ctr">
              <a:buNone/>
              <a:defRPr sz="1255"/>
            </a:lvl1pPr>
            <a:lvl2pPr marL="239116" indent="0" algn="ctr">
              <a:buNone/>
              <a:defRPr sz="1046"/>
            </a:lvl2pPr>
            <a:lvl3pPr marL="478231" indent="0" algn="ctr">
              <a:buNone/>
              <a:defRPr sz="941"/>
            </a:lvl3pPr>
            <a:lvl4pPr marL="717347" indent="0" algn="ctr">
              <a:buNone/>
              <a:defRPr sz="837"/>
            </a:lvl4pPr>
            <a:lvl5pPr marL="956462" indent="0" algn="ctr">
              <a:buNone/>
              <a:defRPr sz="837"/>
            </a:lvl5pPr>
            <a:lvl6pPr marL="1195578" indent="0" algn="ctr">
              <a:buNone/>
              <a:defRPr sz="837"/>
            </a:lvl6pPr>
            <a:lvl7pPr marL="1434694" indent="0" algn="ctr">
              <a:buNone/>
              <a:defRPr sz="837"/>
            </a:lvl7pPr>
            <a:lvl8pPr marL="1673809" indent="0" algn="ctr">
              <a:buNone/>
              <a:defRPr sz="837"/>
            </a:lvl8pPr>
            <a:lvl9pPr marL="1912925" indent="0" algn="ctr">
              <a:buNone/>
              <a:defRPr sz="83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6818D-6210-4A2B-A007-F87CFDC4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4FD64-962D-4B0E-B2F8-A062DEFB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BC049-A8C3-4A17-88D7-C1B8D85A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FD2FD-F467-4E1B-8E54-8E12457E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58DA54-A4B3-4050-8256-A34B14C15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C9424-E1C9-41D9-AC98-97D388DA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E0FBB-5C23-4A86-8483-23FD8FF6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C291E-AFF3-42C2-9E30-E5F04F39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BB9C35-CDE5-46CF-9405-AEAE6620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92465" y="340783"/>
            <a:ext cx="3312140" cy="542438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90A4E8-D6BB-4FF9-9265-0FB52C46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6044" y="340783"/>
            <a:ext cx="9744413" cy="542438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AB565-9C8D-4A2F-88E3-6143039F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EA20B-7902-4560-A614-3C5BCC23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16BE3-901B-4201-8FEB-7BDA3FEE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0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F3644-F828-4F17-BF3C-F84CD1BB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5FDEC-50BA-48BE-8927-0AB4B60B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159B0-DE4B-4304-B8A0-EC7ED4F0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F9FA6-192B-4BBC-B462-93EE29C3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FD649-25EE-42E1-8651-451425A4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189D-6D74-4C92-B0D6-7A0E5913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45" y="1595756"/>
            <a:ext cx="13248561" cy="2662554"/>
          </a:xfrm>
        </p:spPr>
        <p:txBody>
          <a:bodyPr anchor="b"/>
          <a:lstStyle>
            <a:lvl1pPr>
              <a:defRPr sz="313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B270EC-DB64-4F51-AC33-03148E4D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045" y="4283500"/>
            <a:ext cx="13248561" cy="1400174"/>
          </a:xfrm>
        </p:spPr>
        <p:txBody>
          <a:bodyPr/>
          <a:lstStyle>
            <a:lvl1pPr marL="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1pPr>
            <a:lvl2pPr marL="239116" indent="0">
              <a:buNone/>
              <a:defRPr sz="1046">
                <a:solidFill>
                  <a:schemeClr val="tx1">
                    <a:tint val="75000"/>
                  </a:schemeClr>
                </a:solidFill>
              </a:defRPr>
            </a:lvl2pPr>
            <a:lvl3pPr marL="47823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3pPr>
            <a:lvl4pPr marL="717347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4pPr>
            <a:lvl5pPr marL="956462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5pPr>
            <a:lvl6pPr marL="1195578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6pPr>
            <a:lvl7pPr marL="1434694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7pPr>
            <a:lvl8pPr marL="1673809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8pPr>
            <a:lvl9pPr marL="1912925" indent="0">
              <a:buNone/>
              <a:defRPr sz="8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7BF4F-1368-4133-A2CE-0F6B7886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FF996-79B9-48FD-9CCB-65DD7B84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27A8A-1CCC-4703-A10E-0BEF32A6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5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7C4DC-D6BC-43E8-A29B-D3E0519E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381B-346C-4E71-AF03-DDDE59B5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045" y="1703916"/>
            <a:ext cx="6528276" cy="4061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64C8B-BEA6-47EA-85C6-7A9C08BBD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6329" y="1703916"/>
            <a:ext cx="6528276" cy="40612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7A5F-9AE1-4C94-864B-57AB17B4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517088-06B1-4DDA-99BC-5DCFA137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0452A-034E-4461-85E8-A01D9AC2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2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7EB0D-2FD5-4A1C-ADCD-F95975EF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45" y="340784"/>
            <a:ext cx="13248561" cy="12371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472C5-2967-4FEC-9D3E-C5921F19C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046" y="1569085"/>
            <a:ext cx="6498275" cy="768985"/>
          </a:xfrm>
        </p:spPr>
        <p:txBody>
          <a:bodyPr anchor="b"/>
          <a:lstStyle>
            <a:lvl1pPr marL="0" indent="0">
              <a:buNone/>
              <a:defRPr sz="1255" b="1"/>
            </a:lvl1pPr>
            <a:lvl2pPr marL="239116" indent="0">
              <a:buNone/>
              <a:defRPr sz="1046" b="1"/>
            </a:lvl2pPr>
            <a:lvl3pPr marL="478231" indent="0">
              <a:buNone/>
              <a:defRPr sz="941" b="1"/>
            </a:lvl3pPr>
            <a:lvl4pPr marL="717347" indent="0">
              <a:buNone/>
              <a:defRPr sz="837" b="1"/>
            </a:lvl4pPr>
            <a:lvl5pPr marL="956462" indent="0">
              <a:buNone/>
              <a:defRPr sz="837" b="1"/>
            </a:lvl5pPr>
            <a:lvl6pPr marL="1195578" indent="0">
              <a:buNone/>
              <a:defRPr sz="837" b="1"/>
            </a:lvl6pPr>
            <a:lvl7pPr marL="1434694" indent="0">
              <a:buNone/>
              <a:defRPr sz="837" b="1"/>
            </a:lvl7pPr>
            <a:lvl8pPr marL="1673809" indent="0">
              <a:buNone/>
              <a:defRPr sz="837" b="1"/>
            </a:lvl8pPr>
            <a:lvl9pPr marL="1912925" indent="0">
              <a:buNone/>
              <a:defRPr sz="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136D3E-D10B-491D-86D2-4D50FC865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8046" y="2338070"/>
            <a:ext cx="6498275" cy="34389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BACA64-11D7-4F7C-BBC3-F5A9F685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6329" y="1569085"/>
            <a:ext cx="6530277" cy="768985"/>
          </a:xfrm>
        </p:spPr>
        <p:txBody>
          <a:bodyPr anchor="b"/>
          <a:lstStyle>
            <a:lvl1pPr marL="0" indent="0">
              <a:buNone/>
              <a:defRPr sz="1255" b="1"/>
            </a:lvl1pPr>
            <a:lvl2pPr marL="239116" indent="0">
              <a:buNone/>
              <a:defRPr sz="1046" b="1"/>
            </a:lvl2pPr>
            <a:lvl3pPr marL="478231" indent="0">
              <a:buNone/>
              <a:defRPr sz="941" b="1"/>
            </a:lvl3pPr>
            <a:lvl4pPr marL="717347" indent="0">
              <a:buNone/>
              <a:defRPr sz="837" b="1"/>
            </a:lvl4pPr>
            <a:lvl5pPr marL="956462" indent="0">
              <a:buNone/>
              <a:defRPr sz="837" b="1"/>
            </a:lvl5pPr>
            <a:lvl6pPr marL="1195578" indent="0">
              <a:buNone/>
              <a:defRPr sz="837" b="1"/>
            </a:lvl6pPr>
            <a:lvl7pPr marL="1434694" indent="0">
              <a:buNone/>
              <a:defRPr sz="837" b="1"/>
            </a:lvl7pPr>
            <a:lvl8pPr marL="1673809" indent="0">
              <a:buNone/>
              <a:defRPr sz="837" b="1"/>
            </a:lvl8pPr>
            <a:lvl9pPr marL="1912925" indent="0">
              <a:buNone/>
              <a:defRPr sz="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CAB87E-2694-4A60-8E9C-347C38F25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76329" y="2338070"/>
            <a:ext cx="6530277" cy="34389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C3C2D1-768A-48F0-A1EE-9AABF7B5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40CE64-6650-4FEF-B829-4F76B1F1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FD2232-887F-423D-8260-E644ABC4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5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A1673-BAB8-4F35-AEA5-DA2F0A8A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DAFE6C-614D-4360-AC9A-7FDFB98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4100E2-806B-42C4-85E7-A21E613B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FB0547-12D7-4616-842A-F2C4C83E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6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D35524-FA82-4739-9AB0-1C987E51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CFD1E7-7665-4593-8370-6A6B7797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9BB6A8-E037-4B14-A31B-B0D6D6B3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2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D77BE-B715-4733-819F-D444F941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46" y="426720"/>
            <a:ext cx="4954209" cy="1493520"/>
          </a:xfrm>
        </p:spPr>
        <p:txBody>
          <a:bodyPr anchor="b"/>
          <a:lstStyle>
            <a:lvl1pPr>
              <a:defRPr sz="167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2F8F9-D4FA-457F-820D-D40BBE5C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277" y="921597"/>
            <a:ext cx="7776329" cy="4548717"/>
          </a:xfrm>
        </p:spPr>
        <p:txBody>
          <a:bodyPr/>
          <a:lstStyle>
            <a:lvl1pPr>
              <a:defRPr sz="1674"/>
            </a:lvl1pPr>
            <a:lvl2pPr>
              <a:defRPr sz="1464"/>
            </a:lvl2pPr>
            <a:lvl3pPr>
              <a:defRPr sz="1255"/>
            </a:lvl3pPr>
            <a:lvl4pPr>
              <a:defRPr sz="1046"/>
            </a:lvl4pPr>
            <a:lvl5pPr>
              <a:defRPr sz="1046"/>
            </a:lvl5pPr>
            <a:lvl6pPr>
              <a:defRPr sz="1046"/>
            </a:lvl6pPr>
            <a:lvl7pPr>
              <a:defRPr sz="1046"/>
            </a:lvl7pPr>
            <a:lvl8pPr>
              <a:defRPr sz="1046"/>
            </a:lvl8pPr>
            <a:lvl9pPr>
              <a:defRPr sz="10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442F6D-9185-441C-9AB5-EC92D559F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8046" y="1920240"/>
            <a:ext cx="4954209" cy="3557482"/>
          </a:xfrm>
        </p:spPr>
        <p:txBody>
          <a:bodyPr/>
          <a:lstStyle>
            <a:lvl1pPr marL="0" indent="0">
              <a:buNone/>
              <a:defRPr sz="837"/>
            </a:lvl1pPr>
            <a:lvl2pPr marL="239116" indent="0">
              <a:buNone/>
              <a:defRPr sz="732"/>
            </a:lvl2pPr>
            <a:lvl3pPr marL="478231" indent="0">
              <a:buNone/>
              <a:defRPr sz="628"/>
            </a:lvl3pPr>
            <a:lvl4pPr marL="717347" indent="0">
              <a:buNone/>
              <a:defRPr sz="523"/>
            </a:lvl4pPr>
            <a:lvl5pPr marL="956462" indent="0">
              <a:buNone/>
              <a:defRPr sz="523"/>
            </a:lvl5pPr>
            <a:lvl6pPr marL="1195578" indent="0">
              <a:buNone/>
              <a:defRPr sz="523"/>
            </a:lvl6pPr>
            <a:lvl7pPr marL="1434694" indent="0">
              <a:buNone/>
              <a:defRPr sz="523"/>
            </a:lvl7pPr>
            <a:lvl8pPr marL="1673809" indent="0">
              <a:buNone/>
              <a:defRPr sz="523"/>
            </a:lvl8pPr>
            <a:lvl9pPr marL="1912925" indent="0">
              <a:buNone/>
              <a:defRPr sz="5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68299-7D2B-4DD3-8360-083F0045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9FCFB-8856-4164-9CBA-79DE984C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7213-F1B2-460B-A444-BC7058F6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8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9DAA8-48C8-4178-B83F-EE33C03C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46" y="426720"/>
            <a:ext cx="4954209" cy="1493520"/>
          </a:xfrm>
        </p:spPr>
        <p:txBody>
          <a:bodyPr anchor="b"/>
          <a:lstStyle>
            <a:lvl1pPr>
              <a:defRPr sz="167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1CE7C-7BCF-4BFB-80E2-1A9D58B1E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30277" y="921597"/>
            <a:ext cx="7776329" cy="4548717"/>
          </a:xfrm>
        </p:spPr>
        <p:txBody>
          <a:bodyPr/>
          <a:lstStyle>
            <a:lvl1pPr marL="0" indent="0">
              <a:buNone/>
              <a:defRPr sz="1674"/>
            </a:lvl1pPr>
            <a:lvl2pPr marL="239116" indent="0">
              <a:buNone/>
              <a:defRPr sz="1464"/>
            </a:lvl2pPr>
            <a:lvl3pPr marL="478231" indent="0">
              <a:buNone/>
              <a:defRPr sz="1255"/>
            </a:lvl3pPr>
            <a:lvl4pPr marL="717347" indent="0">
              <a:buNone/>
              <a:defRPr sz="1046"/>
            </a:lvl4pPr>
            <a:lvl5pPr marL="956462" indent="0">
              <a:buNone/>
              <a:defRPr sz="1046"/>
            </a:lvl5pPr>
            <a:lvl6pPr marL="1195578" indent="0">
              <a:buNone/>
              <a:defRPr sz="1046"/>
            </a:lvl6pPr>
            <a:lvl7pPr marL="1434694" indent="0">
              <a:buNone/>
              <a:defRPr sz="1046"/>
            </a:lvl7pPr>
            <a:lvl8pPr marL="1673809" indent="0">
              <a:buNone/>
              <a:defRPr sz="1046"/>
            </a:lvl8pPr>
            <a:lvl9pPr marL="1912925" indent="0">
              <a:buNone/>
              <a:defRPr sz="1046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7BE33-F242-498B-8545-038BF74F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8046" y="1920240"/>
            <a:ext cx="4954209" cy="3557482"/>
          </a:xfrm>
        </p:spPr>
        <p:txBody>
          <a:bodyPr/>
          <a:lstStyle>
            <a:lvl1pPr marL="0" indent="0">
              <a:buNone/>
              <a:defRPr sz="837"/>
            </a:lvl1pPr>
            <a:lvl2pPr marL="239116" indent="0">
              <a:buNone/>
              <a:defRPr sz="732"/>
            </a:lvl2pPr>
            <a:lvl3pPr marL="478231" indent="0">
              <a:buNone/>
              <a:defRPr sz="628"/>
            </a:lvl3pPr>
            <a:lvl4pPr marL="717347" indent="0">
              <a:buNone/>
              <a:defRPr sz="523"/>
            </a:lvl4pPr>
            <a:lvl5pPr marL="956462" indent="0">
              <a:buNone/>
              <a:defRPr sz="523"/>
            </a:lvl5pPr>
            <a:lvl6pPr marL="1195578" indent="0">
              <a:buNone/>
              <a:defRPr sz="523"/>
            </a:lvl6pPr>
            <a:lvl7pPr marL="1434694" indent="0">
              <a:buNone/>
              <a:defRPr sz="523"/>
            </a:lvl7pPr>
            <a:lvl8pPr marL="1673809" indent="0">
              <a:buNone/>
              <a:defRPr sz="523"/>
            </a:lvl8pPr>
            <a:lvl9pPr marL="1912925" indent="0">
              <a:buNone/>
              <a:defRPr sz="5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8E0E6D-BAAC-4CEF-B430-86B8B4D3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8764B-4CE8-41D4-8F71-3129AA2A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EE9E9-5289-412B-B6A2-2B545F89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5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67F6-CAD5-4FED-8195-AF4724E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45" y="340784"/>
            <a:ext cx="13248561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D32269-2F20-4D1D-8CB6-A9843C62B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45" y="1703916"/>
            <a:ext cx="13248561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05FE3-8869-49B0-856F-AE40DD5E2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6045" y="5932594"/>
            <a:ext cx="3456146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85A4-4873-4033-BA29-F243F89A2F8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BCA44-9C81-44E1-8BA4-A48FAD19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8216" y="5932594"/>
            <a:ext cx="5184219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02478-D923-49F4-8014-702685D2E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8459" y="5932594"/>
            <a:ext cx="3456146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FD4C-1E2B-4DE6-BF13-C685669B3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6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78231" rtl="0" eaLnBrk="1" latinLnBrk="0" hangingPunct="1">
        <a:lnSpc>
          <a:spcPct val="90000"/>
        </a:lnSpc>
        <a:spcBef>
          <a:spcPct val="0"/>
        </a:spcBef>
        <a:buNone/>
        <a:defRPr sz="2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558" indent="-119558" algn="l" defTabSz="478231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1pPr>
      <a:lvl2pPr marL="358673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2pPr>
      <a:lvl3pPr marL="597789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1046" kern="1200">
          <a:solidFill>
            <a:schemeClr val="tx1"/>
          </a:solidFill>
          <a:latin typeface="+mn-lt"/>
          <a:ea typeface="+mn-ea"/>
          <a:cs typeface="+mn-cs"/>
        </a:defRPr>
      </a:lvl3pPr>
      <a:lvl4pPr marL="836905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4pPr>
      <a:lvl5pPr marL="1076020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5pPr>
      <a:lvl6pPr marL="1315136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6pPr>
      <a:lvl7pPr marL="1554251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7pPr>
      <a:lvl8pPr marL="1793367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8pPr>
      <a:lvl9pPr marL="2032483" indent="-119558" algn="l" defTabSz="478231" rtl="0" eaLnBrk="1" latinLnBrk="0" hangingPunct="1">
        <a:lnSpc>
          <a:spcPct val="90000"/>
        </a:lnSpc>
        <a:spcBef>
          <a:spcPts val="262"/>
        </a:spcBef>
        <a:buFont typeface="Arial" panose="020B0604020202020204" pitchFamily="34" charset="0"/>
        <a:buChar char="•"/>
        <a:defRPr sz="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1pPr>
      <a:lvl2pPr marL="239116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2pPr>
      <a:lvl3pPr marL="478231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3pPr>
      <a:lvl4pPr marL="717347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4pPr>
      <a:lvl5pPr marL="956462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5pPr>
      <a:lvl6pPr marL="1195578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6pPr>
      <a:lvl7pPr marL="1434694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7pPr>
      <a:lvl8pPr marL="1673809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8pPr>
      <a:lvl9pPr marL="1912925" algn="l" defTabSz="478231" rtl="0" eaLnBrk="1" latinLnBrk="0" hangingPunct="1">
        <a:defRPr sz="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9ACD27-80D7-403A-B871-6B68DA8A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5360650" cy="64002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9F9388-2633-4E71-A361-C13E31BD2EBC}"/>
              </a:ext>
            </a:extLst>
          </p:cNvPr>
          <p:cNvSpPr txBox="1">
            <a:spLocks/>
          </p:cNvSpPr>
          <p:nvPr/>
        </p:nvSpPr>
        <p:spPr>
          <a:xfrm>
            <a:off x="419099" y="1569344"/>
            <a:ext cx="11133804" cy="1902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782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C7D7A82-DEE9-4442-84B4-0C1F78653722}"/>
              </a:ext>
            </a:extLst>
          </p:cNvPr>
          <p:cNvSpPr txBox="1">
            <a:spLocks/>
          </p:cNvSpPr>
          <p:nvPr/>
        </p:nvSpPr>
        <p:spPr>
          <a:xfrm>
            <a:off x="419100" y="3697153"/>
            <a:ext cx="7366552" cy="598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78231" rtl="0" eaLnBrk="1" latinLnBrk="0" hangingPunct="1">
              <a:lnSpc>
                <a:spcPct val="90000"/>
              </a:lnSpc>
              <a:spcBef>
                <a:spcPts val="523"/>
              </a:spcBef>
              <a:buFont typeface="Arial" panose="020B0604020202020204" pitchFamily="34" charset="0"/>
              <a:buNone/>
              <a:defRPr sz="12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116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1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231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9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347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6462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5578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34694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3809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2925" indent="0" algn="ctr" defTabSz="478231" rtl="0" eaLnBrk="1" latinLnBrk="0" hangingPunct="1">
              <a:lnSpc>
                <a:spcPct val="90000"/>
              </a:lnSpc>
              <a:spcBef>
                <a:spcPts val="262"/>
              </a:spcBef>
              <a:buFont typeface="Arial" panose="020B0604020202020204" pitchFamily="34" charset="0"/>
              <a:buNone/>
              <a:defRPr sz="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C1C1C"/>
                </a:solidFill>
                <a:latin typeface="Involve" panose="020B0502020202020204" pitchFamily="34" charset="0"/>
              </a:rPr>
              <a:t>КРТ: совершенствование законодательства и лучшие </a:t>
            </a:r>
            <a:r>
              <a:rPr lang="ru-RU" sz="3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практики</a:t>
            </a:r>
            <a:endParaRPr lang="ru-RU" sz="3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93023-66C3-4154-8D2D-A016CC860F02}"/>
              </a:ext>
            </a:extLst>
          </p:cNvPr>
          <p:cNvSpPr txBox="1"/>
          <p:nvPr/>
        </p:nvSpPr>
        <p:spPr>
          <a:xfrm>
            <a:off x="419099" y="4259646"/>
            <a:ext cx="755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Фурщик М.А, Управляющий партнёр Компании ФОК,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12 марта 2025 года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69AC14-90C6-43B9-89D9-2BFBCD0A6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" y="5503087"/>
            <a:ext cx="1146422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3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8E772F-2A4B-4A8F-8AFD-1E609136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5360650" cy="640027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9D76EDF-E445-4786-98C6-535E7EF2FEA4}"/>
              </a:ext>
            </a:extLst>
          </p:cNvPr>
          <p:cNvSpPr/>
          <p:nvPr/>
        </p:nvSpPr>
        <p:spPr>
          <a:xfrm>
            <a:off x="12867502" y="3971287"/>
            <a:ext cx="2223104" cy="2191542"/>
          </a:xfrm>
          <a:prstGeom prst="roundRect">
            <a:avLst>
              <a:gd name="adj" fmla="val 841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Involve SemiBold" panose="020B0502020202020204" pitchFamily="34" charset="0"/>
              </a:rPr>
              <a:t>Qr</a:t>
            </a:r>
            <a:r>
              <a:rPr lang="en-US" dirty="0">
                <a:latin typeface="Involve SemiBold" panose="020B0502020202020204" pitchFamily="34" charset="0"/>
              </a:rPr>
              <a:t>-</a:t>
            </a:r>
            <a:r>
              <a:rPr lang="ru-RU" dirty="0">
                <a:latin typeface="Involve SemiBold" panose="020B0502020202020204" pitchFamily="34" charset="0"/>
              </a:rPr>
              <a:t>код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9577A601-72BC-4CB6-BAF7-26912CAA40EF}"/>
              </a:ext>
            </a:extLst>
          </p:cNvPr>
          <p:cNvSpPr txBox="1">
            <a:spLocks/>
          </p:cNvSpPr>
          <p:nvPr/>
        </p:nvSpPr>
        <p:spPr>
          <a:xfrm>
            <a:off x="0" y="1666721"/>
            <a:ext cx="15360650" cy="170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Фурщик Моисей Александрович, </a:t>
            </a:r>
            <a:endParaRPr lang="ru-RU" sz="5400" dirty="0">
              <a:solidFill>
                <a:schemeClr val="bg1"/>
              </a:solidFill>
              <a:latin typeface="Involve SemiBold" panose="020B0502020202020204" pitchFamily="34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Involve SemiBold" panose="020B0502020202020204" pitchFamily="34" charset="0"/>
              </a:rPr>
              <a:t>Управляющий партнёр Компании </a:t>
            </a:r>
            <a:r>
              <a:rPr lang="ru-RU" sz="36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ФОК</a:t>
            </a:r>
            <a:endParaRPr lang="ru-RU" sz="3600" dirty="0">
              <a:solidFill>
                <a:schemeClr val="bg1"/>
              </a:solidFill>
              <a:latin typeface="Involve SemiBold" panose="020B0502020202020204" pitchFamily="34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82FB5663-4870-445B-8E7F-7536C9A65A20}"/>
              </a:ext>
            </a:extLst>
          </p:cNvPr>
          <p:cNvSpPr txBox="1">
            <a:spLocks/>
          </p:cNvSpPr>
          <p:nvPr/>
        </p:nvSpPr>
        <p:spPr>
          <a:xfrm>
            <a:off x="270043" y="3881591"/>
            <a:ext cx="5299623" cy="461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6D44"/>
                </a:solidFill>
                <a:latin typeface="Involve SemiBold" panose="020B0502020202020204" pitchFamily="34" charset="0"/>
              </a:rPr>
              <a:t>КОНТАКТНАЯ ИНФОРМАЦИЯ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0834BDF-0782-440A-999F-C73CE50014BB}"/>
              </a:ext>
            </a:extLst>
          </p:cNvPr>
          <p:cNvSpPr/>
          <p:nvPr/>
        </p:nvSpPr>
        <p:spPr>
          <a:xfrm>
            <a:off x="270044" y="4555663"/>
            <a:ext cx="2219324" cy="1585825"/>
          </a:xfrm>
          <a:prstGeom prst="roundRect">
            <a:avLst>
              <a:gd name="adj" fmla="val 841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Involve SemiBold" panose="020B0502020202020204" pitchFamily="34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82841C98-8E87-40B3-B1C2-5A3EA6EE90A2}"/>
              </a:ext>
            </a:extLst>
          </p:cNvPr>
          <p:cNvSpPr txBox="1">
            <a:spLocks/>
          </p:cNvSpPr>
          <p:nvPr/>
        </p:nvSpPr>
        <p:spPr>
          <a:xfrm>
            <a:off x="363327" y="4774651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Телефон: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+7 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(495) 232 </a:t>
            </a: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43 14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Почта: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office@foconsult.ru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086" y="4021512"/>
            <a:ext cx="1674969" cy="20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КРТ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2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2D2666C-AB4F-40F3-9703-4BBA694E6937}"/>
              </a:ext>
            </a:extLst>
          </p:cNvPr>
          <p:cNvSpPr txBox="1"/>
          <p:nvPr/>
        </p:nvSpPr>
        <p:spPr>
          <a:xfrm>
            <a:off x="348702" y="1779096"/>
            <a:ext cx="589969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Разработка региональной концепции </a:t>
            </a:r>
            <a:r>
              <a:rPr lang="ru-RU" sz="60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КРТ</a:t>
            </a:r>
            <a:endParaRPr lang="ru-RU" sz="60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4B124-08F8-42D6-923E-D4990468752D}"/>
              </a:ext>
            </a:extLst>
          </p:cNvPr>
          <p:cNvSpPr txBox="1"/>
          <p:nvPr/>
        </p:nvSpPr>
        <p:spPr>
          <a:xfrm>
            <a:off x="8347587" y="1931494"/>
            <a:ext cx="6646607" cy="250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Отбор участков</a:t>
            </a:r>
          </a:p>
          <a:p>
            <a:pPr marL="285750" indent="-28575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Подходы к наполнению</a:t>
            </a:r>
          </a:p>
          <a:p>
            <a:pPr marL="285750" indent="-28575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Механизмы поддержки</a:t>
            </a:r>
          </a:p>
          <a:p>
            <a:pPr marL="285750" indent="-28575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Определение </a:t>
            </a:r>
            <a:r>
              <a:rPr lang="ru-RU" sz="1800" dirty="0" err="1" smtClean="0">
                <a:solidFill>
                  <a:srgbClr val="1C1C1C"/>
                </a:solidFill>
                <a:latin typeface="Involve" panose="020B0502020202020204" pitchFamily="34" charset="0"/>
              </a:rPr>
              <a:t>этапности</a:t>
            </a:r>
            <a:endParaRPr lang="ru-RU" sz="18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285750" indent="-28575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Целевые показатели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7B16296-BF15-4A75-BE52-5EDBC10B654F}"/>
              </a:ext>
            </a:extLst>
          </p:cNvPr>
          <p:cNvCxnSpPr>
            <a:cxnSpLocks/>
          </p:cNvCxnSpPr>
          <p:nvPr/>
        </p:nvCxnSpPr>
        <p:spPr>
          <a:xfrm>
            <a:off x="7403690" y="1779096"/>
            <a:ext cx="0" cy="3066224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89E3DE-6C7F-431E-A06B-7A0BC3FB5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94" y="5778480"/>
            <a:ext cx="4152900" cy="381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2" y="5778480"/>
            <a:ext cx="1146422" cy="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Соединительная линия уступом 70"/>
          <p:cNvCxnSpPr>
            <a:stCxn id="41" idx="2"/>
            <a:endCxn id="39" idx="1"/>
          </p:cNvCxnSpPr>
          <p:nvPr/>
        </p:nvCxnSpPr>
        <p:spPr>
          <a:xfrm rot="5400000">
            <a:off x="6255738" y="2452068"/>
            <a:ext cx="1579773" cy="1387293"/>
          </a:xfrm>
          <a:prstGeom prst="bentConnector4">
            <a:avLst>
              <a:gd name="adj1" fmla="val 39733"/>
              <a:gd name="adj2" fmla="val 116478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1364669" y="4149067"/>
            <a:ext cx="3491935" cy="8873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1058955" y="1523179"/>
            <a:ext cx="3491935" cy="8873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8441647" y="2094439"/>
            <a:ext cx="3491935" cy="8873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0760777" y="3333769"/>
            <a:ext cx="3491935" cy="8873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6351977" y="3491951"/>
            <a:ext cx="3491935" cy="8873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511A815-E1D6-450D-95A8-72BBCD5719B1}"/>
              </a:ext>
            </a:extLst>
          </p:cNvPr>
          <p:cNvGrpSpPr/>
          <p:nvPr/>
        </p:nvGrpSpPr>
        <p:grpSpPr>
          <a:xfrm>
            <a:off x="404013" y="2747575"/>
            <a:ext cx="4048717" cy="804010"/>
            <a:chOff x="4322678" y="1658563"/>
            <a:chExt cx="3706879" cy="428503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078028D-D552-44BD-8F3A-DDEC9791EECE}"/>
                </a:ext>
              </a:extLst>
            </p:cNvPr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2">
              <a:extLst>
                <a:ext uri="{FF2B5EF4-FFF2-40B4-BE49-F238E27FC236}">
                  <a16:creationId xmlns:a16="http://schemas.microsoft.com/office/drawing/2014/main" id="{1972B8A1-C689-491C-95CD-DF244AF9CFAF}"/>
                </a:ext>
              </a:extLst>
            </p:cNvPr>
            <p:cNvSpPr/>
            <p:nvPr/>
          </p:nvSpPr>
          <p:spPr>
            <a:xfrm>
              <a:off x="4322679" y="1658563"/>
              <a:ext cx="2137152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КРТ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3</a:t>
              </a:fld>
              <a:endParaRPr lang="ru-RU" altLang="ru-RU" sz="1600" dirty="0">
                <a:solidFill>
                  <a:srgbClr val="FBFBFB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FBF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11A815-E1D6-450D-95A8-72BBCD5719B1}"/>
              </a:ext>
            </a:extLst>
          </p:cNvPr>
          <p:cNvGrpSpPr/>
          <p:nvPr/>
        </p:nvGrpSpPr>
        <p:grpSpPr>
          <a:xfrm>
            <a:off x="410637" y="1521748"/>
            <a:ext cx="4048717" cy="804010"/>
            <a:chOff x="4322678" y="1658563"/>
            <a:chExt cx="3706879" cy="428503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078028D-D552-44BD-8F3A-DDEC9791EECE}"/>
                </a:ext>
              </a:extLst>
            </p:cNvPr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олилиния 32">
              <a:extLst>
                <a:ext uri="{FF2B5EF4-FFF2-40B4-BE49-F238E27FC236}">
                  <a16:creationId xmlns:a16="http://schemas.microsoft.com/office/drawing/2014/main" id="{1972B8A1-C689-491C-95CD-DF244AF9CFAF}"/>
                </a:ext>
              </a:extLst>
            </p:cNvPr>
            <p:cNvSpPr/>
            <p:nvPr/>
          </p:nvSpPr>
          <p:spPr>
            <a:xfrm>
              <a:off x="4322679" y="1658563"/>
              <a:ext cx="2137152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561CFF-F7E7-408A-8AEF-20E902209EB7}"/>
              </a:ext>
            </a:extLst>
          </p:cNvPr>
          <p:cNvSpPr txBox="1"/>
          <p:nvPr/>
        </p:nvSpPr>
        <p:spPr>
          <a:xfrm>
            <a:off x="748569" y="5231497"/>
            <a:ext cx="13504143" cy="341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800" b="1" dirty="0" smtClean="0">
                <a:solidFill>
                  <a:srgbClr val="FBFBFB"/>
                </a:solidFill>
                <a:latin typeface="Involve" panose="020B0502020202020204" pitchFamily="34" charset="0"/>
              </a:rPr>
              <a:t>Опора на Главу 10 Градостроительного кодекса РФ (уточнения, детализация,…)</a:t>
            </a:r>
            <a:endParaRPr lang="ru-RU" sz="1800" b="1" dirty="0">
              <a:solidFill>
                <a:srgbClr val="FBFBFB"/>
              </a:solidFill>
              <a:latin typeface="Involve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E74BD-E422-44DB-A992-C53865BC9A9E}"/>
              </a:ext>
            </a:extLst>
          </p:cNvPr>
          <p:cNvSpPr txBox="1"/>
          <p:nvPr/>
        </p:nvSpPr>
        <p:spPr>
          <a:xfrm>
            <a:off x="748570" y="672533"/>
            <a:ext cx="11768107" cy="62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Нормативная база по КРТ в регионах: наличие системы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4E9504-34CC-4F31-B8B6-A97881522978}"/>
              </a:ext>
            </a:extLst>
          </p:cNvPr>
          <p:cNvSpPr txBox="1"/>
          <p:nvPr/>
        </p:nvSpPr>
        <p:spPr>
          <a:xfrm>
            <a:off x="615310" y="1666843"/>
            <a:ext cx="3678393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200" b="1" dirty="0" smtClean="0">
                <a:solidFill>
                  <a:srgbClr val="FBFBFB"/>
                </a:solidFill>
                <a:latin typeface="Involve SemiBold" panose="020B0502020202020204" pitchFamily="34" charset="0"/>
              </a:rPr>
              <a:t>Региональные законы</a:t>
            </a:r>
            <a:endParaRPr lang="ru-RU" sz="2200" b="1" dirty="0">
              <a:solidFill>
                <a:srgbClr val="FBFBFB"/>
              </a:solidFill>
              <a:latin typeface="Involve SemiBold" panose="020B0502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9D0D7E-FFDE-4A86-B179-2FBF4307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5778481"/>
            <a:ext cx="4152887" cy="3816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" y="5778480"/>
            <a:ext cx="1196236" cy="38161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11A815-E1D6-450D-95A8-72BBCD5719B1}"/>
              </a:ext>
            </a:extLst>
          </p:cNvPr>
          <p:cNvGrpSpPr/>
          <p:nvPr/>
        </p:nvGrpSpPr>
        <p:grpSpPr>
          <a:xfrm>
            <a:off x="423891" y="3960151"/>
            <a:ext cx="4048717" cy="1003600"/>
            <a:chOff x="4322678" y="1658563"/>
            <a:chExt cx="3706879" cy="4285036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5078028D-D552-44BD-8F3A-DDEC9791EECE}"/>
                </a:ext>
              </a:extLst>
            </p:cNvPr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 32">
              <a:extLst>
                <a:ext uri="{FF2B5EF4-FFF2-40B4-BE49-F238E27FC236}">
                  <a16:creationId xmlns:a16="http://schemas.microsoft.com/office/drawing/2014/main" id="{1972B8A1-C689-491C-95CD-DF244AF9CFAF}"/>
                </a:ext>
              </a:extLst>
            </p:cNvPr>
            <p:cNvSpPr/>
            <p:nvPr/>
          </p:nvSpPr>
          <p:spPr>
            <a:xfrm>
              <a:off x="4322679" y="1658563"/>
              <a:ext cx="2137152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14E9504-34CC-4F31-B8B6-A97881522978}"/>
              </a:ext>
            </a:extLst>
          </p:cNvPr>
          <p:cNvSpPr txBox="1"/>
          <p:nvPr/>
        </p:nvSpPr>
        <p:spPr>
          <a:xfrm>
            <a:off x="565987" y="2892244"/>
            <a:ext cx="3678393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200" b="1" dirty="0" smtClean="0">
                <a:solidFill>
                  <a:srgbClr val="FBFBFB"/>
                </a:solidFill>
                <a:latin typeface="Involve SemiBold" panose="020B0502020202020204" pitchFamily="34" charset="0"/>
              </a:rPr>
              <a:t>Указы губернаторов</a:t>
            </a:r>
            <a:endParaRPr lang="ru-RU" sz="2200" b="1" dirty="0">
              <a:solidFill>
                <a:srgbClr val="FBFBFB"/>
              </a:solidFill>
              <a:latin typeface="Involve SemiBold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E9504-34CC-4F31-B8B6-A97881522978}"/>
              </a:ext>
            </a:extLst>
          </p:cNvPr>
          <p:cNvSpPr txBox="1"/>
          <p:nvPr/>
        </p:nvSpPr>
        <p:spPr>
          <a:xfrm>
            <a:off x="515922" y="4110614"/>
            <a:ext cx="389043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BFBFB"/>
                </a:solidFill>
                <a:latin typeface="Involve SemiBold" panose="020B0502020202020204" pitchFamily="34" charset="0"/>
              </a:rPr>
              <a:t>Постановления Правительства (Администрации)</a:t>
            </a:r>
            <a:r>
              <a:rPr lang="en-US" sz="2200" b="1" dirty="0" smtClean="0">
                <a:solidFill>
                  <a:srgbClr val="FBFBFB"/>
                </a:solidFill>
                <a:latin typeface="Involve SemiBold" panose="020B0502020202020204" pitchFamily="34" charset="0"/>
              </a:rPr>
              <a:t> </a:t>
            </a:r>
            <a:r>
              <a:rPr lang="ru-RU" sz="2200" b="1" dirty="0" smtClean="0">
                <a:solidFill>
                  <a:srgbClr val="FBFBFB"/>
                </a:solidFill>
                <a:latin typeface="Involve SemiBold" panose="020B0502020202020204" pitchFamily="34" charset="0"/>
              </a:rPr>
              <a:t>региона</a:t>
            </a:r>
            <a:endParaRPr lang="ru-RU" sz="2200" b="1" dirty="0">
              <a:solidFill>
                <a:srgbClr val="FBFBFB"/>
              </a:solidFill>
              <a:latin typeface="Involve SemiBold" panose="020B0502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7B16296-BF15-4A75-BE52-5EDBC10B654F}"/>
              </a:ext>
            </a:extLst>
          </p:cNvPr>
          <p:cNvCxnSpPr>
            <a:cxnSpLocks/>
          </p:cNvCxnSpPr>
          <p:nvPr/>
        </p:nvCxnSpPr>
        <p:spPr>
          <a:xfrm flipH="1">
            <a:off x="5121966" y="1521748"/>
            <a:ext cx="13253" cy="3442003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6077806" y="1555666"/>
            <a:ext cx="3311359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6221896" y="1666408"/>
            <a:ext cx="3034747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Полномочия органов власти в вопросах КРТ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0245614" y="1736676"/>
            <a:ext cx="2893917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10389705" y="1847418"/>
            <a:ext cx="2749826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Порядок согласования проекта решения о КРТ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7495791" y="2909494"/>
            <a:ext cx="2555984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7639881" y="3020236"/>
            <a:ext cx="2411893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Порядок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реализации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решения о КРТ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2392478" y="2803476"/>
            <a:ext cx="2555984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12536568" y="2914218"/>
            <a:ext cx="2411893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Порядок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определения границ территории…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5644594" y="4059068"/>
            <a:ext cx="3948998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5788684" y="4169810"/>
            <a:ext cx="3726377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Перечень предельных параметров разрешенного строительства,...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BDA9A6B-3AA1-4594-94FC-3E079511AE8C}"/>
              </a:ext>
            </a:extLst>
          </p:cNvPr>
          <p:cNvSpPr/>
          <p:nvPr/>
        </p:nvSpPr>
        <p:spPr>
          <a:xfrm>
            <a:off x="10156885" y="3900042"/>
            <a:ext cx="4327741" cy="88936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AD64B2-2686-478F-8CB3-0CB42A95B6FB}"/>
              </a:ext>
            </a:extLst>
          </p:cNvPr>
          <p:cNvSpPr txBox="1"/>
          <p:nvPr/>
        </p:nvSpPr>
        <p:spPr>
          <a:xfrm>
            <a:off x="10312559" y="4010784"/>
            <a:ext cx="4083769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Критерии для МКД, не признанных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аварийными и подлежащими сносу,...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cxnSp>
        <p:nvCxnSpPr>
          <p:cNvPr id="9" name="Соединительная линия уступом 8"/>
          <p:cNvCxnSpPr>
            <a:stCxn id="35" idx="2"/>
            <a:endCxn id="44" idx="0"/>
          </p:cNvCxnSpPr>
          <p:nvPr/>
        </p:nvCxnSpPr>
        <p:spPr>
          <a:xfrm rot="16200000" flipH="1">
            <a:off x="8021400" y="2157111"/>
            <a:ext cx="464468" cy="1040297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43" idx="3"/>
            <a:endCxn id="46" idx="0"/>
          </p:cNvCxnSpPr>
          <p:nvPr/>
        </p:nvCxnSpPr>
        <p:spPr>
          <a:xfrm>
            <a:off x="13139531" y="2192128"/>
            <a:ext cx="530939" cy="611348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35" idx="3"/>
          </p:cNvCxnSpPr>
          <p:nvPr/>
        </p:nvCxnSpPr>
        <p:spPr>
          <a:xfrm>
            <a:off x="9389165" y="2000346"/>
            <a:ext cx="856449" cy="22601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42" idx="2"/>
            <a:endCxn id="45" idx="3"/>
          </p:cNvCxnSpPr>
          <p:nvPr/>
        </p:nvCxnSpPr>
        <p:spPr>
          <a:xfrm rot="5400000">
            <a:off x="10502719" y="2175092"/>
            <a:ext cx="738910" cy="1640799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42" idx="2"/>
            <a:endCxn id="50" idx="0"/>
          </p:cNvCxnSpPr>
          <p:nvPr/>
        </p:nvCxnSpPr>
        <p:spPr>
          <a:xfrm rot="16200000" flipH="1">
            <a:off x="11369661" y="2948947"/>
            <a:ext cx="1274006" cy="628183"/>
          </a:xfrm>
          <a:prstGeom prst="bentConnector3">
            <a:avLst>
              <a:gd name="adj1" fmla="val 4011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stCxn id="44" idx="2"/>
            <a:endCxn id="48" idx="0"/>
          </p:cNvCxnSpPr>
          <p:nvPr/>
        </p:nvCxnSpPr>
        <p:spPr>
          <a:xfrm rot="5400000">
            <a:off x="8066331" y="3351616"/>
            <a:ext cx="260214" cy="115469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37" idx="2"/>
            <a:endCxn id="38" idx="1"/>
          </p:cNvCxnSpPr>
          <p:nvPr/>
        </p:nvCxnSpPr>
        <p:spPr>
          <a:xfrm rot="16200000" flipH="1">
            <a:off x="10076356" y="3092998"/>
            <a:ext cx="795680" cy="57316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52" idx="3"/>
            <a:endCxn id="46" idx="0"/>
          </p:cNvCxnSpPr>
          <p:nvPr/>
        </p:nvCxnSpPr>
        <p:spPr>
          <a:xfrm flipH="1">
            <a:off x="13670470" y="1966829"/>
            <a:ext cx="880420" cy="836647"/>
          </a:xfrm>
          <a:prstGeom prst="bentConnector4">
            <a:avLst>
              <a:gd name="adj1" fmla="val -25965"/>
              <a:gd name="adj2" fmla="val 76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5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</a:t>
              </a:r>
              <a:r>
                <a:rPr lang="ru-RU" altLang="ru-RU" sz="1600" dirty="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КРТ</a:t>
              </a:r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4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DD860A1-6DC1-4E0A-A487-5821A3E01501}"/>
              </a:ext>
            </a:extLst>
          </p:cNvPr>
          <p:cNvSpPr/>
          <p:nvPr/>
        </p:nvSpPr>
        <p:spPr>
          <a:xfrm>
            <a:off x="5353878" y="1623390"/>
            <a:ext cx="9640316" cy="3710610"/>
          </a:xfrm>
          <a:prstGeom prst="roundRect">
            <a:avLst>
              <a:gd name="adj" fmla="val 0"/>
            </a:avLst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46D9C-6BA0-433C-AF16-D815450E72CC}"/>
              </a:ext>
            </a:extLst>
          </p:cNvPr>
          <p:cNvSpPr txBox="1"/>
          <p:nvPr/>
        </p:nvSpPr>
        <p:spPr>
          <a:xfrm>
            <a:off x="1050307" y="1691081"/>
            <a:ext cx="442284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dirty="0"/>
              <a:t>Выбор участков - ситуативный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F814D0-1D51-44FB-89E6-2537CBEDC1DF}"/>
              </a:ext>
            </a:extLst>
          </p:cNvPr>
          <p:cNvSpPr/>
          <p:nvPr/>
        </p:nvSpPr>
        <p:spPr>
          <a:xfrm>
            <a:off x="5640665" y="1856679"/>
            <a:ext cx="347331" cy="3473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1050306" y="3014144"/>
            <a:ext cx="424393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4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Наполнение проектов – узко привязано к участку</a:t>
            </a:r>
            <a:endParaRPr lang="ru-RU" sz="24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2F11519-8A82-49D1-8328-E7FE11834ED5}"/>
              </a:ext>
            </a:extLst>
          </p:cNvPr>
          <p:cNvSpPr/>
          <p:nvPr/>
        </p:nvSpPr>
        <p:spPr>
          <a:xfrm>
            <a:off x="5641973" y="2607542"/>
            <a:ext cx="347331" cy="3473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F7BE5-AA23-485A-B97B-A82B29959E72}"/>
              </a:ext>
            </a:extLst>
          </p:cNvPr>
          <p:cNvSpPr txBox="1"/>
          <p:nvPr/>
        </p:nvSpPr>
        <p:spPr>
          <a:xfrm>
            <a:off x="1050306" y="4330629"/>
            <a:ext cx="4303572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dirty="0"/>
              <a:t>Недостаточная «глубина» портфеля </a:t>
            </a:r>
            <a:r>
              <a:rPr lang="ru-RU" dirty="0" smtClean="0"/>
              <a:t>проектов КРТ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B18C2EA-A569-4728-8D04-168C525583C7}"/>
              </a:ext>
            </a:extLst>
          </p:cNvPr>
          <p:cNvSpPr/>
          <p:nvPr/>
        </p:nvSpPr>
        <p:spPr>
          <a:xfrm>
            <a:off x="5640665" y="3298769"/>
            <a:ext cx="347331" cy="3473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C3B818-7F61-450B-873C-0E05880F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94" y="5778480"/>
            <a:ext cx="4152900" cy="3816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2" y="5778480"/>
            <a:ext cx="1146422" cy="3816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D2666C-AB4F-40F3-9703-4BBA694E6937}"/>
              </a:ext>
            </a:extLst>
          </p:cNvPr>
          <p:cNvSpPr txBox="1"/>
          <p:nvPr/>
        </p:nvSpPr>
        <p:spPr>
          <a:xfrm>
            <a:off x="514355" y="863150"/>
            <a:ext cx="107036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Дефицит стратегического подхода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355" y="1826080"/>
            <a:ext cx="347331" cy="364678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—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3093" y="3162671"/>
            <a:ext cx="347331" cy="364678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—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14355" y="4421240"/>
            <a:ext cx="347331" cy="364678"/>
          </a:xfrm>
          <a:prstGeom prst="rect">
            <a:avLst/>
          </a:prstGeom>
          <a:solidFill>
            <a:srgbClr val="FF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—</a:t>
            </a:r>
            <a:endParaRPr lang="ru-RU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427411-85AB-49FE-A23D-504D0F342B4F}"/>
              </a:ext>
            </a:extLst>
          </p:cNvPr>
          <p:cNvSpPr txBox="1"/>
          <p:nvPr/>
        </p:nvSpPr>
        <p:spPr>
          <a:xfrm>
            <a:off x="6274784" y="1882041"/>
            <a:ext cx="8567652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Неполный учёт стратегических приоритетов региона и города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Недостаточное количество создаваемых рабочих мест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Усиление маятниковой миграции 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Трудности с планированием бюджетных расходов </a:t>
            </a:r>
            <a:r>
              <a:rPr lang="ru-RU" sz="1800" dirty="0">
                <a:solidFill>
                  <a:srgbClr val="FBFBFB"/>
                </a:solidFill>
                <a:latin typeface="Involve" panose="020B0502020202020204" pitchFamily="34" charset="0"/>
              </a:rPr>
              <a:t>на </a:t>
            </a: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инфраструктуру</a:t>
            </a:r>
            <a:endParaRPr lang="ru-RU" sz="1800" dirty="0">
              <a:solidFill>
                <a:srgbClr val="FBFBFB"/>
              </a:solidFill>
              <a:latin typeface="Involve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Сложности в привлечении </a:t>
            </a:r>
            <a:r>
              <a:rPr lang="ru-RU" sz="1800" dirty="0">
                <a:solidFill>
                  <a:srgbClr val="FBFBFB"/>
                </a:solidFill>
                <a:latin typeface="Involve" panose="020B0502020202020204" pitchFamily="34" charset="0"/>
              </a:rPr>
              <a:t>инвесторов «в долгую</a:t>
            </a:r>
            <a:r>
              <a:rPr lang="ru-RU" sz="18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».</a:t>
            </a:r>
            <a:endParaRPr lang="ru-RU" sz="1800" dirty="0">
              <a:solidFill>
                <a:srgbClr val="FBFBFB"/>
              </a:solidFill>
              <a:latin typeface="Involve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B18C2EA-A569-4728-8D04-168C525583C7}"/>
              </a:ext>
            </a:extLst>
          </p:cNvPr>
          <p:cNvSpPr/>
          <p:nvPr/>
        </p:nvSpPr>
        <p:spPr>
          <a:xfrm>
            <a:off x="5653919" y="4716751"/>
            <a:ext cx="347331" cy="3473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B18C2EA-A569-4728-8D04-168C525583C7}"/>
              </a:ext>
            </a:extLst>
          </p:cNvPr>
          <p:cNvSpPr/>
          <p:nvPr/>
        </p:nvSpPr>
        <p:spPr>
          <a:xfrm>
            <a:off x="5660547" y="4040889"/>
            <a:ext cx="347331" cy="3473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</a:t>
              </a:r>
              <a:r>
                <a:rPr lang="ru-RU" altLang="ru-RU" sz="1600" dirty="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КРТ</a:t>
              </a:r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5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D8D532-30FF-44B7-9E42-748FF195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94" y="5778480"/>
            <a:ext cx="4152900" cy="381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2" y="5778480"/>
            <a:ext cx="1146422" cy="3816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2666C-AB4F-40F3-9703-4BBA694E6937}"/>
              </a:ext>
            </a:extLst>
          </p:cNvPr>
          <p:cNvSpPr txBox="1"/>
          <p:nvPr/>
        </p:nvSpPr>
        <p:spPr>
          <a:xfrm>
            <a:off x="514354" y="863150"/>
            <a:ext cx="142949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Основные во</a:t>
            </a:r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просы, на которые отвечает Региональная концепция КРТ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11A815-E1D6-450D-95A8-72BBCD5719B1}"/>
              </a:ext>
            </a:extLst>
          </p:cNvPr>
          <p:cNvGrpSpPr/>
          <p:nvPr/>
        </p:nvGrpSpPr>
        <p:grpSpPr>
          <a:xfrm>
            <a:off x="348702" y="4232367"/>
            <a:ext cx="14645491" cy="1405347"/>
            <a:chOff x="4322678" y="1658563"/>
            <a:chExt cx="3706879" cy="428503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078028D-D552-44BD-8F3A-DDEC9791EECE}"/>
                </a:ext>
              </a:extLst>
            </p:cNvPr>
            <p:cNvSpPr/>
            <p:nvPr/>
          </p:nvSpPr>
          <p:spPr>
            <a:xfrm>
              <a:off x="4322678" y="1658564"/>
              <a:ext cx="3706879" cy="4285035"/>
            </a:xfrm>
            <a:prstGeom prst="rect">
              <a:avLst/>
            </a:prstGeom>
            <a:solidFill>
              <a:srgbClr val="FF6D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 32">
              <a:extLst>
                <a:ext uri="{FF2B5EF4-FFF2-40B4-BE49-F238E27FC236}">
                  <a16:creationId xmlns:a16="http://schemas.microsoft.com/office/drawing/2014/main" id="{1972B8A1-C689-491C-95CD-DF244AF9CFAF}"/>
                </a:ext>
              </a:extLst>
            </p:cNvPr>
            <p:cNvSpPr/>
            <p:nvPr/>
          </p:nvSpPr>
          <p:spPr>
            <a:xfrm>
              <a:off x="4322679" y="1658563"/>
              <a:ext cx="2137152" cy="2173718"/>
            </a:xfrm>
            <a:custGeom>
              <a:avLst/>
              <a:gdLst>
                <a:gd name="connsiteX0" fmla="*/ 0 w 2777874"/>
                <a:gd name="connsiteY0" fmla="*/ 0 h 2173718"/>
                <a:gd name="connsiteX1" fmla="*/ 2698527 w 2777874"/>
                <a:gd name="connsiteY1" fmla="*/ 0 h 2173718"/>
                <a:gd name="connsiteX2" fmla="*/ 2702968 w 2777874"/>
                <a:gd name="connsiteY2" fmla="*/ 12136 h 2173718"/>
                <a:gd name="connsiteX3" fmla="*/ 2777874 w 2777874"/>
                <a:gd name="connsiteY3" fmla="*/ 507591 h 2173718"/>
                <a:gd name="connsiteX4" fmla="*/ 1111747 w 2777874"/>
                <a:gd name="connsiteY4" fmla="*/ 2173718 h 2173718"/>
                <a:gd name="connsiteX5" fmla="*/ 51936 w 2777874"/>
                <a:gd name="connsiteY5" fmla="*/ 1793256 h 2173718"/>
                <a:gd name="connsiteX6" fmla="*/ 0 w 2777874"/>
                <a:gd name="connsiteY6" fmla="*/ 1746054 h 21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7874" h="2173718">
                  <a:moveTo>
                    <a:pt x="0" y="0"/>
                  </a:moveTo>
                  <a:lnTo>
                    <a:pt x="2698527" y="0"/>
                  </a:lnTo>
                  <a:lnTo>
                    <a:pt x="2702968" y="12136"/>
                  </a:lnTo>
                  <a:cubicBezTo>
                    <a:pt x="2751649" y="168650"/>
                    <a:pt x="2777874" y="335058"/>
                    <a:pt x="2777874" y="507591"/>
                  </a:cubicBezTo>
                  <a:cubicBezTo>
                    <a:pt x="2777874" y="1427768"/>
                    <a:pt x="2031924" y="2173718"/>
                    <a:pt x="1111747" y="2173718"/>
                  </a:cubicBezTo>
                  <a:cubicBezTo>
                    <a:pt x="709170" y="2173718"/>
                    <a:pt x="339941" y="2030939"/>
                    <a:pt x="51936" y="1793256"/>
                  </a:cubicBezTo>
                  <a:lnTo>
                    <a:pt x="0" y="1746054"/>
                  </a:lnTo>
                  <a:close/>
                </a:path>
              </a:pathLst>
            </a:custGeom>
            <a:solidFill>
              <a:srgbClr val="FBFBFB">
                <a:alpha val="1102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B773F20-46AB-46EF-A0D2-7B8DB9487EAD}"/>
              </a:ext>
            </a:extLst>
          </p:cNvPr>
          <p:cNvSpPr txBox="1"/>
          <p:nvPr/>
        </p:nvSpPr>
        <p:spPr>
          <a:xfrm>
            <a:off x="670559" y="4213732"/>
            <a:ext cx="12954377" cy="379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000" b="1" dirty="0" smtClean="0">
                <a:solidFill>
                  <a:srgbClr val="FBFBFB"/>
                </a:solidFill>
                <a:latin typeface="Involve" panose="020B0502020202020204" pitchFamily="34" charset="0"/>
              </a:rPr>
              <a:t>На основе анализа по ключевым муниципалитетам: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773F20-46AB-46EF-A0D2-7B8DB9487EAD}"/>
              </a:ext>
            </a:extLst>
          </p:cNvPr>
          <p:cNvSpPr txBox="1"/>
          <p:nvPr/>
        </p:nvSpPr>
        <p:spPr>
          <a:xfrm>
            <a:off x="740225" y="4595604"/>
            <a:ext cx="7881258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земельного банка (включая </a:t>
            </a:r>
            <a:r>
              <a:rPr lang="ru-RU" sz="1600" dirty="0" err="1" smtClean="0">
                <a:solidFill>
                  <a:srgbClr val="FBFBFB"/>
                </a:solidFill>
                <a:latin typeface="Involve" panose="020B0502020202020204" pitchFamily="34" charset="0"/>
              </a:rPr>
              <a:t>сосотояние</a:t>
            </a: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 существующих объектов);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потребностей по типам недвижимости;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ценовой ситуации</a:t>
            </a:r>
            <a:r>
              <a:rPr lang="ru-RU" sz="1600" dirty="0">
                <a:solidFill>
                  <a:srgbClr val="FBFBFB"/>
                </a:solidFill>
                <a:latin typeface="Involve" panose="020B0502020202020204" pitchFamily="34" charset="0"/>
              </a:rPr>
              <a:t>;</a:t>
            </a:r>
            <a:endParaRPr lang="ru-RU" sz="1600" dirty="0" smtClean="0">
              <a:solidFill>
                <a:srgbClr val="FBFBFB"/>
              </a:solidFill>
              <a:latin typeface="Involve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773F20-46AB-46EF-A0D2-7B8DB9487EAD}"/>
              </a:ext>
            </a:extLst>
          </p:cNvPr>
          <p:cNvSpPr txBox="1"/>
          <p:nvPr/>
        </p:nvSpPr>
        <p:spPr>
          <a:xfrm>
            <a:off x="9727474" y="4601902"/>
            <a:ext cx="5081829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анонсированных проектов-конкурентов;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инфраструктурной обеспеченности;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бюджетных возможностей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1393371" y="3316139"/>
            <a:ext cx="3840479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err="1" smtClean="0">
                <a:solidFill>
                  <a:srgbClr val="1C1C1C"/>
                </a:solidFill>
                <a:latin typeface="Involve" panose="020B0502020202020204" pitchFamily="34" charset="0"/>
              </a:rPr>
              <a:t>Этапность</a:t>
            </a:r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 запуска проектов КРТ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18" y="3335383"/>
            <a:ext cx="621934" cy="621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49" y="1549536"/>
            <a:ext cx="598295" cy="5982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1258319" y="1757313"/>
            <a:ext cx="4468507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Принципы отбора территорий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634" y="2418201"/>
            <a:ext cx="649136" cy="6491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2601127" y="2580815"/>
            <a:ext cx="424380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Перечень территорий под КРТ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583" y="1530053"/>
            <a:ext cx="693823" cy="6938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10249989" y="2582502"/>
            <a:ext cx="4807134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Инфраструктурные потребности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159" y="2353350"/>
            <a:ext cx="793115" cy="7931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8011386" y="1707259"/>
            <a:ext cx="6701744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Укрупнённое наполнение проектов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785" y="3407458"/>
            <a:ext cx="624040" cy="62404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6884125" y="3577029"/>
            <a:ext cx="3840479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Меры </a:t>
            </a:r>
            <a:r>
              <a:rPr lang="ru-RU" sz="2200" dirty="0" err="1" smtClean="0">
                <a:solidFill>
                  <a:srgbClr val="1C1C1C"/>
                </a:solidFill>
                <a:latin typeface="Involve" panose="020B0502020202020204" pitchFamily="34" charset="0"/>
              </a:rPr>
              <a:t>гос.поддержки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6990" y="3335383"/>
            <a:ext cx="671195" cy="67119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D083907-407E-440A-85F5-B809E3A9C458}"/>
              </a:ext>
            </a:extLst>
          </p:cNvPr>
          <p:cNvSpPr txBox="1"/>
          <p:nvPr/>
        </p:nvSpPr>
        <p:spPr>
          <a:xfrm>
            <a:off x="12766763" y="3332734"/>
            <a:ext cx="2325189" cy="680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Целевые показатели</a:t>
            </a:r>
            <a:endParaRPr lang="ru-RU" sz="2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5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КРТ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6</a:t>
              </a:fld>
              <a:endParaRPr lang="ru-RU" altLang="ru-RU" sz="1600" dirty="0">
                <a:solidFill>
                  <a:srgbClr val="FBFBFB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FBF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561CFF-F7E7-408A-8AEF-20E902209EB7}"/>
              </a:ext>
            </a:extLst>
          </p:cNvPr>
          <p:cNvSpPr txBox="1"/>
          <p:nvPr/>
        </p:nvSpPr>
        <p:spPr>
          <a:xfrm>
            <a:off x="722242" y="1785931"/>
            <a:ext cx="13504143" cy="3237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Достаточно крупный размер (например, от 2 га)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Неэффективное текущее использование (или отсутствие использования)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Приемлемый уровень юридических рисков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Потенциальная востребованность частным бизнесом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Реалистичность задачи инфраструктурного обеспечения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E74BD-E422-44DB-A992-C53865BC9A9E}"/>
              </a:ext>
            </a:extLst>
          </p:cNvPr>
          <p:cNvSpPr txBox="1"/>
          <p:nvPr/>
        </p:nvSpPr>
        <p:spPr>
          <a:xfrm>
            <a:off x="748570" y="738793"/>
            <a:ext cx="11768107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Возможные принципы отбора участков под КРТ 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9D0D7E-FFDE-4A86-B179-2FBF4307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5778481"/>
            <a:ext cx="4152887" cy="3816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" y="5778480"/>
            <a:ext cx="1196236" cy="3816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2151561" y="1715510"/>
            <a:ext cx="2842632" cy="28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9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</a:t>
              </a:r>
              <a:r>
                <a:rPr lang="ru-RU" altLang="ru-RU" sz="1600" dirty="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КРТ</a:t>
              </a:r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7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D8D532-30FF-44B7-9E42-748FF195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94" y="5778480"/>
            <a:ext cx="4152900" cy="381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2" y="5778480"/>
            <a:ext cx="1146422" cy="3816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2666C-AB4F-40F3-9703-4BBA694E6937}"/>
              </a:ext>
            </a:extLst>
          </p:cNvPr>
          <p:cNvSpPr txBox="1"/>
          <p:nvPr/>
        </p:nvSpPr>
        <p:spPr>
          <a:xfrm>
            <a:off x="514354" y="863150"/>
            <a:ext cx="142949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Пример: участки под КРТ в Стратегии жилищного строительства ХМАО-Югры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615C3A-2682-4C42-B830-846C99649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51" y="1398733"/>
            <a:ext cx="3911869" cy="19803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39BF11-35A7-476A-B4D1-A86EB8111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92" y="2231476"/>
            <a:ext cx="5342564" cy="30636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4EC0564-5D4C-4CCB-ABD5-3C91D3DB09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51" y="3655962"/>
            <a:ext cx="3707609" cy="2482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9F1EB5-61B2-887F-16C6-12A87B495253}"/>
              </a:ext>
            </a:extLst>
          </p:cNvPr>
          <p:cNvSpPr txBox="1"/>
          <p:nvPr/>
        </p:nvSpPr>
        <p:spPr>
          <a:xfrm>
            <a:off x="474602" y="1508689"/>
            <a:ext cx="6185318" cy="40390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2000" dirty="0" smtClean="0"/>
              <a:t>Более </a:t>
            </a:r>
            <a:r>
              <a:rPr lang="ru-RU" sz="2000" b="1" dirty="0">
                <a:solidFill>
                  <a:srgbClr val="FF6D44"/>
                </a:solidFill>
              </a:rPr>
              <a:t>70</a:t>
            </a:r>
            <a:r>
              <a:rPr lang="ru-RU" sz="2000" dirty="0"/>
              <a:t> участков общей площадью </a:t>
            </a:r>
            <a:r>
              <a:rPr lang="ru-RU" sz="2000" b="1" dirty="0">
                <a:solidFill>
                  <a:srgbClr val="FF6D44"/>
                </a:solidFill>
              </a:rPr>
              <a:t>985</a:t>
            </a:r>
            <a:r>
              <a:rPr lang="ru-RU" sz="2000" dirty="0"/>
              <a:t> га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населенных </a:t>
            </a:r>
            <a:r>
              <a:rPr lang="ru-RU" sz="2000" dirty="0"/>
              <a:t>пунктах</a:t>
            </a:r>
            <a:r>
              <a:rPr lang="ru-RU" sz="2000" dirty="0" smtClean="0"/>
              <a:t>: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/>
              <a:t>Ханты-Мансийск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/>
              <a:t>Сургут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/>
              <a:t>Нижневартовск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/>
              <a:t>Нефтеюганск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 err="1"/>
              <a:t>Мегион</a:t>
            </a:r>
            <a:endParaRPr lang="ru-RU" sz="1656" spc="200" dirty="0"/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/>
              <a:t>Когалым</a:t>
            </a:r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 err="1" smtClean="0"/>
              <a:t>Нягань</a:t>
            </a:r>
            <a:endParaRPr lang="ru-RU" sz="1656" spc="200" dirty="0"/>
          </a:p>
          <a:p>
            <a:pPr marL="807968" lvl="1" indent="-285750" algn="just">
              <a:spcAft>
                <a:spcPts val="300"/>
              </a:spcAft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656" spc="200" dirty="0" smtClean="0"/>
              <a:t>…</a:t>
            </a:r>
            <a:r>
              <a:rPr lang="ru-RU" sz="1656" spc="200" dirty="0"/>
              <a:t>другие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Потенциал - около </a:t>
            </a:r>
            <a:r>
              <a:rPr lang="ru-RU" sz="2000" b="1" dirty="0">
                <a:solidFill>
                  <a:srgbClr val="FF6D44"/>
                </a:solidFill>
              </a:rPr>
              <a:t>14,8</a:t>
            </a:r>
            <a:r>
              <a:rPr lang="ru-RU" sz="2000" dirty="0"/>
              <a:t> млн м</a:t>
            </a:r>
            <a:r>
              <a:rPr lang="ru-RU" sz="2000" baseline="30000" dirty="0"/>
              <a:t>2</a:t>
            </a:r>
            <a:r>
              <a:rPr lang="ru-RU" sz="2000" dirty="0"/>
              <a:t> в </a:t>
            </a:r>
            <a:r>
              <a:rPr lang="ru-RU" sz="2000" dirty="0" smtClean="0"/>
              <a:t>жилья </a:t>
            </a:r>
          </a:p>
          <a:p>
            <a:r>
              <a:rPr lang="ru-RU" sz="2000" dirty="0" smtClean="0"/>
              <a:t>(</a:t>
            </a:r>
            <a:r>
              <a:rPr lang="ru-RU" sz="2000" b="1" dirty="0" smtClean="0">
                <a:solidFill>
                  <a:srgbClr val="FF6D44"/>
                </a:solidFill>
              </a:rPr>
              <a:t>80</a:t>
            </a:r>
            <a:r>
              <a:rPr lang="ru-RU" sz="2000" b="1" dirty="0">
                <a:solidFill>
                  <a:srgbClr val="FF6D44"/>
                </a:solidFill>
              </a:rPr>
              <a:t>%</a:t>
            </a:r>
            <a:r>
              <a:rPr lang="ru-RU" sz="2000" dirty="0"/>
              <a:t> от общих объемов ввода МКД по </a:t>
            </a:r>
            <a:r>
              <a:rPr lang="ru-RU" sz="2000" dirty="0" smtClean="0"/>
              <a:t>Стратегии)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220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</a:t>
              </a:r>
              <a:r>
                <a:rPr lang="ru-RU" altLang="ru-RU" sz="1600" dirty="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КРТ</a:t>
              </a:r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8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D8D532-30FF-44B7-9E42-748FF195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94" y="5778480"/>
            <a:ext cx="4152900" cy="381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2" y="5778480"/>
            <a:ext cx="1146422" cy="3816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2666C-AB4F-40F3-9703-4BBA694E6937}"/>
              </a:ext>
            </a:extLst>
          </p:cNvPr>
          <p:cNvSpPr txBox="1"/>
          <p:nvPr/>
        </p:nvSpPr>
        <p:spPr>
          <a:xfrm>
            <a:off x="514354" y="863150"/>
            <a:ext cx="142949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Разнообразие наполнения проектов КРТ и общее стратегическое видение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F1EB5-61B2-887F-16C6-12A87B495253}"/>
              </a:ext>
            </a:extLst>
          </p:cNvPr>
          <p:cNvSpPr txBox="1"/>
          <p:nvPr/>
        </p:nvSpPr>
        <p:spPr>
          <a:xfrm>
            <a:off x="7962081" y="1806514"/>
            <a:ext cx="6185318" cy="36933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2000" b="1" dirty="0" smtClean="0"/>
              <a:t>Пример Москвы:</a:t>
            </a:r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Жилье</a:t>
            </a:r>
            <a:endParaRPr lang="ru-RU" sz="2000" spc="200" dirty="0"/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Промышленная недвижимость</a:t>
            </a:r>
            <a:endParaRPr lang="ru-RU" sz="2000" spc="200" dirty="0"/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Инновационная инфраструктура</a:t>
            </a:r>
            <a:endParaRPr lang="ru-RU" sz="2000" spc="200" dirty="0"/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Крупные социальные объекты</a:t>
            </a:r>
            <a:endParaRPr lang="ru-RU" sz="2000" spc="200" dirty="0"/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Транспортно-логистические комплексы</a:t>
            </a:r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Бизнес-центры</a:t>
            </a:r>
            <a:endParaRPr lang="ru-RU" sz="2000" spc="200" dirty="0"/>
          </a:p>
          <a:p>
            <a:pPr marL="807968" lvl="1" indent="-285750" algn="just">
              <a:spcBef>
                <a:spcPts val="600"/>
              </a:spcBef>
              <a:buClr>
                <a:srgbClr val="FF6D44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spc="200" dirty="0" smtClean="0"/>
              <a:t>…прочее</a:t>
            </a:r>
            <a:endParaRPr lang="ru-RU" sz="2000" spc="200" dirty="0"/>
          </a:p>
          <a:p>
            <a:pPr>
              <a:spcBef>
                <a:spcPts val="600"/>
              </a:spcBef>
            </a:pPr>
            <a:r>
              <a:rPr lang="ru-RU" sz="2000" dirty="0" smtClean="0"/>
              <a:t>Наполнение зависит от расположения, площади и т.д.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60" y="1720375"/>
            <a:ext cx="3916726" cy="3865416"/>
          </a:xfrm>
          <a:prstGeom prst="rect">
            <a:avLst/>
          </a:prstGeom>
        </p:spPr>
      </p:pic>
      <p:pic>
        <p:nvPicPr>
          <p:cNvPr id="17" name="Рисунок 16" descr="№15 Коровино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35" y="1740782"/>
            <a:ext cx="2846435" cy="174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В течение семи лет планируется строительство 84 тыс. кв. м недвижимости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62" y="3673606"/>
            <a:ext cx="2846435" cy="1912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95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A1D610-89F3-456C-87E8-18C4662920FF}"/>
              </a:ext>
            </a:extLst>
          </p:cNvPr>
          <p:cNvGrpSpPr/>
          <p:nvPr/>
        </p:nvGrpSpPr>
        <p:grpSpPr>
          <a:xfrm>
            <a:off x="348702" y="240702"/>
            <a:ext cx="14645492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BA153B08-BFF3-47FE-AFF7-09F349C1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Разработка региональной концепции КРТ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2C33E409-582B-4E92-978F-6ED33CA8A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9</a:t>
              </a:fld>
              <a:endParaRPr lang="ru-RU" altLang="ru-RU" sz="1600" dirty="0">
                <a:solidFill>
                  <a:srgbClr val="FBFBFB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131DD15-407E-4B1B-A5D6-880A7E7FFF18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FBF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561CFF-F7E7-408A-8AEF-20E902209EB7}"/>
              </a:ext>
            </a:extLst>
          </p:cNvPr>
          <p:cNvSpPr txBox="1"/>
          <p:nvPr/>
        </p:nvSpPr>
        <p:spPr>
          <a:xfrm>
            <a:off x="722242" y="1785931"/>
            <a:ext cx="13504143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Ввод жилья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Количество созданных рабочих мест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Обеспеченность социальной инфраструктурой (по видам)</a:t>
            </a: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Изменение Индекса качества городской среды</a:t>
            </a:r>
            <a:endParaRPr lang="ru-RU" sz="2200" dirty="0">
              <a:solidFill>
                <a:srgbClr val="FBFBFB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ts val="1800"/>
              </a:spcBef>
              <a:buClr>
                <a:srgbClr val="FF6D44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Дополнительные </a:t>
            </a:r>
            <a:r>
              <a:rPr lang="ru-RU" sz="2200" dirty="0">
                <a:solidFill>
                  <a:srgbClr val="FBFBFB"/>
                </a:solidFill>
                <a:latin typeface="Involve" panose="020B0502020202020204" pitchFamily="34" charset="0"/>
              </a:rPr>
              <a:t>налоговые поступления </a:t>
            </a:r>
            <a:r>
              <a:rPr lang="en-US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/ </a:t>
            </a: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бюджетные </a:t>
            </a:r>
            <a:r>
              <a:rPr lang="ru-RU" sz="2200" dirty="0" smtClean="0">
                <a:solidFill>
                  <a:srgbClr val="FBFBFB"/>
                </a:solidFill>
                <a:latin typeface="Involve" panose="020B0502020202020204" pitchFamily="34" charset="0"/>
              </a:rPr>
              <a:t>расходы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E74BD-E422-44DB-A992-C53865BC9A9E}"/>
              </a:ext>
            </a:extLst>
          </p:cNvPr>
          <p:cNvSpPr txBox="1"/>
          <p:nvPr/>
        </p:nvSpPr>
        <p:spPr>
          <a:xfrm>
            <a:off x="748570" y="738793"/>
            <a:ext cx="13093326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32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Возможные целевые показатели для Региональной концепции КРТ </a:t>
            </a:r>
            <a:endParaRPr lang="ru-RU" sz="32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9D0D7E-FFDE-4A86-B179-2FBF4307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6" y="5778481"/>
            <a:ext cx="4152887" cy="3816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" y="5778480"/>
            <a:ext cx="1196236" cy="381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2002425" y="2070849"/>
            <a:ext cx="2819427" cy="28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04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436</Words>
  <Application>Microsoft Office PowerPoint</Application>
  <PresentationFormat>Произвольный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Inter</vt:lpstr>
      <vt:lpstr>Involve</vt:lpstr>
      <vt:lpstr>Involve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Товарова</dc:creator>
  <cp:lastModifiedBy>Фурщик Моисей Александрович</cp:lastModifiedBy>
  <cp:revision>39</cp:revision>
  <dcterms:created xsi:type="dcterms:W3CDTF">2025-02-19T10:52:49Z</dcterms:created>
  <dcterms:modified xsi:type="dcterms:W3CDTF">2025-03-12T02:35:29Z</dcterms:modified>
</cp:coreProperties>
</file>