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9B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174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AB0B5F-8AB0-40BC-8D26-D9A3967DBC4F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742B8-3DA7-437F-B53F-A7BA94321F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65777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742B8-3DA7-437F-B53F-A7BA94321FE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39134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2144" y="2286000"/>
            <a:ext cx="9148787" cy="132343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ru-RU" sz="4000" b="1" dirty="0">
                <a:solidFill>
                  <a:srgbClr val="F5F5F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ОПЫТ ЗАСТРОЙЩИКОВ</a:t>
            </a:r>
          </a:p>
          <a:p>
            <a:pPr algn="ctr"/>
            <a:r>
              <a:rPr lang="ru-RU" sz="4000" b="1" dirty="0">
                <a:solidFill>
                  <a:srgbClr val="F5F5F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ЭФФЕКТИВНАЯ ЗАЩИТА В СУДАХ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3609439"/>
            <a:ext cx="7315200" cy="91440"/>
          </a:xfrm>
          <a:prstGeom prst="rect">
            <a:avLst/>
          </a:prstGeom>
          <a:solidFill>
            <a:srgbClr val="BF9B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4343690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ЭКСПЕРТИЗА В СПОРАХ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40080" y="1463040"/>
            <a:ext cx="2286000" cy="73152"/>
          </a:xfrm>
          <a:prstGeom prst="rect">
            <a:avLst/>
          </a:prstGeom>
          <a:solidFill>
            <a:srgbClr val="BF9B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7CCB18DE-661B-450B-9C45-D7461D6B23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8173485"/>
              </p:ext>
            </p:extLst>
          </p:nvPr>
        </p:nvGraphicFramePr>
        <p:xfrm>
          <a:off x="457200" y="2416000"/>
          <a:ext cx="8229600" cy="1828800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150221753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417871097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solidFill>
                            <a:srgbClr val="BF9B3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 экспертизы</a:t>
                      </a:r>
                      <a:endParaRPr lang="ru-RU" dirty="0">
                        <a:solidFill>
                          <a:srgbClr val="BF9B3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  <a:lumOff val="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rgbClr val="BF9B3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Что устанавливает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  <a:lumOff val="5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7974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Строительно-техническая</a:t>
                      </a:r>
                      <a:endParaRPr lang="ru-RU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наличие дефектов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01630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Инженерная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исправность систем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63668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Сметная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стоимость устранения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19515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Оценочная</a:t>
                      </a:r>
                      <a:endParaRPr lang="ru-RU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стоимость объекта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5227372"/>
                  </a:ext>
                </a:extLst>
              </a:tr>
            </a:tbl>
          </a:graphicData>
        </a:graphic>
      </p:graphicFrame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7B1FD05-7B85-4348-8486-EE38E6B3CE87}"/>
              </a:ext>
            </a:extLst>
          </p:cNvPr>
          <p:cNvSpPr/>
          <p:nvPr/>
        </p:nvSpPr>
        <p:spPr>
          <a:xfrm>
            <a:off x="411770" y="5124609"/>
            <a:ext cx="8732230" cy="646331"/>
          </a:xfrm>
          <a:prstGeom prst="rect">
            <a:avLst/>
          </a:prstGeom>
          <a:solidFill>
            <a:schemeClr val="tx1">
              <a:lumMod val="95000"/>
              <a:lumOff val="5000"/>
              <a:alpha val="40000"/>
            </a:schemeClr>
          </a:solidFill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BF9B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Ключевой момент: </a:t>
            </a:r>
            <a:r>
              <a:rPr lang="ru-RU" dirty="0">
                <a:solidFill>
                  <a:srgbClr val="BF9B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Судебная экспертиза является </a:t>
            </a:r>
            <a:r>
              <a:rPr lang="ru-RU" b="1" dirty="0">
                <a:solidFill>
                  <a:srgbClr val="BF9B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центральным доказательством</a:t>
            </a:r>
            <a:r>
              <a:rPr lang="ru-RU" dirty="0">
                <a:solidFill>
                  <a:srgbClr val="BF9B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определяющим исход большинства дел.</a:t>
            </a:r>
          </a:p>
        </p:txBody>
      </p:sp>
    </p:spTree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3917419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 ЭКСПЕРТУ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40080" y="1463040"/>
            <a:ext cx="2286000" cy="73152"/>
          </a:xfrm>
          <a:prstGeom prst="rect">
            <a:avLst/>
          </a:prstGeom>
          <a:solidFill>
            <a:srgbClr val="BF9B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6B1F6E37-DA2F-4FB3-8B9E-FEBC5AE151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5271863"/>
              </p:ext>
            </p:extLst>
          </p:nvPr>
        </p:nvGraphicFramePr>
        <p:xfrm>
          <a:off x="442699" y="2185302"/>
          <a:ext cx="8229600" cy="1828800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2616745985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331542727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ru-RU">
                          <a:solidFill>
                            <a:srgbClr val="BF9B3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Категория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  <a:lumOff val="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rgbClr val="BF9B3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  <a:lumOff val="5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519088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 дефекта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соответствует ли объект нормам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132068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Причина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почему возник дефект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503882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Существенность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влияет ли на эксплуатацию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342018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Стоимость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сколько стоит устранение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1284545"/>
                  </a:ext>
                </a:extLst>
              </a:tr>
            </a:tbl>
          </a:graphicData>
        </a:graphic>
      </p:graphicFrame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1E1045F-7891-40D0-95B7-9782BC1AA918}"/>
              </a:ext>
            </a:extLst>
          </p:cNvPr>
          <p:cNvSpPr/>
          <p:nvPr/>
        </p:nvSpPr>
        <p:spPr>
          <a:xfrm>
            <a:off x="442698" y="4471630"/>
            <a:ext cx="8701301" cy="646331"/>
          </a:xfrm>
          <a:prstGeom prst="rect">
            <a:avLst/>
          </a:prstGeom>
          <a:solidFill>
            <a:schemeClr val="tx1">
              <a:lumMod val="95000"/>
              <a:lumOff val="5000"/>
              <a:alpha val="40000"/>
            </a:schemeClr>
          </a:solidFill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BF9B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Ключевой момент: </a:t>
            </a:r>
            <a:r>
              <a:rPr lang="ru-RU" dirty="0">
                <a:solidFill>
                  <a:srgbClr val="BF9B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 сформулированные вопросы эксперту </a:t>
            </a:r>
            <a:r>
              <a:rPr lang="ru-RU" b="1" dirty="0">
                <a:solidFill>
                  <a:srgbClr val="BF9B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определяют выводы экспертизы и исход спора</a:t>
            </a:r>
            <a:r>
              <a:rPr lang="ru-RU" dirty="0">
                <a:solidFill>
                  <a:srgbClr val="BF9B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5877956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СРОКИ РАССМОТРЕНИЯ СПОРОВ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40080" y="1463040"/>
            <a:ext cx="2286000" cy="73152"/>
          </a:xfrm>
          <a:prstGeom prst="rect">
            <a:avLst/>
          </a:prstGeom>
          <a:solidFill>
            <a:srgbClr val="BF9B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7FC78612-390F-4F87-97C1-03463E30F4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9256922"/>
              </p:ext>
            </p:extLst>
          </p:nvPr>
        </p:nvGraphicFramePr>
        <p:xfrm>
          <a:off x="457200" y="2536737"/>
          <a:ext cx="8229600" cy="1463040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2329512533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164669439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ru-RU">
                          <a:solidFill>
                            <a:srgbClr val="BF9B3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Категория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  <a:lumOff val="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rgbClr val="BF9B3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  <a:lumOff val="5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16647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Гражданский процесс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месяцев в среднем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666224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Арбитраж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6 месяцев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945763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экспертизой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часто увеличивается на 6 месяцев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6878421"/>
                  </a:ext>
                </a:extLst>
              </a:tr>
            </a:tbl>
          </a:graphicData>
        </a:graphic>
      </p:graphicFrame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A8BE3A0B-E4DF-4048-8FCC-44C74975E945}"/>
              </a:ext>
            </a:extLst>
          </p:cNvPr>
          <p:cNvSpPr/>
          <p:nvPr/>
        </p:nvSpPr>
        <p:spPr>
          <a:xfrm>
            <a:off x="457200" y="5000322"/>
            <a:ext cx="8686800" cy="646331"/>
          </a:xfrm>
          <a:prstGeom prst="rect">
            <a:avLst/>
          </a:prstGeom>
          <a:solidFill>
            <a:schemeClr val="tx1">
              <a:lumMod val="95000"/>
              <a:lumOff val="5000"/>
              <a:alpha val="40000"/>
            </a:schemeClr>
          </a:solidFill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BF9B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Ключевой момент: </a:t>
            </a:r>
            <a:r>
              <a:rPr lang="ru-RU" dirty="0">
                <a:solidFill>
                  <a:srgbClr val="BF9B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Фактическая длительность спора чаще всего зависит </a:t>
            </a:r>
            <a:r>
              <a:rPr lang="ru-RU" b="1" dirty="0">
                <a:solidFill>
                  <a:srgbClr val="BF9B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проведения экспертизы и количества инстанций</a:t>
            </a:r>
            <a:r>
              <a:rPr lang="ru-RU" dirty="0">
                <a:solidFill>
                  <a:srgbClr val="BF9B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5308E4BF-4629-433D-B440-D03B10E199DF}"/>
              </a:ext>
            </a:extLst>
          </p:cNvPr>
          <p:cNvSpPr/>
          <p:nvPr/>
        </p:nvSpPr>
        <p:spPr>
          <a:xfrm>
            <a:off x="0" y="2514600"/>
            <a:ext cx="9144000" cy="1497899"/>
          </a:xfrm>
          <a:prstGeom prst="rect">
            <a:avLst/>
          </a:prstGeom>
          <a:solidFill>
            <a:schemeClr val="tx1">
              <a:lumMod val="95000"/>
              <a:lumOff val="5000"/>
              <a:alpha val="3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640080" y="640080"/>
            <a:ext cx="3521670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 2026–2027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40080" y="1463040"/>
            <a:ext cx="2286000" cy="73152"/>
          </a:xfrm>
          <a:prstGeom prst="rect">
            <a:avLst/>
          </a:prstGeom>
          <a:solidFill>
            <a:srgbClr val="BF9B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7FC78612-390F-4F87-97C1-03463E30F4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8064006"/>
              </p:ext>
            </p:extLst>
          </p:nvPr>
        </p:nvGraphicFramePr>
        <p:xfrm>
          <a:off x="386179" y="4343400"/>
          <a:ext cx="8229600" cy="2103120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2329512533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164669439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rgbClr val="BF9B3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Тенденция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  <a:lumOff val="5000"/>
                        <a:alpha val="3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rgbClr val="BF9B3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Последствие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  <a:lumOff val="5000"/>
                        <a:alpha val="3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16647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Завершение мораториев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рост количества исков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533923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Усиление технических стандартов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рост роли экспертизы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666224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Штраф 5%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снижение санкционной нагрузки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945763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Активизация исполнительных производств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новые споры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6878421"/>
                  </a:ext>
                </a:extLst>
              </a:tr>
            </a:tbl>
          </a:graphicData>
        </a:graphic>
      </p:graphicFrame>
      <p:sp>
        <p:nvSpPr>
          <p:cNvPr id="7" name="Rectangle 2">
            <a:extLst>
              <a:ext uri="{FF2B5EF4-FFF2-40B4-BE49-F238E27FC236}">
                <a16:creationId xmlns:a16="http://schemas.microsoft.com/office/drawing/2014/main" id="{342B42B9-2753-4A39-9E2C-60321917AEC1}"/>
              </a:ext>
            </a:extLst>
          </p:cNvPr>
          <p:cNvSpPr/>
          <p:nvPr/>
        </p:nvSpPr>
        <p:spPr>
          <a:xfrm>
            <a:off x="-221941" y="2420266"/>
            <a:ext cx="9445840" cy="64676"/>
          </a:xfrm>
          <a:prstGeom prst="rect">
            <a:avLst/>
          </a:prstGeom>
          <a:gradFill>
            <a:gsLst>
              <a:gs pos="0">
                <a:srgbClr val="BF9B30"/>
              </a:gs>
              <a:gs pos="100000">
                <a:schemeClr val="bg1">
                  <a:lumMod val="50000"/>
                </a:schemeClr>
              </a:gs>
            </a:gsLst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6C95826-2BC0-4C1C-887F-34AA5F14EB1C}"/>
              </a:ext>
            </a:extLst>
          </p:cNvPr>
          <p:cNvSpPr txBox="1"/>
          <p:nvPr/>
        </p:nvSpPr>
        <p:spPr>
          <a:xfrm>
            <a:off x="640080" y="2011680"/>
            <a:ext cx="704039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62F4709-5960-4AA8-8ADF-DDA3C77666EB}"/>
              </a:ext>
            </a:extLst>
          </p:cNvPr>
          <p:cNvSpPr txBox="1"/>
          <p:nvPr/>
        </p:nvSpPr>
        <p:spPr>
          <a:xfrm>
            <a:off x="429719" y="2442839"/>
            <a:ext cx="18288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</a:t>
            </a:r>
            <a:r>
              <a:rPr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антикризисных</a:t>
            </a:r>
            <a:r>
              <a:rPr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</a:t>
            </a:r>
            <a:endParaRPr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ПП РФ №326</a:t>
            </a:r>
          </a:p>
          <a:p>
            <a:pPr algn="just"/>
            <a:r>
              <a:rPr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ограничение</a:t>
            </a:r>
            <a:r>
              <a:rPr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санкций</a:t>
            </a:r>
            <a:endParaRPr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54BE04B-4324-4508-AF2E-541BB22ECA31}"/>
              </a:ext>
            </a:extLst>
          </p:cNvPr>
          <p:cNvSpPr txBox="1"/>
          <p:nvPr/>
        </p:nvSpPr>
        <p:spPr>
          <a:xfrm>
            <a:off x="2743200" y="2011680"/>
            <a:ext cx="704039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C356488-A0B5-46FC-A9B3-366374F95C4F}"/>
              </a:ext>
            </a:extLst>
          </p:cNvPr>
          <p:cNvSpPr txBox="1"/>
          <p:nvPr/>
        </p:nvSpPr>
        <p:spPr>
          <a:xfrm>
            <a:off x="2563427" y="2438489"/>
            <a:ext cx="149144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Минимальные</a:t>
            </a:r>
            <a:r>
              <a:rPr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</a:t>
            </a:r>
            <a:endParaRPr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отделке</a:t>
            </a:r>
            <a:endParaRPr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</a:t>
            </a:r>
            <a:r>
              <a:rPr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Минстроя</a:t>
            </a:r>
            <a:r>
              <a:rPr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№91/</a:t>
            </a:r>
            <a:r>
              <a:rPr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</a:t>
            </a:r>
            <a:endParaRPr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4C87B08-E9A3-41CE-AE8F-EB704AD69928}"/>
              </a:ext>
            </a:extLst>
          </p:cNvPr>
          <p:cNvSpPr txBox="1"/>
          <p:nvPr/>
        </p:nvSpPr>
        <p:spPr>
          <a:xfrm>
            <a:off x="4846320" y="2011680"/>
            <a:ext cx="704039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14D4B1F-2E93-4233-8500-11E7281708AD}"/>
              </a:ext>
            </a:extLst>
          </p:cNvPr>
          <p:cNvSpPr txBox="1"/>
          <p:nvPr/>
        </p:nvSpPr>
        <p:spPr>
          <a:xfrm>
            <a:off x="4756433" y="2487079"/>
            <a:ext cx="149144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Окончание</a:t>
            </a:r>
            <a:r>
              <a:rPr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неучета</a:t>
            </a:r>
            <a:endParaRPr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периода</a:t>
            </a:r>
            <a:r>
              <a:rPr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неустоек</a:t>
            </a:r>
            <a:endParaRPr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новая</a:t>
            </a:r>
            <a:r>
              <a:rPr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волна</a:t>
            </a:r>
            <a:r>
              <a:rPr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исков</a:t>
            </a:r>
            <a:endParaRPr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6B105D0-A52A-432D-9049-8C5FB5C792C2}"/>
              </a:ext>
            </a:extLst>
          </p:cNvPr>
          <p:cNvSpPr txBox="1"/>
          <p:nvPr/>
        </p:nvSpPr>
        <p:spPr>
          <a:xfrm>
            <a:off x="6949440" y="2011680"/>
            <a:ext cx="704039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2027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6FE044A-B26A-4E49-A4C4-643ADF9AC5A6}"/>
              </a:ext>
            </a:extLst>
          </p:cNvPr>
          <p:cNvSpPr txBox="1"/>
          <p:nvPr/>
        </p:nvSpPr>
        <p:spPr>
          <a:xfrm>
            <a:off x="6798519" y="2489180"/>
            <a:ext cx="181726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Рост</a:t>
            </a:r>
            <a:r>
              <a:rPr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споров</a:t>
            </a:r>
            <a:endParaRPr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исполнению</a:t>
            </a:r>
            <a:r>
              <a:rPr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решений</a:t>
            </a:r>
            <a:endParaRPr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пересчету</a:t>
            </a:r>
            <a:r>
              <a:rPr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санкций</a:t>
            </a:r>
            <a:endParaRPr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трелка: вправо 4">
            <a:extLst>
              <a:ext uri="{FF2B5EF4-FFF2-40B4-BE49-F238E27FC236}">
                <a16:creationId xmlns:a16="http://schemas.microsoft.com/office/drawing/2014/main" id="{BA9E9B7C-CF54-45BF-9AF3-5770A3335200}"/>
              </a:ext>
            </a:extLst>
          </p:cNvPr>
          <p:cNvSpPr/>
          <p:nvPr/>
        </p:nvSpPr>
        <p:spPr>
          <a:xfrm>
            <a:off x="1761723" y="2085127"/>
            <a:ext cx="496796" cy="251158"/>
          </a:xfrm>
          <a:prstGeom prst="rightArrow">
            <a:avLst/>
          </a:prstGeom>
          <a:solidFill>
            <a:srgbClr val="BF9B30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: вправо 15">
            <a:extLst>
              <a:ext uri="{FF2B5EF4-FFF2-40B4-BE49-F238E27FC236}">
                <a16:creationId xmlns:a16="http://schemas.microsoft.com/office/drawing/2014/main" id="{D1422817-7217-4AF1-9441-0F8F6863DF1F}"/>
              </a:ext>
            </a:extLst>
          </p:cNvPr>
          <p:cNvSpPr/>
          <p:nvPr/>
        </p:nvSpPr>
        <p:spPr>
          <a:xfrm>
            <a:off x="3884020" y="2080777"/>
            <a:ext cx="496796" cy="251158"/>
          </a:xfrm>
          <a:prstGeom prst="rightArrow">
            <a:avLst/>
          </a:prstGeom>
          <a:solidFill>
            <a:srgbClr val="BF9B30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: вправо 16">
            <a:extLst>
              <a:ext uri="{FF2B5EF4-FFF2-40B4-BE49-F238E27FC236}">
                <a16:creationId xmlns:a16="http://schemas.microsoft.com/office/drawing/2014/main" id="{B4BE1874-CB1E-4877-83B9-8BE1108F1F2B}"/>
              </a:ext>
            </a:extLst>
          </p:cNvPr>
          <p:cNvSpPr/>
          <p:nvPr/>
        </p:nvSpPr>
        <p:spPr>
          <a:xfrm>
            <a:off x="6122138" y="2110887"/>
            <a:ext cx="496796" cy="251158"/>
          </a:xfrm>
          <a:prstGeom prst="rightArrow">
            <a:avLst/>
          </a:prstGeom>
          <a:solidFill>
            <a:srgbClr val="BF9B30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9752352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8E18BF3C-F7A5-463A-92A0-147A179E1DFF}"/>
              </a:ext>
            </a:extLst>
          </p:cNvPr>
          <p:cNvSpPr/>
          <p:nvPr/>
        </p:nvSpPr>
        <p:spPr>
          <a:xfrm>
            <a:off x="0" y="2233135"/>
            <a:ext cx="9144000" cy="2356619"/>
          </a:xfrm>
          <a:prstGeom prst="rect">
            <a:avLst/>
          </a:prstGeom>
          <a:solidFill>
            <a:schemeClr val="tx1">
              <a:lumMod val="95000"/>
              <a:lumOff val="5000"/>
              <a:alpha val="17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640080" y="640080"/>
            <a:ext cx="1462003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40080" y="1463040"/>
            <a:ext cx="2286000" cy="73152"/>
          </a:xfrm>
          <a:prstGeom prst="rect">
            <a:avLst/>
          </a:prstGeom>
          <a:solidFill>
            <a:srgbClr val="BF9B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16D26B0A-5662-49AE-855F-0D987E589FFE}"/>
              </a:ext>
            </a:extLst>
          </p:cNvPr>
          <p:cNvSpPr/>
          <p:nvPr/>
        </p:nvSpPr>
        <p:spPr>
          <a:xfrm>
            <a:off x="474955" y="2690336"/>
            <a:ext cx="538430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BF9B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Эффективная защита застройщика строится на:</a:t>
            </a:r>
          </a:p>
          <a:p>
            <a:pPr>
              <a:buFont typeface="+mj-lt"/>
              <a:buAutoNum type="arabicPeriod"/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корректной 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договорной архитектуре ДДУ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управлении процедурой приёмки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точных расчётах санкций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использовании судебной экспертизы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9600293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8018926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ПЕРЕСТРОЙКА МОДЕЛИ СПОРОВ 2024–2026</a:t>
            </a:r>
          </a:p>
        </p:txBody>
      </p:sp>
      <p:sp>
        <p:nvSpPr>
          <p:cNvPr id="3" name="Rectangle 2"/>
          <p:cNvSpPr/>
          <p:nvPr/>
        </p:nvSpPr>
        <p:spPr>
          <a:xfrm>
            <a:off x="640080" y="1463040"/>
            <a:ext cx="2286000" cy="73152"/>
          </a:xfrm>
          <a:prstGeom prst="rect">
            <a:avLst/>
          </a:prstGeom>
          <a:solidFill>
            <a:srgbClr val="BF9B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561E1673-CEC4-4DA1-B4A4-E379D58FE2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2303801"/>
              </p:ext>
            </p:extLst>
          </p:nvPr>
        </p:nvGraphicFramePr>
        <p:xfrm>
          <a:off x="457198" y="2400141"/>
          <a:ext cx="8388222" cy="2926080"/>
        </p:xfrm>
        <a:graphic>
          <a:graphicData uri="http://schemas.openxmlformats.org/drawingml/2006/table">
            <a:tbl>
              <a:tblPr/>
              <a:tblGrid>
                <a:gridCol w="4194111">
                  <a:extLst>
                    <a:ext uri="{9D8B030D-6E8A-4147-A177-3AD203B41FA5}">
                      <a16:colId xmlns:a16="http://schemas.microsoft.com/office/drawing/2014/main" val="103249843"/>
                    </a:ext>
                  </a:extLst>
                </a:gridCol>
                <a:gridCol w="4194111">
                  <a:extLst>
                    <a:ext uri="{9D8B030D-6E8A-4147-A177-3AD203B41FA5}">
                      <a16:colId xmlns:a16="http://schemas.microsoft.com/office/drawing/2014/main" val="182743981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BF9B3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Фактор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  <a:lumOff val="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BF9B3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Суть</a:t>
                      </a:r>
                      <a:r>
                        <a:rPr lang="ru-RU" dirty="0">
                          <a:solidFill>
                            <a:srgbClr val="BF9B3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b="1" dirty="0">
                          <a:solidFill>
                            <a:srgbClr val="BF9B3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изменений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  <a:lumOff val="5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222666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Изменение модели ответственности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Введён штраф </a:t>
                      </a:r>
                      <a:r>
                        <a:rPr lang="ru-RU" b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5% вместо 50% потребительского штрафа</a:t>
                      </a:r>
                      <a:endParaRPr lang="ru-RU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257252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Гарантийная модель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Разделена на объект, инженерные системы и отделку</a:t>
                      </a:r>
                      <a:r>
                        <a:rPr lang="en-US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 </a:t>
                      </a:r>
                      <a:r>
                        <a:rPr lang="ru-RU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уменьшение сроков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917618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Антикризисный режим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Ограничение санкций и «</a:t>
                      </a:r>
                      <a:r>
                        <a:rPr lang="ru-RU" dirty="0" err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неучёт</a:t>
                      </a:r>
                      <a:r>
                        <a:rPr lang="ru-RU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периода» для начисления неустоек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476848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Изменение приёмки объектов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Введён обязательный </a:t>
                      </a:r>
                      <a:r>
                        <a:rPr lang="ru-RU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 при споре о дефектах</a:t>
                      </a:r>
                      <a:endParaRPr lang="ru-RU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2952758"/>
                  </a:ext>
                </a:extLst>
              </a:tr>
            </a:tbl>
          </a:graphicData>
        </a:graphic>
      </p:graphicFrame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71FEB7BA-2C11-4FC0-A1B9-30B5AA5ABC66}"/>
              </a:ext>
            </a:extLst>
          </p:cNvPr>
          <p:cNvSpPr/>
          <p:nvPr/>
        </p:nvSpPr>
        <p:spPr>
          <a:xfrm>
            <a:off x="457200" y="5394960"/>
            <a:ext cx="8686800" cy="923330"/>
          </a:xfrm>
          <a:prstGeom prst="rect">
            <a:avLst/>
          </a:prstGeom>
          <a:solidFill>
            <a:schemeClr val="tx1">
              <a:lumMod val="95000"/>
              <a:lumOff val="5000"/>
              <a:alpha val="40000"/>
            </a:schemeClr>
          </a:solidFill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BF9B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</a:t>
            </a:r>
            <a:r>
              <a:rPr lang="ru-RU" dirty="0">
                <a:solidFill>
                  <a:srgbClr val="BF9B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dirty="0">
                <a:solidFill>
                  <a:srgbClr val="BF9B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BF9B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Суды всё чаще опираются </a:t>
            </a:r>
            <a:r>
              <a:rPr lang="ru-RU" b="1" dirty="0">
                <a:solidFill>
                  <a:srgbClr val="BF9B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формулы закона и технические стандарты</a:t>
            </a:r>
            <a:r>
              <a:rPr lang="ru-RU" dirty="0">
                <a:solidFill>
                  <a:srgbClr val="BF9B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не на субъективные акты сторон.</a:t>
            </a:r>
          </a:p>
        </p:txBody>
      </p:sp>
    </p:spTree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7635937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ПЕРЕСТРОЙКА МОДЕЛИ СПОРОВ 2024–2026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40080" y="1463040"/>
            <a:ext cx="2286000" cy="73152"/>
          </a:xfrm>
          <a:prstGeom prst="rect">
            <a:avLst/>
          </a:prstGeom>
          <a:solidFill>
            <a:srgbClr val="BF9B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159CD9E5-3BEF-4486-93ED-976D5CFACD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8667244"/>
              </p:ext>
            </p:extLst>
          </p:nvPr>
        </p:nvGraphicFramePr>
        <p:xfrm>
          <a:off x="457200" y="2674461"/>
          <a:ext cx="8229600" cy="2377440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1143189866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37665478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BF9B3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Было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BF9B3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Стало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531824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Основной инструмент дольщика — </a:t>
                      </a:r>
                      <a:r>
                        <a:rPr lang="ru-RU" dirty="0" err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ЗоЗПП</a:t>
                      </a:r>
                      <a:endParaRPr lang="ru-RU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Основной инструмент — </a:t>
                      </a:r>
                      <a:r>
                        <a:rPr lang="ru-RU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214-ФЗ</a:t>
                      </a:r>
                      <a:endParaRPr lang="ru-RU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378467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Штраф 50%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Штраф </a:t>
                      </a:r>
                      <a:r>
                        <a:rPr lang="ru-RU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5% по ст.10 214-ФЗ</a:t>
                      </a:r>
                      <a:endParaRPr lang="ru-RU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418565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Свободная оценка дефектов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Привязка к </a:t>
                      </a:r>
                      <a:r>
                        <a:rPr lang="ru-RU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минимальным требованиям Минстроя</a:t>
                      </a:r>
                      <a:endParaRPr lang="ru-RU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714717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Массовые санкции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Ограничение санкций и моратории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8900453"/>
                  </a:ext>
                </a:extLst>
              </a:tr>
            </a:tbl>
          </a:graphicData>
        </a:graphic>
      </p:graphicFrame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6CEBB2EE-4F93-4244-9072-D75B10177B6D}"/>
              </a:ext>
            </a:extLst>
          </p:cNvPr>
          <p:cNvSpPr/>
          <p:nvPr/>
        </p:nvSpPr>
        <p:spPr>
          <a:xfrm>
            <a:off x="457200" y="5488593"/>
            <a:ext cx="8686800" cy="646331"/>
          </a:xfrm>
          <a:prstGeom prst="rect">
            <a:avLst/>
          </a:prstGeom>
          <a:solidFill>
            <a:schemeClr val="tx1">
              <a:lumMod val="95000"/>
              <a:lumOff val="5000"/>
              <a:alpha val="40000"/>
            </a:schemeClr>
          </a:solidFill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BF9B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Ключевой результат:</a:t>
            </a:r>
            <a:br>
              <a:rPr lang="ru-RU" dirty="0">
                <a:solidFill>
                  <a:srgbClr val="BF9B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BF9B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 исков к застройщикам существенно снизилась.</a:t>
            </a:r>
          </a:p>
        </p:txBody>
      </p:sp>
    </p:spTree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8336193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СТОЛПЫ ЗАЩИТЫ ЗАСТРОЙЩИКА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40080" y="1463040"/>
            <a:ext cx="2286000" cy="73152"/>
          </a:xfrm>
          <a:prstGeom prst="rect">
            <a:avLst/>
          </a:prstGeom>
          <a:solidFill>
            <a:srgbClr val="BF9B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970958FA-1D52-4D65-B13C-93D60342AF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8305922"/>
              </p:ext>
            </p:extLst>
          </p:nvPr>
        </p:nvGraphicFramePr>
        <p:xfrm>
          <a:off x="457200" y="2354421"/>
          <a:ext cx="8229600" cy="3017520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3061098778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35298566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BF9B3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Столп защиты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  <a:lumOff val="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BF9B3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  <a:lumOff val="5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91633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Контрактная архитектура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Точные характеристики объекта и порядок передачи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255644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Стандарт отделки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Привязка качества к зарегистрированному стандарту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100747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приёмкой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Актирование дефектов и контроль доступа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654389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Процессуальная дисциплина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Корректные расчёты санкций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18623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Экспертиза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Основной инструмент доказательств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4351860"/>
                  </a:ext>
                </a:extLst>
              </a:tr>
            </a:tbl>
          </a:graphicData>
        </a:graphic>
      </p:graphicFrame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09E224C8-0679-4CAB-A9E4-C40877B8995D}"/>
              </a:ext>
            </a:extLst>
          </p:cNvPr>
          <p:cNvSpPr/>
          <p:nvPr/>
        </p:nvSpPr>
        <p:spPr>
          <a:xfrm>
            <a:off x="457200" y="5541860"/>
            <a:ext cx="8686800" cy="646331"/>
          </a:xfrm>
          <a:prstGeom prst="rect">
            <a:avLst/>
          </a:prstGeom>
          <a:solidFill>
            <a:schemeClr val="tx1">
              <a:lumMod val="95000"/>
              <a:lumOff val="5000"/>
              <a:alpha val="40000"/>
            </a:schemeClr>
          </a:solidFill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BF9B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Ключевой момент: </a:t>
            </a:r>
            <a:r>
              <a:rPr lang="ru-RU" dirty="0">
                <a:solidFill>
                  <a:srgbClr val="BF9B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Эффективная защита строится не только в суде, а </a:t>
            </a:r>
            <a:r>
              <a:rPr lang="ru-RU" b="1" dirty="0">
                <a:solidFill>
                  <a:srgbClr val="BF9B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всей цепочке: договор — приёмка — доказательства — экспертиза</a:t>
            </a:r>
            <a:r>
              <a:rPr lang="ru-RU" dirty="0">
                <a:solidFill>
                  <a:srgbClr val="BF9B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7936403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ПО ПОДГОТОВКЕ ЗАЩИТЫ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40080" y="1463040"/>
            <a:ext cx="2286000" cy="73152"/>
          </a:xfrm>
          <a:prstGeom prst="rect">
            <a:avLst/>
          </a:prstGeom>
          <a:solidFill>
            <a:srgbClr val="BF9B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D61BC6E2-A0C5-4672-87AD-74608BE638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2255912"/>
              </p:ext>
            </p:extLst>
          </p:nvPr>
        </p:nvGraphicFramePr>
        <p:xfrm>
          <a:off x="457200" y="2135587"/>
          <a:ext cx="8229600" cy="2194560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2890191729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395166581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BF9B3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Направление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  <a:lumOff val="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BF9B3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Практические действия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  <a:lumOff val="5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879681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Договорная база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включение стандарта отделки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698445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Коммуникации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фиксирование уведомлений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214696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Документооборот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акты осмотра, фотоматериалы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030761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Расчёты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использование мораторных периодов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843956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Судебная стратегия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экспертизой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7564700"/>
                  </a:ext>
                </a:extLst>
              </a:tr>
            </a:tbl>
          </a:graphicData>
        </a:graphic>
      </p:graphicFrame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44060045-5729-4F5C-81F5-9B76CEA2F08D}"/>
              </a:ext>
            </a:extLst>
          </p:cNvPr>
          <p:cNvSpPr/>
          <p:nvPr/>
        </p:nvSpPr>
        <p:spPr>
          <a:xfrm>
            <a:off x="457200" y="5106854"/>
            <a:ext cx="8686800" cy="646331"/>
          </a:xfrm>
          <a:prstGeom prst="rect">
            <a:avLst/>
          </a:prstGeom>
          <a:solidFill>
            <a:schemeClr val="tx1">
              <a:lumMod val="95000"/>
              <a:lumOff val="5000"/>
              <a:alpha val="40000"/>
            </a:schemeClr>
          </a:solidFill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BF9B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Ключевой момент: </a:t>
            </a:r>
            <a:r>
              <a:rPr lang="ru-RU" dirty="0">
                <a:solidFill>
                  <a:srgbClr val="BF9B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Главная задача юриста застройщика — </a:t>
            </a:r>
            <a:r>
              <a:rPr lang="ru-RU" b="1" dirty="0">
                <a:solidFill>
                  <a:srgbClr val="BF9B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создать доказательственную систему ещё до возникновения спора</a:t>
            </a:r>
            <a:r>
              <a:rPr lang="ru-RU" dirty="0">
                <a:solidFill>
                  <a:srgbClr val="BF9B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416316"/>
            <a:ext cx="5766066" cy="95410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ПРАКТИКА ВЗАИМОДЕЙСТВИЯ </a:t>
            </a:r>
            <a:b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ДОЛЬЩИКАМИ ПРИ ПРИЕМКЕ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40080" y="1463040"/>
            <a:ext cx="2286000" cy="73152"/>
          </a:xfrm>
          <a:prstGeom prst="rect">
            <a:avLst/>
          </a:prstGeom>
          <a:solidFill>
            <a:srgbClr val="BF9B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4C38642B-C68D-4837-BC34-756A873C25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0076023"/>
              </p:ext>
            </p:extLst>
          </p:nvPr>
        </p:nvGraphicFramePr>
        <p:xfrm>
          <a:off x="457200" y="2167546"/>
          <a:ext cx="8229600" cy="1828800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2408603661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596099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rgbClr val="BF9B3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Этап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  <a:lumOff val="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rgbClr val="BF9B3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  <a:lumOff val="5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203272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Уведомление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извещение о готовности объекта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779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Осмотр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проведение приёмки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769746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Фиксация дефектов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акт осмотра или передаточный акт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522911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Передача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подписание акта передачи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7737903"/>
                  </a:ext>
                </a:extLst>
              </a:tr>
            </a:tbl>
          </a:graphicData>
        </a:graphic>
      </p:graphicFrame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AE4484CD-9885-4E91-A87F-470C46FBC767}"/>
              </a:ext>
            </a:extLst>
          </p:cNvPr>
          <p:cNvSpPr/>
          <p:nvPr/>
        </p:nvSpPr>
        <p:spPr>
          <a:xfrm>
            <a:off x="457200" y="4933295"/>
            <a:ext cx="8686800" cy="646331"/>
          </a:xfrm>
          <a:prstGeom prst="rect">
            <a:avLst/>
          </a:prstGeom>
          <a:solidFill>
            <a:schemeClr val="tx1">
              <a:lumMod val="95000"/>
              <a:lumOff val="5000"/>
              <a:alpha val="40000"/>
            </a:schemeClr>
          </a:solidFill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BF9B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Ключевой момент: </a:t>
            </a:r>
            <a:r>
              <a:rPr lang="ru-RU" dirty="0">
                <a:solidFill>
                  <a:srgbClr val="BF9B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Процедура приёмки — </a:t>
            </a:r>
            <a:r>
              <a:rPr lang="ru-RU" b="1" dirty="0">
                <a:solidFill>
                  <a:srgbClr val="BF9B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ключевой этап формирования доказательств будущего судебного спора</a:t>
            </a:r>
            <a:r>
              <a:rPr lang="ru-RU" dirty="0">
                <a:solidFill>
                  <a:srgbClr val="BF9B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77099" y="640080"/>
            <a:ext cx="4189801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ДЕФЕКТАМИ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40080" y="1463040"/>
            <a:ext cx="2286000" cy="73152"/>
          </a:xfrm>
          <a:prstGeom prst="rect">
            <a:avLst/>
          </a:prstGeom>
          <a:solidFill>
            <a:srgbClr val="BF9B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1E7344DB-AFF1-4486-8C2C-468E254C12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0639008"/>
              </p:ext>
            </p:extLst>
          </p:nvPr>
        </p:nvGraphicFramePr>
        <p:xfrm>
          <a:off x="469641" y="1777779"/>
          <a:ext cx="8229600" cy="1463040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3018639399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302923616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rgbClr val="BF9B3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 ситуации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  <a:lumOff val="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rgbClr val="BF9B3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Решение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  <a:lumOff val="5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28670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Незначительные дефекты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фиксируются в передаточном акте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454535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Существенные дефекты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составляется акт осмотра специалиста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547174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Спор о перечне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решается актом специалиста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1703848"/>
                  </a:ext>
                </a:extLst>
              </a:tr>
            </a:tbl>
          </a:graphicData>
        </a:graphic>
      </p:graphicFrame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995665D4-16E1-48ED-A199-01AF0FC2830F}"/>
              </a:ext>
            </a:extLst>
          </p:cNvPr>
          <p:cNvSpPr/>
          <p:nvPr/>
        </p:nvSpPr>
        <p:spPr>
          <a:xfrm>
            <a:off x="457200" y="5080221"/>
            <a:ext cx="8686800" cy="646331"/>
          </a:xfrm>
          <a:prstGeom prst="rect">
            <a:avLst/>
          </a:prstGeom>
          <a:solidFill>
            <a:schemeClr val="tx1">
              <a:lumMod val="95000"/>
              <a:lumOff val="5000"/>
              <a:alpha val="40000"/>
            </a:schemeClr>
          </a:solidFill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BF9B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Ключевой момент: </a:t>
            </a:r>
            <a:r>
              <a:rPr lang="ru-RU" dirty="0">
                <a:solidFill>
                  <a:srgbClr val="BF9B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Правильная фиксация дефектов позволяет </a:t>
            </a:r>
            <a:r>
              <a:rPr lang="ru-RU" b="1" dirty="0">
                <a:solidFill>
                  <a:srgbClr val="BF9B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контролировать размер требований и избежать необоснованных исков</a:t>
            </a:r>
            <a:r>
              <a:rPr lang="ru-RU" dirty="0">
                <a:solidFill>
                  <a:srgbClr val="BF9B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F1628098-EBF8-47FA-93CE-90469A7BCA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7244756"/>
              </p:ext>
            </p:extLst>
          </p:nvPr>
        </p:nvGraphicFramePr>
        <p:xfrm>
          <a:off x="469641" y="3242374"/>
          <a:ext cx="8229600" cy="731520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2668213958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8778410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Сроки устранения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 календарных дней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78792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Отказ от приемки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Односторонний акт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8567439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5615768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СУДЕБНЫЙ ПОДХОД К СПОРАМ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40080" y="1463040"/>
            <a:ext cx="2286000" cy="73152"/>
          </a:xfrm>
          <a:prstGeom prst="rect">
            <a:avLst/>
          </a:prstGeom>
          <a:solidFill>
            <a:srgbClr val="BF9B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56265D3D-E407-42E5-954F-BD36D2A976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1305013"/>
              </p:ext>
            </p:extLst>
          </p:nvPr>
        </p:nvGraphicFramePr>
        <p:xfrm>
          <a:off x="457200" y="2377440"/>
          <a:ext cx="8229600" cy="2377440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2901573318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175797195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rgbClr val="BF9B3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 требований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  <a:lumOff val="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rgbClr val="BF9B3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Подход суда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  <a:lumOff val="5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808881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Просрочка передачи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1/300 или 1/150 ставки ЦБ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529176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Штраф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применяется </a:t>
                      </a:r>
                      <a:r>
                        <a:rPr lang="ru-RU" b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5% по 214-ФЗ</a:t>
                      </a:r>
                      <a:endParaRPr lang="ru-RU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75949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Дефекты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назначается судебная экспертиза, сумма взысканий до 3% от цены договора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12838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Расторжение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требуется доказательство существенности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9509690"/>
                  </a:ext>
                </a:extLst>
              </a:tr>
            </a:tbl>
          </a:graphicData>
        </a:graphic>
      </p:graphicFrame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0C05F6B8-17FA-4952-86E6-09169145812C}"/>
              </a:ext>
            </a:extLst>
          </p:cNvPr>
          <p:cNvSpPr/>
          <p:nvPr/>
        </p:nvSpPr>
        <p:spPr>
          <a:xfrm>
            <a:off x="457200" y="4771370"/>
            <a:ext cx="8686800" cy="646331"/>
          </a:xfrm>
          <a:prstGeom prst="rect">
            <a:avLst/>
          </a:prstGeom>
          <a:solidFill>
            <a:schemeClr val="tx1">
              <a:lumMod val="95000"/>
              <a:lumOff val="5000"/>
              <a:alpha val="40000"/>
            </a:schemeClr>
          </a:solidFill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BF9B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Ключевой момент: </a:t>
            </a:r>
            <a:r>
              <a:rPr lang="ru-RU" dirty="0">
                <a:solidFill>
                  <a:srgbClr val="BF9B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Суды стремятся применять </a:t>
            </a:r>
            <a:r>
              <a:rPr lang="ru-RU" b="1" dirty="0">
                <a:solidFill>
                  <a:srgbClr val="BF9B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строгие формулы закона</a:t>
            </a:r>
            <a:r>
              <a:rPr lang="ru-RU" dirty="0">
                <a:solidFill>
                  <a:srgbClr val="BF9B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не субъективную оценку обстоятельств.</a:t>
            </a:r>
          </a:p>
        </p:txBody>
      </p:sp>
    </p:spTree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6622069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МИНИМИЗАЦИЯ СУДЕБНЫХ РИСКОВ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40080" y="1463040"/>
            <a:ext cx="2286000" cy="73152"/>
          </a:xfrm>
          <a:prstGeom prst="rect">
            <a:avLst/>
          </a:prstGeom>
          <a:solidFill>
            <a:srgbClr val="BF9B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schemeClr val="bg1"/>
              </a:solidFill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1242C771-7650-405E-80E2-6FD8E1A65D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3466241"/>
              </p:ext>
            </p:extLst>
          </p:nvPr>
        </p:nvGraphicFramePr>
        <p:xfrm>
          <a:off x="457200" y="2514600"/>
          <a:ext cx="8229600" cy="1828800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3387888625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43854472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ru-RU">
                          <a:solidFill>
                            <a:srgbClr val="BF9B3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rgbClr val="BF9B3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Практика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794995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Доказывание уведомлений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подтверждение передачи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973734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Перерасчёт санкций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применение мораториев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355794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Экспертиза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ключевой инструмент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631339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Процессуальная стратегия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работа с претензиями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6900445"/>
                  </a:ext>
                </a:extLst>
              </a:tr>
            </a:tbl>
          </a:graphicData>
        </a:graphic>
      </p:graphicFrame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1D5E15A9-FC84-4B59-AC9B-AEDC2F21D81C}"/>
              </a:ext>
            </a:extLst>
          </p:cNvPr>
          <p:cNvSpPr/>
          <p:nvPr/>
        </p:nvSpPr>
        <p:spPr>
          <a:xfrm>
            <a:off x="457200" y="5026955"/>
            <a:ext cx="8686800" cy="646331"/>
          </a:xfrm>
          <a:prstGeom prst="rect">
            <a:avLst/>
          </a:prstGeom>
          <a:solidFill>
            <a:schemeClr val="tx1">
              <a:alpha val="40000"/>
            </a:schemeClr>
          </a:solidFill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BF9B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Ключевой момент: </a:t>
            </a:r>
            <a:r>
              <a:rPr lang="ru-RU" dirty="0">
                <a:solidFill>
                  <a:srgbClr val="BF9B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Даже при проигрыше спора грамотная стратегия позволяет </a:t>
            </a:r>
            <a:r>
              <a:rPr lang="ru-RU" b="1" dirty="0">
                <a:solidFill>
                  <a:srgbClr val="BF9B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кратно снизить размер взысканий</a:t>
            </a:r>
            <a:r>
              <a:rPr lang="ru-RU" dirty="0">
                <a:solidFill>
                  <a:srgbClr val="BF9B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612</Words>
  <Application>Microsoft Office PowerPoint</Application>
  <PresentationFormat>Экран (4:3)</PresentationFormat>
  <Paragraphs>172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Евгений Куликов</dc:creator>
  <cp:keywords/>
  <dc:description>generated using python-pptx</dc:description>
  <cp:lastModifiedBy>Диана Юнусова</cp:lastModifiedBy>
  <cp:revision>20</cp:revision>
  <dcterms:created xsi:type="dcterms:W3CDTF">2013-01-27T09:14:16Z</dcterms:created>
  <dcterms:modified xsi:type="dcterms:W3CDTF">2026-03-04T13:35:44Z</dcterms:modified>
  <cp:category/>
</cp:coreProperties>
</file>