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media/image3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74" r:id="rId5"/>
    <p:sldId id="275" r:id="rId6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44"/>
    <a:srgbClr val="1C1C1C"/>
    <a:srgbClr val="FBFBFB"/>
    <a:srgbClr val="EDEDED"/>
    <a:srgbClr val="39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C314-6C34-4E0C-9F60-C5334E50286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BEC67-A7ED-48BC-BD22-4FD0DB08A14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2636-A02A-4D5E-A3A5-CE965F2AF0A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7398-2CA6-42DC-88F0-056FE1EC04A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emf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emf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emf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emf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3" Type="http://schemas.openxmlformats.org/officeDocument/2006/relationships/image" Target="../media/image25.emf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3" Type="http://schemas.openxmlformats.org/officeDocument/2006/relationships/image" Target="../media/image29.emf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emf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emf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emf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19100" y="1505494"/>
            <a:ext cx="859155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Аналитика рынка недвижимости. </a:t>
            </a:r>
            <a:b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</a:br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Апрель 2025 г.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9100" y="4958684"/>
            <a:ext cx="467201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Кирилл </a:t>
            </a:r>
            <a:r>
              <a:rPr lang="ru-RU" sz="1800" dirty="0" err="1">
                <a:solidFill>
                  <a:srgbClr val="1C1C1C"/>
                </a:solidFill>
                <a:latin typeface="Involve" panose="020B0502020202020204" pitchFamily="34" charset="0"/>
              </a:rPr>
              <a:t>Холопик</a:t>
            </a:r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, 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Руководитель портала ЕРЗ.РФ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03.04.2025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" y="1"/>
            <a:ext cx="3294828" cy="1108364"/>
            <a:chOff x="0" y="0"/>
            <a:chExt cx="7947231" cy="267340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6705797" cy="267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Блок-схема: данные 10"/>
            <p:cNvSpPr/>
            <p:nvPr/>
          </p:nvSpPr>
          <p:spPr>
            <a:xfrm>
              <a:off x="3957069" y="0"/>
              <a:ext cx="3990162" cy="2673409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100" y="333466"/>
            <a:ext cx="2113790" cy="4414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69615"/>
            <a:ext cx="11494595" cy="338331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object 8"/>
          <p:cNvSpPr txBox="1"/>
          <p:nvPr/>
        </p:nvSpPr>
        <p:spPr bwMode="auto">
          <a:xfrm>
            <a:off x="348702" y="1081583"/>
            <a:ext cx="11494596" cy="517958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Какой должна быть доля распроданного жилья в срезе момента?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4015" y="1843201"/>
            <a:ext cx="10983971" cy="22187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Результаты опроса «Продажа квартир в домах, введенных в эксплуатацию»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"/>
          <a:stretch>
            <a:fillRect/>
          </a:stretch>
        </p:blipFill>
        <p:spPr>
          <a:xfrm>
            <a:off x="1247775" y="1105033"/>
            <a:ext cx="9696450" cy="53339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Результаты опроса «Продажа квартир в домах, введенных в эксплуатацию»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/>
          <a:stretch>
            <a:fillRect/>
          </a:stretch>
        </p:blipFill>
        <p:spPr>
          <a:xfrm>
            <a:off x="940230" y="1190872"/>
            <a:ext cx="10307500" cy="5162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Вывод новых проектов, квартир в день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68" y="1190871"/>
            <a:ext cx="9851824" cy="51623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Вывод новых проектов, квартир в день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" y="1133721"/>
            <a:ext cx="10140600" cy="52766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Средства на счетах </a:t>
            </a:r>
            <a:r>
              <a:rPr lang="ru-RU" dirty="0" err="1"/>
              <a:t>эскроу</a:t>
            </a:r>
            <a:r>
              <a:rPr lang="ru-RU" dirty="0"/>
              <a:t>, млрд руб.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809578" y="1133721"/>
            <a:ext cx="10568806" cy="52766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t="12321" b="2824"/>
          <a:stretch>
            <a:fillRect/>
          </a:stretch>
        </p:blipFill>
        <p:spPr bwMode="auto">
          <a:xfrm>
            <a:off x="1095015" y="1680285"/>
            <a:ext cx="9997930" cy="4786539"/>
          </a:xfrm>
          <a:prstGeom prst="rect">
            <a:avLst/>
          </a:prstGeom>
        </p:spPr>
      </p:pic>
      <p:sp>
        <p:nvSpPr>
          <p:cNvPr id="11" name="object 8"/>
          <p:cNvSpPr txBox="1"/>
          <p:nvPr/>
        </p:nvSpPr>
        <p:spPr bwMode="auto">
          <a:xfrm>
            <a:off x="348702" y="1081583"/>
            <a:ext cx="11494596" cy="517958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ПОТОКИ СРЕДСТВ НА СЧЕТАХ ЭСКРОУ, помесячно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object 8"/>
          <p:cNvSpPr txBox="1"/>
          <p:nvPr/>
        </p:nvSpPr>
        <p:spPr bwMode="auto">
          <a:xfrm>
            <a:off x="348702" y="1075166"/>
            <a:ext cx="11494596" cy="793034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ts val="3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ПОРТФЕЛЬ ПРОЕКТНОГО ФИНАНСИРОВАНИЯ СТРОИТЕЛЬСТВА ЖИЛЬЯ, ДАННЫЕ ЦБ, трлн руб./%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73183" y="1859071"/>
            <a:ext cx="10841593" cy="45716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object 8"/>
          <p:cNvSpPr txBox="1"/>
          <p:nvPr/>
        </p:nvSpPr>
        <p:spPr bwMode="auto">
          <a:xfrm>
            <a:off x="348702" y="1097000"/>
            <a:ext cx="11494596" cy="408313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ts val="3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Средневзвешенная ставка проектного финансирования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839015" y="1615007"/>
            <a:ext cx="8509930" cy="47762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object 8"/>
          <p:cNvSpPr txBox="1"/>
          <p:nvPr/>
        </p:nvSpPr>
        <p:spPr bwMode="auto">
          <a:xfrm>
            <a:off x="348702" y="1097000"/>
            <a:ext cx="11494596" cy="408313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ts val="3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Динамика объема долга со ставкой выше 20%, млрд руб.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51703" y="1649842"/>
            <a:ext cx="9888596" cy="4689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18" name="Прямоугольник: скругленные углы 17"/>
          <p:cNvSpPr/>
          <p:nvPr/>
        </p:nvSpPr>
        <p:spPr bwMode="auto">
          <a:xfrm>
            <a:off x="318615" y="969614"/>
            <a:ext cx="11524683" cy="565255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9" name="Рисунок 18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83547" y="969759"/>
            <a:ext cx="11313208" cy="5648273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82807" y="969759"/>
            <a:ext cx="11329870" cy="5648273"/>
          </a:xfrm>
          <a:prstGeom prst="rect">
            <a:avLst/>
          </a:prstGeom>
        </p:spPr>
      </p:pic>
      <p:sp>
        <p:nvSpPr>
          <p:cNvPr id="21" name="Текст_Цены_м2"/>
          <p:cNvSpPr txBox="1"/>
          <p:nvPr/>
        </p:nvSpPr>
        <p:spPr bwMode="auto">
          <a:xfrm>
            <a:off x="3768702" y="195264"/>
            <a:ext cx="5400000" cy="45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в сегодняшних ценах 1 м²</a:t>
            </a:r>
            <a:endParaRPr dirty="0"/>
          </a:p>
        </p:txBody>
      </p:sp>
      <p:sp>
        <p:nvSpPr>
          <p:cNvPr id="22" name="Текст"/>
          <p:cNvSpPr txBox="1"/>
          <p:nvPr/>
        </p:nvSpPr>
        <p:spPr bwMode="auto">
          <a:xfrm>
            <a:off x="348702" y="306064"/>
            <a:ext cx="3420000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ИПОТЕКА, ДАННЫЕ ЦБ, млрд руб.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object 8"/>
          <p:cNvSpPr txBox="1"/>
          <p:nvPr/>
        </p:nvSpPr>
        <p:spPr bwMode="auto">
          <a:xfrm>
            <a:off x="348702" y="1167676"/>
            <a:ext cx="11494596" cy="408313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ts val="3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ПОСТУПИВШИЕ И ОДОБРЕННЫЕ ЗАЯВКИ ПО ПФ, ед.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7365" y="1717828"/>
            <a:ext cx="9977271" cy="47319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Цены новостроек и общая инфляция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630136" y="3927231"/>
            <a:ext cx="108313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030287" y="1190610"/>
            <a:ext cx="9983787" cy="515338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030287" y="1190610"/>
            <a:ext cx="9983787" cy="515338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1030287" y="1190610"/>
            <a:ext cx="9983787" cy="515338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1030287" y="1190610"/>
            <a:ext cx="9983787" cy="515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8490498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Цены новостроек и общая инфляция</a:t>
            </a:r>
            <a:endParaRPr lang="ru-RU" dirty="0"/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52471"/>
            <a:ext cx="11494595" cy="563910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889608" y="1098962"/>
            <a:ext cx="10216038" cy="5273263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89608" y="1098962"/>
            <a:ext cx="10216038" cy="5273263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889608" y="1098962"/>
            <a:ext cx="10216038" cy="5273263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889608" y="1098962"/>
            <a:ext cx="10216038" cy="527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68199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1" y="306064"/>
            <a:ext cx="9070115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Наиболее значимые проблемы в деятельности застройщиков жилья в начале 2025 года</a:t>
            </a:r>
            <a:endParaRPr lang="ru-RU" dirty="0"/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1283693"/>
            <a:ext cx="11494595" cy="4819898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6710" y="1283970"/>
            <a:ext cx="11486515" cy="46247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7263" y="2100263"/>
            <a:ext cx="2657475" cy="265747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037104" y="2366962"/>
            <a:ext cx="2117791" cy="2124075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4292600" y="4961255"/>
            <a:ext cx="3606165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ru-RU" dirty="0"/>
              <a:t>Telegram-</a:t>
            </a:r>
            <a:r>
              <a:rPr lang="ru-RU" altLang="ru-RU" dirty="0"/>
              <a:t>канал ЕРЗ.РФ НОВОСТИ</a:t>
            </a:r>
            <a:br>
              <a:rPr lang="ru-RU" altLang="ru-RU" dirty="0"/>
            </a:br>
            <a:r>
              <a:rPr lang="ru-RU" altLang="ru-RU" dirty="0"/>
              <a:t>Подписывайтесь!</a:t>
            </a:r>
            <a:endParaRPr lang="ru-RU" alt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ИПОТЕКА, соотношение выдач льготных и рыночных кредитов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48702" y="970809"/>
            <a:ext cx="11495571" cy="5638277"/>
            <a:chOff x="1862549" y="2396462"/>
            <a:chExt cx="16306799" cy="7998058"/>
          </a:xfrm>
        </p:grpSpPr>
        <p:sp>
          <p:nvSpPr>
            <p:cNvPr id="11" name="Прямоугольник: скругленные углы 10"/>
            <p:cNvSpPr/>
            <p:nvPr/>
          </p:nvSpPr>
          <p:spPr bwMode="auto">
            <a:xfrm>
              <a:off x="1862549" y="2396462"/>
              <a:ext cx="16306799" cy="7998058"/>
            </a:xfrm>
            <a:prstGeom prst="roundRect">
              <a:avLst>
                <a:gd name="adj" fmla="val 31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12" name="Рисунок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012950" y="2397125"/>
              <a:ext cx="16006763" cy="7991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Ипотека</a:t>
            </a:r>
            <a:endParaRPr lang="ru-RU" dirty="0"/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348702" y="969613"/>
            <a:ext cx="11494596" cy="565255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6" name="Рисунок 15"/>
          <p:cNvPicPr/>
          <p:nvPr/>
        </p:nvPicPr>
        <p:blipFill>
          <a:blip r:embed="rId3"/>
          <a:stretch>
            <a:fillRect/>
          </a:stretch>
        </p:blipFill>
        <p:spPr>
          <a:xfrm>
            <a:off x="715276" y="1500082"/>
            <a:ext cx="10761449" cy="4918504"/>
          </a:xfrm>
          <a:prstGeom prst="rect">
            <a:avLst/>
          </a:prstGeom>
        </p:spPr>
      </p:pic>
      <p:sp>
        <p:nvSpPr>
          <p:cNvPr id="15" name="object 8"/>
          <p:cNvSpPr txBox="1"/>
          <p:nvPr/>
        </p:nvSpPr>
        <p:spPr bwMode="auto">
          <a:xfrm>
            <a:off x="348702" y="980865"/>
            <a:ext cx="11494596" cy="517958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Доля ипотеки в ДДУ</a:t>
            </a:r>
            <a:endParaRPr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/>
          <p:cNvSpPr/>
          <p:nvPr/>
        </p:nvSpPr>
        <p:spPr bwMode="auto">
          <a:xfrm>
            <a:off x="348702" y="969613"/>
            <a:ext cx="11494596" cy="565255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Ипотека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81" y="1682593"/>
            <a:ext cx="9444038" cy="4718427"/>
          </a:xfrm>
          <a:prstGeom prst="rect">
            <a:avLst/>
          </a:prstGeom>
        </p:spPr>
      </p:pic>
      <p:sp>
        <p:nvSpPr>
          <p:cNvPr id="18" name="object 8"/>
          <p:cNvSpPr txBox="1"/>
          <p:nvPr/>
        </p:nvSpPr>
        <p:spPr bwMode="auto">
          <a:xfrm>
            <a:off x="348702" y="1038015"/>
            <a:ext cx="11494596" cy="517958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Количество ипотек по ДДУ в IV квартале разных лет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Продажи по ДДУ</a:t>
            </a:r>
            <a:endParaRPr lang="ru-RU" dirty="0"/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2909455" y="1052946"/>
            <a:ext cx="8931823" cy="5498987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909822" y="1572715"/>
            <a:ext cx="8931456" cy="44594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8702" y="1052946"/>
            <a:ext cx="2302134" cy="26611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4338" y="2052905"/>
            <a:ext cx="1870861" cy="9979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Продажи по ДДУ упали ниже уровня 2022 года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702" y="1100874"/>
            <a:ext cx="2302134" cy="5398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II </a:t>
            </a:r>
            <a:r>
              <a:rPr lang="ru-RU" sz="2800" b="1" dirty="0" err="1">
                <a:solidFill>
                  <a:srgbClr val="1C1C1C"/>
                </a:solidFill>
                <a:latin typeface="Involve SemiBold" panose="020B0502020202020204" pitchFamily="34" charset="0"/>
              </a:rPr>
              <a:t>пг</a:t>
            </a:r>
            <a:r>
              <a:rPr lang="ru-RU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. 2024 г.</a:t>
            </a:r>
            <a:endParaRPr lang="ru-RU" sz="2800" b="1" dirty="0">
              <a:solidFill>
                <a:srgbClr val="1C1C1C"/>
              </a:solidFill>
              <a:latin typeface="Involve SemiBold" panose="020B0502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48702" y="3890739"/>
            <a:ext cx="2302134" cy="2661194"/>
            <a:chOff x="4322678" y="1658563"/>
            <a:chExt cx="3706879" cy="4285036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322678" y="1658564"/>
              <a:ext cx="3706879" cy="4285035"/>
            </a:xfrm>
            <a:prstGeom prst="rect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олилиния 32"/>
            <p:cNvSpPr/>
            <p:nvPr/>
          </p:nvSpPr>
          <p:spPr>
            <a:xfrm>
              <a:off x="4322679" y="1658563"/>
              <a:ext cx="2777874" cy="2173718"/>
            </a:xfrm>
            <a:custGeom>
              <a:avLst/>
              <a:gdLst>
                <a:gd name="connsiteX0" fmla="*/ 0 w 2777874"/>
                <a:gd name="connsiteY0" fmla="*/ 0 h 2173718"/>
                <a:gd name="connsiteX1" fmla="*/ 2698527 w 2777874"/>
                <a:gd name="connsiteY1" fmla="*/ 0 h 2173718"/>
                <a:gd name="connsiteX2" fmla="*/ 2702968 w 2777874"/>
                <a:gd name="connsiteY2" fmla="*/ 12136 h 2173718"/>
                <a:gd name="connsiteX3" fmla="*/ 2777874 w 2777874"/>
                <a:gd name="connsiteY3" fmla="*/ 507591 h 2173718"/>
                <a:gd name="connsiteX4" fmla="*/ 1111747 w 2777874"/>
                <a:gd name="connsiteY4" fmla="*/ 2173718 h 2173718"/>
                <a:gd name="connsiteX5" fmla="*/ 51936 w 2777874"/>
                <a:gd name="connsiteY5" fmla="*/ 1793256 h 2173718"/>
                <a:gd name="connsiteX6" fmla="*/ 0 w 2777874"/>
                <a:gd name="connsiteY6" fmla="*/ 1746054 h 2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7874" h="2173718">
                  <a:moveTo>
                    <a:pt x="0" y="0"/>
                  </a:moveTo>
                  <a:lnTo>
                    <a:pt x="2698527" y="0"/>
                  </a:lnTo>
                  <a:lnTo>
                    <a:pt x="2702968" y="12136"/>
                  </a:lnTo>
                  <a:cubicBezTo>
                    <a:pt x="2751649" y="168650"/>
                    <a:pt x="2777874" y="335058"/>
                    <a:pt x="2777874" y="507591"/>
                  </a:cubicBezTo>
                  <a:cubicBezTo>
                    <a:pt x="2777874" y="1427768"/>
                    <a:pt x="2031924" y="2173718"/>
                    <a:pt x="1111747" y="2173718"/>
                  </a:cubicBezTo>
                  <a:cubicBezTo>
                    <a:pt x="709170" y="2173718"/>
                    <a:pt x="339941" y="2030939"/>
                    <a:pt x="51936" y="1793256"/>
                  </a:cubicBezTo>
                  <a:lnTo>
                    <a:pt x="0" y="1746054"/>
                  </a:lnTo>
                  <a:close/>
                </a:path>
              </a:pathLst>
            </a:custGeom>
            <a:solidFill>
              <a:srgbClr val="FBFBFB">
                <a:alpha val="110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4338" y="4837862"/>
            <a:ext cx="1870861" cy="1342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Ожидается медленное восстановление активности рынка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702" y="4019565"/>
            <a:ext cx="2302134" cy="5398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  <a:t>2025 г.</a:t>
            </a:r>
            <a:endParaRPr lang="ru-RU" sz="2800" b="1" dirty="0">
              <a:solidFill>
                <a:schemeClr val="bg1"/>
              </a:solidFill>
              <a:latin typeface="Involve SemiBold" panose="020B0502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Продажи по ДДУ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69614"/>
            <a:ext cx="11494595" cy="5582319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38985" y="1799258"/>
            <a:ext cx="9509990" cy="4490340"/>
          </a:xfrm>
          <a:prstGeom prst="rect">
            <a:avLst/>
          </a:prstGeom>
        </p:spPr>
      </p:pic>
      <p:sp>
        <p:nvSpPr>
          <p:cNvPr id="26" name="object 8"/>
          <p:cNvSpPr txBox="1"/>
          <p:nvPr/>
        </p:nvSpPr>
        <p:spPr bwMode="auto">
          <a:xfrm>
            <a:off x="348702" y="1110158"/>
            <a:ext cx="11494596" cy="517958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Источники финансирования покупки новостроек по ДДУ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Проектное финансирование и счета </a:t>
            </a:r>
            <a:r>
              <a:rPr lang="ru-RU" dirty="0" err="1"/>
              <a:t>эскроу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69614"/>
            <a:ext cx="11494595" cy="5582319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object 8"/>
          <p:cNvSpPr txBox="1"/>
          <p:nvPr/>
        </p:nvSpPr>
        <p:spPr bwMode="auto">
          <a:xfrm>
            <a:off x="348702" y="1081583"/>
            <a:ext cx="11494596" cy="517958"/>
          </a:xfrm>
          <a:prstGeom prst="rect">
            <a:avLst/>
          </a:prstGeom>
        </p:spPr>
        <p:txBody>
          <a:bodyPr vert="horz" wrap="square" lIns="36000" tIns="11430" rIns="36000" bIns="36000" rtlCol="0" anchor="ctr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0"/>
              </a:spcBef>
              <a:defRPr/>
            </a:pPr>
            <a:r>
              <a:rPr lang="ru-RU" sz="2300" b="1" dirty="0">
                <a:solidFill>
                  <a:srgbClr val="1C1C1C"/>
                </a:solidFill>
                <a:latin typeface="Involve" panose="020B0502020202020204" pitchFamily="34" charset="0"/>
                <a:cs typeface="Verdana" panose="020B0604030504040204"/>
              </a:rPr>
              <a:t>Доля реализованного жилья в завершенных проектах</a:t>
            </a:r>
            <a:endParaRPr lang="ru-RU" sz="2300" b="1" dirty="0">
              <a:solidFill>
                <a:srgbClr val="1C1C1C"/>
              </a:solidFill>
              <a:latin typeface="Involve" panose="020B0502020202020204" pitchFamily="34" charset="0"/>
              <a:cs typeface="Verdana" panose="020B060403050404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50927" y="1843320"/>
            <a:ext cx="9290146" cy="44060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1328400" y="235827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3508" y="249280"/>
            <a:ext cx="1660201" cy="346708"/>
          </a:xfrm>
          <a:prstGeom prst="rect">
            <a:avLst/>
          </a:prstGeom>
        </p:spPr>
      </p:pic>
      <p:sp>
        <p:nvSpPr>
          <p:cNvPr id="22" name="Текст"/>
          <p:cNvSpPr txBox="1"/>
          <p:nvPr/>
        </p:nvSpPr>
        <p:spPr bwMode="auto">
          <a:xfrm>
            <a:off x="348702" y="306064"/>
            <a:ext cx="6486207" cy="2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err="1"/>
              <a:t>Распроданность</a:t>
            </a:r>
            <a:r>
              <a:rPr lang="ru-RU" dirty="0"/>
              <a:t> новостроек</a:t>
            </a:r>
            <a:endParaRPr lang="ru-RU" dirty="0"/>
          </a:p>
        </p:txBody>
      </p:sp>
      <p:sp>
        <p:nvSpPr>
          <p:cNvPr id="17" name="object 18"/>
          <p:cNvSpPr txBox="1"/>
          <p:nvPr/>
        </p:nvSpPr>
        <p:spPr bwMode="auto">
          <a:xfrm>
            <a:off x="9925412" y="3956108"/>
            <a:ext cx="96754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sz="1750" spc="20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Р</a:t>
            </a:r>
            <a:endParaRPr sz="175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 bwMode="auto">
          <a:xfrm>
            <a:off x="346683" y="969614"/>
            <a:ext cx="11494595" cy="5582319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" y="1020833"/>
            <a:ext cx="11268364" cy="5531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1618</Words>
  <Application>WPS Presentation</Application>
  <PresentationFormat>Широкоэкранный</PresentationFormat>
  <Paragraphs>157</Paragraphs>
  <Slides>24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SimSun</vt:lpstr>
      <vt:lpstr>Wingdings</vt:lpstr>
      <vt:lpstr>Involve SemiBold</vt:lpstr>
      <vt:lpstr>Century Gothic</vt:lpstr>
      <vt:lpstr>Involve</vt:lpstr>
      <vt:lpstr>Calibri</vt:lpstr>
      <vt:lpstr>Inter</vt:lpstr>
      <vt:lpstr>MV Boli</vt:lpstr>
      <vt:lpstr>Verdana</vt:lpstr>
      <vt:lpstr>Calibri Light</vt:lpstr>
      <vt:lpstr>Microsoft YaHei</vt:lpstr>
      <vt:lpstr>Arial Unicode MS</vt:lpstr>
      <vt:lpstr>Тема Office</vt:lpstr>
      <vt:lpstr>Аналитика рынка недвижимости.  Апрель 2025 г.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СТРОИТЕЛЬНАЯ НЕДЕЛЯ 2025</dc:title>
  <dc:creator>Виктория Товарова</dc:creator>
  <cp:lastModifiedBy>Irina Mikheeva</cp:lastModifiedBy>
  <cp:revision>79</cp:revision>
  <dcterms:created xsi:type="dcterms:W3CDTF">2025-02-14T10:11:00Z</dcterms:created>
  <dcterms:modified xsi:type="dcterms:W3CDTF">2025-04-02T14:23:52Z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FFD3668134C6475D8433352789258312_13</vt:lpwstr>
  </property>
  <property fmtid="{D5CDD505-2E9C-101B-9397-08002B2CF9AE}" pid="3" name="KSOProductBuildVer">
    <vt:lpwstr>2057-12.2.0.20348</vt:lpwstr>
  </property>
</Properties>
</file>