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305" r:id="rId3"/>
    <p:sldId id="259" r:id="rId4"/>
    <p:sldId id="290" r:id="rId5"/>
    <p:sldId id="291" r:id="rId6"/>
    <p:sldId id="293" r:id="rId7"/>
    <p:sldId id="294" r:id="rId8"/>
    <p:sldId id="295" r:id="rId9"/>
    <p:sldId id="296" r:id="rId10"/>
    <p:sldId id="257" r:id="rId11"/>
    <p:sldId id="297" r:id="rId12"/>
    <p:sldId id="298" r:id="rId13"/>
    <p:sldId id="260" r:id="rId14"/>
    <p:sldId id="292" r:id="rId15"/>
    <p:sldId id="300" r:id="rId16"/>
    <p:sldId id="258" r:id="rId17"/>
    <p:sldId id="301" r:id="rId18"/>
    <p:sldId id="303" r:id="rId19"/>
    <p:sldId id="304" r:id="rId20"/>
    <p:sldId id="28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5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6D7EF-BB5A-4244-B8AE-9DAE53CD3D3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42BA3-B8FF-43C6-A593-AE8CA31D9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4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AF7EE-4147-441E-8273-7E56C3ADF3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619" y="3006092"/>
            <a:ext cx="8868221" cy="2358388"/>
          </a:xfrm>
        </p:spPr>
        <p:txBody>
          <a:bodyPr anchor="t">
            <a:normAutofit/>
          </a:bodyPr>
          <a:lstStyle>
            <a:lvl1pPr algn="l">
              <a:defRPr sz="6200"/>
            </a:lvl1pPr>
          </a:lstStyle>
          <a:p>
            <a:r>
              <a:rPr lang="ru-RU" dirty="0"/>
              <a:t>ВИЗУАЛИЗАЦИЯ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6EA894-F3A8-455B-A956-9E892FA7EC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619" y="6185695"/>
            <a:ext cx="5576381" cy="392272"/>
          </a:xfrm>
        </p:spPr>
        <p:txBody>
          <a:bodyPr>
            <a:noAutofit/>
          </a:bodyPr>
          <a:lstStyle>
            <a:lvl1pPr marL="0" indent="0" algn="l">
              <a:buNone/>
              <a:defRPr sz="2200" b="1">
                <a:latin typeface="Helvetica" panose="020B06040202020202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спикера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DCE998D4-C576-444D-9F25-18546D11BFE7}"/>
              </a:ext>
            </a:extLst>
          </p:cNvPr>
          <p:cNvSpPr txBox="1">
            <a:spLocks/>
          </p:cNvSpPr>
          <p:nvPr userDrawn="1"/>
        </p:nvSpPr>
        <p:spPr>
          <a:xfrm>
            <a:off x="519619" y="2613820"/>
            <a:ext cx="8868221" cy="392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Helvetica Light" panose="00000500000000000000" pitchFamily="50" charset="0"/>
              </a:rPr>
              <a:t>тема: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B5F442A1-97CF-4334-991C-0FA041A6E1C5}"/>
              </a:ext>
            </a:extLst>
          </p:cNvPr>
          <p:cNvSpPr txBox="1">
            <a:spLocks/>
          </p:cNvSpPr>
          <p:nvPr userDrawn="1"/>
        </p:nvSpPr>
        <p:spPr>
          <a:xfrm>
            <a:off x="519619" y="819788"/>
            <a:ext cx="5576381" cy="392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Российская строительная неделя: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E99F961-A1CB-4F56-A831-AB2C35C812F1}"/>
              </a:ext>
            </a:extLst>
          </p:cNvPr>
          <p:cNvSpPr txBox="1">
            <a:spLocks/>
          </p:cNvSpPr>
          <p:nvPr userDrawn="1"/>
        </p:nvSpPr>
        <p:spPr>
          <a:xfrm>
            <a:off x="519619" y="5793423"/>
            <a:ext cx="4185731" cy="392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0" dirty="0">
                <a:latin typeface="Helvetica Light" panose="00000500000000000000" pitchFamily="50" charset="0"/>
              </a:rPr>
              <a:t>спикер: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E452B456-C7AE-4615-9ECC-19AE7F291679}"/>
              </a:ext>
            </a:extLst>
          </p:cNvPr>
          <p:cNvSpPr txBox="1">
            <a:spLocks/>
          </p:cNvSpPr>
          <p:nvPr userDrawn="1"/>
        </p:nvSpPr>
        <p:spPr>
          <a:xfrm>
            <a:off x="7294974" y="5793423"/>
            <a:ext cx="4185731" cy="392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0" dirty="0">
                <a:latin typeface="Helvetica Light" panose="00000500000000000000" pitchFamily="50" charset="0"/>
              </a:rPr>
              <a:t>секция: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22F240-62E7-4127-98ED-BAFE7B46C9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486998"/>
            <a:ext cx="2952750" cy="956252"/>
          </a:xfrm>
          <a:prstGeom prst="rect">
            <a:avLst/>
          </a:prstGeom>
        </p:spPr>
      </p:pic>
      <p:sp>
        <p:nvSpPr>
          <p:cNvPr id="23" name="Текст 22">
            <a:extLst>
              <a:ext uri="{FF2B5EF4-FFF2-40B4-BE49-F238E27FC236}">
                <a16:creationId xmlns:a16="http://schemas.microsoft.com/office/drawing/2014/main" id="{16273F19-59F7-434C-BB94-94E87CD7EA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4974" y="6185695"/>
            <a:ext cx="4554126" cy="481013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latin typeface="Helvetica" panose="020B0604020202020204" pitchFamily="2" charset="0"/>
              </a:defRPr>
            </a:lvl1pPr>
          </a:lstStyle>
          <a:p>
            <a:pPr lvl="0"/>
            <a:r>
              <a:rPr lang="ru-RU" dirty="0"/>
              <a:t>Название секции</a:t>
            </a:r>
          </a:p>
        </p:txBody>
      </p:sp>
    </p:spTree>
    <p:extLst>
      <p:ext uri="{BB962C8B-B14F-4D97-AF65-F5344CB8AC3E}">
        <p14:creationId xmlns:p14="http://schemas.microsoft.com/office/powerpoint/2010/main" val="87900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F4670E07-8551-42FB-9D17-5C1C8C398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C60607-23CC-4D9D-80E1-B11D3CEC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57581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Секция: цифровизация продаж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BA97BE-ACAD-47A6-9539-158010F46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486998"/>
            <a:ext cx="2952750" cy="956252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0E55A80A-A58E-498D-9CBF-6D2B0D50A2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112" y="2201863"/>
            <a:ext cx="11153776" cy="2454275"/>
          </a:xfrm>
        </p:spPr>
        <p:txBody>
          <a:bodyPr anchor="ctr">
            <a:normAutofit/>
          </a:bodyPr>
          <a:lstStyle>
            <a:lvl1pPr marL="0" indent="0">
              <a:buNone/>
              <a:defRPr sz="6200" b="1"/>
            </a:lvl1pPr>
          </a:lstStyle>
          <a:p>
            <a:pPr algn="ctr"/>
            <a:r>
              <a:rPr lang="ru-RU" dirty="0">
                <a:effectLst/>
              </a:rPr>
              <a:t>ПЕРЕБИВКА ИЛИ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КОРОТКИЙ СЛОГАН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49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F4670E07-8551-42FB-9D17-5C1C8C398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C60607-23CC-4D9D-80E1-B11D3CEC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57581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Секция: цифровизация продаж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BA97BE-ACAD-47A6-9539-158010F46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486998"/>
            <a:ext cx="2952750" cy="95625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BC02ECD-F6C1-422F-901A-46EB4C6C5FE6}"/>
              </a:ext>
            </a:extLst>
          </p:cNvPr>
          <p:cNvSpPr/>
          <p:nvPr userDrawn="1"/>
        </p:nvSpPr>
        <p:spPr>
          <a:xfrm>
            <a:off x="519619" y="1866990"/>
            <a:ext cx="3375497" cy="1867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8E4CEB9D-108C-46E5-8FDE-04209D0DB1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660" y="2197190"/>
            <a:ext cx="2975415" cy="44801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Цифра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8EFE861D-04F1-4230-A471-6BF4FF1836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60" y="2926765"/>
            <a:ext cx="2314745" cy="65229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latin typeface="Helvetica Light" panose="00000500000000000000" pitchFamily="50" charset="0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309621C-136A-4A21-8954-50338C89F85C}"/>
              </a:ext>
            </a:extLst>
          </p:cNvPr>
          <p:cNvSpPr/>
          <p:nvPr userDrawn="1"/>
        </p:nvSpPr>
        <p:spPr>
          <a:xfrm>
            <a:off x="8296886" y="1866990"/>
            <a:ext cx="3375497" cy="1867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13">
            <a:extLst>
              <a:ext uri="{FF2B5EF4-FFF2-40B4-BE49-F238E27FC236}">
                <a16:creationId xmlns:a16="http://schemas.microsoft.com/office/drawing/2014/main" id="{45C5E5D8-D1E0-4B98-B89E-7EFB79CC6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96927" y="2197190"/>
            <a:ext cx="2975415" cy="44801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Цифра</a:t>
            </a:r>
          </a:p>
        </p:txBody>
      </p:sp>
      <p:sp>
        <p:nvSpPr>
          <p:cNvPr id="25" name="Текст 13">
            <a:extLst>
              <a:ext uri="{FF2B5EF4-FFF2-40B4-BE49-F238E27FC236}">
                <a16:creationId xmlns:a16="http://schemas.microsoft.com/office/drawing/2014/main" id="{CB52C62D-FAF7-400A-8269-D418F3F139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96927" y="2926765"/>
            <a:ext cx="2314745" cy="65229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latin typeface="Helvetica Light" panose="00000500000000000000" pitchFamily="50" charset="0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5EE2B07-864E-4949-9230-F2F4B8D67CAF}"/>
              </a:ext>
            </a:extLst>
          </p:cNvPr>
          <p:cNvSpPr/>
          <p:nvPr userDrawn="1"/>
        </p:nvSpPr>
        <p:spPr>
          <a:xfrm>
            <a:off x="4408251" y="1866990"/>
            <a:ext cx="3375497" cy="1867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Текст 13">
            <a:extLst>
              <a:ext uri="{FF2B5EF4-FFF2-40B4-BE49-F238E27FC236}">
                <a16:creationId xmlns:a16="http://schemas.microsoft.com/office/drawing/2014/main" id="{1AF96290-7839-431D-A5FB-8F4F2C04F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8292" y="2197190"/>
            <a:ext cx="2975415" cy="44801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Цифра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8BFD102B-18FD-4529-AA26-F3316F66BE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8292" y="2926765"/>
            <a:ext cx="2314745" cy="65229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latin typeface="Helvetica Light" panose="00000500000000000000" pitchFamily="50" charset="0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903F1440-EFD3-4430-B7C2-A46BDF74AE23}"/>
              </a:ext>
            </a:extLst>
          </p:cNvPr>
          <p:cNvSpPr/>
          <p:nvPr userDrawn="1"/>
        </p:nvSpPr>
        <p:spPr>
          <a:xfrm>
            <a:off x="519619" y="4064900"/>
            <a:ext cx="3375497" cy="1867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3DEEE2D7-A2B5-42A5-92B8-B66F4965A2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660" y="4395100"/>
            <a:ext cx="2975415" cy="44801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Цифра</a:t>
            </a:r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id="{1AD003E7-C582-4B20-B41F-27A8D26E9F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660" y="5124675"/>
            <a:ext cx="2314745" cy="65229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latin typeface="Helvetica Light" panose="00000500000000000000" pitchFamily="50" charset="0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0AE3E9CD-8CE0-4986-A53A-28C580D3A828}"/>
              </a:ext>
            </a:extLst>
          </p:cNvPr>
          <p:cNvSpPr/>
          <p:nvPr userDrawn="1"/>
        </p:nvSpPr>
        <p:spPr>
          <a:xfrm>
            <a:off x="8296886" y="4064900"/>
            <a:ext cx="3375497" cy="1867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13">
            <a:extLst>
              <a:ext uri="{FF2B5EF4-FFF2-40B4-BE49-F238E27FC236}">
                <a16:creationId xmlns:a16="http://schemas.microsoft.com/office/drawing/2014/main" id="{464D2AC2-E4CF-402E-8AFB-3AB63DBCBA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96927" y="4395100"/>
            <a:ext cx="2975415" cy="44801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Цифра</a:t>
            </a:r>
          </a:p>
        </p:txBody>
      </p:sp>
      <p:sp>
        <p:nvSpPr>
          <p:cNvPr id="34" name="Текст 13">
            <a:extLst>
              <a:ext uri="{FF2B5EF4-FFF2-40B4-BE49-F238E27FC236}">
                <a16:creationId xmlns:a16="http://schemas.microsoft.com/office/drawing/2014/main" id="{13B927CF-4006-433C-BA91-02BEB54985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6927" y="5124675"/>
            <a:ext cx="2314745" cy="65229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latin typeface="Helvetica Light" panose="00000500000000000000" pitchFamily="50" charset="0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078B375F-789C-4A56-A9C0-75D22D63CB6C}"/>
              </a:ext>
            </a:extLst>
          </p:cNvPr>
          <p:cNvSpPr/>
          <p:nvPr userDrawn="1"/>
        </p:nvSpPr>
        <p:spPr>
          <a:xfrm>
            <a:off x="4408251" y="4064900"/>
            <a:ext cx="3375497" cy="1867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13">
            <a:extLst>
              <a:ext uri="{FF2B5EF4-FFF2-40B4-BE49-F238E27FC236}">
                <a16:creationId xmlns:a16="http://schemas.microsoft.com/office/drawing/2014/main" id="{A9C8DF31-F9E6-450C-B89D-779C98B49F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08292" y="4395100"/>
            <a:ext cx="2975415" cy="44801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Цифра</a:t>
            </a:r>
          </a:p>
        </p:txBody>
      </p:sp>
      <p:sp>
        <p:nvSpPr>
          <p:cNvPr id="37" name="Текст 13">
            <a:extLst>
              <a:ext uri="{FF2B5EF4-FFF2-40B4-BE49-F238E27FC236}">
                <a16:creationId xmlns:a16="http://schemas.microsoft.com/office/drawing/2014/main" id="{AA2E8246-0CB7-4CD6-9093-79A2A4F9D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08292" y="5124675"/>
            <a:ext cx="2314745" cy="65229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latin typeface="Helvetica Light" panose="00000500000000000000" pitchFamily="50" charset="0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D0373C85-1B9D-4D9B-B427-5BBE45067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619" y="576263"/>
            <a:ext cx="7474850" cy="912069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ru-RU" dirty="0"/>
              <a:t>Основные показатели</a:t>
            </a:r>
          </a:p>
        </p:txBody>
      </p:sp>
    </p:spTree>
    <p:extLst>
      <p:ext uri="{BB962C8B-B14F-4D97-AF65-F5344CB8AC3E}">
        <p14:creationId xmlns:p14="http://schemas.microsoft.com/office/powerpoint/2010/main" val="226024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047B8-D69C-4CEB-973D-3491894F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576263"/>
            <a:ext cx="6231377" cy="912069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F60538-39E3-47EF-B5D9-1864DDC3D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619" y="2750936"/>
            <a:ext cx="5151607" cy="353080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166B17-A0B2-4A59-8862-2B970900E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350" y="486998"/>
            <a:ext cx="2952750" cy="956251"/>
          </a:xfrm>
          <a:prstGeom prst="rect">
            <a:avLst/>
          </a:prstGeom>
        </p:spPr>
      </p:pic>
      <p:sp>
        <p:nvSpPr>
          <p:cNvPr id="10" name="Дата 3">
            <a:extLst>
              <a:ext uri="{FF2B5EF4-FFF2-40B4-BE49-F238E27FC236}">
                <a16:creationId xmlns:a16="http://schemas.microsoft.com/office/drawing/2014/main" id="{80105373-918A-4D55-8230-194CF33E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9619" y="6356350"/>
            <a:ext cx="2743200" cy="365125"/>
          </a:xfrm>
        </p:spPr>
        <p:txBody>
          <a:bodyPr/>
          <a:lstStyle/>
          <a:p>
            <a:r>
              <a:rPr lang="ru-RU" dirty="0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04919445-E264-4516-BCD7-B818DA077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57581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Секция: цифровизация продаж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0F679F0C-CA4A-438D-BF96-14439EA911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3523" y="1653703"/>
            <a:ext cx="5888477" cy="46280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82607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047B8-D69C-4CEB-973D-3491894F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576263"/>
            <a:ext cx="6231377" cy="912069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F60538-39E3-47EF-B5D9-1864DDC3D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7228" y="4299626"/>
            <a:ext cx="4995154" cy="198211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CA8B0F-C8CE-4CBB-90B6-4BBACCB6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358481-11F1-4897-AAA0-38C090454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Секция: цифровизация продаж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166B17-A0B2-4A59-8862-2B970900E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351" y="486998"/>
            <a:ext cx="2952747" cy="956251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214B0FE-B739-4310-A1FF-FC6DD248B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7227" y="3141626"/>
            <a:ext cx="4995153" cy="912813"/>
          </a:xfr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33%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55602AF-06C5-4D60-B1CC-66B41B550F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621" y="3136907"/>
            <a:ext cx="4995153" cy="912849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ru-RU" dirty="0"/>
              <a:t>67%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8CC3E2BE-CB80-4699-BF30-A9F58256B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113" y="4298950"/>
            <a:ext cx="4995862" cy="19827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6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2F60538-39E3-47EF-B5D9-1864DDC3D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1115" y="2848297"/>
            <a:ext cx="4995154" cy="338713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CA8B0F-C8CE-4CBB-90B6-4BBACCB6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358481-11F1-4897-AAA0-38C090454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Секция: цифровизация продаж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166B17-A0B2-4A59-8862-2B970900E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351" y="486998"/>
            <a:ext cx="2952747" cy="956250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214B0FE-B739-4310-A1FF-FC6DD248B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1114" y="1690297"/>
            <a:ext cx="4995153" cy="912813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33%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55602AF-06C5-4D60-B1CC-66B41B550F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621" y="1690297"/>
            <a:ext cx="4995153" cy="912849"/>
          </a:xfrm>
        </p:spPr>
        <p:txBody>
          <a:bodyPr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ru-RU" dirty="0"/>
              <a:t>67%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8CC3E2BE-CB80-4699-BF30-A9F58256B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113" y="2852340"/>
            <a:ext cx="4995862" cy="338829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904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BA97BE-ACAD-47A6-9539-158010F46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486998"/>
            <a:ext cx="2952750" cy="95625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CA459FC-9706-45AD-8AA7-393251C2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576263"/>
            <a:ext cx="6231377" cy="912069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68162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047B8-D69C-4CEB-973D-3491894F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576264"/>
            <a:ext cx="7709981" cy="866986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F60538-39E3-47EF-B5D9-1864DDC3D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619" y="1741488"/>
            <a:ext cx="5151607" cy="454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CA8B0F-C8CE-4CBB-90B6-4BBACCB6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358481-11F1-4897-AAA0-38C090454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Секция: цифровизация продаж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166B17-A0B2-4A59-8862-2B970900E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351" y="486998"/>
            <a:ext cx="2952747" cy="956251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C7D73A5-CEC1-4EDB-A5A7-55DF133C20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41488"/>
            <a:ext cx="5576888" cy="4540250"/>
          </a:xfrm>
          <a:prstGeom prst="roundRect">
            <a:avLst>
              <a:gd name="adj" fmla="val 8525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047B8-D69C-4CEB-973D-3491894FD3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5671" y="1775852"/>
            <a:ext cx="5296710" cy="866986"/>
          </a:xfrm>
        </p:spPr>
        <p:txBody>
          <a:bodyPr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F60538-39E3-47EF-B5D9-1864DDC3D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5671" y="2850204"/>
            <a:ext cx="5296710" cy="343153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CA8B0F-C8CE-4CBB-90B6-4BBACCB6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358481-11F1-4897-AAA0-38C090454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Секция: цифровизация продаж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166B17-A0B2-4A59-8862-2B970900E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351" y="486998"/>
            <a:ext cx="2952747" cy="956250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C7D73A5-CEC1-4EDB-A5A7-55DF133C20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112" y="603115"/>
            <a:ext cx="5443943" cy="5678623"/>
          </a:xfrm>
          <a:prstGeom prst="roundRect">
            <a:avLst>
              <a:gd name="adj" fmla="val 8525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7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4EA0D-E6A4-4860-9348-BE11127D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365125"/>
            <a:ext cx="111527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C2FFDE-19F5-4857-8AF3-D146E616B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619" y="1825625"/>
            <a:ext cx="111527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1BD522-795A-436E-823D-5551AD514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6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B22817-A41D-4551-8E64-63D703F0C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5758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anose="020B0604020202020204" pitchFamily="2" charset="0"/>
              </a:defRPr>
            </a:lvl1pPr>
          </a:lstStyle>
          <a:p>
            <a:r>
              <a:rPr lang="ru-RU"/>
              <a:t>Секция: цифровизация продаж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97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anose="020B06040202020202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97CFDD1-17DE-48D5-9BA3-D6A8B15E4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Мобильное приложение жителя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62B39504-6482-487E-ADCC-3275EA7D2B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Гайнутдинов Марсель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2B53A5E-460A-4903-93A0-37556C7764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Цифровизация в девелопменте. </a:t>
            </a:r>
            <a:br>
              <a:rPr lang="ru-RU" sz="1400" dirty="0"/>
            </a:br>
            <a:r>
              <a:rPr lang="ru-RU" sz="1400" dirty="0"/>
              <a:t>Стадия "Эксплуатация". Умные новостройки</a:t>
            </a:r>
          </a:p>
        </p:txBody>
      </p:sp>
    </p:spTree>
    <p:extLst>
      <p:ext uri="{BB962C8B-B14F-4D97-AF65-F5344CB8AC3E}">
        <p14:creationId xmlns:p14="http://schemas.microsoft.com/office/powerpoint/2010/main" val="640477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D3F35F-69F1-4CB1-9241-41F2CA52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1CAF83-47C5-4500-9C93-73523928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</a:t>
            </a:r>
            <a:r>
              <a:rPr lang="ru-RU" sz="1200" dirty="0"/>
              <a:t>Цифровизация в девелопменте. </a:t>
            </a:r>
            <a:br>
              <a:rPr lang="ru-RU" sz="1200" dirty="0"/>
            </a:br>
            <a:r>
              <a:rPr lang="ru-RU" sz="1200" dirty="0"/>
              <a:t>Стадия "Эксплуатация". Умные новостройки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B7AD6C-4DD5-5F4F-41CA-439032ACA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975" y="1458321"/>
            <a:ext cx="2275445" cy="36173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1B127E-2051-68C3-DFA8-43B8A20AD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417" y="1458321"/>
            <a:ext cx="2213312" cy="44790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DAB190-7AE3-24EA-96E5-0177C2267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297" y="3860558"/>
            <a:ext cx="5308245" cy="29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3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CF50E-C89A-A277-614C-A73D87331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A786A-350F-DE84-7278-EC9DD5CB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568514"/>
            <a:ext cx="6231377" cy="912069"/>
          </a:xfrm>
        </p:spPr>
        <p:txBody>
          <a:bodyPr/>
          <a:lstStyle/>
          <a:p>
            <a:r>
              <a:rPr lang="ru-RU" dirty="0"/>
              <a:t>Маркет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A4C5ED-57D0-072F-70E4-FD607540D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Функции Маркет:</a:t>
            </a:r>
            <a:br>
              <a:rPr lang="ru-RU" dirty="0"/>
            </a:b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Умные устройства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Строительство и ремонт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Умная квартира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Клининг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Мастер на час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Счетчики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 др.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669C6F-1FDF-BFBE-33B2-C85488F6A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68D706-B0D8-736D-D8DA-73BE01AB3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79" y="1480583"/>
            <a:ext cx="2453090" cy="100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7F6A-5969-C258-4646-E5297230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9A51-4CCB-3D73-A774-47A38EBF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568514"/>
            <a:ext cx="6231377" cy="912069"/>
          </a:xfrm>
        </p:spPr>
        <p:txBody>
          <a:bodyPr/>
          <a:lstStyle/>
          <a:p>
            <a:r>
              <a:rPr lang="ru-RU" dirty="0"/>
              <a:t>Вкладка «Еще»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CA1F6A-5808-5DCC-4984-8E84B5605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Функции «Еще»:</a:t>
            </a:r>
            <a:br>
              <a:rPr lang="ru-RU" dirty="0"/>
            </a:b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Чаты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Новости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Объявления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Опросы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Управляющая компания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ED401-28EC-E382-2674-97C6050F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088E17-C170-ED40-DA62-76525C735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79" y="1480583"/>
            <a:ext cx="2164472" cy="43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6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82E6F-553A-4811-BA8D-8CC55B2F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Эффект от проекта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2B0D50-B8E2-4EA2-8AC4-CC418A74F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7027" y="3835831"/>
            <a:ext cx="4995154" cy="260089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Удобство коммуникации с УК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Повышение прозрачности расчетов и упрощение оплаты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Повышение сервиса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Доп. Фактор для принятия решения о покупке квартиры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EC3B0E-83D8-4C25-A1FD-8B89230C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DABE484-8CB2-43F5-88A7-46137D6EE0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7227" y="2676679"/>
            <a:ext cx="4995153" cy="912813"/>
          </a:xfrm>
        </p:spPr>
        <p:txBody>
          <a:bodyPr/>
          <a:lstStyle/>
          <a:p>
            <a:pPr algn="ctr"/>
            <a:r>
              <a:rPr lang="ru-RU" sz="4800" dirty="0"/>
              <a:t>Жители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787C0F7-7930-41A2-A2E5-15C5347A4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621" y="2671960"/>
            <a:ext cx="4995153" cy="912849"/>
          </a:xfrm>
        </p:spPr>
        <p:txBody>
          <a:bodyPr/>
          <a:lstStyle/>
          <a:p>
            <a:pPr algn="ctr"/>
            <a:r>
              <a:rPr lang="ru-RU" sz="4800" dirty="0"/>
              <a:t>Девелопер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5B31A7A-62AA-4224-9993-9EAE488AFD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266" y="3835831"/>
            <a:ext cx="4995862" cy="260089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Соответствие рынку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Повышение лояльности жильцов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Увеличение ценности бренда</a:t>
            </a:r>
          </a:p>
        </p:txBody>
      </p:sp>
    </p:spTree>
    <p:extLst>
      <p:ext uri="{BB962C8B-B14F-4D97-AF65-F5344CB8AC3E}">
        <p14:creationId xmlns:p14="http://schemas.microsoft.com/office/powerpoint/2010/main" val="2890806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E90AB-6CD1-4908-5D60-973F68555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000A2-17C4-C321-E2F1-03508606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 от проекта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64DC3A-968D-2988-CFB5-33B4CDBD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52FF-A60E-0EDF-E593-B78860C2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</a:t>
            </a:r>
            <a:r>
              <a:rPr lang="ru-RU" sz="1200" dirty="0"/>
              <a:t>Цифровизация в девелопменте. </a:t>
            </a:r>
            <a:br>
              <a:rPr lang="ru-RU" sz="1200" dirty="0"/>
            </a:br>
            <a:r>
              <a:rPr lang="ru-RU" sz="1200" dirty="0"/>
              <a:t>Стадия "Эксплуатация". Умные новостройки</a:t>
            </a:r>
          </a:p>
          <a:p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F4FB4CDD-A410-922B-721E-CD13EEAC8C4B}"/>
              </a:ext>
            </a:extLst>
          </p:cNvPr>
          <p:cNvSpPr txBox="1">
            <a:spLocks/>
          </p:cNvSpPr>
          <p:nvPr/>
        </p:nvSpPr>
        <p:spPr>
          <a:xfrm>
            <a:off x="519621" y="2671960"/>
            <a:ext cx="11096359" cy="912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800" dirty="0"/>
              <a:t>Управляющая компания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C4A313B9-FDF3-27E4-7DBD-8B7AB5173CF8}"/>
              </a:ext>
            </a:extLst>
          </p:cNvPr>
          <p:cNvSpPr txBox="1">
            <a:spLocks/>
          </p:cNvSpPr>
          <p:nvPr/>
        </p:nvSpPr>
        <p:spPr>
          <a:xfrm>
            <a:off x="2818108" y="3755460"/>
            <a:ext cx="6555783" cy="26008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ru-RU" dirty="0"/>
              <a:t>Повышение качества коммуникации с жильцами</a:t>
            </a:r>
          </a:p>
          <a:p>
            <a:pPr marL="342900" indent="-342900"/>
            <a:r>
              <a:rPr lang="ru-RU" dirty="0"/>
              <a:t>Совершенствование эффективности УК и повышение рентабельности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512857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4E2E0-BFA7-8307-7755-5DC4475BB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01E52-0FFC-6D80-2C06-5150E7CF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Доступные сервисы</a:t>
            </a:r>
          </a:p>
        </p:txBody>
      </p:sp>
      <p:sp>
        <p:nvSpPr>
          <p:cNvPr id="30" name="Google Shape;377;p11">
            <a:extLst>
              <a:ext uri="{FF2B5EF4-FFF2-40B4-BE49-F238E27FC236}">
                <a16:creationId xmlns:a16="http://schemas.microsoft.com/office/drawing/2014/main" id="{32E283C7-3F5C-0773-186A-F1A133164AC7}"/>
              </a:ext>
            </a:extLst>
          </p:cNvPr>
          <p:cNvSpPr/>
          <p:nvPr/>
        </p:nvSpPr>
        <p:spPr>
          <a:xfrm>
            <a:off x="86045" y="1573537"/>
            <a:ext cx="2584434" cy="174526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Личный кабинет жильца – мобильное приложение «Всегда рядом»</a:t>
            </a:r>
          </a:p>
        </p:txBody>
      </p:sp>
      <p:sp>
        <p:nvSpPr>
          <p:cNvPr id="31" name="Google Shape;379;p11">
            <a:extLst>
              <a:ext uri="{FF2B5EF4-FFF2-40B4-BE49-F238E27FC236}">
                <a16:creationId xmlns:a16="http://schemas.microsoft.com/office/drawing/2014/main" id="{DB172412-CAFB-6119-6EEB-78717C20FAB1}"/>
              </a:ext>
            </a:extLst>
          </p:cNvPr>
          <p:cNvSpPr/>
          <p:nvPr/>
        </p:nvSpPr>
        <p:spPr>
          <a:xfrm>
            <a:off x="148747" y="3680903"/>
            <a:ext cx="2521732" cy="878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Мобильное приложение сотрудника УК –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 «</a:t>
            </a:r>
            <a:r>
              <a:rPr lang="en-US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UJIN Service</a:t>
            </a:r>
            <a:r>
              <a:rPr lang="ru-RU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»</a:t>
            </a:r>
            <a:endParaRPr sz="1400" dirty="0">
              <a:solidFill>
                <a:schemeClr val="bg1"/>
              </a:solidFill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32" name="Google Shape;377;p11">
            <a:extLst>
              <a:ext uri="{FF2B5EF4-FFF2-40B4-BE49-F238E27FC236}">
                <a16:creationId xmlns:a16="http://schemas.microsoft.com/office/drawing/2014/main" id="{D3D76417-70CE-D7E4-6B39-5FD2D7A7D9F6}"/>
              </a:ext>
            </a:extLst>
          </p:cNvPr>
          <p:cNvSpPr/>
          <p:nvPr/>
        </p:nvSpPr>
        <p:spPr>
          <a:xfrm>
            <a:off x="2769773" y="1516738"/>
            <a:ext cx="1356093" cy="86245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Обращения в УК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33" name="Google Shape;377;p11">
            <a:extLst>
              <a:ext uri="{FF2B5EF4-FFF2-40B4-BE49-F238E27FC236}">
                <a16:creationId xmlns:a16="http://schemas.microsoft.com/office/drawing/2014/main" id="{D7BE8CD3-3DD7-4306-26BB-A6F6241D4D4D}"/>
              </a:ext>
            </a:extLst>
          </p:cNvPr>
          <p:cNvSpPr/>
          <p:nvPr/>
        </p:nvSpPr>
        <p:spPr>
          <a:xfrm>
            <a:off x="7770524" y="1536225"/>
            <a:ext cx="688924" cy="85791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Чаты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34" name="Google Shape;377;p11">
            <a:extLst>
              <a:ext uri="{FF2B5EF4-FFF2-40B4-BE49-F238E27FC236}">
                <a16:creationId xmlns:a16="http://schemas.microsoft.com/office/drawing/2014/main" id="{AEB46DA2-84B0-0E01-E3A0-3FD0A9E780E3}"/>
              </a:ext>
            </a:extLst>
          </p:cNvPr>
          <p:cNvSpPr/>
          <p:nvPr/>
        </p:nvSpPr>
        <p:spPr>
          <a:xfrm>
            <a:off x="4304254" y="1516738"/>
            <a:ext cx="1641562" cy="86216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Счетчики (ручн./автомат.- АСКУЭ)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35" name="Google Shape;377;p11">
            <a:extLst>
              <a:ext uri="{FF2B5EF4-FFF2-40B4-BE49-F238E27FC236}">
                <a16:creationId xmlns:a16="http://schemas.microsoft.com/office/drawing/2014/main" id="{27CF50A5-3897-B146-61A5-DD95F5D50D41}"/>
              </a:ext>
            </a:extLst>
          </p:cNvPr>
          <p:cNvSpPr/>
          <p:nvPr/>
        </p:nvSpPr>
        <p:spPr>
          <a:xfrm>
            <a:off x="6073298" y="1521516"/>
            <a:ext cx="1455286" cy="85260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Квитанции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36" name="Google Shape;377;p11">
            <a:extLst>
              <a:ext uri="{FF2B5EF4-FFF2-40B4-BE49-F238E27FC236}">
                <a16:creationId xmlns:a16="http://schemas.microsoft.com/office/drawing/2014/main" id="{938872FF-EFBF-E2FE-F846-5AC616387551}"/>
              </a:ext>
            </a:extLst>
          </p:cNvPr>
          <p:cNvSpPr/>
          <p:nvPr/>
        </p:nvSpPr>
        <p:spPr>
          <a:xfrm>
            <a:off x="2742244" y="2555318"/>
            <a:ext cx="3071415" cy="85767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Маркет платных услуг</a:t>
            </a:r>
          </a:p>
        </p:txBody>
      </p:sp>
      <p:sp>
        <p:nvSpPr>
          <p:cNvPr id="37" name="Google Shape;377;p11">
            <a:extLst>
              <a:ext uri="{FF2B5EF4-FFF2-40B4-BE49-F238E27FC236}">
                <a16:creationId xmlns:a16="http://schemas.microsoft.com/office/drawing/2014/main" id="{4D67B2A3-A650-8CF8-CD96-377E65FB002D}"/>
              </a:ext>
            </a:extLst>
          </p:cNvPr>
          <p:cNvSpPr/>
          <p:nvPr/>
        </p:nvSpPr>
        <p:spPr>
          <a:xfrm>
            <a:off x="7892566" y="2567163"/>
            <a:ext cx="1154450" cy="86488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Видео-наблюдение  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38" name="Google Shape;377;p11">
            <a:extLst>
              <a:ext uri="{FF2B5EF4-FFF2-40B4-BE49-F238E27FC236}">
                <a16:creationId xmlns:a16="http://schemas.microsoft.com/office/drawing/2014/main" id="{83C9B680-AA04-DAEC-4040-9B24D952080F}"/>
              </a:ext>
            </a:extLst>
          </p:cNvPr>
          <p:cNvSpPr/>
          <p:nvPr/>
        </p:nvSpPr>
        <p:spPr>
          <a:xfrm>
            <a:off x="5988855" y="2533115"/>
            <a:ext cx="1741495" cy="8781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СКУД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(шлагбаумы, калитки, ворота)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39" name="Google Shape;377;p11">
            <a:extLst>
              <a:ext uri="{FF2B5EF4-FFF2-40B4-BE49-F238E27FC236}">
                <a16:creationId xmlns:a16="http://schemas.microsoft.com/office/drawing/2014/main" id="{28822326-3A9C-F6B1-8D47-532D980E32E1}"/>
              </a:ext>
            </a:extLst>
          </p:cNvPr>
          <p:cNvSpPr/>
          <p:nvPr/>
        </p:nvSpPr>
        <p:spPr>
          <a:xfrm>
            <a:off x="9209232" y="2553945"/>
            <a:ext cx="1241664" cy="8781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Видео -домофония   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40" name="Google Shape;377;p11">
            <a:extLst>
              <a:ext uri="{FF2B5EF4-FFF2-40B4-BE49-F238E27FC236}">
                <a16:creationId xmlns:a16="http://schemas.microsoft.com/office/drawing/2014/main" id="{AEF8C99E-028E-F56D-83BC-6CCBF5551FAE}"/>
              </a:ext>
            </a:extLst>
          </p:cNvPr>
          <p:cNvSpPr/>
          <p:nvPr/>
        </p:nvSpPr>
        <p:spPr>
          <a:xfrm>
            <a:off x="120024" y="4798847"/>
            <a:ext cx="2503699" cy="878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Веб-личный кабинет</a:t>
            </a:r>
            <a:r>
              <a:rPr lang="en-US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УК</a:t>
            </a:r>
          </a:p>
          <a:p>
            <a:pPr lvl="0" algn="ctr">
              <a:buSzPts val="1100"/>
            </a:pPr>
            <a:r>
              <a:rPr lang="ru-RU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(</a:t>
            </a:r>
            <a:r>
              <a:rPr lang="en-US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CRM</a:t>
            </a:r>
            <a:r>
              <a:rPr lang="ru-RU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 – </a:t>
            </a:r>
            <a:r>
              <a:rPr lang="en-US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BMS</a:t>
            </a:r>
            <a:r>
              <a:rPr lang="ru-RU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UJIN)</a:t>
            </a:r>
            <a:endParaRPr sz="1400" dirty="0">
              <a:solidFill>
                <a:schemeClr val="bg1"/>
              </a:solidFill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41" name="Google Shape;377;p11">
            <a:extLst>
              <a:ext uri="{FF2B5EF4-FFF2-40B4-BE49-F238E27FC236}">
                <a16:creationId xmlns:a16="http://schemas.microsoft.com/office/drawing/2014/main" id="{2A3153B3-789F-C7AA-F212-DF9BE19C8234}"/>
              </a:ext>
            </a:extLst>
          </p:cNvPr>
          <p:cNvSpPr/>
          <p:nvPr/>
        </p:nvSpPr>
        <p:spPr>
          <a:xfrm>
            <a:off x="2786767" y="4827574"/>
            <a:ext cx="2196271" cy="8781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Ведение справочников (жителей, объектов, сотрудников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42" name="Google Shape;377;p11">
            <a:extLst>
              <a:ext uri="{FF2B5EF4-FFF2-40B4-BE49-F238E27FC236}">
                <a16:creationId xmlns:a16="http://schemas.microsoft.com/office/drawing/2014/main" id="{0A8758C3-4952-52CF-63BD-2326885967A2}"/>
              </a:ext>
            </a:extLst>
          </p:cNvPr>
          <p:cNvSpPr/>
          <p:nvPr/>
        </p:nvSpPr>
        <p:spPr>
          <a:xfrm>
            <a:off x="9062416" y="4842238"/>
            <a:ext cx="1401244" cy="887254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cs typeface="Helvetica" panose="020B0604020202020204"/>
                <a:sym typeface="Rubik"/>
              </a:rPr>
              <a:t>Проведение опросов, голосований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cs typeface="Helvetica" panose="020B0604020202020204"/>
              <a:sym typeface="Rubik"/>
            </a:endParaRPr>
          </a:p>
        </p:txBody>
      </p:sp>
      <p:sp>
        <p:nvSpPr>
          <p:cNvPr id="43" name="Google Shape;377;p11">
            <a:extLst>
              <a:ext uri="{FF2B5EF4-FFF2-40B4-BE49-F238E27FC236}">
                <a16:creationId xmlns:a16="http://schemas.microsoft.com/office/drawing/2014/main" id="{5666F5A2-CE9F-F8A2-F378-3FBCFEF6A0B2}"/>
              </a:ext>
            </a:extLst>
          </p:cNvPr>
          <p:cNvSpPr/>
          <p:nvPr/>
        </p:nvSpPr>
        <p:spPr>
          <a:xfrm>
            <a:off x="8642271" y="1521517"/>
            <a:ext cx="1035597" cy="85260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Новости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44" name="Google Shape;377;p11">
            <a:extLst>
              <a:ext uri="{FF2B5EF4-FFF2-40B4-BE49-F238E27FC236}">
                <a16:creationId xmlns:a16="http://schemas.microsoft.com/office/drawing/2014/main" id="{C3676973-3F6E-6BE5-B993-04FC096049A9}"/>
              </a:ext>
            </a:extLst>
          </p:cNvPr>
          <p:cNvSpPr/>
          <p:nvPr/>
        </p:nvSpPr>
        <p:spPr>
          <a:xfrm>
            <a:off x="9805350" y="1553856"/>
            <a:ext cx="2067536" cy="849874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 Умная квартира (самост. управление)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45" name="Google Shape;377;p11">
            <a:extLst>
              <a:ext uri="{FF2B5EF4-FFF2-40B4-BE49-F238E27FC236}">
                <a16:creationId xmlns:a16="http://schemas.microsoft.com/office/drawing/2014/main" id="{B06C2A75-3F66-0B0B-2C8A-905F3E011D91}"/>
              </a:ext>
            </a:extLst>
          </p:cNvPr>
          <p:cNvSpPr/>
          <p:nvPr/>
        </p:nvSpPr>
        <p:spPr>
          <a:xfrm>
            <a:off x="2786767" y="3680903"/>
            <a:ext cx="1934089" cy="86245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Работа с обращениями от жителей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46" name="Google Shape;377;p11">
            <a:extLst>
              <a:ext uri="{FF2B5EF4-FFF2-40B4-BE49-F238E27FC236}">
                <a16:creationId xmlns:a16="http://schemas.microsoft.com/office/drawing/2014/main" id="{91CE3BD9-CB16-C5B6-25B2-C79855EAB371}"/>
              </a:ext>
            </a:extLst>
          </p:cNvPr>
          <p:cNvSpPr/>
          <p:nvPr/>
        </p:nvSpPr>
        <p:spPr>
          <a:xfrm>
            <a:off x="4960174" y="3665258"/>
            <a:ext cx="3128139" cy="85791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cs typeface="Helvetica" panose="020B0604020202020204"/>
                <a:sym typeface="Rubik"/>
              </a:rPr>
              <a:t>Чат с жителем по обращению с прикреплением фото результатов, актов вып-х работ)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cs typeface="Helvetica" panose="020B0604020202020204"/>
              <a:sym typeface="Rubik"/>
            </a:endParaRPr>
          </a:p>
        </p:txBody>
      </p:sp>
      <p:sp>
        <p:nvSpPr>
          <p:cNvPr id="47" name="Google Shape;377;p11">
            <a:extLst>
              <a:ext uri="{FF2B5EF4-FFF2-40B4-BE49-F238E27FC236}">
                <a16:creationId xmlns:a16="http://schemas.microsoft.com/office/drawing/2014/main" id="{27F3D9C4-39E8-6967-0754-799762C85FAC}"/>
              </a:ext>
            </a:extLst>
          </p:cNvPr>
          <p:cNvSpPr/>
          <p:nvPr/>
        </p:nvSpPr>
        <p:spPr>
          <a:xfrm>
            <a:off x="5176316" y="4863058"/>
            <a:ext cx="1522196" cy="86245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Работа с обращениями от жителей</a:t>
            </a:r>
          </a:p>
        </p:txBody>
      </p:sp>
      <p:sp>
        <p:nvSpPr>
          <p:cNvPr id="48" name="Google Shape;377;p11">
            <a:extLst>
              <a:ext uri="{FF2B5EF4-FFF2-40B4-BE49-F238E27FC236}">
                <a16:creationId xmlns:a16="http://schemas.microsoft.com/office/drawing/2014/main" id="{79C99422-B15E-2027-5CC9-0936BA488ECA}"/>
              </a:ext>
            </a:extLst>
          </p:cNvPr>
          <p:cNvSpPr/>
          <p:nvPr/>
        </p:nvSpPr>
        <p:spPr>
          <a:xfrm>
            <a:off x="7060647" y="4867603"/>
            <a:ext cx="1522196" cy="85791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cs typeface="Helvetica" panose="020B0604020202020204"/>
                <a:sym typeface="Rubik"/>
              </a:rPr>
              <a:t>Ведение общедомовых чатов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cs typeface="Helvetica" panose="020B0604020202020204"/>
              <a:sym typeface="Rubik"/>
            </a:endParaRPr>
          </a:p>
        </p:txBody>
      </p:sp>
      <p:sp>
        <p:nvSpPr>
          <p:cNvPr id="49" name="Google Shape;377;p11">
            <a:extLst>
              <a:ext uri="{FF2B5EF4-FFF2-40B4-BE49-F238E27FC236}">
                <a16:creationId xmlns:a16="http://schemas.microsoft.com/office/drawing/2014/main" id="{76FD7B31-8389-BA20-2A39-18CBE4D699B3}"/>
              </a:ext>
            </a:extLst>
          </p:cNvPr>
          <p:cNvSpPr/>
          <p:nvPr/>
        </p:nvSpPr>
        <p:spPr>
          <a:xfrm>
            <a:off x="2786767" y="5890431"/>
            <a:ext cx="1035597" cy="85260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Новости для жителей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50" name="Google Shape;377;p11">
            <a:extLst>
              <a:ext uri="{FF2B5EF4-FFF2-40B4-BE49-F238E27FC236}">
                <a16:creationId xmlns:a16="http://schemas.microsoft.com/office/drawing/2014/main" id="{2B61CC43-A196-955E-2C72-4F474D07EB6D}"/>
              </a:ext>
            </a:extLst>
          </p:cNvPr>
          <p:cNvSpPr/>
          <p:nvPr/>
        </p:nvSpPr>
        <p:spPr>
          <a:xfrm>
            <a:off x="4125866" y="5884599"/>
            <a:ext cx="1373293" cy="86488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Управление камеры 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51" name="Google Shape;377;p11">
            <a:extLst>
              <a:ext uri="{FF2B5EF4-FFF2-40B4-BE49-F238E27FC236}">
                <a16:creationId xmlns:a16="http://schemas.microsoft.com/office/drawing/2014/main" id="{A0083A7D-7F88-ADE0-58DB-B30A2F61B85C}"/>
              </a:ext>
            </a:extLst>
          </p:cNvPr>
          <p:cNvSpPr/>
          <p:nvPr/>
        </p:nvSpPr>
        <p:spPr>
          <a:xfrm>
            <a:off x="5880104" y="5864938"/>
            <a:ext cx="1373292" cy="8781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Управление домофонами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  <p:sp>
        <p:nvSpPr>
          <p:cNvPr id="52" name="Google Shape;377;p11">
            <a:extLst>
              <a:ext uri="{FF2B5EF4-FFF2-40B4-BE49-F238E27FC236}">
                <a16:creationId xmlns:a16="http://schemas.microsoft.com/office/drawing/2014/main" id="{6128C7CA-3EDF-4F1F-7765-C3099CAC02E8}"/>
              </a:ext>
            </a:extLst>
          </p:cNvPr>
          <p:cNvSpPr/>
          <p:nvPr/>
        </p:nvSpPr>
        <p:spPr>
          <a:xfrm>
            <a:off x="7619031" y="5879792"/>
            <a:ext cx="1741495" cy="85905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СКУД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/>
                <a:ea typeface="Rubik"/>
                <a:cs typeface="Helvetica" panose="020B0604020202020204"/>
                <a:sym typeface="Rubik"/>
              </a:rPr>
              <a:t>(шлагбаумы, калитки, ворота)</a:t>
            </a:r>
            <a:endParaRPr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/>
              <a:ea typeface="Rubik"/>
              <a:cs typeface="Helvetica" panose="020B0604020202020204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4001166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B1B6E6-0BDF-4D70-B3BC-5ED567E2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03B39E-746B-41E2-B28B-35D48C65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</a:t>
            </a:r>
            <a:r>
              <a:rPr lang="ru-RU" sz="1200" dirty="0"/>
              <a:t>Цифровизация в девелопменте. </a:t>
            </a:r>
            <a:br>
              <a:rPr lang="ru-RU" sz="1200" dirty="0"/>
            </a:br>
            <a:r>
              <a:rPr lang="ru-RU" sz="1200" dirty="0"/>
              <a:t>Стадия "Эксплуатация". Умные новостройки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CEDABF-DF94-4EB4-A2E4-5017D036E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72% (16 616)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0D5AE5-0510-4365-8263-3DF7772EB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Авторизованных пользователей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3773CFC-BDF8-463B-AC32-79571A9E6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30% (4 670)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16B87A5-E554-4E76-BDDF-B16244E543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6927" y="2926765"/>
            <a:ext cx="2840083" cy="652293"/>
          </a:xfrm>
        </p:spPr>
        <p:txBody>
          <a:bodyPr/>
          <a:lstStyle/>
          <a:p>
            <a:r>
              <a:rPr lang="ru-RU" dirty="0"/>
              <a:t>Пользователей пользуются сценариями «Умный дом»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47419BF-9EBA-4013-A486-D9414C88C4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40% (6 646)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3800EB7-6064-484C-AD94-9D526C467D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Активных пользователей в день</a:t>
            </a: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CFCE6CE6-487F-0E84-C346-CBE810D2EA16}"/>
              </a:ext>
            </a:extLst>
          </p:cNvPr>
          <p:cNvSpPr txBox="1">
            <a:spLocks/>
          </p:cNvSpPr>
          <p:nvPr/>
        </p:nvSpPr>
        <p:spPr>
          <a:xfrm>
            <a:off x="8496927" y="4366773"/>
            <a:ext cx="2975415" cy="4480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До</a:t>
            </a:r>
            <a:r>
              <a:rPr lang="en-US" dirty="0"/>
              <a:t> 10 000</a:t>
            </a:r>
            <a:endParaRPr lang="ru-RU" dirty="0"/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CF1F3062-31EC-DF2B-9E54-113F2358C683}"/>
              </a:ext>
            </a:extLst>
          </p:cNvPr>
          <p:cNvSpPr txBox="1">
            <a:spLocks/>
          </p:cNvSpPr>
          <p:nvPr/>
        </p:nvSpPr>
        <p:spPr>
          <a:xfrm>
            <a:off x="8496927" y="5096348"/>
            <a:ext cx="2840083" cy="652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Helvetica Ligh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Обращений в месяц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0E070A7F-4BBC-9D71-6D7E-DB452CE3D73A}"/>
              </a:ext>
            </a:extLst>
          </p:cNvPr>
          <p:cNvSpPr txBox="1">
            <a:spLocks/>
          </p:cNvSpPr>
          <p:nvPr/>
        </p:nvSpPr>
        <p:spPr>
          <a:xfrm>
            <a:off x="4608292" y="4366773"/>
            <a:ext cx="2975415" cy="4480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46%</a:t>
            </a: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5C2BFC30-2313-FF91-1A75-0EC545A78046}"/>
              </a:ext>
            </a:extLst>
          </p:cNvPr>
          <p:cNvSpPr txBox="1">
            <a:spLocks/>
          </p:cNvSpPr>
          <p:nvPr/>
        </p:nvSpPr>
        <p:spPr>
          <a:xfrm>
            <a:off x="4608292" y="5096348"/>
            <a:ext cx="2840083" cy="652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Helvetica Ligh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Управление освещением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5B6F73AE-540F-1856-CC10-8ECFDFC59C99}"/>
              </a:ext>
            </a:extLst>
          </p:cNvPr>
          <p:cNvSpPr txBox="1">
            <a:spLocks/>
          </p:cNvSpPr>
          <p:nvPr/>
        </p:nvSpPr>
        <p:spPr>
          <a:xfrm>
            <a:off x="719658" y="4366773"/>
            <a:ext cx="2975415" cy="4480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85%</a:t>
            </a: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80F79C3A-B425-0594-F74D-7D9D15FD44B7}"/>
              </a:ext>
            </a:extLst>
          </p:cNvPr>
          <p:cNvSpPr txBox="1">
            <a:spLocks/>
          </p:cNvSpPr>
          <p:nvPr/>
        </p:nvSpPr>
        <p:spPr>
          <a:xfrm>
            <a:off x="719658" y="5096348"/>
            <a:ext cx="2840083" cy="652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Helvetica Ligh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Пользуются защитой от протечек</a:t>
            </a:r>
          </a:p>
        </p:txBody>
      </p:sp>
    </p:spTree>
    <p:extLst>
      <p:ext uri="{BB962C8B-B14F-4D97-AF65-F5344CB8AC3E}">
        <p14:creationId xmlns:p14="http://schemas.microsoft.com/office/powerpoint/2010/main" val="269500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936F6-1A21-3C93-9C29-56201B7FE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520D2-29CB-E285-25D9-57E09366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20" y="576263"/>
            <a:ext cx="7136544" cy="912069"/>
          </a:xfrm>
        </p:spPr>
        <p:txBody>
          <a:bodyPr>
            <a:normAutofit fontScale="90000"/>
          </a:bodyPr>
          <a:lstStyle/>
          <a:p>
            <a:r>
              <a:rPr lang="ru-RU" dirty="0"/>
              <a:t>Использование маркета</a:t>
            </a:r>
          </a:p>
        </p:txBody>
      </p:sp>
      <p:sp>
        <p:nvSpPr>
          <p:cNvPr id="3" name="Google Shape;377;p11">
            <a:extLst>
              <a:ext uri="{FF2B5EF4-FFF2-40B4-BE49-F238E27FC236}">
                <a16:creationId xmlns:a16="http://schemas.microsoft.com/office/drawing/2014/main" id="{830D9416-66B3-3F7D-B839-35FED94FD81E}"/>
              </a:ext>
            </a:extLst>
          </p:cNvPr>
          <p:cNvSpPr/>
          <p:nvPr/>
        </p:nvSpPr>
        <p:spPr>
          <a:xfrm>
            <a:off x="1175470" y="3905954"/>
            <a:ext cx="2349170" cy="979199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en-US" sz="1400" b="1" dirty="0">
                <a:solidFill>
                  <a:schemeClr val="accent6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35</a:t>
            </a:r>
            <a:r>
              <a:rPr lang="ru-RU" sz="1400" b="1" dirty="0">
                <a:solidFill>
                  <a:schemeClr val="accent6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%</a:t>
            </a:r>
          </a:p>
          <a:p>
            <a:pPr algn="ctr">
              <a:buSzPts val="1100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платных заявок оформляется через приложение</a:t>
            </a:r>
          </a:p>
        </p:txBody>
      </p:sp>
      <p:sp>
        <p:nvSpPr>
          <p:cNvPr id="4" name="Google Shape;377;p11">
            <a:extLst>
              <a:ext uri="{FF2B5EF4-FFF2-40B4-BE49-F238E27FC236}">
                <a16:creationId xmlns:a16="http://schemas.microsoft.com/office/drawing/2014/main" id="{73CDBB6C-9B74-E478-91BD-E4FD82A9A45B}"/>
              </a:ext>
            </a:extLst>
          </p:cNvPr>
          <p:cNvSpPr/>
          <p:nvPr/>
        </p:nvSpPr>
        <p:spPr>
          <a:xfrm>
            <a:off x="941585" y="1895350"/>
            <a:ext cx="2816940" cy="979199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100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Каналы заказа услуг:</a:t>
            </a:r>
          </a:p>
          <a:p>
            <a:pPr marL="285750" indent="-285750">
              <a:buSzPts val="1100"/>
              <a:buFont typeface="Arial" panose="020B0604020202020204" pitchFamily="34" charset="0"/>
              <a:buChar char="•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Контакт-центр</a:t>
            </a:r>
          </a:p>
          <a:p>
            <a:pPr marL="285750" indent="-285750">
              <a:buSzPts val="1100"/>
              <a:buFont typeface="Arial" panose="020B0604020202020204" pitchFamily="34" charset="0"/>
              <a:buChar char="•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Мобильное приложение</a:t>
            </a:r>
          </a:p>
        </p:txBody>
      </p:sp>
      <p:sp>
        <p:nvSpPr>
          <p:cNvPr id="5" name="Google Shape;377;p11">
            <a:extLst>
              <a:ext uri="{FF2B5EF4-FFF2-40B4-BE49-F238E27FC236}">
                <a16:creationId xmlns:a16="http://schemas.microsoft.com/office/drawing/2014/main" id="{E2395087-63C1-BC68-0401-CC3D78E8E4BF}"/>
              </a:ext>
            </a:extLst>
          </p:cNvPr>
          <p:cNvSpPr/>
          <p:nvPr/>
        </p:nvSpPr>
        <p:spPr>
          <a:xfrm>
            <a:off x="1175470" y="3024450"/>
            <a:ext cx="2349170" cy="61188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en-US" sz="1400" b="1" dirty="0">
                <a:solidFill>
                  <a:schemeClr val="accent6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&lt;</a:t>
            </a:r>
            <a:r>
              <a:rPr lang="ru-RU" sz="1400" b="1" dirty="0">
                <a:solidFill>
                  <a:schemeClr val="accent6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 200-х</a:t>
            </a:r>
          </a:p>
          <a:p>
            <a:pPr algn="ctr">
              <a:buSzPts val="1100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платных заявок в месяц</a:t>
            </a:r>
          </a:p>
        </p:txBody>
      </p:sp>
      <p:sp>
        <p:nvSpPr>
          <p:cNvPr id="6" name="Google Shape;377;p11">
            <a:extLst>
              <a:ext uri="{FF2B5EF4-FFF2-40B4-BE49-F238E27FC236}">
                <a16:creationId xmlns:a16="http://schemas.microsoft.com/office/drawing/2014/main" id="{15EEF849-0F19-EF9C-4DCA-C32A137D3B84}"/>
              </a:ext>
            </a:extLst>
          </p:cNvPr>
          <p:cNvSpPr/>
          <p:nvPr/>
        </p:nvSpPr>
        <p:spPr>
          <a:xfrm>
            <a:off x="1175470" y="6068465"/>
            <a:ext cx="2349170" cy="51638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ru-RU" sz="1400" b="1" dirty="0">
                <a:solidFill>
                  <a:schemeClr val="accent6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6 мес. </a:t>
            </a:r>
          </a:p>
          <a:p>
            <a:pPr algn="ctr">
              <a:buSzPts val="1100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гарантия на услуги </a:t>
            </a:r>
          </a:p>
        </p:txBody>
      </p:sp>
      <p:sp>
        <p:nvSpPr>
          <p:cNvPr id="7" name="Google Shape;377;p11">
            <a:extLst>
              <a:ext uri="{FF2B5EF4-FFF2-40B4-BE49-F238E27FC236}">
                <a16:creationId xmlns:a16="http://schemas.microsoft.com/office/drawing/2014/main" id="{BC7EC67C-8CA0-5380-F543-6E318F8FC85C}"/>
              </a:ext>
            </a:extLst>
          </p:cNvPr>
          <p:cNvSpPr/>
          <p:nvPr/>
        </p:nvSpPr>
        <p:spPr>
          <a:xfrm>
            <a:off x="1175470" y="5155523"/>
            <a:ext cx="2349170" cy="642572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ru-RU" sz="1400" b="1" dirty="0">
                <a:solidFill>
                  <a:schemeClr val="accent6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4 дня </a:t>
            </a:r>
          </a:p>
          <a:p>
            <a:pPr algn="ctr">
              <a:buSzPts val="1100"/>
            </a:pP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среднее время исполнения заявок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59F0A9-E39D-98EC-3F4D-21EC04FF3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778" y="2069024"/>
            <a:ext cx="7059637" cy="46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8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ED213-233B-14A3-B55E-85E18069D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77BB-E355-34D6-202C-8BFB58BE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20" y="576263"/>
            <a:ext cx="7136544" cy="912069"/>
          </a:xfrm>
        </p:spPr>
        <p:txBody>
          <a:bodyPr>
            <a:normAutofit/>
          </a:bodyPr>
          <a:lstStyle/>
          <a:p>
            <a:r>
              <a:rPr lang="ru-RU" dirty="0"/>
              <a:t>Что говорят жители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1DDF9F-3270-611F-8FDC-E22924EE38EA}"/>
              </a:ext>
            </a:extLst>
          </p:cNvPr>
          <p:cNvSpPr/>
          <p:nvPr/>
        </p:nvSpPr>
        <p:spPr>
          <a:xfrm>
            <a:off x="760009" y="2176131"/>
            <a:ext cx="3059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ubik"/>
                <a:ea typeface="Rubik"/>
                <a:cs typeface="Rubik"/>
              </a:rPr>
              <a:t>Телефонный обзвон +800 чел.     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BEA8873-B792-9F9E-009B-42EDF4919D99}"/>
              </a:ext>
            </a:extLst>
          </p:cNvPr>
          <p:cNvSpPr/>
          <p:nvPr/>
        </p:nvSpPr>
        <p:spPr>
          <a:xfrm>
            <a:off x="1560356" y="2595870"/>
            <a:ext cx="1263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100"/>
            </a:pPr>
            <a:r>
              <a:rPr lang="ru-RU" sz="3200" b="1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8,6 </a:t>
            </a:r>
            <a:r>
              <a:rPr lang="ru-RU" sz="1000" b="1" dirty="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из 10</a:t>
            </a:r>
            <a:endParaRPr lang="ru-RU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F83C92-6693-8C9E-7BFE-F190566E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891" y="3155248"/>
            <a:ext cx="335328" cy="2731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63D9EE-9976-79A5-86D1-BA0245D1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363" y="3155248"/>
            <a:ext cx="335328" cy="2731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1851AB-4E79-6EE6-E94C-BDE52954E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95" y="3155852"/>
            <a:ext cx="335328" cy="2731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077E409-3601-6EF6-EB9A-3B3A29B701B8}"/>
              </a:ext>
            </a:extLst>
          </p:cNvPr>
          <p:cNvSpPr/>
          <p:nvPr/>
        </p:nvSpPr>
        <p:spPr>
          <a:xfrm>
            <a:off x="2490555" y="3684331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Roboto"/>
              </a:rPr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2F91C0-E43B-92BE-4658-D4DC221C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07" y="4214471"/>
            <a:ext cx="3348586" cy="25224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74BF5A-BE79-51FD-3DAC-8141BF495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151" y="4214470"/>
            <a:ext cx="2821283" cy="248847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4643434-986E-1A2D-7CD8-D410FC101A5D}"/>
              </a:ext>
            </a:extLst>
          </p:cNvPr>
          <p:cNvSpPr/>
          <p:nvPr/>
        </p:nvSpPr>
        <p:spPr>
          <a:xfrm>
            <a:off x="760009" y="3530442"/>
            <a:ext cx="4127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ubik"/>
                <a:ea typeface="Rubik"/>
                <a:cs typeface="Rubik"/>
              </a:rPr>
              <a:t>Опросы жителей в соц. сетях и мессенджерах     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83305A-DF8E-E8C5-58BC-FB090770A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073" y="2126067"/>
            <a:ext cx="3639219" cy="47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63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E7753-DB23-6594-1BA8-9E55A38B5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4CF52-3E21-8479-8AB5-453AF7206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развития</a:t>
            </a:r>
          </a:p>
        </p:txBody>
      </p:sp>
      <p:sp>
        <p:nvSpPr>
          <p:cNvPr id="3" name="Google Shape;377;p11">
            <a:extLst>
              <a:ext uri="{FF2B5EF4-FFF2-40B4-BE49-F238E27FC236}">
                <a16:creationId xmlns:a16="http://schemas.microsoft.com/office/drawing/2014/main" id="{5AEA92D3-16C2-08D5-5018-9598D735A276}"/>
              </a:ext>
            </a:extLst>
          </p:cNvPr>
          <p:cNvSpPr/>
          <p:nvPr/>
        </p:nvSpPr>
        <p:spPr>
          <a:xfrm>
            <a:off x="293566" y="1586857"/>
            <a:ext cx="2584434" cy="132567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Личный кабинет жильца – мобильное приложение «Всегда рядом»</a:t>
            </a:r>
          </a:p>
        </p:txBody>
      </p:sp>
      <p:sp>
        <p:nvSpPr>
          <p:cNvPr id="4" name="Google Shape;379;p11">
            <a:extLst>
              <a:ext uri="{FF2B5EF4-FFF2-40B4-BE49-F238E27FC236}">
                <a16:creationId xmlns:a16="http://schemas.microsoft.com/office/drawing/2014/main" id="{9A68C425-A2CD-6A8C-6048-3D5F881F80DA}"/>
              </a:ext>
            </a:extLst>
          </p:cNvPr>
          <p:cNvSpPr/>
          <p:nvPr/>
        </p:nvSpPr>
        <p:spPr>
          <a:xfrm>
            <a:off x="319229" y="3429000"/>
            <a:ext cx="2521732" cy="132567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Мобильное приложение сотрудника УК –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 «</a:t>
            </a: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UJIN Service</a:t>
            </a:r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»</a:t>
            </a:r>
            <a:endParaRPr sz="1400" dirty="0">
              <a:solidFill>
                <a:schemeClr val="bg1"/>
              </a:solidFill>
              <a:latin typeface="Helvetica" panose="020B0604020202020204" pitchFamily="34" charset="0"/>
              <a:ea typeface="Rubik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5" name="Google Shape;377;p11">
            <a:extLst>
              <a:ext uri="{FF2B5EF4-FFF2-40B4-BE49-F238E27FC236}">
                <a16:creationId xmlns:a16="http://schemas.microsoft.com/office/drawing/2014/main" id="{E15477B6-9C03-C921-651D-B329AFE3F0FE}"/>
              </a:ext>
            </a:extLst>
          </p:cNvPr>
          <p:cNvSpPr/>
          <p:nvPr/>
        </p:nvSpPr>
        <p:spPr>
          <a:xfrm>
            <a:off x="337262" y="5271143"/>
            <a:ext cx="2503699" cy="123903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Веб-личный кабинет</a:t>
            </a: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УК</a:t>
            </a:r>
          </a:p>
          <a:p>
            <a:pPr lvl="0" algn="ctr">
              <a:buSzPts val="1100"/>
            </a:pPr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(</a:t>
            </a: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CRM</a:t>
            </a:r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 – </a:t>
            </a: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BMS</a:t>
            </a:r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UJIN)</a:t>
            </a:r>
            <a:endParaRPr sz="1400" dirty="0">
              <a:solidFill>
                <a:schemeClr val="bg1"/>
              </a:solidFill>
              <a:latin typeface="Helvetica" panose="020B0604020202020204" pitchFamily="34" charset="0"/>
              <a:ea typeface="Rubik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6" name="Google Shape;377;p11">
            <a:extLst>
              <a:ext uri="{FF2B5EF4-FFF2-40B4-BE49-F238E27FC236}">
                <a16:creationId xmlns:a16="http://schemas.microsoft.com/office/drawing/2014/main" id="{E26DD29A-D197-7354-BB3F-C6C7B7C3E096}"/>
              </a:ext>
            </a:extLst>
          </p:cNvPr>
          <p:cNvSpPr/>
          <p:nvPr/>
        </p:nvSpPr>
        <p:spPr>
          <a:xfrm>
            <a:off x="2983564" y="1575495"/>
            <a:ext cx="1819441" cy="717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Super UP</a:t>
            </a:r>
            <a:endParaRPr sz="1400" dirty="0">
              <a:latin typeface="Helvetica" panose="020B0604020202020204" pitchFamily="34" charset="0"/>
              <a:ea typeface="Rubik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7" name="Google Shape;377;p11">
            <a:extLst>
              <a:ext uri="{FF2B5EF4-FFF2-40B4-BE49-F238E27FC236}">
                <a16:creationId xmlns:a16="http://schemas.microsoft.com/office/drawing/2014/main" id="{11E81E68-053A-A5A0-4196-3B52EF751A01}"/>
              </a:ext>
            </a:extLst>
          </p:cNvPr>
          <p:cNvSpPr/>
          <p:nvPr/>
        </p:nvSpPr>
        <p:spPr>
          <a:xfrm>
            <a:off x="3157229" y="5569315"/>
            <a:ext cx="1819441" cy="64268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Личный кабинет продавца  в маркетплейсе</a:t>
            </a:r>
            <a:endParaRPr sz="1400" dirty="0">
              <a:latin typeface="Helvetica" panose="020B0604020202020204" pitchFamily="34" charset="0"/>
              <a:ea typeface="Rubik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8" name="Google Shape;377;p11">
            <a:extLst>
              <a:ext uri="{FF2B5EF4-FFF2-40B4-BE49-F238E27FC236}">
                <a16:creationId xmlns:a16="http://schemas.microsoft.com/office/drawing/2014/main" id="{D90C6D0D-7CDA-EEBF-B6F9-14C29D6CEE9E}"/>
              </a:ext>
            </a:extLst>
          </p:cNvPr>
          <p:cNvSpPr/>
          <p:nvPr/>
        </p:nvSpPr>
        <p:spPr>
          <a:xfrm>
            <a:off x="2983564" y="2385710"/>
            <a:ext cx="1819440" cy="70926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ru-RU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</a:rPr>
              <a:t>ОСС </a:t>
            </a:r>
          </a:p>
          <a:p>
            <a:pPr lvl="0" algn="ctr">
              <a:buSzPts val="1100"/>
            </a:pPr>
            <a:r>
              <a:rPr lang="ru-RU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</a:rPr>
              <a:t>онлайн</a:t>
            </a:r>
            <a:endParaRPr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 pitchFamily="34" charset="0"/>
              <a:ea typeface="Rubik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9" name="Google Shape;377;p11">
            <a:extLst>
              <a:ext uri="{FF2B5EF4-FFF2-40B4-BE49-F238E27FC236}">
                <a16:creationId xmlns:a16="http://schemas.microsoft.com/office/drawing/2014/main" id="{10732E87-6999-0EBF-A52F-C0B4282DC230}"/>
              </a:ext>
            </a:extLst>
          </p:cNvPr>
          <p:cNvSpPr/>
          <p:nvPr/>
        </p:nvSpPr>
        <p:spPr>
          <a:xfrm>
            <a:off x="5229463" y="1560786"/>
            <a:ext cx="2074038" cy="68594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ru-RU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</a:rPr>
              <a:t>Чат-бот, персональный ассистент</a:t>
            </a:r>
            <a:endParaRPr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 pitchFamily="34" charset="0"/>
              <a:ea typeface="Rubik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10" name="Google Shape;377;p11">
            <a:extLst>
              <a:ext uri="{FF2B5EF4-FFF2-40B4-BE49-F238E27FC236}">
                <a16:creationId xmlns:a16="http://schemas.microsoft.com/office/drawing/2014/main" id="{1E9A069F-DA5E-F435-FD96-B2F468A0AEB7}"/>
              </a:ext>
            </a:extLst>
          </p:cNvPr>
          <p:cNvSpPr/>
          <p:nvPr/>
        </p:nvSpPr>
        <p:spPr>
          <a:xfrm>
            <a:off x="7578002" y="1575495"/>
            <a:ext cx="1971398" cy="717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ru-RU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</a:rPr>
              <a:t>Автоинформи-рование о поверке счетчиков </a:t>
            </a:r>
            <a:endParaRPr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anose="020B0604020202020204" pitchFamily="34" charset="0"/>
              <a:ea typeface="Rubik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11" name="Google Shape;377;p11">
            <a:extLst>
              <a:ext uri="{FF2B5EF4-FFF2-40B4-BE49-F238E27FC236}">
                <a16:creationId xmlns:a16="http://schemas.microsoft.com/office/drawing/2014/main" id="{4A400709-FB69-E660-BAC8-60DA845B4E96}"/>
              </a:ext>
            </a:extLst>
          </p:cNvPr>
          <p:cNvSpPr/>
          <p:nvPr/>
        </p:nvSpPr>
        <p:spPr>
          <a:xfrm>
            <a:off x="5229463" y="2376044"/>
            <a:ext cx="2076866" cy="70637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 </a:t>
            </a:r>
            <a:r>
              <a:rPr lang="ru-RU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Дашборды </a:t>
            </a:r>
          </a:p>
          <a:p>
            <a:pPr algn="ctr">
              <a:buSzPts val="1100"/>
            </a:pPr>
            <a:r>
              <a:rPr lang="ru-RU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для жильца (финансы УК)</a:t>
            </a:r>
            <a:endParaRPr sz="1400" dirty="0">
              <a:latin typeface="Helvetica" panose="020B0604020202020204" pitchFamily="34" charset="0"/>
              <a:ea typeface="Rubik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12" name="Google Shape;377;p11">
            <a:extLst>
              <a:ext uri="{FF2B5EF4-FFF2-40B4-BE49-F238E27FC236}">
                <a16:creationId xmlns:a16="http://schemas.microsoft.com/office/drawing/2014/main" id="{09F8486C-01A6-B834-416D-7D090CBF0C9A}"/>
              </a:ext>
            </a:extLst>
          </p:cNvPr>
          <p:cNvSpPr/>
          <p:nvPr/>
        </p:nvSpPr>
        <p:spPr>
          <a:xfrm>
            <a:off x="2983564" y="3531771"/>
            <a:ext cx="1971398" cy="717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ru-RU" sz="1400" dirty="0">
                <a:latin typeface="Helvetica" panose="020B0604020202020204" pitchFamily="34" charset="0"/>
                <a:cs typeface="Helvetica" panose="020B0604020202020204" pitchFamily="34" charset="0"/>
                <a:sym typeface="Rubik"/>
              </a:rPr>
              <a:t>Карта обращений</a:t>
            </a:r>
            <a:endParaRPr sz="1400" dirty="0">
              <a:latin typeface="Helvetica" panose="020B0604020202020204" pitchFamily="34" charset="0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13" name="Google Shape;377;p11">
            <a:extLst>
              <a:ext uri="{FF2B5EF4-FFF2-40B4-BE49-F238E27FC236}">
                <a16:creationId xmlns:a16="http://schemas.microsoft.com/office/drawing/2014/main" id="{600C793A-F27F-7B8D-17DD-45890F8D347A}"/>
              </a:ext>
            </a:extLst>
          </p:cNvPr>
          <p:cNvSpPr/>
          <p:nvPr/>
        </p:nvSpPr>
        <p:spPr>
          <a:xfrm>
            <a:off x="7583754" y="2409025"/>
            <a:ext cx="2074038" cy="68594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ru-RU" sz="1400" dirty="0">
                <a:latin typeface="Helvetica" panose="020B0604020202020204" pitchFamily="34" charset="0"/>
                <a:cs typeface="Helvetica" panose="020B0604020202020204" pitchFamily="34" charset="0"/>
                <a:sym typeface="Rubik"/>
              </a:rPr>
              <a:t>Создание сервисов внутри приложения</a:t>
            </a:r>
            <a:endParaRPr sz="1400" dirty="0">
              <a:latin typeface="Helvetica" panose="020B0604020202020204" pitchFamily="34" charset="0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14" name="Google Shape;377;p11">
            <a:extLst>
              <a:ext uri="{FF2B5EF4-FFF2-40B4-BE49-F238E27FC236}">
                <a16:creationId xmlns:a16="http://schemas.microsoft.com/office/drawing/2014/main" id="{FF834E37-E9BA-B043-4D77-547C61375D77}"/>
              </a:ext>
            </a:extLst>
          </p:cNvPr>
          <p:cNvSpPr/>
          <p:nvPr/>
        </p:nvSpPr>
        <p:spPr>
          <a:xfrm>
            <a:off x="5229463" y="3537087"/>
            <a:ext cx="1971398" cy="71769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ru-RU" sz="1400" dirty="0" err="1">
                <a:latin typeface="Helvetica" panose="020B0604020202020204" pitchFamily="34" charset="0"/>
                <a:cs typeface="Helvetica" panose="020B0604020202020204" pitchFamily="34" charset="0"/>
                <a:sym typeface="Rubik"/>
              </a:rPr>
              <a:t>Дашборд</a:t>
            </a:r>
            <a:r>
              <a:rPr lang="ru-RU" sz="1400" dirty="0">
                <a:latin typeface="Helvetica" panose="020B0604020202020204" pitchFamily="34" charset="0"/>
                <a:cs typeface="Helvetica" panose="020B0604020202020204" pitchFamily="34" charset="0"/>
                <a:sym typeface="Rubik"/>
              </a:rPr>
              <a:t> сотрудника УК (обращения)</a:t>
            </a:r>
            <a:endParaRPr sz="1400" dirty="0">
              <a:latin typeface="Helvetica" panose="020B0604020202020204" pitchFamily="34" charset="0"/>
              <a:cs typeface="Helvetica" panose="020B0604020202020204" pitchFamily="34" charset="0"/>
              <a:sym typeface="Rubik"/>
            </a:endParaRPr>
          </a:p>
        </p:txBody>
      </p:sp>
      <p:sp>
        <p:nvSpPr>
          <p:cNvPr id="15" name="Google Shape;377;p11">
            <a:extLst>
              <a:ext uri="{FF2B5EF4-FFF2-40B4-BE49-F238E27FC236}">
                <a16:creationId xmlns:a16="http://schemas.microsoft.com/office/drawing/2014/main" id="{FF6A288A-D15C-3D7C-97F4-DB1E7630466F}"/>
              </a:ext>
            </a:extLst>
          </p:cNvPr>
          <p:cNvSpPr/>
          <p:nvPr/>
        </p:nvSpPr>
        <p:spPr>
          <a:xfrm>
            <a:off x="5229463" y="5577394"/>
            <a:ext cx="1819441" cy="64268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Чек-лист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400" dirty="0">
                <a:latin typeface="Helvetica" panose="020B0604020202020204" pitchFamily="34" charset="0"/>
                <a:ea typeface="Rubik"/>
                <a:cs typeface="Helvetica" panose="020B0604020202020204" pitchFamily="34" charset="0"/>
                <a:sym typeface="Rubik"/>
              </a:rPr>
              <a:t>осмотра для сотрудника УК</a:t>
            </a:r>
            <a:endParaRPr sz="1400" dirty="0">
              <a:latin typeface="Helvetica" panose="020B0604020202020204" pitchFamily="34" charset="0"/>
              <a:ea typeface="Rubik"/>
              <a:cs typeface="Helvetica" panose="020B0604020202020204" pitchFamily="34" charset="0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89360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936F6-1A21-3C93-9C29-56201B7FE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520D2-29CB-E285-25D9-57E09366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20" y="576263"/>
            <a:ext cx="7136544" cy="912069"/>
          </a:xfrm>
        </p:spPr>
        <p:txBody>
          <a:bodyPr>
            <a:normAutofit/>
          </a:bodyPr>
          <a:lstStyle/>
          <a:p>
            <a:r>
              <a:rPr lang="ru-RU" dirty="0"/>
              <a:t>О нас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A486EF-2435-7A4D-E8D8-C2B6450A3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779" y="1785721"/>
            <a:ext cx="8418442" cy="507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74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6CA0EA13-0364-4478-84D8-5E7FA38E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srgbClr val="24447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Российская строительная неделя</a:t>
            </a:r>
            <a:endParaRPr lang="ru-RU" dirty="0">
              <a:solidFill>
                <a:srgbClr val="24447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C5895E-FED6-4827-B420-202F80CFA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892" y="136525"/>
            <a:ext cx="1667108" cy="1667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2DADD4-FDEB-47F4-A893-130125CC89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r="6477"/>
          <a:stretch/>
        </p:blipFill>
        <p:spPr>
          <a:xfrm>
            <a:off x="4077050" y="228075"/>
            <a:ext cx="7139032" cy="66299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44B3CA-6B0A-46FA-97C8-1B7921F97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6" y="1224577"/>
            <a:ext cx="5134564" cy="40856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B4B6690-8437-47B2-940F-F6FDACAA7046}"/>
              </a:ext>
            </a:extLst>
          </p:cNvPr>
          <p:cNvSpPr txBox="1">
            <a:spLocks/>
          </p:cNvSpPr>
          <p:nvPr/>
        </p:nvSpPr>
        <p:spPr>
          <a:xfrm>
            <a:off x="888736" y="1893335"/>
            <a:ext cx="4268444" cy="2141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" panose="020B0604020202020204" pitchFamily="2" charset="0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6000" dirty="0">
                <a:solidFill>
                  <a:schemeClr val="bg1"/>
                </a:solidFill>
              </a:rPr>
              <a:t>Остались вопросы?</a:t>
            </a:r>
            <a:endParaRPr lang="ru-RU" sz="6000" b="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3949FF-45F5-4A05-95A0-3C69FC4AC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20" y="4265987"/>
            <a:ext cx="2100764" cy="2090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AC787F-F25A-48A4-B5A8-771BBA3CB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885" y="4383082"/>
            <a:ext cx="1858101" cy="1858101"/>
          </a:xfrm>
          <a:prstGeom prst="rect">
            <a:avLst/>
          </a:prstGeom>
        </p:spPr>
      </p:pic>
      <p:sp>
        <p:nvSpPr>
          <p:cNvPr id="14" name="Текст 4">
            <a:extLst>
              <a:ext uri="{FF2B5EF4-FFF2-40B4-BE49-F238E27FC236}">
                <a16:creationId xmlns:a16="http://schemas.microsoft.com/office/drawing/2014/main" id="{C86FD6A7-C07F-43AA-A104-2FB77D54794B}"/>
              </a:ext>
            </a:extLst>
          </p:cNvPr>
          <p:cNvSpPr txBox="1">
            <a:spLocks/>
          </p:cNvSpPr>
          <p:nvPr/>
        </p:nvSpPr>
        <p:spPr>
          <a:xfrm>
            <a:off x="888736" y="260667"/>
            <a:ext cx="1141399" cy="284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Ак Барс Дом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0277DD03-1D65-40E1-91EB-FC8CCD1F6E47}"/>
              </a:ext>
            </a:extLst>
          </p:cNvPr>
          <p:cNvSpPr txBox="1">
            <a:spLocks/>
          </p:cNvSpPr>
          <p:nvPr/>
        </p:nvSpPr>
        <p:spPr>
          <a:xfrm>
            <a:off x="3671833" y="260667"/>
            <a:ext cx="1141399" cy="284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Команда</a:t>
            </a:r>
          </a:p>
        </p:txBody>
      </p:sp>
    </p:spTree>
    <p:extLst>
      <p:ext uri="{BB962C8B-B14F-4D97-AF65-F5344CB8AC3E}">
        <p14:creationId xmlns:p14="http://schemas.microsoft.com/office/powerpoint/2010/main" val="3865986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023DD-F2B9-4243-A8C3-42E0B5E87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системы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EA1F3E-BD6B-452D-A5F3-63E6D72A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619" y="2319952"/>
            <a:ext cx="5151607" cy="35308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Интеграция с умными устройствами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Интеграция с существующим оборудованием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Функциональность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Дорожная карта развития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Возможность масштабирования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4F40A5-D43E-494F-8B1B-B57E310BC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F8897-8C92-4606-9E39-CF2966A92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Цифровизация в девелопменте. </a:t>
            </a:r>
            <a:br>
              <a:rPr lang="ru-RU" dirty="0"/>
            </a:br>
            <a:r>
              <a:rPr lang="ru-RU" dirty="0"/>
              <a:t>Стадия "Эксплуатация". Умные новостройки</a:t>
            </a:r>
          </a:p>
          <a:p>
            <a:endParaRPr lang="ru-RU" dirty="0"/>
          </a:p>
        </p:txBody>
      </p:sp>
      <p:pic>
        <p:nvPicPr>
          <p:cNvPr id="1026" name="Picture 2" descr="Ujin – умная платформа автоматизации зданий и помещений">
            <a:extLst>
              <a:ext uri="{FF2B5EF4-FFF2-40B4-BE49-F238E27FC236}">
                <a16:creationId xmlns:a16="http://schemas.microsoft.com/office/drawing/2014/main" id="{51C4C7A9-510A-FE1A-71AE-AA6793F87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97" y="1822138"/>
            <a:ext cx="1739350" cy="9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2F5F04-BA65-F04F-220E-6D1084D16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192" y="3037862"/>
            <a:ext cx="896086" cy="8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3C891E6-E9CA-C794-AD5A-2884886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97" y="4120687"/>
            <a:ext cx="1872875" cy="43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B41824D-BA7D-BA7E-1DF5-5286DC94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192" y="4838130"/>
            <a:ext cx="1632577" cy="52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0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DBE35-A46B-2B86-8A33-F99D4D35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BF057-D1D4-2A97-431A-18E0612F8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системы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B248EA-B5A4-9D16-7695-3A890584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DFA96-E1DA-00A8-066A-10DEA96F4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</a:t>
            </a:r>
            <a:r>
              <a:rPr lang="ru-RU" sz="1200" dirty="0"/>
              <a:t>Цифровизация в девелопменте. </a:t>
            </a:r>
            <a:br>
              <a:rPr lang="ru-RU" sz="1200" dirty="0"/>
            </a:br>
            <a:r>
              <a:rPr lang="ru-RU" sz="1200" dirty="0"/>
              <a:t>Стадия "Эксплуатация". Умные новостройки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F69848-9C21-AD5A-79E3-7E32811A7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61" y="1820333"/>
            <a:ext cx="8879278" cy="36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3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37B61-5A85-473C-58BB-EA9065086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E5BA5-337B-6643-3D97-D3410E44B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576263"/>
            <a:ext cx="7123572" cy="912069"/>
          </a:xfrm>
        </p:spPr>
        <p:txBody>
          <a:bodyPr>
            <a:normAutofit/>
          </a:bodyPr>
          <a:lstStyle/>
          <a:p>
            <a:r>
              <a:rPr lang="ru-RU" sz="4400" dirty="0"/>
              <a:t>Приложение сегодня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4E897A-50BE-9980-FEA0-B1079C4B1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619" y="1840770"/>
            <a:ext cx="5151607" cy="3530801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Сегодня приложение состоит из следующих блоков:</a:t>
            </a:r>
            <a:br>
              <a:rPr lang="ru-RU" dirty="0"/>
            </a:br>
            <a:endParaRPr lang="ru-RU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Профиль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Главная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Умный дом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Сервисы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Маркет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Еще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3E166-CB57-3AC2-928B-B384EBC1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F8985-CAA2-4686-8B3D-FD8AC237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Цифровизация в девелопменте. </a:t>
            </a:r>
            <a:br>
              <a:rPr lang="ru-RU" dirty="0"/>
            </a:br>
            <a:r>
              <a:rPr lang="ru-RU" dirty="0"/>
              <a:t>Стадия "Эксплуатация". Умные новостройки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5858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419B6-D13B-9F4C-FE3D-A2F19D7F2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4C98B-574E-46FA-FA3B-0F4933E1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0D0A66-A2F4-1725-2E37-2346C8CA6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Функции профиля:</a:t>
            </a:r>
            <a:br>
              <a:rPr lang="ru-RU" dirty="0"/>
            </a:b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Добавление и редактирование личной информации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Возможность скрыть данные от других пользователей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Возможность выдачи / удаления </a:t>
            </a:r>
            <a:r>
              <a:rPr lang="ru-RU" sz="2000" dirty="0" err="1"/>
              <a:t>субаккаунтов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Возможность просмотра информации об объекте недвижимости и др.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9D57B-75B6-75E5-BDBD-8BB3180F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79E34-D802-88A0-2EEB-94378FDB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Цифровизация в девелопменте. </a:t>
            </a:r>
            <a:br>
              <a:rPr lang="ru-RU" dirty="0"/>
            </a:br>
            <a:r>
              <a:rPr lang="ru-RU" dirty="0"/>
              <a:t>Стадия "Эксплуатация". Умные новостройки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43E98-1495-5155-D50E-483796D787CA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46D1BDC-473B-215A-A9E7-4D367B79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068" y="1185697"/>
            <a:ext cx="3047265" cy="53913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310285-098E-6B33-7C05-8B5147FC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199" y="1925044"/>
            <a:ext cx="905001" cy="93358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21860E0-4D63-2848-DEA2-097879805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486" y="3228634"/>
            <a:ext cx="990014" cy="1538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E46682-F218-6A21-1A6C-51B7E67EA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992" y="3875833"/>
            <a:ext cx="905001" cy="15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01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FD501-882C-9E28-1F05-FCF1B8C04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AFEDC-A601-AB41-947B-F4B601A2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Главная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D16C7D-64AA-7957-9501-D702C240E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Функции Главная:</a:t>
            </a:r>
            <a:br>
              <a:rPr lang="ru-RU" dirty="0"/>
            </a:b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Отображение избранных сервисов в виде виджетов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Быстрый доступ к выбору объекта недвижимости и профилю пользователя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Просмотр </a:t>
            </a:r>
            <a:r>
              <a:rPr lang="ru-RU" sz="2000" dirty="0" err="1"/>
              <a:t>сторис</a:t>
            </a:r>
            <a:r>
              <a:rPr lang="ru-RU" sz="2000" dirty="0"/>
              <a:t> с актуальными новостями, объявлениями и предложениями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4D26FB-7631-5C4C-D2C5-9A2946A3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C73EC-959A-C4FD-B5AE-14FDB8D4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Цифровизация в девелопменте. </a:t>
            </a:r>
            <a:br>
              <a:rPr lang="ru-RU" dirty="0"/>
            </a:br>
            <a:r>
              <a:rPr lang="ru-RU" dirty="0"/>
              <a:t>Стадия "Эксплуатация". Умные новостройки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513300-3CD0-6484-9637-E935C7216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955" y="1195825"/>
            <a:ext cx="2998820" cy="53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75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6CFD6-6E7C-0D9F-B738-40EA69942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0B727-0EB6-6D6E-397D-98B899D0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568514"/>
            <a:ext cx="6231377" cy="912069"/>
          </a:xfrm>
        </p:spPr>
        <p:txBody>
          <a:bodyPr/>
          <a:lstStyle/>
          <a:p>
            <a:r>
              <a:rPr lang="ru-RU" dirty="0"/>
              <a:t>Умный дом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1B3CC0-F28C-8C3D-EB6E-35A794F12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Функции Умного дома:</a:t>
            </a:r>
            <a:br>
              <a:rPr lang="ru-RU" dirty="0"/>
            </a:b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Работа со сценариями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Карточки устройств умного дома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Добавление устройств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Шкала интеллекта вашего дома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D555AC-2B2B-4495-46A1-2587B631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4C5BDC-35B4-99D8-C4ED-C00DFA40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Цифровизация в девелопменте. </a:t>
            </a:r>
            <a:br>
              <a:rPr lang="ru-RU" dirty="0"/>
            </a:br>
            <a:r>
              <a:rPr lang="ru-RU" dirty="0"/>
              <a:t>Стадия "Эксплуатация". Умные новостройки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BC60BF-A4F6-0C17-03E0-319968C9B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127" y="1202201"/>
            <a:ext cx="3003262" cy="53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96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CB553-152E-CE6F-0A54-7CBEC2B69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71982-033F-4916-BD19-31A1DA7C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9" y="568514"/>
            <a:ext cx="6231377" cy="912069"/>
          </a:xfrm>
        </p:spPr>
        <p:txBody>
          <a:bodyPr/>
          <a:lstStyle/>
          <a:p>
            <a:r>
              <a:rPr lang="ru-RU" dirty="0"/>
              <a:t>Сервисы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C1ECFC-D63C-2CBC-D782-D15093481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Функции Сервисы:</a:t>
            </a:r>
            <a:br>
              <a:rPr lang="ru-RU" dirty="0"/>
            </a:b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Охрана (камеры видеонаблюдения, управление доступом в дом, управление шлагбаумами и воротами, заказы гостевых пропусков и т д)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Услуги (возможность передачи или автоматическое получение показаний приборов учета, получение квитанций и их онлайн оплата, заявки в Управляющую компанию)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0A6B43-08FF-92D8-A81E-29198BA1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effectLst/>
              </a:rPr>
              <a:t>Российская строительная неделя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C47ADD-D5D7-1FA1-1BA1-D6B3B59F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Секция: Цифровизация в девелопменте. </a:t>
            </a:r>
            <a:br>
              <a:rPr lang="ru-RU" dirty="0"/>
            </a:br>
            <a:r>
              <a:rPr lang="ru-RU" dirty="0"/>
              <a:t>Стадия "Эксплуатация". Умные новостройки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3CB4D1-9F9D-4BCB-F408-99D276725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79" y="1480583"/>
            <a:ext cx="2104145" cy="425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849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Главные цвета">
      <a:dk1>
        <a:srgbClr val="244473"/>
      </a:dk1>
      <a:lt1>
        <a:srgbClr val="FFFFFF"/>
      </a:lt1>
      <a:dk2>
        <a:srgbClr val="323F4F"/>
      </a:dk2>
      <a:lt2>
        <a:srgbClr val="E1F0FF"/>
      </a:lt2>
      <a:accent1>
        <a:srgbClr val="3D4CFF"/>
      </a:accent1>
      <a:accent2>
        <a:srgbClr val="63B3DF"/>
      </a:accent2>
      <a:accent3>
        <a:srgbClr val="FFFFFF"/>
      </a:accent3>
      <a:accent4>
        <a:srgbClr val="85C0FB"/>
      </a:accent4>
      <a:accent5>
        <a:srgbClr val="F4B183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743</Words>
  <Application>Microsoft Macintosh PowerPoint</Application>
  <PresentationFormat>Широкоэкранный</PresentationFormat>
  <Paragraphs>173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Helvetica</vt:lpstr>
      <vt:lpstr>Helvetica Light</vt:lpstr>
      <vt:lpstr>Roboto</vt:lpstr>
      <vt:lpstr>Rubik</vt:lpstr>
      <vt:lpstr>Тема Office</vt:lpstr>
      <vt:lpstr>Мобильное приложение жителя</vt:lpstr>
      <vt:lpstr>О нас</vt:lpstr>
      <vt:lpstr>Выбор системы</vt:lpstr>
      <vt:lpstr>Выбор системы</vt:lpstr>
      <vt:lpstr>Приложение сегодня</vt:lpstr>
      <vt:lpstr>Профиль</vt:lpstr>
      <vt:lpstr>Главная</vt:lpstr>
      <vt:lpstr>Умный дом</vt:lpstr>
      <vt:lpstr>Сервисы</vt:lpstr>
      <vt:lpstr>Презентация PowerPoint</vt:lpstr>
      <vt:lpstr>Маркет</vt:lpstr>
      <vt:lpstr>Вкладка «Еще»</vt:lpstr>
      <vt:lpstr>Эффект от проекта</vt:lpstr>
      <vt:lpstr>Эффект от проекта</vt:lpstr>
      <vt:lpstr>Доступные сервисы</vt:lpstr>
      <vt:lpstr>Презентация PowerPoint</vt:lpstr>
      <vt:lpstr>Использование маркета</vt:lpstr>
      <vt:lpstr>Что говорят жители</vt:lpstr>
      <vt:lpstr>План развития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Чижов Евгений</dc:creator>
  <cp:lastModifiedBy>марсель гайнутдинов</cp:lastModifiedBy>
  <cp:revision>15</cp:revision>
  <dcterms:created xsi:type="dcterms:W3CDTF">2024-02-16T07:54:39Z</dcterms:created>
  <dcterms:modified xsi:type="dcterms:W3CDTF">2024-02-25T11:03:53Z</dcterms:modified>
</cp:coreProperties>
</file>