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3105" r:id="rId2"/>
    <p:sldId id="3564" r:id="rId3"/>
    <p:sldId id="3554" r:id="rId4"/>
    <p:sldId id="3563" r:id="rId5"/>
    <p:sldId id="3560" r:id="rId6"/>
    <p:sldId id="3555" r:id="rId7"/>
    <p:sldId id="3556" r:id="rId8"/>
    <p:sldId id="3562" r:id="rId9"/>
    <p:sldId id="3559" r:id="rId10"/>
    <p:sldId id="3557" r:id="rId11"/>
    <p:sldId id="334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79371"/>
  </p:normalViewPr>
  <p:slideViewPr>
    <p:cSldViewPr snapToGrid="0">
      <p:cViewPr varScale="1">
        <p:scale>
          <a:sx n="83" d="100"/>
          <a:sy n="83" d="100"/>
        </p:scale>
        <p:origin x="19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67498-C0FE-449B-BDED-B3361EE7346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6F51E97-F141-4A32-A433-EAC1089E01FB}">
      <dgm:prSet custT="1"/>
      <dgm:spPr/>
      <dgm:t>
        <a:bodyPr/>
        <a:lstStyle/>
        <a:p>
          <a:pPr algn="just" rtl="0"/>
          <a:r>
            <a:rPr lang="ru-RU" sz="1800" b="0" dirty="0"/>
            <a:t>Концепция компактного города</a:t>
          </a:r>
        </a:p>
      </dgm:t>
    </dgm:pt>
    <dgm:pt modelId="{8E2F80E6-C7F2-43F7-B608-47C23FE05272}" type="parTrans" cxnId="{BE2F8B41-DA82-4F04-922F-42D1BBBB2D8B}">
      <dgm:prSet/>
      <dgm:spPr/>
      <dgm:t>
        <a:bodyPr/>
        <a:lstStyle/>
        <a:p>
          <a:endParaRPr lang="ru-RU" sz="1800" b="0"/>
        </a:p>
      </dgm:t>
    </dgm:pt>
    <dgm:pt modelId="{B570CF9E-BB12-47DA-9E85-B557B3CA6147}" type="sibTrans" cxnId="{BE2F8B41-DA82-4F04-922F-42D1BBBB2D8B}">
      <dgm:prSet/>
      <dgm:spPr/>
      <dgm:t>
        <a:bodyPr/>
        <a:lstStyle/>
        <a:p>
          <a:endParaRPr lang="ru-RU" sz="1800" b="0"/>
        </a:p>
      </dgm:t>
    </dgm:pt>
    <dgm:pt modelId="{6C2D2FA6-310B-42B2-920C-58F2D3E0FCD3}">
      <dgm:prSet custT="1"/>
      <dgm:spPr/>
      <dgm:t>
        <a:bodyPr/>
        <a:lstStyle/>
        <a:p>
          <a:pPr algn="just" rtl="0"/>
          <a:r>
            <a:rPr lang="ru-RU" sz="1800" b="0" dirty="0"/>
            <a:t>Концепция </a:t>
          </a:r>
          <a:r>
            <a:rPr lang="en-US" sz="1800" b="0" dirty="0"/>
            <a:t>N-</a:t>
          </a:r>
          <a:r>
            <a:rPr lang="ru-RU" sz="1800" b="0" dirty="0"/>
            <a:t>минутного города</a:t>
          </a:r>
        </a:p>
      </dgm:t>
    </dgm:pt>
    <dgm:pt modelId="{18E47DEB-ED19-45B9-804E-5C5B146ADC5F}" type="parTrans" cxnId="{C6F54C2E-2F36-4526-B0FC-DC0DF94F8256}">
      <dgm:prSet/>
      <dgm:spPr/>
      <dgm:t>
        <a:bodyPr/>
        <a:lstStyle/>
        <a:p>
          <a:endParaRPr lang="ru-RU" sz="1800" b="0"/>
        </a:p>
      </dgm:t>
    </dgm:pt>
    <dgm:pt modelId="{33EA80DE-A2C1-4692-B6F4-AAF0A80A3A2A}" type="sibTrans" cxnId="{C6F54C2E-2F36-4526-B0FC-DC0DF94F8256}">
      <dgm:prSet/>
      <dgm:spPr/>
      <dgm:t>
        <a:bodyPr/>
        <a:lstStyle/>
        <a:p>
          <a:endParaRPr lang="ru-RU" sz="1800" b="0"/>
        </a:p>
      </dgm:t>
    </dgm:pt>
    <dgm:pt modelId="{5C6C16B9-25DB-41D1-A8C5-AD3009AB4697}">
      <dgm:prSet custT="1"/>
      <dgm:spPr/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/>
            <a:t>Концепция энергосбережения и энергоэффективности зданий</a:t>
          </a:r>
        </a:p>
      </dgm:t>
    </dgm:pt>
    <dgm:pt modelId="{2912FC59-C389-4183-8D71-974B5D08E608}" type="parTrans" cxnId="{514ABD4E-4A04-4FD0-874A-C5401DCE183C}">
      <dgm:prSet/>
      <dgm:spPr/>
      <dgm:t>
        <a:bodyPr/>
        <a:lstStyle/>
        <a:p>
          <a:endParaRPr lang="ru-RU" sz="1800" b="0"/>
        </a:p>
      </dgm:t>
    </dgm:pt>
    <dgm:pt modelId="{3A4494C7-0BF1-49DC-BD9E-B67005D9431F}" type="sibTrans" cxnId="{514ABD4E-4A04-4FD0-874A-C5401DCE183C}">
      <dgm:prSet/>
      <dgm:spPr/>
      <dgm:t>
        <a:bodyPr/>
        <a:lstStyle/>
        <a:p>
          <a:endParaRPr lang="ru-RU" sz="1800" b="0"/>
        </a:p>
      </dgm:t>
    </dgm:pt>
    <dgm:pt modelId="{6F73B2E9-EF81-4A75-AED8-77CE3A0CD5DD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/>
            <a:t>Концепция "зеленого строительства"</a:t>
          </a:r>
        </a:p>
      </dgm:t>
    </dgm:pt>
    <dgm:pt modelId="{DB364CAA-493B-464C-AAF6-DEBE653218F8}" type="parTrans" cxnId="{965DADFE-A028-44CF-9AD4-3FA8371C91CF}">
      <dgm:prSet/>
      <dgm:spPr/>
      <dgm:t>
        <a:bodyPr/>
        <a:lstStyle/>
        <a:p>
          <a:endParaRPr lang="ru-RU" sz="1800" b="0"/>
        </a:p>
      </dgm:t>
    </dgm:pt>
    <dgm:pt modelId="{FA8ECBF2-4EC4-4B4C-A6C8-42844FAC68A5}" type="sibTrans" cxnId="{965DADFE-A028-44CF-9AD4-3FA8371C91CF}">
      <dgm:prSet/>
      <dgm:spPr/>
      <dgm:t>
        <a:bodyPr/>
        <a:lstStyle/>
        <a:p>
          <a:endParaRPr lang="ru-RU" sz="1800" b="0"/>
        </a:p>
      </dgm:t>
    </dgm:pt>
    <dgm:pt modelId="{3992E021-88B5-4941-9AF2-CC411DD20E8B}">
      <dgm:prSet custT="1"/>
      <dgm:spPr/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/>
            <a:t>Концепция экономики замкнутого цикла (циркулярной экономики)</a:t>
          </a:r>
        </a:p>
        <a:p>
          <a:pPr marL="0"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dirty="0"/>
        </a:p>
      </dgm:t>
    </dgm:pt>
    <dgm:pt modelId="{D6181637-6B7E-46DA-AE71-E6C9BF732567}" type="parTrans" cxnId="{E17FBBE3-67D3-42D2-87DA-6F7964241716}">
      <dgm:prSet/>
      <dgm:spPr/>
      <dgm:t>
        <a:bodyPr/>
        <a:lstStyle/>
        <a:p>
          <a:endParaRPr lang="ru-RU" sz="1800" b="0"/>
        </a:p>
      </dgm:t>
    </dgm:pt>
    <dgm:pt modelId="{E0F15A60-BC98-44DC-A0AE-968D84588D02}" type="sibTrans" cxnId="{E17FBBE3-67D3-42D2-87DA-6F7964241716}">
      <dgm:prSet/>
      <dgm:spPr/>
      <dgm:t>
        <a:bodyPr/>
        <a:lstStyle/>
        <a:p>
          <a:endParaRPr lang="ru-RU" sz="1800" b="0"/>
        </a:p>
      </dgm:t>
    </dgm:pt>
    <dgm:pt modelId="{337A84C3-D0B2-4893-A965-D6E4624D05A5}" type="pres">
      <dgm:prSet presAssocID="{B8467498-C0FE-449B-BDED-B3361EE7346F}" presName="linear" presStyleCnt="0">
        <dgm:presLayoutVars>
          <dgm:animLvl val="lvl"/>
          <dgm:resizeHandles val="exact"/>
        </dgm:presLayoutVars>
      </dgm:prSet>
      <dgm:spPr/>
    </dgm:pt>
    <dgm:pt modelId="{9E5A037B-CCF8-481B-9AA9-AE298A9A6696}" type="pres">
      <dgm:prSet presAssocID="{06F51E97-F141-4A32-A433-EAC1089E01FB}" presName="parentText" presStyleLbl="node1" presStyleIdx="0" presStyleCnt="5" custScaleY="75864">
        <dgm:presLayoutVars>
          <dgm:chMax val="0"/>
          <dgm:bulletEnabled val="1"/>
        </dgm:presLayoutVars>
      </dgm:prSet>
      <dgm:spPr/>
    </dgm:pt>
    <dgm:pt modelId="{D495A4AC-52DF-4779-B997-4414485C9B6D}" type="pres">
      <dgm:prSet presAssocID="{B570CF9E-BB12-47DA-9E85-B557B3CA6147}" presName="spacer" presStyleCnt="0"/>
      <dgm:spPr/>
    </dgm:pt>
    <dgm:pt modelId="{FC8A56DD-2503-4DCD-A699-1D539A324E21}" type="pres">
      <dgm:prSet presAssocID="{6C2D2FA6-310B-42B2-920C-58F2D3E0FCD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A816B2-7151-4B69-8B3A-1B9B575227BF}" type="pres">
      <dgm:prSet presAssocID="{33EA80DE-A2C1-4692-B6F4-AAF0A80A3A2A}" presName="spacer" presStyleCnt="0"/>
      <dgm:spPr/>
    </dgm:pt>
    <dgm:pt modelId="{E2B60AA7-AF18-4B45-9FDD-11B34EB650C7}" type="pres">
      <dgm:prSet presAssocID="{5C6C16B9-25DB-41D1-A8C5-AD3009AB469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82A3216-5486-4CF5-9AC3-CBC84AA5C5CC}" type="pres">
      <dgm:prSet presAssocID="{3A4494C7-0BF1-49DC-BD9E-B67005D9431F}" presName="spacer" presStyleCnt="0"/>
      <dgm:spPr/>
    </dgm:pt>
    <dgm:pt modelId="{47B4E372-5762-4C47-9C71-53C4BA4B678E}" type="pres">
      <dgm:prSet presAssocID="{6F73B2E9-EF81-4A75-AED8-77CE3A0CD5DD}" presName="parentText" presStyleLbl="node1" presStyleIdx="3" presStyleCnt="5" custScaleY="57632">
        <dgm:presLayoutVars>
          <dgm:chMax val="0"/>
          <dgm:bulletEnabled val="1"/>
        </dgm:presLayoutVars>
      </dgm:prSet>
      <dgm:spPr/>
    </dgm:pt>
    <dgm:pt modelId="{C5438C07-C269-4476-B47B-E94A89ECB87C}" type="pres">
      <dgm:prSet presAssocID="{FA8ECBF2-4EC4-4B4C-A6C8-42844FAC68A5}" presName="spacer" presStyleCnt="0"/>
      <dgm:spPr/>
    </dgm:pt>
    <dgm:pt modelId="{54483039-9802-460B-ACE4-7CA08B0FF1E8}" type="pres">
      <dgm:prSet presAssocID="{3992E021-88B5-4941-9AF2-CC411DD20E8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5818C14-42AD-4462-8ACF-BAA50D78E783}" type="presOf" srcId="{06F51E97-F141-4A32-A433-EAC1089E01FB}" destId="{9E5A037B-CCF8-481B-9AA9-AE298A9A6696}" srcOrd="0" destOrd="0" presId="urn:microsoft.com/office/officeart/2005/8/layout/vList2"/>
    <dgm:cxn modelId="{C6F54C2E-2F36-4526-B0FC-DC0DF94F8256}" srcId="{B8467498-C0FE-449B-BDED-B3361EE7346F}" destId="{6C2D2FA6-310B-42B2-920C-58F2D3E0FCD3}" srcOrd="1" destOrd="0" parTransId="{18E47DEB-ED19-45B9-804E-5C5B146ADC5F}" sibTransId="{33EA80DE-A2C1-4692-B6F4-AAF0A80A3A2A}"/>
    <dgm:cxn modelId="{BE2F8B41-DA82-4F04-922F-42D1BBBB2D8B}" srcId="{B8467498-C0FE-449B-BDED-B3361EE7346F}" destId="{06F51E97-F141-4A32-A433-EAC1089E01FB}" srcOrd="0" destOrd="0" parTransId="{8E2F80E6-C7F2-43F7-B608-47C23FE05272}" sibTransId="{B570CF9E-BB12-47DA-9E85-B557B3CA6147}"/>
    <dgm:cxn modelId="{514ABD4E-4A04-4FD0-874A-C5401DCE183C}" srcId="{B8467498-C0FE-449B-BDED-B3361EE7346F}" destId="{5C6C16B9-25DB-41D1-A8C5-AD3009AB4697}" srcOrd="2" destOrd="0" parTransId="{2912FC59-C389-4183-8D71-974B5D08E608}" sibTransId="{3A4494C7-0BF1-49DC-BD9E-B67005D9431F}"/>
    <dgm:cxn modelId="{ECBD4F60-E5C4-4FE7-AA80-46BA3B8D13FC}" type="presOf" srcId="{6F73B2E9-EF81-4A75-AED8-77CE3A0CD5DD}" destId="{47B4E372-5762-4C47-9C71-53C4BA4B678E}" srcOrd="0" destOrd="0" presId="urn:microsoft.com/office/officeart/2005/8/layout/vList2"/>
    <dgm:cxn modelId="{BEDEE76B-BF35-455B-B99D-3894EDA7D510}" type="presOf" srcId="{5C6C16B9-25DB-41D1-A8C5-AD3009AB4697}" destId="{E2B60AA7-AF18-4B45-9FDD-11B34EB650C7}" srcOrd="0" destOrd="0" presId="urn:microsoft.com/office/officeart/2005/8/layout/vList2"/>
    <dgm:cxn modelId="{7A2E9071-0D4A-44D1-8B48-9056E0146EE9}" type="presOf" srcId="{6C2D2FA6-310B-42B2-920C-58F2D3E0FCD3}" destId="{FC8A56DD-2503-4DCD-A699-1D539A324E21}" srcOrd="0" destOrd="0" presId="urn:microsoft.com/office/officeart/2005/8/layout/vList2"/>
    <dgm:cxn modelId="{FF100CCC-EDCB-408C-82A7-1060A7639760}" type="presOf" srcId="{B8467498-C0FE-449B-BDED-B3361EE7346F}" destId="{337A84C3-D0B2-4893-A965-D6E4624D05A5}" srcOrd="0" destOrd="0" presId="urn:microsoft.com/office/officeart/2005/8/layout/vList2"/>
    <dgm:cxn modelId="{E17FBBE3-67D3-42D2-87DA-6F7964241716}" srcId="{B8467498-C0FE-449B-BDED-B3361EE7346F}" destId="{3992E021-88B5-4941-9AF2-CC411DD20E8B}" srcOrd="4" destOrd="0" parTransId="{D6181637-6B7E-46DA-AE71-E6C9BF732567}" sibTransId="{E0F15A60-BC98-44DC-A0AE-968D84588D02}"/>
    <dgm:cxn modelId="{D20D91E7-2CDE-4DC6-94D7-D6DC606D8CC2}" type="presOf" srcId="{3992E021-88B5-4941-9AF2-CC411DD20E8B}" destId="{54483039-9802-460B-ACE4-7CA08B0FF1E8}" srcOrd="0" destOrd="0" presId="urn:microsoft.com/office/officeart/2005/8/layout/vList2"/>
    <dgm:cxn modelId="{965DADFE-A028-44CF-9AD4-3FA8371C91CF}" srcId="{B8467498-C0FE-449B-BDED-B3361EE7346F}" destId="{6F73B2E9-EF81-4A75-AED8-77CE3A0CD5DD}" srcOrd="3" destOrd="0" parTransId="{DB364CAA-493B-464C-AAF6-DEBE653218F8}" sibTransId="{FA8ECBF2-4EC4-4B4C-A6C8-42844FAC68A5}"/>
    <dgm:cxn modelId="{C740B999-7C8D-4539-B8FD-21C7AEFF65E1}" type="presParOf" srcId="{337A84C3-D0B2-4893-A965-D6E4624D05A5}" destId="{9E5A037B-CCF8-481B-9AA9-AE298A9A6696}" srcOrd="0" destOrd="0" presId="urn:microsoft.com/office/officeart/2005/8/layout/vList2"/>
    <dgm:cxn modelId="{F1E0A1DB-4B6B-4D51-9E84-8CC7E436F15C}" type="presParOf" srcId="{337A84C3-D0B2-4893-A965-D6E4624D05A5}" destId="{D495A4AC-52DF-4779-B997-4414485C9B6D}" srcOrd="1" destOrd="0" presId="urn:microsoft.com/office/officeart/2005/8/layout/vList2"/>
    <dgm:cxn modelId="{514B6DA4-56F4-4C02-A9CD-2F8EB6C58D6A}" type="presParOf" srcId="{337A84C3-D0B2-4893-A965-D6E4624D05A5}" destId="{FC8A56DD-2503-4DCD-A699-1D539A324E21}" srcOrd="2" destOrd="0" presId="urn:microsoft.com/office/officeart/2005/8/layout/vList2"/>
    <dgm:cxn modelId="{E9128FB1-A7E8-4887-AEB1-BE3A8C16FA10}" type="presParOf" srcId="{337A84C3-D0B2-4893-A965-D6E4624D05A5}" destId="{6FA816B2-7151-4B69-8B3A-1B9B575227BF}" srcOrd="3" destOrd="0" presId="urn:microsoft.com/office/officeart/2005/8/layout/vList2"/>
    <dgm:cxn modelId="{71A20A21-51DD-486F-BE00-83A9D6F126CE}" type="presParOf" srcId="{337A84C3-D0B2-4893-A965-D6E4624D05A5}" destId="{E2B60AA7-AF18-4B45-9FDD-11B34EB650C7}" srcOrd="4" destOrd="0" presId="urn:microsoft.com/office/officeart/2005/8/layout/vList2"/>
    <dgm:cxn modelId="{947BD086-18AD-4429-A69F-2435853C4076}" type="presParOf" srcId="{337A84C3-D0B2-4893-A965-D6E4624D05A5}" destId="{582A3216-5486-4CF5-9AC3-CBC84AA5C5CC}" srcOrd="5" destOrd="0" presId="urn:microsoft.com/office/officeart/2005/8/layout/vList2"/>
    <dgm:cxn modelId="{CAF39BE3-9694-41FB-85C7-6E923D42929D}" type="presParOf" srcId="{337A84C3-D0B2-4893-A965-D6E4624D05A5}" destId="{47B4E372-5762-4C47-9C71-53C4BA4B678E}" srcOrd="6" destOrd="0" presId="urn:microsoft.com/office/officeart/2005/8/layout/vList2"/>
    <dgm:cxn modelId="{1D768701-127F-4BD7-BCC1-987A27F735F0}" type="presParOf" srcId="{337A84C3-D0B2-4893-A965-D6E4624D05A5}" destId="{C5438C07-C269-4476-B47B-E94A89ECB87C}" srcOrd="7" destOrd="0" presId="urn:microsoft.com/office/officeart/2005/8/layout/vList2"/>
    <dgm:cxn modelId="{66A32735-22D9-4912-97C2-38F034ADEFDB}" type="presParOf" srcId="{337A84C3-D0B2-4893-A965-D6E4624D05A5}" destId="{54483039-9802-460B-ACE4-7CA08B0FF1E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67498-C0FE-449B-BDED-B3361EE7346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6F51E97-F141-4A32-A433-EAC1089E01FB}">
      <dgm:prSet custT="1"/>
      <dgm:spPr/>
      <dgm:t>
        <a:bodyPr/>
        <a:lstStyle/>
        <a:p>
          <a:pPr algn="just" rtl="0"/>
          <a:r>
            <a:rPr lang="ru-RU" sz="1400" b="1" dirty="0">
              <a:solidFill>
                <a:srgbClr val="002060"/>
              </a:solidFill>
            </a:rPr>
            <a:t>Париж (15-минутный город)</a:t>
          </a:r>
          <a:r>
            <a:rPr lang="en-US" sz="1400" b="1" dirty="0">
              <a:solidFill>
                <a:srgbClr val="002060"/>
              </a:solidFill>
            </a:rPr>
            <a:t>: </a:t>
          </a:r>
          <a:r>
            <a:rPr lang="ru-RU" sz="1400" b="1" dirty="0">
              <a:solidFill>
                <a:srgbClr val="002060"/>
              </a:solidFill>
            </a:rPr>
            <a:t>цель стать углеродно-нейтральным к 2050 г.</a:t>
          </a:r>
          <a:endParaRPr lang="en-US" sz="1400" b="1" dirty="0">
            <a:solidFill>
              <a:srgbClr val="002060"/>
            </a:solidFill>
          </a:endParaRPr>
        </a:p>
        <a:p>
          <a:pPr algn="just" rtl="0"/>
          <a:r>
            <a:rPr lang="ru-RU" sz="1400" b="0" dirty="0"/>
            <a:t>Мероприятия</a:t>
          </a:r>
          <a:r>
            <a:rPr lang="en-US" sz="1400" b="0" dirty="0"/>
            <a:t>:</a:t>
          </a:r>
        </a:p>
        <a:p>
          <a:pPr algn="just" rtl="0"/>
          <a:r>
            <a:rPr lang="ru-RU" sz="1400" b="0" dirty="0"/>
            <a:t>создание велосипедных дорожек на каждой улице и мосту (благодаря освобождению более 70% уличных парковочных мест для других целей)</a:t>
          </a:r>
          <a:endParaRPr lang="en-US" sz="1400" b="0" dirty="0"/>
        </a:p>
        <a:p>
          <a:pPr algn="just" rtl="0"/>
          <a:r>
            <a:rPr lang="ru-RU" sz="1400" b="0" dirty="0"/>
            <a:t>увеличение офисных площадей и центров совместной работы в районах </a:t>
          </a:r>
          <a:endParaRPr lang="en-US" sz="1400" b="0" dirty="0"/>
        </a:p>
        <a:p>
          <a:pPr algn="just" rtl="0"/>
          <a:r>
            <a:rPr lang="ru-RU" sz="1400" b="0" dirty="0"/>
            <a:t>расширение использования инфраструктуры и зданий в нерабочее время </a:t>
          </a:r>
          <a:endParaRPr lang="en-US" sz="1400" b="0" dirty="0"/>
        </a:p>
        <a:p>
          <a:pPr algn="just" rtl="0"/>
          <a:r>
            <a:rPr lang="ru-RU" sz="1400" b="0" dirty="0"/>
            <a:t>поощрение людей делать покупки в местных магазинах  </a:t>
          </a:r>
          <a:endParaRPr lang="en-US" sz="1400" b="0" dirty="0"/>
        </a:p>
        <a:p>
          <a:pPr algn="just" rtl="0"/>
          <a:r>
            <a:rPr lang="ru-RU" sz="1400" b="0" dirty="0"/>
            <a:t>создание небольших скверов на школьных игровых площадках, которые открыты для публики</a:t>
          </a:r>
        </a:p>
      </dgm:t>
    </dgm:pt>
    <dgm:pt modelId="{8E2F80E6-C7F2-43F7-B608-47C23FE05272}" type="parTrans" cxnId="{BE2F8B41-DA82-4F04-922F-42D1BBBB2D8B}">
      <dgm:prSet/>
      <dgm:spPr/>
      <dgm:t>
        <a:bodyPr/>
        <a:lstStyle/>
        <a:p>
          <a:endParaRPr lang="ru-RU" sz="1400" b="0"/>
        </a:p>
      </dgm:t>
    </dgm:pt>
    <dgm:pt modelId="{B570CF9E-BB12-47DA-9E85-B557B3CA6147}" type="sibTrans" cxnId="{BE2F8B41-DA82-4F04-922F-42D1BBBB2D8B}">
      <dgm:prSet/>
      <dgm:spPr/>
      <dgm:t>
        <a:bodyPr/>
        <a:lstStyle/>
        <a:p>
          <a:endParaRPr lang="ru-RU" sz="1400" b="0"/>
        </a:p>
      </dgm:t>
    </dgm:pt>
    <dgm:pt modelId="{3992E021-88B5-4941-9AF2-CC411DD20E8B}">
      <dgm:prSet custT="1"/>
      <dgm:spPr/>
      <dgm:t>
        <a:bodyPr/>
        <a:lstStyle/>
        <a:p>
          <a:pPr algn="just" rtl="0"/>
          <a:r>
            <a:rPr lang="ru-RU" sz="1400" b="1" dirty="0">
              <a:solidFill>
                <a:srgbClr val="002060"/>
              </a:solidFill>
            </a:rPr>
            <a:t>Сингапур (20-минутные районы и 45-минутный город).</a:t>
          </a:r>
          <a:r>
            <a:rPr lang="ru-RU" sz="1400" b="0" dirty="0"/>
            <a:t> Мастер-план транспортного развития Сингапура до 2040 года</a:t>
          </a:r>
          <a:r>
            <a:rPr lang="en-US" sz="1400" b="0" dirty="0"/>
            <a:t>: </a:t>
          </a:r>
        </a:p>
        <a:p>
          <a:pPr algn="just" rtl="0"/>
          <a:r>
            <a:rPr lang="ru-RU" sz="1400" b="0" dirty="0"/>
            <a:t>в отношении районов предполагается, что до районного центра, где будут предоставляться все необходимые для жителей района услуги, время в пути составляет не более 20 минут, а в отношении города в целом – что до места работы человек должен иметь возможность добраться не более чем за 45 минут в часы пик </a:t>
          </a:r>
        </a:p>
      </dgm:t>
    </dgm:pt>
    <dgm:pt modelId="{D6181637-6B7E-46DA-AE71-E6C9BF732567}" type="parTrans" cxnId="{E17FBBE3-67D3-42D2-87DA-6F7964241716}">
      <dgm:prSet/>
      <dgm:spPr/>
      <dgm:t>
        <a:bodyPr/>
        <a:lstStyle/>
        <a:p>
          <a:endParaRPr lang="ru-RU" sz="1400" b="0"/>
        </a:p>
      </dgm:t>
    </dgm:pt>
    <dgm:pt modelId="{E0F15A60-BC98-44DC-A0AE-968D84588D02}" type="sibTrans" cxnId="{E17FBBE3-67D3-42D2-87DA-6F7964241716}">
      <dgm:prSet/>
      <dgm:spPr/>
      <dgm:t>
        <a:bodyPr/>
        <a:lstStyle/>
        <a:p>
          <a:endParaRPr lang="ru-RU" sz="1400" b="0"/>
        </a:p>
      </dgm:t>
    </dgm:pt>
    <dgm:pt modelId="{337A84C3-D0B2-4893-A965-D6E4624D05A5}" type="pres">
      <dgm:prSet presAssocID="{B8467498-C0FE-449B-BDED-B3361EE7346F}" presName="linear" presStyleCnt="0">
        <dgm:presLayoutVars>
          <dgm:animLvl val="lvl"/>
          <dgm:resizeHandles val="exact"/>
        </dgm:presLayoutVars>
      </dgm:prSet>
      <dgm:spPr/>
    </dgm:pt>
    <dgm:pt modelId="{9E5A037B-CCF8-481B-9AA9-AE298A9A6696}" type="pres">
      <dgm:prSet presAssocID="{06F51E97-F141-4A32-A433-EAC1089E01FB}" presName="parentText" presStyleLbl="node1" presStyleIdx="0" presStyleCnt="2" custScaleY="157808">
        <dgm:presLayoutVars>
          <dgm:chMax val="0"/>
          <dgm:bulletEnabled val="1"/>
        </dgm:presLayoutVars>
      </dgm:prSet>
      <dgm:spPr/>
    </dgm:pt>
    <dgm:pt modelId="{D495A4AC-52DF-4779-B997-4414485C9B6D}" type="pres">
      <dgm:prSet presAssocID="{B570CF9E-BB12-47DA-9E85-B557B3CA6147}" presName="spacer" presStyleCnt="0"/>
      <dgm:spPr/>
    </dgm:pt>
    <dgm:pt modelId="{54483039-9802-460B-ACE4-7CA08B0FF1E8}" type="pres">
      <dgm:prSet presAssocID="{3992E021-88B5-4941-9AF2-CC411DD20E8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5818C14-42AD-4462-8ACF-BAA50D78E783}" type="presOf" srcId="{06F51E97-F141-4A32-A433-EAC1089E01FB}" destId="{9E5A037B-CCF8-481B-9AA9-AE298A9A6696}" srcOrd="0" destOrd="0" presId="urn:microsoft.com/office/officeart/2005/8/layout/vList2"/>
    <dgm:cxn modelId="{BE2F8B41-DA82-4F04-922F-42D1BBBB2D8B}" srcId="{B8467498-C0FE-449B-BDED-B3361EE7346F}" destId="{06F51E97-F141-4A32-A433-EAC1089E01FB}" srcOrd="0" destOrd="0" parTransId="{8E2F80E6-C7F2-43F7-B608-47C23FE05272}" sibTransId="{B570CF9E-BB12-47DA-9E85-B557B3CA6147}"/>
    <dgm:cxn modelId="{FF100CCC-EDCB-408C-82A7-1060A7639760}" type="presOf" srcId="{B8467498-C0FE-449B-BDED-B3361EE7346F}" destId="{337A84C3-D0B2-4893-A965-D6E4624D05A5}" srcOrd="0" destOrd="0" presId="urn:microsoft.com/office/officeart/2005/8/layout/vList2"/>
    <dgm:cxn modelId="{E17FBBE3-67D3-42D2-87DA-6F7964241716}" srcId="{B8467498-C0FE-449B-BDED-B3361EE7346F}" destId="{3992E021-88B5-4941-9AF2-CC411DD20E8B}" srcOrd="1" destOrd="0" parTransId="{D6181637-6B7E-46DA-AE71-E6C9BF732567}" sibTransId="{E0F15A60-BC98-44DC-A0AE-968D84588D02}"/>
    <dgm:cxn modelId="{D20D91E7-2CDE-4DC6-94D7-D6DC606D8CC2}" type="presOf" srcId="{3992E021-88B5-4941-9AF2-CC411DD20E8B}" destId="{54483039-9802-460B-ACE4-7CA08B0FF1E8}" srcOrd="0" destOrd="0" presId="urn:microsoft.com/office/officeart/2005/8/layout/vList2"/>
    <dgm:cxn modelId="{C740B999-7C8D-4539-B8FD-21C7AEFF65E1}" type="presParOf" srcId="{337A84C3-D0B2-4893-A965-D6E4624D05A5}" destId="{9E5A037B-CCF8-481B-9AA9-AE298A9A6696}" srcOrd="0" destOrd="0" presId="urn:microsoft.com/office/officeart/2005/8/layout/vList2"/>
    <dgm:cxn modelId="{F1E0A1DB-4B6B-4D51-9E84-8CC7E436F15C}" type="presParOf" srcId="{337A84C3-D0B2-4893-A965-D6E4624D05A5}" destId="{D495A4AC-52DF-4779-B997-4414485C9B6D}" srcOrd="1" destOrd="0" presId="urn:microsoft.com/office/officeart/2005/8/layout/vList2"/>
    <dgm:cxn modelId="{66A32735-22D9-4912-97C2-38F034ADEFDB}" type="presParOf" srcId="{337A84C3-D0B2-4893-A965-D6E4624D05A5}" destId="{54483039-9802-460B-ACE4-7CA08B0FF1E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467498-C0FE-449B-BDED-B3361EE7346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6F51E97-F141-4A32-A433-EAC1089E01FB}">
      <dgm:prSet custT="1"/>
      <dgm:spPr/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/>
            <a:t>Стремление к эффективности потребления широкого спектра ресурсов</a:t>
          </a:r>
        </a:p>
      </dgm:t>
    </dgm:pt>
    <dgm:pt modelId="{8E2F80E6-C7F2-43F7-B608-47C23FE05272}" type="parTrans" cxnId="{BE2F8B41-DA82-4F04-922F-42D1BBBB2D8B}">
      <dgm:prSet/>
      <dgm:spPr/>
      <dgm:t>
        <a:bodyPr/>
        <a:lstStyle/>
        <a:p>
          <a:endParaRPr lang="ru-RU" sz="1200" b="0"/>
        </a:p>
      </dgm:t>
    </dgm:pt>
    <dgm:pt modelId="{B570CF9E-BB12-47DA-9E85-B557B3CA6147}" type="sibTrans" cxnId="{BE2F8B41-DA82-4F04-922F-42D1BBBB2D8B}">
      <dgm:prSet/>
      <dgm:spPr/>
      <dgm:t>
        <a:bodyPr/>
        <a:lstStyle/>
        <a:p>
          <a:endParaRPr lang="ru-RU" sz="1200" b="0"/>
        </a:p>
      </dgm:t>
    </dgm:pt>
    <dgm:pt modelId="{6C2D2FA6-310B-42B2-920C-58F2D3E0FCD3}">
      <dgm:prSet custT="1"/>
      <dgm:spPr/>
      <dgm:t>
        <a:bodyPr/>
        <a:lstStyle/>
        <a:p>
          <a:pPr algn="just" rtl="0"/>
          <a:r>
            <a:rPr lang="ru-RU" sz="1200" b="0" dirty="0"/>
            <a:t>Учет проблем сноса здания и строительных отходов, а также отходов, образующихся у пользователей здания, переработка и повторное использование отходов строительства и сноса</a:t>
          </a:r>
        </a:p>
      </dgm:t>
    </dgm:pt>
    <dgm:pt modelId="{18E47DEB-ED19-45B9-804E-5C5B146ADC5F}" type="parTrans" cxnId="{C6F54C2E-2F36-4526-B0FC-DC0DF94F8256}">
      <dgm:prSet/>
      <dgm:spPr/>
      <dgm:t>
        <a:bodyPr/>
        <a:lstStyle/>
        <a:p>
          <a:endParaRPr lang="ru-RU" sz="1200" b="0"/>
        </a:p>
      </dgm:t>
    </dgm:pt>
    <dgm:pt modelId="{33EA80DE-A2C1-4692-B6F4-AAF0A80A3A2A}" type="sibTrans" cxnId="{C6F54C2E-2F36-4526-B0FC-DC0DF94F8256}">
      <dgm:prSet/>
      <dgm:spPr/>
      <dgm:t>
        <a:bodyPr/>
        <a:lstStyle/>
        <a:p>
          <a:endParaRPr lang="ru-RU" sz="1200" b="0"/>
        </a:p>
      </dgm:t>
    </dgm:pt>
    <dgm:pt modelId="{6F73B2E9-EF81-4A75-AED8-77CE3A0CD5DD}">
      <dgm:prSet custT="1"/>
      <dgm:spPr/>
      <dgm:t>
        <a:bodyPr/>
        <a:lstStyle/>
        <a:p>
          <a:pPr algn="just"/>
          <a:r>
            <a:rPr lang="ru-RU" sz="1200" b="0" dirty="0"/>
            <a:t>Сбережение и повышение эффективности потребления энергии, питающей механические системы отопления, охлаждения (кондиционирования) и освещения и потребляемой подключаемыми устройствами в целях сокращения выбросов углекислого газа</a:t>
          </a:r>
        </a:p>
      </dgm:t>
    </dgm:pt>
    <dgm:pt modelId="{DB364CAA-493B-464C-AAF6-DEBE653218F8}" type="parTrans" cxnId="{965DADFE-A028-44CF-9AD4-3FA8371C91CF}">
      <dgm:prSet/>
      <dgm:spPr/>
      <dgm:t>
        <a:bodyPr/>
        <a:lstStyle/>
        <a:p>
          <a:endParaRPr lang="ru-RU" sz="1200" b="0"/>
        </a:p>
      </dgm:t>
    </dgm:pt>
    <dgm:pt modelId="{FA8ECBF2-4EC4-4B4C-A6C8-42844FAC68A5}" type="sibTrans" cxnId="{965DADFE-A028-44CF-9AD4-3FA8371C91CF}">
      <dgm:prSet/>
      <dgm:spPr/>
      <dgm:t>
        <a:bodyPr/>
        <a:lstStyle/>
        <a:p>
          <a:endParaRPr lang="ru-RU" sz="1200" b="0"/>
        </a:p>
      </dgm:t>
    </dgm:pt>
    <dgm:pt modelId="{3992E021-88B5-4941-9AF2-CC411DD20E8B}">
      <dgm:prSet custT="1"/>
      <dgm:spPr/>
      <dgm:t>
        <a:bodyPr/>
        <a:lstStyle/>
        <a:p>
          <a:pPr algn="just" rtl="0"/>
          <a:r>
            <a:rPr lang="ru-RU" sz="1200" b="0" dirty="0"/>
            <a:t>Обеспечение «здоровой» среды в помещениях зданий</a:t>
          </a:r>
        </a:p>
      </dgm:t>
    </dgm:pt>
    <dgm:pt modelId="{D6181637-6B7E-46DA-AE71-E6C9BF732567}" type="parTrans" cxnId="{E17FBBE3-67D3-42D2-87DA-6F7964241716}">
      <dgm:prSet/>
      <dgm:spPr/>
      <dgm:t>
        <a:bodyPr/>
        <a:lstStyle/>
        <a:p>
          <a:endParaRPr lang="ru-RU" sz="1200" b="0"/>
        </a:p>
      </dgm:t>
    </dgm:pt>
    <dgm:pt modelId="{E0F15A60-BC98-44DC-A0AE-968D84588D02}" type="sibTrans" cxnId="{E17FBBE3-67D3-42D2-87DA-6F7964241716}">
      <dgm:prSet/>
      <dgm:spPr/>
      <dgm:t>
        <a:bodyPr/>
        <a:lstStyle/>
        <a:p>
          <a:endParaRPr lang="ru-RU" sz="1200" b="0"/>
        </a:p>
      </dgm:t>
    </dgm:pt>
    <dgm:pt modelId="{EDEC1252-6B37-5C44-AE16-FE8896F30984}">
      <dgm:prSet custT="1"/>
      <dgm:spPr/>
      <dgm:t>
        <a:bodyPr/>
        <a:lstStyle/>
        <a:p>
          <a:r>
            <a:rPr lang="ru-RU" sz="1200" dirty="0"/>
            <a:t>Использование сборных конструкций для сокращения потребности в транспортировке строительных материалов на площадку при новом строительстве или отходов сноса при сносе </a:t>
          </a:r>
        </a:p>
      </dgm:t>
    </dgm:pt>
    <dgm:pt modelId="{02C03052-BD4A-184E-9698-F354223B2D66}" type="parTrans" cxnId="{3DD3C1CE-F49B-2341-BE7B-783FA965CF6C}">
      <dgm:prSet/>
      <dgm:spPr/>
      <dgm:t>
        <a:bodyPr/>
        <a:lstStyle/>
        <a:p>
          <a:endParaRPr lang="ru-RU" sz="1200"/>
        </a:p>
      </dgm:t>
    </dgm:pt>
    <dgm:pt modelId="{2333769F-E768-D84E-B7E5-EC1214D51AE2}" type="sibTrans" cxnId="{3DD3C1CE-F49B-2341-BE7B-783FA965CF6C}">
      <dgm:prSet/>
      <dgm:spPr/>
      <dgm:t>
        <a:bodyPr/>
        <a:lstStyle/>
        <a:p>
          <a:endParaRPr lang="ru-RU" sz="1200"/>
        </a:p>
      </dgm:t>
    </dgm:pt>
    <dgm:pt modelId="{F735B6D3-E27D-EE4E-88DC-3196B3AD40AA}" type="pres">
      <dgm:prSet presAssocID="{B8467498-C0FE-449B-BDED-B3361EE7346F}" presName="linear" presStyleCnt="0">
        <dgm:presLayoutVars>
          <dgm:dir/>
          <dgm:animLvl val="lvl"/>
          <dgm:resizeHandles val="exact"/>
        </dgm:presLayoutVars>
      </dgm:prSet>
      <dgm:spPr/>
    </dgm:pt>
    <dgm:pt modelId="{40B01958-6492-4047-B0BB-63DF9A56F0E9}" type="pres">
      <dgm:prSet presAssocID="{06F51E97-F141-4A32-A433-EAC1089E01FB}" presName="parentLin" presStyleCnt="0"/>
      <dgm:spPr/>
    </dgm:pt>
    <dgm:pt modelId="{9FF59D69-B422-C34D-9B60-1CA32EFBAE03}" type="pres">
      <dgm:prSet presAssocID="{06F51E97-F141-4A32-A433-EAC1089E01FB}" presName="parentLeftMargin" presStyleLbl="node1" presStyleIdx="0" presStyleCnt="5"/>
      <dgm:spPr/>
    </dgm:pt>
    <dgm:pt modelId="{ECE0AF35-0329-0D42-9DEA-9FD772DDA185}" type="pres">
      <dgm:prSet presAssocID="{06F51E97-F141-4A32-A433-EAC1089E01FB}" presName="parentText" presStyleLbl="node1" presStyleIdx="0" presStyleCnt="5" custScaleX="123813">
        <dgm:presLayoutVars>
          <dgm:chMax val="0"/>
          <dgm:bulletEnabled val="1"/>
        </dgm:presLayoutVars>
      </dgm:prSet>
      <dgm:spPr/>
    </dgm:pt>
    <dgm:pt modelId="{A3BFDDCC-2C36-364A-A478-BAB62F162307}" type="pres">
      <dgm:prSet presAssocID="{06F51E97-F141-4A32-A433-EAC1089E01FB}" presName="negativeSpace" presStyleCnt="0"/>
      <dgm:spPr/>
    </dgm:pt>
    <dgm:pt modelId="{6846BDBC-C3DF-4546-84EE-129B857A218E}" type="pres">
      <dgm:prSet presAssocID="{06F51E97-F141-4A32-A433-EAC1089E01FB}" presName="childText" presStyleLbl="conFgAcc1" presStyleIdx="0" presStyleCnt="5">
        <dgm:presLayoutVars>
          <dgm:bulletEnabled val="1"/>
        </dgm:presLayoutVars>
      </dgm:prSet>
      <dgm:spPr/>
    </dgm:pt>
    <dgm:pt modelId="{22C18C34-4A65-A74C-849D-8D142AD09A85}" type="pres">
      <dgm:prSet presAssocID="{B570CF9E-BB12-47DA-9E85-B557B3CA6147}" presName="spaceBetweenRectangles" presStyleCnt="0"/>
      <dgm:spPr/>
    </dgm:pt>
    <dgm:pt modelId="{1091B1E8-8C76-3848-9DF0-968EDEE1D53A}" type="pres">
      <dgm:prSet presAssocID="{6C2D2FA6-310B-42B2-920C-58F2D3E0FCD3}" presName="parentLin" presStyleCnt="0"/>
      <dgm:spPr/>
    </dgm:pt>
    <dgm:pt modelId="{924CA963-2B34-0844-B355-35C21976B514}" type="pres">
      <dgm:prSet presAssocID="{6C2D2FA6-310B-42B2-920C-58F2D3E0FCD3}" presName="parentLeftMargin" presStyleLbl="node1" presStyleIdx="0" presStyleCnt="5"/>
      <dgm:spPr/>
    </dgm:pt>
    <dgm:pt modelId="{875220A6-917D-A24D-88B2-9B22A21C936F}" type="pres">
      <dgm:prSet presAssocID="{6C2D2FA6-310B-42B2-920C-58F2D3E0FCD3}" presName="parentText" presStyleLbl="node1" presStyleIdx="1" presStyleCnt="5" custScaleX="123711" custScaleY="142841">
        <dgm:presLayoutVars>
          <dgm:chMax val="0"/>
          <dgm:bulletEnabled val="1"/>
        </dgm:presLayoutVars>
      </dgm:prSet>
      <dgm:spPr/>
    </dgm:pt>
    <dgm:pt modelId="{9F6DA5C9-641C-914C-B10F-75F79ABEB992}" type="pres">
      <dgm:prSet presAssocID="{6C2D2FA6-310B-42B2-920C-58F2D3E0FCD3}" presName="negativeSpace" presStyleCnt="0"/>
      <dgm:spPr/>
    </dgm:pt>
    <dgm:pt modelId="{5102A50A-56F5-304A-A66C-63FFF9C6A042}" type="pres">
      <dgm:prSet presAssocID="{6C2D2FA6-310B-42B2-920C-58F2D3E0FCD3}" presName="childText" presStyleLbl="conFgAcc1" presStyleIdx="1" presStyleCnt="5">
        <dgm:presLayoutVars>
          <dgm:bulletEnabled val="1"/>
        </dgm:presLayoutVars>
      </dgm:prSet>
      <dgm:spPr/>
    </dgm:pt>
    <dgm:pt modelId="{D5267C34-7AE6-504A-A2B8-B57F769223A5}" type="pres">
      <dgm:prSet presAssocID="{33EA80DE-A2C1-4692-B6F4-AAF0A80A3A2A}" presName="spaceBetweenRectangles" presStyleCnt="0"/>
      <dgm:spPr/>
    </dgm:pt>
    <dgm:pt modelId="{D45942B0-13A2-3446-9CB6-2905A458F833}" type="pres">
      <dgm:prSet presAssocID="{6F73B2E9-EF81-4A75-AED8-77CE3A0CD5DD}" presName="parentLin" presStyleCnt="0"/>
      <dgm:spPr/>
    </dgm:pt>
    <dgm:pt modelId="{EAEC2780-A7BA-6248-B954-0B97D8E53356}" type="pres">
      <dgm:prSet presAssocID="{6F73B2E9-EF81-4A75-AED8-77CE3A0CD5DD}" presName="parentLeftMargin" presStyleLbl="node1" presStyleIdx="1" presStyleCnt="5"/>
      <dgm:spPr/>
    </dgm:pt>
    <dgm:pt modelId="{21842EF5-C577-8341-A22E-F50144871FFC}" type="pres">
      <dgm:prSet presAssocID="{6F73B2E9-EF81-4A75-AED8-77CE3A0CD5DD}" presName="parentText" presStyleLbl="node1" presStyleIdx="2" presStyleCnt="5" custScaleX="124501" custScaleY="192063">
        <dgm:presLayoutVars>
          <dgm:chMax val="0"/>
          <dgm:bulletEnabled val="1"/>
        </dgm:presLayoutVars>
      </dgm:prSet>
      <dgm:spPr/>
    </dgm:pt>
    <dgm:pt modelId="{B0F47CC3-D48E-5042-8C2A-73D94E25D75F}" type="pres">
      <dgm:prSet presAssocID="{6F73B2E9-EF81-4A75-AED8-77CE3A0CD5DD}" presName="negativeSpace" presStyleCnt="0"/>
      <dgm:spPr/>
    </dgm:pt>
    <dgm:pt modelId="{AC031395-0F15-BF42-90F0-735737A9FF3D}" type="pres">
      <dgm:prSet presAssocID="{6F73B2E9-EF81-4A75-AED8-77CE3A0CD5DD}" presName="childText" presStyleLbl="conFgAcc1" presStyleIdx="2" presStyleCnt="5">
        <dgm:presLayoutVars>
          <dgm:bulletEnabled val="1"/>
        </dgm:presLayoutVars>
      </dgm:prSet>
      <dgm:spPr/>
    </dgm:pt>
    <dgm:pt modelId="{A3844482-03DA-8043-A82F-13DD6582E492}" type="pres">
      <dgm:prSet presAssocID="{FA8ECBF2-4EC4-4B4C-A6C8-42844FAC68A5}" presName="spaceBetweenRectangles" presStyleCnt="0"/>
      <dgm:spPr/>
    </dgm:pt>
    <dgm:pt modelId="{AA891101-9472-1C4C-8682-4F8E83F6A168}" type="pres">
      <dgm:prSet presAssocID="{EDEC1252-6B37-5C44-AE16-FE8896F30984}" presName="parentLin" presStyleCnt="0"/>
      <dgm:spPr/>
    </dgm:pt>
    <dgm:pt modelId="{492B7961-4F0C-0144-BA4F-5381B2908C7E}" type="pres">
      <dgm:prSet presAssocID="{EDEC1252-6B37-5C44-AE16-FE8896F30984}" presName="parentLeftMargin" presStyleLbl="node1" presStyleIdx="2" presStyleCnt="5"/>
      <dgm:spPr/>
    </dgm:pt>
    <dgm:pt modelId="{196CFAFF-86A3-F34F-B6D5-8A54A605218E}" type="pres">
      <dgm:prSet presAssocID="{EDEC1252-6B37-5C44-AE16-FE8896F30984}" presName="parentText" presStyleLbl="node1" presStyleIdx="3" presStyleCnt="5" custScaleX="126082" custScaleY="170804">
        <dgm:presLayoutVars>
          <dgm:chMax val="0"/>
          <dgm:bulletEnabled val="1"/>
        </dgm:presLayoutVars>
      </dgm:prSet>
      <dgm:spPr/>
    </dgm:pt>
    <dgm:pt modelId="{C110CE4B-4AF8-E347-AAB3-72512221C0CD}" type="pres">
      <dgm:prSet presAssocID="{EDEC1252-6B37-5C44-AE16-FE8896F30984}" presName="negativeSpace" presStyleCnt="0"/>
      <dgm:spPr/>
    </dgm:pt>
    <dgm:pt modelId="{770E3C5E-7F55-D747-8190-A48EFB92D8C5}" type="pres">
      <dgm:prSet presAssocID="{EDEC1252-6B37-5C44-AE16-FE8896F30984}" presName="childText" presStyleLbl="conFgAcc1" presStyleIdx="3" presStyleCnt="5">
        <dgm:presLayoutVars>
          <dgm:bulletEnabled val="1"/>
        </dgm:presLayoutVars>
      </dgm:prSet>
      <dgm:spPr/>
    </dgm:pt>
    <dgm:pt modelId="{422B4442-445F-5D43-A84E-0AD2BBA31333}" type="pres">
      <dgm:prSet presAssocID="{2333769F-E768-D84E-B7E5-EC1214D51AE2}" presName="spaceBetweenRectangles" presStyleCnt="0"/>
      <dgm:spPr/>
    </dgm:pt>
    <dgm:pt modelId="{F4247FAB-C0CC-664B-99A4-6B7514657084}" type="pres">
      <dgm:prSet presAssocID="{3992E021-88B5-4941-9AF2-CC411DD20E8B}" presName="parentLin" presStyleCnt="0"/>
      <dgm:spPr/>
    </dgm:pt>
    <dgm:pt modelId="{8DF127A6-D2E2-5D4F-BA2D-2D79504C17FE}" type="pres">
      <dgm:prSet presAssocID="{3992E021-88B5-4941-9AF2-CC411DD20E8B}" presName="parentLeftMargin" presStyleLbl="node1" presStyleIdx="3" presStyleCnt="5"/>
      <dgm:spPr/>
    </dgm:pt>
    <dgm:pt modelId="{FE43D9D2-3D6A-224B-B325-FF1BBED19A8B}" type="pres">
      <dgm:prSet presAssocID="{3992E021-88B5-4941-9AF2-CC411DD20E8B}" presName="parentText" presStyleLbl="node1" presStyleIdx="4" presStyleCnt="5" custScaleX="126082">
        <dgm:presLayoutVars>
          <dgm:chMax val="0"/>
          <dgm:bulletEnabled val="1"/>
        </dgm:presLayoutVars>
      </dgm:prSet>
      <dgm:spPr/>
    </dgm:pt>
    <dgm:pt modelId="{3494D135-7AA2-DF4D-8A3B-652A89DAA7C0}" type="pres">
      <dgm:prSet presAssocID="{3992E021-88B5-4941-9AF2-CC411DD20E8B}" presName="negativeSpace" presStyleCnt="0"/>
      <dgm:spPr/>
    </dgm:pt>
    <dgm:pt modelId="{1C26D166-6BE2-8E4D-94DC-3AC14789E3D7}" type="pres">
      <dgm:prSet presAssocID="{3992E021-88B5-4941-9AF2-CC411DD20E8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FFCDB15-B0DE-5E4C-A7EC-D49D71CAE437}" type="presOf" srcId="{6C2D2FA6-310B-42B2-920C-58F2D3E0FCD3}" destId="{924CA963-2B34-0844-B355-35C21976B514}" srcOrd="0" destOrd="0" presId="urn:microsoft.com/office/officeart/2005/8/layout/list1"/>
    <dgm:cxn modelId="{1C805D26-47E9-D048-A81E-A110B228DC4A}" type="presOf" srcId="{6C2D2FA6-310B-42B2-920C-58F2D3E0FCD3}" destId="{875220A6-917D-A24D-88B2-9B22A21C936F}" srcOrd="1" destOrd="0" presId="urn:microsoft.com/office/officeart/2005/8/layout/list1"/>
    <dgm:cxn modelId="{6543AD28-BB4C-304B-B3FC-1C39216A2DA0}" type="presOf" srcId="{6F73B2E9-EF81-4A75-AED8-77CE3A0CD5DD}" destId="{EAEC2780-A7BA-6248-B954-0B97D8E53356}" srcOrd="0" destOrd="0" presId="urn:microsoft.com/office/officeart/2005/8/layout/list1"/>
    <dgm:cxn modelId="{C6F54C2E-2F36-4526-B0FC-DC0DF94F8256}" srcId="{B8467498-C0FE-449B-BDED-B3361EE7346F}" destId="{6C2D2FA6-310B-42B2-920C-58F2D3E0FCD3}" srcOrd="1" destOrd="0" parTransId="{18E47DEB-ED19-45B9-804E-5C5B146ADC5F}" sibTransId="{33EA80DE-A2C1-4692-B6F4-AAF0A80A3A2A}"/>
    <dgm:cxn modelId="{BE2F8B41-DA82-4F04-922F-42D1BBBB2D8B}" srcId="{B8467498-C0FE-449B-BDED-B3361EE7346F}" destId="{06F51E97-F141-4A32-A433-EAC1089E01FB}" srcOrd="0" destOrd="0" parTransId="{8E2F80E6-C7F2-43F7-B608-47C23FE05272}" sibTransId="{B570CF9E-BB12-47DA-9E85-B557B3CA6147}"/>
    <dgm:cxn modelId="{F24DE659-E7D6-CF44-920D-8B38CE9BCDEA}" type="presOf" srcId="{EDEC1252-6B37-5C44-AE16-FE8896F30984}" destId="{196CFAFF-86A3-F34F-B6D5-8A54A605218E}" srcOrd="1" destOrd="0" presId="urn:microsoft.com/office/officeart/2005/8/layout/list1"/>
    <dgm:cxn modelId="{F6D10967-CF29-894E-9C3B-16E5A426585C}" type="presOf" srcId="{3992E021-88B5-4941-9AF2-CC411DD20E8B}" destId="{FE43D9D2-3D6A-224B-B325-FF1BBED19A8B}" srcOrd="1" destOrd="0" presId="urn:microsoft.com/office/officeart/2005/8/layout/list1"/>
    <dgm:cxn modelId="{A4A72D8D-0B31-E844-AB2F-84F457A81075}" type="presOf" srcId="{06F51E97-F141-4A32-A433-EAC1089E01FB}" destId="{9FF59D69-B422-C34D-9B60-1CA32EFBAE03}" srcOrd="0" destOrd="0" presId="urn:microsoft.com/office/officeart/2005/8/layout/list1"/>
    <dgm:cxn modelId="{15CDFEA0-69FC-1142-95D2-D56E9DDA3ED6}" type="presOf" srcId="{3992E021-88B5-4941-9AF2-CC411DD20E8B}" destId="{8DF127A6-D2E2-5D4F-BA2D-2D79504C17FE}" srcOrd="0" destOrd="0" presId="urn:microsoft.com/office/officeart/2005/8/layout/list1"/>
    <dgm:cxn modelId="{E62BD1A1-AF26-2146-A3DF-CDE56742E19D}" type="presOf" srcId="{B8467498-C0FE-449B-BDED-B3361EE7346F}" destId="{F735B6D3-E27D-EE4E-88DC-3196B3AD40AA}" srcOrd="0" destOrd="0" presId="urn:microsoft.com/office/officeart/2005/8/layout/list1"/>
    <dgm:cxn modelId="{DB3D30C6-2D1A-B147-B5C8-20ACDC270D09}" type="presOf" srcId="{6F73B2E9-EF81-4A75-AED8-77CE3A0CD5DD}" destId="{21842EF5-C577-8341-A22E-F50144871FFC}" srcOrd="1" destOrd="0" presId="urn:microsoft.com/office/officeart/2005/8/layout/list1"/>
    <dgm:cxn modelId="{3DD3C1CE-F49B-2341-BE7B-783FA965CF6C}" srcId="{B8467498-C0FE-449B-BDED-B3361EE7346F}" destId="{EDEC1252-6B37-5C44-AE16-FE8896F30984}" srcOrd="3" destOrd="0" parTransId="{02C03052-BD4A-184E-9698-F354223B2D66}" sibTransId="{2333769F-E768-D84E-B7E5-EC1214D51AE2}"/>
    <dgm:cxn modelId="{A87D37D0-22E4-494F-8E40-869B242FA401}" type="presOf" srcId="{06F51E97-F141-4A32-A433-EAC1089E01FB}" destId="{ECE0AF35-0329-0D42-9DEA-9FD772DDA185}" srcOrd="1" destOrd="0" presId="urn:microsoft.com/office/officeart/2005/8/layout/list1"/>
    <dgm:cxn modelId="{E17FBBE3-67D3-42D2-87DA-6F7964241716}" srcId="{B8467498-C0FE-449B-BDED-B3361EE7346F}" destId="{3992E021-88B5-4941-9AF2-CC411DD20E8B}" srcOrd="4" destOrd="0" parTransId="{D6181637-6B7E-46DA-AE71-E6C9BF732567}" sibTransId="{E0F15A60-BC98-44DC-A0AE-968D84588D02}"/>
    <dgm:cxn modelId="{965DADFE-A028-44CF-9AD4-3FA8371C91CF}" srcId="{B8467498-C0FE-449B-BDED-B3361EE7346F}" destId="{6F73B2E9-EF81-4A75-AED8-77CE3A0CD5DD}" srcOrd="2" destOrd="0" parTransId="{DB364CAA-493B-464C-AAF6-DEBE653218F8}" sibTransId="{FA8ECBF2-4EC4-4B4C-A6C8-42844FAC68A5}"/>
    <dgm:cxn modelId="{AD2C28FF-DAF0-4E4A-B720-EA529C0E202E}" type="presOf" srcId="{EDEC1252-6B37-5C44-AE16-FE8896F30984}" destId="{492B7961-4F0C-0144-BA4F-5381B2908C7E}" srcOrd="0" destOrd="0" presId="urn:microsoft.com/office/officeart/2005/8/layout/list1"/>
    <dgm:cxn modelId="{DDE61A31-F9CA-D445-BA1D-13618FD78F8B}" type="presParOf" srcId="{F735B6D3-E27D-EE4E-88DC-3196B3AD40AA}" destId="{40B01958-6492-4047-B0BB-63DF9A56F0E9}" srcOrd="0" destOrd="0" presId="urn:microsoft.com/office/officeart/2005/8/layout/list1"/>
    <dgm:cxn modelId="{BA064BAA-F5A3-504E-86A5-EAA1F2FA8B91}" type="presParOf" srcId="{40B01958-6492-4047-B0BB-63DF9A56F0E9}" destId="{9FF59D69-B422-C34D-9B60-1CA32EFBAE03}" srcOrd="0" destOrd="0" presId="urn:microsoft.com/office/officeart/2005/8/layout/list1"/>
    <dgm:cxn modelId="{D19D13B4-5545-7248-892E-2722B5041DC0}" type="presParOf" srcId="{40B01958-6492-4047-B0BB-63DF9A56F0E9}" destId="{ECE0AF35-0329-0D42-9DEA-9FD772DDA185}" srcOrd="1" destOrd="0" presId="urn:microsoft.com/office/officeart/2005/8/layout/list1"/>
    <dgm:cxn modelId="{9A0A7D19-55CF-E849-AA63-69AFDB66EA33}" type="presParOf" srcId="{F735B6D3-E27D-EE4E-88DC-3196B3AD40AA}" destId="{A3BFDDCC-2C36-364A-A478-BAB62F162307}" srcOrd="1" destOrd="0" presId="urn:microsoft.com/office/officeart/2005/8/layout/list1"/>
    <dgm:cxn modelId="{D970D296-5A82-1C4C-B1B3-EA5A862409D2}" type="presParOf" srcId="{F735B6D3-E27D-EE4E-88DC-3196B3AD40AA}" destId="{6846BDBC-C3DF-4546-84EE-129B857A218E}" srcOrd="2" destOrd="0" presId="urn:microsoft.com/office/officeart/2005/8/layout/list1"/>
    <dgm:cxn modelId="{F5CCB52A-94F6-334C-B586-A26883FFE372}" type="presParOf" srcId="{F735B6D3-E27D-EE4E-88DC-3196B3AD40AA}" destId="{22C18C34-4A65-A74C-849D-8D142AD09A85}" srcOrd="3" destOrd="0" presId="urn:microsoft.com/office/officeart/2005/8/layout/list1"/>
    <dgm:cxn modelId="{B1E9887C-4BCC-7549-A88C-6F6AC827C466}" type="presParOf" srcId="{F735B6D3-E27D-EE4E-88DC-3196B3AD40AA}" destId="{1091B1E8-8C76-3848-9DF0-968EDEE1D53A}" srcOrd="4" destOrd="0" presId="urn:microsoft.com/office/officeart/2005/8/layout/list1"/>
    <dgm:cxn modelId="{B2AE529B-29DB-1349-BD4C-142A3D202B8C}" type="presParOf" srcId="{1091B1E8-8C76-3848-9DF0-968EDEE1D53A}" destId="{924CA963-2B34-0844-B355-35C21976B514}" srcOrd="0" destOrd="0" presId="urn:microsoft.com/office/officeart/2005/8/layout/list1"/>
    <dgm:cxn modelId="{8C089C57-FEA8-764D-BB2E-A14CE5B27212}" type="presParOf" srcId="{1091B1E8-8C76-3848-9DF0-968EDEE1D53A}" destId="{875220A6-917D-A24D-88B2-9B22A21C936F}" srcOrd="1" destOrd="0" presId="urn:microsoft.com/office/officeart/2005/8/layout/list1"/>
    <dgm:cxn modelId="{F8EED0E0-CB4B-DA4E-8271-DD284B14935D}" type="presParOf" srcId="{F735B6D3-E27D-EE4E-88DC-3196B3AD40AA}" destId="{9F6DA5C9-641C-914C-B10F-75F79ABEB992}" srcOrd="5" destOrd="0" presId="urn:microsoft.com/office/officeart/2005/8/layout/list1"/>
    <dgm:cxn modelId="{2F64381E-A4B4-2544-ADDF-DCE7FEBEE360}" type="presParOf" srcId="{F735B6D3-E27D-EE4E-88DC-3196B3AD40AA}" destId="{5102A50A-56F5-304A-A66C-63FFF9C6A042}" srcOrd="6" destOrd="0" presId="urn:microsoft.com/office/officeart/2005/8/layout/list1"/>
    <dgm:cxn modelId="{907FC619-857A-F64C-B116-6F4CEEC61675}" type="presParOf" srcId="{F735B6D3-E27D-EE4E-88DC-3196B3AD40AA}" destId="{D5267C34-7AE6-504A-A2B8-B57F769223A5}" srcOrd="7" destOrd="0" presId="urn:microsoft.com/office/officeart/2005/8/layout/list1"/>
    <dgm:cxn modelId="{FC98117D-846E-6444-8C13-676F6BA3B2CD}" type="presParOf" srcId="{F735B6D3-E27D-EE4E-88DC-3196B3AD40AA}" destId="{D45942B0-13A2-3446-9CB6-2905A458F833}" srcOrd="8" destOrd="0" presId="urn:microsoft.com/office/officeart/2005/8/layout/list1"/>
    <dgm:cxn modelId="{3E9D8DD8-9062-4B4F-B65C-909B0DD73F82}" type="presParOf" srcId="{D45942B0-13A2-3446-9CB6-2905A458F833}" destId="{EAEC2780-A7BA-6248-B954-0B97D8E53356}" srcOrd="0" destOrd="0" presId="urn:microsoft.com/office/officeart/2005/8/layout/list1"/>
    <dgm:cxn modelId="{1B470710-CD71-1142-8A02-5971A3C23430}" type="presParOf" srcId="{D45942B0-13A2-3446-9CB6-2905A458F833}" destId="{21842EF5-C577-8341-A22E-F50144871FFC}" srcOrd="1" destOrd="0" presId="urn:microsoft.com/office/officeart/2005/8/layout/list1"/>
    <dgm:cxn modelId="{3E8CFD2C-C33C-1F45-AC0C-32DC2D369B1B}" type="presParOf" srcId="{F735B6D3-E27D-EE4E-88DC-3196B3AD40AA}" destId="{B0F47CC3-D48E-5042-8C2A-73D94E25D75F}" srcOrd="9" destOrd="0" presId="urn:microsoft.com/office/officeart/2005/8/layout/list1"/>
    <dgm:cxn modelId="{12086C81-5546-3A4C-9BF5-E1F05C3D415C}" type="presParOf" srcId="{F735B6D3-E27D-EE4E-88DC-3196B3AD40AA}" destId="{AC031395-0F15-BF42-90F0-735737A9FF3D}" srcOrd="10" destOrd="0" presId="urn:microsoft.com/office/officeart/2005/8/layout/list1"/>
    <dgm:cxn modelId="{594980F0-1B10-FE45-ADC7-DB7C915D7162}" type="presParOf" srcId="{F735B6D3-E27D-EE4E-88DC-3196B3AD40AA}" destId="{A3844482-03DA-8043-A82F-13DD6582E492}" srcOrd="11" destOrd="0" presId="urn:microsoft.com/office/officeart/2005/8/layout/list1"/>
    <dgm:cxn modelId="{92BB1F04-67F5-E542-97A8-3550F5CCD64B}" type="presParOf" srcId="{F735B6D3-E27D-EE4E-88DC-3196B3AD40AA}" destId="{AA891101-9472-1C4C-8682-4F8E83F6A168}" srcOrd="12" destOrd="0" presId="urn:microsoft.com/office/officeart/2005/8/layout/list1"/>
    <dgm:cxn modelId="{44235DAB-C843-A749-AD35-CAD08FB4657B}" type="presParOf" srcId="{AA891101-9472-1C4C-8682-4F8E83F6A168}" destId="{492B7961-4F0C-0144-BA4F-5381B2908C7E}" srcOrd="0" destOrd="0" presId="urn:microsoft.com/office/officeart/2005/8/layout/list1"/>
    <dgm:cxn modelId="{99ECB795-5790-D045-9716-2FBCD47BBF72}" type="presParOf" srcId="{AA891101-9472-1C4C-8682-4F8E83F6A168}" destId="{196CFAFF-86A3-F34F-B6D5-8A54A605218E}" srcOrd="1" destOrd="0" presId="urn:microsoft.com/office/officeart/2005/8/layout/list1"/>
    <dgm:cxn modelId="{F6235DF3-6E02-924E-B0E9-888AAD30285D}" type="presParOf" srcId="{F735B6D3-E27D-EE4E-88DC-3196B3AD40AA}" destId="{C110CE4B-4AF8-E347-AAB3-72512221C0CD}" srcOrd="13" destOrd="0" presId="urn:microsoft.com/office/officeart/2005/8/layout/list1"/>
    <dgm:cxn modelId="{184AFBA0-4370-3647-B58A-9C74DA120AF6}" type="presParOf" srcId="{F735B6D3-E27D-EE4E-88DC-3196B3AD40AA}" destId="{770E3C5E-7F55-D747-8190-A48EFB92D8C5}" srcOrd="14" destOrd="0" presId="urn:microsoft.com/office/officeart/2005/8/layout/list1"/>
    <dgm:cxn modelId="{EAEED31F-54FB-EE42-A362-709595091C88}" type="presParOf" srcId="{F735B6D3-E27D-EE4E-88DC-3196B3AD40AA}" destId="{422B4442-445F-5D43-A84E-0AD2BBA31333}" srcOrd="15" destOrd="0" presId="urn:microsoft.com/office/officeart/2005/8/layout/list1"/>
    <dgm:cxn modelId="{8EE08DB3-1FF0-6E42-8E1C-796FC49162B5}" type="presParOf" srcId="{F735B6D3-E27D-EE4E-88DC-3196B3AD40AA}" destId="{F4247FAB-C0CC-664B-99A4-6B7514657084}" srcOrd="16" destOrd="0" presId="urn:microsoft.com/office/officeart/2005/8/layout/list1"/>
    <dgm:cxn modelId="{C738F8F7-EC03-E04C-A545-72D0224DDCC4}" type="presParOf" srcId="{F4247FAB-C0CC-664B-99A4-6B7514657084}" destId="{8DF127A6-D2E2-5D4F-BA2D-2D79504C17FE}" srcOrd="0" destOrd="0" presId="urn:microsoft.com/office/officeart/2005/8/layout/list1"/>
    <dgm:cxn modelId="{0F70E9F3-B562-5347-ACDF-E9E416C55441}" type="presParOf" srcId="{F4247FAB-C0CC-664B-99A4-6B7514657084}" destId="{FE43D9D2-3D6A-224B-B325-FF1BBED19A8B}" srcOrd="1" destOrd="0" presId="urn:microsoft.com/office/officeart/2005/8/layout/list1"/>
    <dgm:cxn modelId="{51E9F01C-A3E3-764B-A92C-A135EBE1E9C2}" type="presParOf" srcId="{F735B6D3-E27D-EE4E-88DC-3196B3AD40AA}" destId="{3494D135-7AA2-DF4D-8A3B-652A89DAA7C0}" srcOrd="17" destOrd="0" presId="urn:microsoft.com/office/officeart/2005/8/layout/list1"/>
    <dgm:cxn modelId="{D82B43EE-066A-5B45-8151-ECB096C25B87}" type="presParOf" srcId="{F735B6D3-E27D-EE4E-88DC-3196B3AD40AA}" destId="{1C26D166-6BE2-8E4D-94DC-3AC14789E3D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A037B-CCF8-481B-9AA9-AE298A9A6696}">
      <dsp:nvSpPr>
        <dsp:cNvPr id="0" name=""/>
        <dsp:cNvSpPr/>
      </dsp:nvSpPr>
      <dsp:spPr>
        <a:xfrm>
          <a:off x="0" y="15713"/>
          <a:ext cx="3979609" cy="7810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Концепция компактного города</a:t>
          </a:r>
        </a:p>
      </dsp:txBody>
      <dsp:txXfrm>
        <a:off x="38130" y="53843"/>
        <a:ext cx="3903349" cy="704835"/>
      </dsp:txXfrm>
    </dsp:sp>
    <dsp:sp modelId="{FC8A56DD-2503-4DCD-A699-1D539A324E21}">
      <dsp:nvSpPr>
        <dsp:cNvPr id="0" name=""/>
        <dsp:cNvSpPr/>
      </dsp:nvSpPr>
      <dsp:spPr>
        <a:xfrm>
          <a:off x="0" y="955209"/>
          <a:ext cx="3979609" cy="1029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Концепция </a:t>
          </a:r>
          <a:r>
            <a:rPr lang="en-US" sz="1800" b="0" kern="1200" dirty="0"/>
            <a:t>N-</a:t>
          </a:r>
          <a:r>
            <a:rPr lang="ru-RU" sz="1800" b="0" kern="1200" dirty="0"/>
            <a:t>минутного города</a:t>
          </a:r>
        </a:p>
      </dsp:txBody>
      <dsp:txXfrm>
        <a:off x="50261" y="1005470"/>
        <a:ext cx="3879087" cy="929078"/>
      </dsp:txXfrm>
    </dsp:sp>
    <dsp:sp modelId="{E2B60AA7-AF18-4B45-9FDD-11B34EB650C7}">
      <dsp:nvSpPr>
        <dsp:cNvPr id="0" name=""/>
        <dsp:cNvSpPr/>
      </dsp:nvSpPr>
      <dsp:spPr>
        <a:xfrm>
          <a:off x="0" y="2143209"/>
          <a:ext cx="3979609" cy="1029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/>
            <a:t>Концепция энергосбережения и энергоэффективности зданий</a:t>
          </a:r>
        </a:p>
      </dsp:txBody>
      <dsp:txXfrm>
        <a:off x="50261" y="2193470"/>
        <a:ext cx="3879087" cy="929078"/>
      </dsp:txXfrm>
    </dsp:sp>
    <dsp:sp modelId="{47B4E372-5762-4C47-9C71-53C4BA4B678E}">
      <dsp:nvSpPr>
        <dsp:cNvPr id="0" name=""/>
        <dsp:cNvSpPr/>
      </dsp:nvSpPr>
      <dsp:spPr>
        <a:xfrm>
          <a:off x="0" y="3331209"/>
          <a:ext cx="3979609" cy="593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/>
            <a:t>Концепция "зеленого строительства"</a:t>
          </a:r>
        </a:p>
      </dsp:txBody>
      <dsp:txXfrm>
        <a:off x="28966" y="3360175"/>
        <a:ext cx="3921677" cy="535447"/>
      </dsp:txXfrm>
    </dsp:sp>
    <dsp:sp modelId="{54483039-9802-460B-ACE4-7CA08B0FF1E8}">
      <dsp:nvSpPr>
        <dsp:cNvPr id="0" name=""/>
        <dsp:cNvSpPr/>
      </dsp:nvSpPr>
      <dsp:spPr>
        <a:xfrm>
          <a:off x="0" y="4082988"/>
          <a:ext cx="3979609" cy="1029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/>
            <a:t>Концепция экономики замкнутого цикла (циркулярной экономики)</a:t>
          </a:r>
        </a:p>
        <a:p>
          <a:pPr marL="0"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/>
        </a:p>
      </dsp:txBody>
      <dsp:txXfrm>
        <a:off x="50261" y="4133249"/>
        <a:ext cx="3879087" cy="92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A037B-CCF8-481B-9AA9-AE298A9A6696}">
      <dsp:nvSpPr>
        <dsp:cNvPr id="0" name=""/>
        <dsp:cNvSpPr/>
      </dsp:nvSpPr>
      <dsp:spPr>
        <a:xfrm>
          <a:off x="0" y="2870"/>
          <a:ext cx="5760908" cy="35542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Париж (15-минутный город)</a:t>
          </a:r>
          <a:r>
            <a:rPr lang="en-US" sz="1400" b="1" kern="1200" dirty="0">
              <a:solidFill>
                <a:srgbClr val="002060"/>
              </a:solidFill>
            </a:rPr>
            <a:t>: </a:t>
          </a:r>
          <a:r>
            <a:rPr lang="ru-RU" sz="1400" b="1" kern="1200" dirty="0">
              <a:solidFill>
                <a:srgbClr val="002060"/>
              </a:solidFill>
            </a:rPr>
            <a:t>цель стать углеродно-нейтральным к 2050 г.</a:t>
          </a:r>
          <a:endParaRPr lang="en-US" sz="1400" b="1" kern="1200" dirty="0">
            <a:solidFill>
              <a:srgbClr val="002060"/>
            </a:solidFill>
          </a:endParaRPr>
        </a:p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Мероприятия</a:t>
          </a:r>
          <a:r>
            <a:rPr lang="en-US" sz="1400" b="0" kern="1200" dirty="0"/>
            <a:t>:</a:t>
          </a:r>
        </a:p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создание велосипедных дорожек на каждой улице и мосту (благодаря освобождению более 70% уличных парковочных мест для других целей)</a:t>
          </a:r>
          <a:endParaRPr lang="en-US" sz="1400" b="0" kern="1200" dirty="0"/>
        </a:p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увеличение офисных площадей и центров совместной работы в районах </a:t>
          </a:r>
          <a:endParaRPr lang="en-US" sz="1400" b="0" kern="1200" dirty="0"/>
        </a:p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расширение использования инфраструктуры и зданий в нерабочее время </a:t>
          </a:r>
          <a:endParaRPr lang="en-US" sz="1400" b="0" kern="1200" dirty="0"/>
        </a:p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поощрение людей делать покупки в местных магазинах  </a:t>
          </a:r>
          <a:endParaRPr lang="en-US" sz="1400" b="0" kern="1200" dirty="0"/>
        </a:p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создание небольших скверов на школьных игровых площадках, которые открыты для публики</a:t>
          </a:r>
        </a:p>
      </dsp:txBody>
      <dsp:txXfrm>
        <a:off x="173503" y="176373"/>
        <a:ext cx="5413902" cy="3207224"/>
      </dsp:txXfrm>
    </dsp:sp>
    <dsp:sp modelId="{54483039-9802-460B-ACE4-7CA08B0FF1E8}">
      <dsp:nvSpPr>
        <dsp:cNvPr id="0" name=""/>
        <dsp:cNvSpPr/>
      </dsp:nvSpPr>
      <dsp:spPr>
        <a:xfrm>
          <a:off x="0" y="3567001"/>
          <a:ext cx="5760908" cy="2252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Сингапур (20-минутные районы и 45-минутный город).</a:t>
          </a:r>
          <a:r>
            <a:rPr lang="ru-RU" sz="1400" b="0" kern="1200" dirty="0"/>
            <a:t> Мастер-план транспортного развития Сингапура до 2040 года</a:t>
          </a:r>
          <a:r>
            <a:rPr lang="en-US" sz="1400" b="0" kern="1200" dirty="0"/>
            <a:t>: </a:t>
          </a:r>
        </a:p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в отношении районов предполагается, что до районного центра, где будут предоставляться все необходимые для жителей района услуги, время в пути составляет не более 20 минут, а в отношении города в целом – что до места работы человек должен иметь возможность добраться не более чем за 45 минут в часы пик </a:t>
          </a:r>
        </a:p>
      </dsp:txBody>
      <dsp:txXfrm>
        <a:off x="109946" y="3676947"/>
        <a:ext cx="5541016" cy="2032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6BDBC-C3DF-4546-84EE-129B857A218E}">
      <dsp:nvSpPr>
        <dsp:cNvPr id="0" name=""/>
        <dsp:cNvSpPr/>
      </dsp:nvSpPr>
      <dsp:spPr>
        <a:xfrm>
          <a:off x="0" y="290705"/>
          <a:ext cx="560256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0AF35-0329-0D42-9DEA-9FD772DDA185}">
      <dsp:nvSpPr>
        <dsp:cNvPr id="0" name=""/>
        <dsp:cNvSpPr/>
      </dsp:nvSpPr>
      <dsp:spPr>
        <a:xfrm>
          <a:off x="280128" y="25025"/>
          <a:ext cx="4855696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235" tIns="0" rIns="148235" bIns="0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kern="1200" dirty="0"/>
            <a:t>Стремление к эффективности потребления широкого спектра ресурсов</a:t>
          </a:r>
        </a:p>
      </dsp:txBody>
      <dsp:txXfrm>
        <a:off x="306067" y="50964"/>
        <a:ext cx="4803818" cy="479482"/>
      </dsp:txXfrm>
    </dsp:sp>
    <dsp:sp modelId="{5102A50A-56F5-304A-A66C-63FFF9C6A042}">
      <dsp:nvSpPr>
        <dsp:cNvPr id="0" name=""/>
        <dsp:cNvSpPr/>
      </dsp:nvSpPr>
      <dsp:spPr>
        <a:xfrm>
          <a:off x="0" y="1334825"/>
          <a:ext cx="560256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220A6-917D-A24D-88B2-9B22A21C936F}">
      <dsp:nvSpPr>
        <dsp:cNvPr id="0" name=""/>
        <dsp:cNvSpPr/>
      </dsp:nvSpPr>
      <dsp:spPr>
        <a:xfrm>
          <a:off x="280128" y="841505"/>
          <a:ext cx="4851696" cy="7589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235" tIns="0" rIns="148235" bIns="0" numCol="1" spcCol="1270" anchor="ctr" anchorCtr="0">
          <a:noAutofit/>
        </a:bodyPr>
        <a:lstStyle/>
        <a:p>
          <a:pPr marL="0" lvl="0" indent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/>
            <a:t>Учет проблем сноса здания и строительных отходов, а также отходов, образующихся у пользователей здания, переработка и повторное использование отходов строительства и сноса</a:t>
          </a:r>
        </a:p>
      </dsp:txBody>
      <dsp:txXfrm>
        <a:off x="317179" y="878556"/>
        <a:ext cx="4777594" cy="684897"/>
      </dsp:txXfrm>
    </dsp:sp>
    <dsp:sp modelId="{AC031395-0F15-BF42-90F0-735737A9FF3D}">
      <dsp:nvSpPr>
        <dsp:cNvPr id="0" name=""/>
        <dsp:cNvSpPr/>
      </dsp:nvSpPr>
      <dsp:spPr>
        <a:xfrm>
          <a:off x="0" y="2640491"/>
          <a:ext cx="560256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42EF5-C577-8341-A22E-F50144871FFC}">
      <dsp:nvSpPr>
        <dsp:cNvPr id="0" name=""/>
        <dsp:cNvSpPr/>
      </dsp:nvSpPr>
      <dsp:spPr>
        <a:xfrm>
          <a:off x="280128" y="1885625"/>
          <a:ext cx="4882678" cy="10205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235" tIns="0" rIns="148235" bIns="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/>
            <a:t>Сбережение и повышение эффективности потребления энергии, питающей механические системы отопления, охлаждения (кондиционирования) и освещения и потребляемой подключаемыми устройствами в целях сокращения выбросов углекислого газа</a:t>
          </a:r>
        </a:p>
      </dsp:txBody>
      <dsp:txXfrm>
        <a:off x="329947" y="1935444"/>
        <a:ext cx="4783040" cy="920907"/>
      </dsp:txXfrm>
    </dsp:sp>
    <dsp:sp modelId="{770E3C5E-7F55-D747-8190-A48EFB92D8C5}">
      <dsp:nvSpPr>
        <dsp:cNvPr id="0" name=""/>
        <dsp:cNvSpPr/>
      </dsp:nvSpPr>
      <dsp:spPr>
        <a:xfrm>
          <a:off x="0" y="3833196"/>
          <a:ext cx="560256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CFAFF-86A3-F34F-B6D5-8A54A605218E}">
      <dsp:nvSpPr>
        <dsp:cNvPr id="0" name=""/>
        <dsp:cNvSpPr/>
      </dsp:nvSpPr>
      <dsp:spPr>
        <a:xfrm>
          <a:off x="280128" y="3191291"/>
          <a:ext cx="4944682" cy="9075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235" tIns="0" rIns="14823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Использование сборных конструкций для сокращения потребности в транспортировке строительных материалов на площадку при новом строительстве или отходов сноса при сносе </a:t>
          </a:r>
        </a:p>
      </dsp:txBody>
      <dsp:txXfrm>
        <a:off x="324433" y="3235596"/>
        <a:ext cx="4856072" cy="818974"/>
      </dsp:txXfrm>
    </dsp:sp>
    <dsp:sp modelId="{1C26D166-6BE2-8E4D-94DC-3AC14789E3D7}">
      <dsp:nvSpPr>
        <dsp:cNvPr id="0" name=""/>
        <dsp:cNvSpPr/>
      </dsp:nvSpPr>
      <dsp:spPr>
        <a:xfrm>
          <a:off x="0" y="4649676"/>
          <a:ext cx="560256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3D9D2-3D6A-224B-B325-FF1BBED19A8B}">
      <dsp:nvSpPr>
        <dsp:cNvPr id="0" name=""/>
        <dsp:cNvSpPr/>
      </dsp:nvSpPr>
      <dsp:spPr>
        <a:xfrm>
          <a:off x="280128" y="4383996"/>
          <a:ext cx="4944682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235" tIns="0" rIns="148235" bIns="0" numCol="1" spcCol="1270" anchor="ctr" anchorCtr="0">
          <a:noAutofit/>
        </a:bodyPr>
        <a:lstStyle/>
        <a:p>
          <a:pPr marL="0" lvl="0" indent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/>
            <a:t>Обеспечение «здоровой» среды в помещениях зданий</a:t>
          </a:r>
        </a:p>
      </dsp:txBody>
      <dsp:txXfrm>
        <a:off x="306067" y="4409935"/>
        <a:ext cx="4892804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476DA-23A6-9643-A838-1854E05BE7B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42855-FDCA-0E46-AA7E-E09369D78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4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60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41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42855-FDCA-0E46-AA7E-E09369D783A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2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42855-FDCA-0E46-AA7E-E09369D783A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3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городе Окленд, где были введены «зеленые пояса» и в целом долгое время реализовывалась жесткая градостроительная политика, направленная на ограничение расползания города, в период с 2004 по 2019 гг. коэффициент доступности жилья вырос с 5,9 до 9,0, что вынудило городские власти перейти к смягчению градостроительной политики: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была упразднена граница расширения территории города;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смягчен контроль за плотностью застройки в городе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921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156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328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02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1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79" y="365125"/>
            <a:ext cx="6090557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0121" y="2930979"/>
            <a:ext cx="6008915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4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0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4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77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4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62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7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1169" y="440531"/>
            <a:ext cx="5634832" cy="5820569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96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96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54416" y="2"/>
            <a:ext cx="9137583" cy="4671462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170" y="440532"/>
            <a:ext cx="11269662" cy="583106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39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499796"/>
            <a:ext cx="7607300" cy="5570536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44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624237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4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57" y="365125"/>
            <a:ext cx="7045779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7704" y="2930979"/>
            <a:ext cx="6951332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96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4"/>
            <a:ext cx="12192002" cy="364066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2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0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89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64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60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517093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3350545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9031056" y="1463041"/>
            <a:ext cx="2643855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6183997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75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516443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2756460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947650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499647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7236494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29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92700" y="376768"/>
            <a:ext cx="6538895" cy="587586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3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6009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33998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87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1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885" y="3504428"/>
            <a:ext cx="11487151" cy="113288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1885" y="4612822"/>
            <a:ext cx="11487151" cy="56909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23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96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17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43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20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90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482600"/>
            <a:ext cx="7620000" cy="576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2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106643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2435226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10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20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51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3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92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09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59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41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64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16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563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25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170" y="974041"/>
            <a:ext cx="1126966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61170" y="376816"/>
            <a:ext cx="11269662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340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1334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2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4DD15-9B64-844C-A4BD-AB24B3D96281}"/>
              </a:ext>
            </a:extLst>
          </p:cNvPr>
          <p:cNvSpPr txBox="1"/>
          <p:nvPr userDrawn="1"/>
        </p:nvSpPr>
        <p:spPr>
          <a:xfrm>
            <a:off x="6196446" y="1548246"/>
            <a:ext cx="5523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6445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3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9323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97477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5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4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4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4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7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0" kern="1500">
                <a:solidFill>
                  <a:schemeClr val="bg1">
                    <a:lumMod val="75000"/>
                  </a:schemeClr>
                </a:solidFill>
              </a:rPr>
              <a:t>|</a:t>
            </a:r>
            <a:endParaRPr lang="en-US" sz="800" b="0" kern="15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7D9028-E399-5F42-ABC4-498FCFFAF395}"/>
              </a:ext>
            </a:extLst>
          </p:cNvPr>
          <p:cNvGrpSpPr/>
          <p:nvPr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0" kern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</a:t>
            </a:r>
            <a:endParaRPr lang="en-US" sz="800" b="0" kern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8D59C9-49F6-A34B-9BF0-58E1DC45968B}"/>
              </a:ext>
            </a:extLst>
          </p:cNvPr>
          <p:cNvSpPr/>
          <p:nvPr userDrawn="1"/>
        </p:nvSpPr>
        <p:spPr>
          <a:xfrm>
            <a:off x="9455608" y="6568463"/>
            <a:ext cx="22300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800" spc="15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 ЭКОНОМИКИ ГОРОДА</a:t>
            </a:r>
            <a:endParaRPr lang="ru-RU" sz="8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94C867-42EC-C74B-9277-65F5E7EEDDFE}"/>
              </a:ext>
            </a:extLst>
          </p:cNvPr>
          <p:cNvGrpSpPr/>
          <p:nvPr userDrawn="1"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</p:grpSp>
    </p:spTree>
    <p:extLst>
      <p:ext uri="{BB962C8B-B14F-4D97-AF65-F5344CB8AC3E}">
        <p14:creationId xmlns:p14="http://schemas.microsoft.com/office/powerpoint/2010/main" val="283903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hf sldNum="0" hdr="0" ftr="0" dt="0"/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3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5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4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43">
          <p15:clr>
            <a:srgbClr val="F26B43"/>
          </p15:clr>
        </p15:guide>
        <p15:guide id="8" pos="7680">
          <p15:clr>
            <a:srgbClr val="F26B43"/>
          </p15:clr>
        </p15:guide>
        <p15:guide id="9" orient="horz" pos="8062">
          <p15:clr>
            <a:srgbClr val="F26B43"/>
          </p15:clr>
        </p15:guide>
        <p15:guide id="10" orient="horz" pos="555">
          <p15:clr>
            <a:srgbClr val="F26B43"/>
          </p15:clr>
        </p15:guide>
        <p15:guide id="11" pos="581">
          <p15:clr>
            <a:srgbClr val="F26B43"/>
          </p15:clr>
        </p15:guide>
        <p15:guide id="12" pos="147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twitter.com/UrbanEconRu" TargetMode="External"/><Relationship Id="rId5" Type="http://schemas.openxmlformats.org/officeDocument/2006/relationships/hyperlink" Target="https://www.youtube.com/channel/UCq3VciO0o6y5RYqcejjRFnA" TargetMode="External"/><Relationship Id="rId4" Type="http://schemas.openxmlformats.org/officeDocument/2006/relationships/hyperlink" Target="https://www.facebook.com/UrbanEconomic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dibe.2020.10002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doi.org/10.3390/smartcities401000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lainbertaud.com/wp-content/uploads/2013/06/AB_Metropolis_Spatial_Organization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5" Type="http://schemas.openxmlformats.org/officeDocument/2006/relationships/hyperlink" Target="https://www3.weforum.org/docs/GAC16/CRE_Sustainability.pdf" TargetMode="External"/><Relationship Id="rId4" Type="http://schemas.openxmlformats.org/officeDocument/2006/relationships/hyperlink" Target="https://www.iea.org/reports/building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AE4F87-3494-4945-8835-3CDB691DD6BE}"/>
              </a:ext>
            </a:extLst>
          </p:cNvPr>
          <p:cNvSpPr/>
          <p:nvPr/>
        </p:nvSpPr>
        <p:spPr>
          <a:xfrm>
            <a:off x="4487594" y="313872"/>
            <a:ext cx="7451041" cy="6230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6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20E7FD-9A2E-9649-AC71-F8D742947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7704" y="5975404"/>
            <a:ext cx="6951332" cy="408214"/>
          </a:xfrm>
        </p:spPr>
        <p:txBody>
          <a:bodyPr/>
          <a:lstStyle/>
          <a:p>
            <a:pPr algn="ctr"/>
            <a:r>
              <a:rPr lang="ru-RU" dirty="0"/>
              <a:t>Москва, 28 февраля 2023 г.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20564CCD-464B-D94C-82A2-4D6F7FC61B98}"/>
              </a:ext>
            </a:extLst>
          </p:cNvPr>
          <p:cNvSpPr txBox="1">
            <a:spLocks/>
          </p:cNvSpPr>
          <p:nvPr/>
        </p:nvSpPr>
        <p:spPr>
          <a:xfrm>
            <a:off x="4927704" y="579665"/>
            <a:ext cx="6951332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219186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36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555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738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5924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107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293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347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15"/>
            <a:r>
              <a:rPr lang="ru-RU" sz="1800" dirty="0">
                <a:solidFill>
                  <a:srgbClr val="FFFFFF"/>
                </a:solidFill>
                <a:latin typeface="Trebuchet MS" panose="020B0603020202020204"/>
              </a:rPr>
              <a:t>ФОНД «ИНСТИТУТ ЭКОНОМИКИ ГОРОДА»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6FEA8E4A-07A2-C340-B991-AD93BC1BC89D}"/>
              </a:ext>
            </a:extLst>
          </p:cNvPr>
          <p:cNvSpPr txBox="1">
            <a:spLocks/>
          </p:cNvSpPr>
          <p:nvPr/>
        </p:nvSpPr>
        <p:spPr>
          <a:xfrm>
            <a:off x="4927704" y="4918198"/>
            <a:ext cx="6951332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219186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36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555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738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5924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107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293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347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15"/>
            <a:endParaRPr lang="ru-RU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16BDA-5AE6-48AD-3667-6AA8751CDDCD}"/>
              </a:ext>
            </a:extLst>
          </p:cNvPr>
          <p:cNvSpPr txBox="1"/>
          <p:nvPr/>
        </p:nvSpPr>
        <p:spPr>
          <a:xfrm>
            <a:off x="5196720" y="2486762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ru-RU" sz="2200" dirty="0">
                <a:solidFill>
                  <a:srgbClr val="FFFFFF"/>
                </a:solidFill>
                <a:latin typeface="Trebuchet MS" panose="020B0603020202020204"/>
              </a:rPr>
              <a:t>Управление градостроительным развитием и строительством в целях реализации «зеленой повестки» устойчивого развития городов 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algn="ctr" defTabSz="457200"/>
            <a:endParaRPr lang="ru-RU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1ED42-DF92-DBD6-44E8-50EA7B94CF98}"/>
              </a:ext>
            </a:extLst>
          </p:cNvPr>
          <p:cNvSpPr txBox="1"/>
          <p:nvPr/>
        </p:nvSpPr>
        <p:spPr>
          <a:xfrm>
            <a:off x="4927704" y="4530245"/>
            <a:ext cx="6634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ru-RU" sz="1800" dirty="0">
                <a:solidFill>
                  <a:srgbClr val="FFFFFF"/>
                </a:solidFill>
                <a:latin typeface="Trebuchet MS" panose="020B0603020202020204"/>
              </a:rPr>
              <a:t>Т.Д. </a:t>
            </a:r>
            <a:r>
              <a:rPr lang="ru-RU" sz="1800" dirty="0" err="1">
                <a:solidFill>
                  <a:srgbClr val="FFFFFF"/>
                </a:solidFill>
                <a:latin typeface="Trebuchet MS" panose="020B0603020202020204"/>
              </a:rPr>
              <a:t>Полиди</a:t>
            </a:r>
            <a:r>
              <a:rPr lang="ru-RU" sz="1800" dirty="0">
                <a:solidFill>
                  <a:srgbClr val="FFFFFF"/>
                </a:solidFill>
                <a:latin typeface="Trebuchet MS" panose="020B0603020202020204"/>
              </a:rPr>
              <a:t>, </a:t>
            </a:r>
          </a:p>
          <a:p>
            <a:pPr algn="ctr" defTabSz="457200"/>
            <a:r>
              <a:rPr lang="ru-RU" sz="1800" dirty="0">
                <a:solidFill>
                  <a:srgbClr val="FFFFFF"/>
                </a:solidFill>
                <a:latin typeface="Trebuchet MS" panose="020B0603020202020204"/>
              </a:rPr>
              <a:t>вице-президент Фонда "Институт экономики города", к.э.н.</a:t>
            </a:r>
          </a:p>
        </p:txBody>
      </p:sp>
    </p:spTree>
    <p:extLst>
      <p:ext uri="{BB962C8B-B14F-4D97-AF65-F5344CB8AC3E}">
        <p14:creationId xmlns:p14="http://schemas.microsoft.com/office/powerpoint/2010/main" val="210169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5929" y="270289"/>
            <a:ext cx="11441271" cy="545946"/>
          </a:xfrm>
        </p:spPr>
        <p:txBody>
          <a:bodyPr/>
          <a:lstStyle/>
          <a:p>
            <a:pPr lvl="0" algn="just"/>
            <a:r>
              <a:rPr lang="ru-RU" sz="2400" b="0" dirty="0"/>
              <a:t>Концепции "зеленого строительства" и экономики замкнутого цикла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93616532"/>
              </p:ext>
            </p:extLst>
          </p:nvPr>
        </p:nvGraphicFramePr>
        <p:xfrm>
          <a:off x="6096000" y="1205264"/>
          <a:ext cx="5602570" cy="512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2A409A8E-9487-D5CD-C647-C82616FCAB93}"/>
              </a:ext>
            </a:extLst>
          </p:cNvPr>
          <p:cNvSpPr/>
          <p:nvPr/>
        </p:nvSpPr>
        <p:spPr>
          <a:xfrm>
            <a:off x="5179654" y="3510620"/>
            <a:ext cx="665018" cy="11291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9AF0B-AE39-2D4D-14AF-C40463FB40B2}"/>
              </a:ext>
            </a:extLst>
          </p:cNvPr>
          <p:cNvSpPr txBox="1"/>
          <p:nvPr/>
        </p:nvSpPr>
        <p:spPr>
          <a:xfrm>
            <a:off x="399079" y="897856"/>
            <a:ext cx="5226806" cy="2531143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 i="1">
                <a:solidFill>
                  <a:schemeClr val="l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«Зеленое строительство» – вид строительства и эксплуатации зданий с минимальным воздействием на окружающую среду, в том числе в целях снижения уровня потребления энергетических и материальных ресурсов на протяжении всего жизненного цикла объекта капитального строительства». </a:t>
            </a:r>
          </a:p>
          <a:p>
            <a:r>
              <a:rPr lang="ru-RU" dirty="0"/>
              <a:t>Экономика замкнутого цикла, или циркулярная экономика – экономика, основанная на возобновлении ресурсов.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37F493-0EC5-334D-94F7-11FB8819A826}"/>
              </a:ext>
            </a:extLst>
          </p:cNvPr>
          <p:cNvSpPr txBox="1"/>
          <p:nvPr/>
        </p:nvSpPr>
        <p:spPr>
          <a:xfrm>
            <a:off x="303526" y="3357366"/>
            <a:ext cx="48348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многих странах сформировалась государственная политика в отношении зеленого строительства, которая формализована в национальных и международных стандартах зеленого строительства в двух формах: 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1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часть государственного регулирования, то есть в форме регуляторных документов, обязательных к исполнению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1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системы добровольной оценки соответствия зданий критериям экологичности и устойчивого развития </a:t>
            </a:r>
          </a:p>
        </p:txBody>
      </p:sp>
    </p:spTree>
    <p:extLst>
      <p:ext uri="{BB962C8B-B14F-4D97-AF65-F5344CB8AC3E}">
        <p14:creationId xmlns:p14="http://schemas.microsoft.com/office/powerpoint/2010/main" val="40588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">
            <a:extLst>
              <a:ext uri="{FF2B5EF4-FFF2-40B4-BE49-F238E27FC236}">
                <a16:creationId xmlns:a16="http://schemas.microsoft.com/office/drawing/2014/main" id="{A52F69B8-3268-5947-B3E6-3A4844F25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</p:pic>
      <p:sp>
        <p:nvSpPr>
          <p:cNvPr id="44" name="Rectangle 43"/>
          <p:cNvSpPr/>
          <p:nvPr/>
        </p:nvSpPr>
        <p:spPr bwMode="auto">
          <a:xfrm>
            <a:off x="6096002" y="1289050"/>
            <a:ext cx="6095999" cy="45339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45" name="Text Placeholder 3"/>
          <p:cNvSpPr txBox="1">
            <a:spLocks/>
          </p:cNvSpPr>
          <p:nvPr/>
        </p:nvSpPr>
        <p:spPr>
          <a:xfrm>
            <a:off x="6457071" y="2542764"/>
            <a:ext cx="5500468" cy="199061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50000"/>
              </a:lnSpc>
            </a:pPr>
            <a:br>
              <a:rPr lang="ru-RU" sz="1467" dirty="0">
                <a:solidFill>
                  <a:schemeClr val="bg1"/>
                </a:solidFill>
                <a:latin typeface="+mj-lt"/>
              </a:rPr>
            </a:br>
            <a:br>
              <a:rPr lang="ru-RU" sz="1467" dirty="0">
                <a:solidFill>
                  <a:schemeClr val="bg1"/>
                </a:solidFill>
                <a:latin typeface="+mj-lt"/>
              </a:rPr>
            </a:br>
            <a:r>
              <a:rPr lang="ru-RU" sz="1467" dirty="0">
                <a:solidFill>
                  <a:schemeClr val="bg1"/>
                </a:solidFill>
                <a:latin typeface="+mj-lt"/>
              </a:rPr>
              <a:t>125375, Москва, </a:t>
            </a:r>
            <a:r>
              <a:rPr lang="ru-RU" sz="1467" dirty="0" err="1">
                <a:solidFill>
                  <a:schemeClr val="bg1"/>
                </a:solidFill>
                <a:latin typeface="+mj-lt"/>
              </a:rPr>
              <a:t>Леонтьевский</a:t>
            </a:r>
            <a:r>
              <a:rPr lang="ru-RU" sz="1467" dirty="0">
                <a:solidFill>
                  <a:schemeClr val="bg1"/>
                </a:solidFill>
                <a:latin typeface="+mj-lt"/>
              </a:rPr>
              <a:t> пер., 21</a:t>
            </a:r>
            <a:r>
              <a:rPr lang="en-US" sz="1467" dirty="0">
                <a:solidFill>
                  <a:schemeClr val="bg1"/>
                </a:solidFill>
                <a:latin typeface="+mj-lt"/>
              </a:rPr>
              <a:t>/1</a:t>
            </a:r>
            <a:r>
              <a:rPr lang="ru-RU" sz="1467" dirty="0">
                <a:solidFill>
                  <a:schemeClr val="bg1"/>
                </a:solidFill>
                <a:latin typeface="+mj-lt"/>
              </a:rPr>
              <a:t>, стр. 1, </a:t>
            </a:r>
          </a:p>
          <a:p>
            <a:pPr algn="l">
              <a:lnSpc>
                <a:spcPct val="150000"/>
              </a:lnSpc>
            </a:pPr>
            <a:r>
              <a:rPr lang="ru-RU" sz="1467" dirty="0">
                <a:solidFill>
                  <a:schemeClr val="bg1"/>
                </a:solidFill>
                <a:latin typeface="+mj-lt"/>
              </a:rPr>
              <a:t>тел.: 8 (495) 363-50-47,  8 (495) 212-05-11,</a:t>
            </a:r>
          </a:p>
          <a:p>
            <a:pPr algn="l">
              <a:lnSpc>
                <a:spcPct val="150000"/>
              </a:lnSpc>
            </a:pPr>
            <a:r>
              <a:rPr lang="ru-RU" sz="1467" dirty="0">
                <a:solidFill>
                  <a:schemeClr val="bg1"/>
                </a:solidFill>
                <a:latin typeface="+mj-lt"/>
              </a:rPr>
              <a:t>E-</a:t>
            </a:r>
            <a:r>
              <a:rPr lang="ru-RU" sz="1467" dirty="0" err="1">
                <a:solidFill>
                  <a:schemeClr val="bg1"/>
                </a:solidFill>
                <a:latin typeface="+mj-lt"/>
              </a:rPr>
              <a:t>mail</a:t>
            </a:r>
            <a:r>
              <a:rPr lang="ru-RU" sz="1467" dirty="0">
                <a:solidFill>
                  <a:schemeClr val="bg1"/>
                </a:solidFill>
                <a:latin typeface="+mj-lt"/>
              </a:rPr>
              <a:t>: mailbox@urbaneconomics.ru	</a:t>
            </a:r>
          </a:p>
          <a:p>
            <a:pPr algn="l">
              <a:lnSpc>
                <a:spcPct val="150000"/>
              </a:lnSpc>
            </a:pPr>
            <a:r>
              <a:rPr lang="ru-RU" sz="1467" dirty="0" err="1">
                <a:solidFill>
                  <a:schemeClr val="bg1"/>
                </a:solidFill>
                <a:latin typeface="+mj-lt"/>
              </a:rPr>
              <a:t>Web-site</a:t>
            </a:r>
            <a:r>
              <a:rPr lang="ru-RU" sz="1467" dirty="0">
                <a:solidFill>
                  <a:schemeClr val="bg1"/>
                </a:solidFill>
                <a:latin typeface="+mj-lt"/>
              </a:rPr>
              <a:t>: www.urbaneconomics.ru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312E732-B8A5-4245-953A-6EE8A83F0983}"/>
              </a:ext>
            </a:extLst>
          </p:cNvPr>
          <p:cNvGrpSpPr/>
          <p:nvPr/>
        </p:nvGrpSpPr>
        <p:grpSpPr>
          <a:xfrm>
            <a:off x="6470992" y="1676989"/>
            <a:ext cx="661329" cy="626894"/>
            <a:chOff x="10960100" y="5626098"/>
            <a:chExt cx="2463800" cy="246380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CAE3BE1-4790-004C-BC55-737BFA628C28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51B0559-5102-DD4F-A343-EC29AEC021EA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B992840-FEE5-5C47-9BC6-8514A911335F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DA8E4FB-143C-7A42-A5D1-9A444B8F14F2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AF89224-4F7A-6C48-AF6A-B251CB438ED3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54266FF-DFF4-8149-88CD-2D8E2B1A4C5F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9FFD5D-3710-A64E-9AF5-665C5202406C}"/>
              </a:ext>
            </a:extLst>
          </p:cNvPr>
          <p:cNvSpPr txBox="1"/>
          <p:nvPr/>
        </p:nvSpPr>
        <p:spPr>
          <a:xfrm>
            <a:off x="7333051" y="1588024"/>
            <a:ext cx="402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solidFill>
                  <a:schemeClr val="accent5">
                    <a:lumMod val="60000"/>
                    <a:lumOff val="40000"/>
                  </a:schemeClr>
                </a:solidFill>
              </a:rPr>
              <a:t>ФОНД «ИНСТИТУТ ЭКОНОМИКИ ГОРОДА»</a:t>
            </a:r>
          </a:p>
        </p:txBody>
      </p:sp>
      <p:sp>
        <p:nvSpPr>
          <p:cNvPr id="22" name="Freeform 168">
            <a:hlinkClick r:id="rId4"/>
            <a:extLst>
              <a:ext uri="{FF2B5EF4-FFF2-40B4-BE49-F238E27FC236}">
                <a16:creationId xmlns:a16="http://schemas.microsoft.com/office/drawing/2014/main" id="{B28E60F9-61CD-E646-A7B7-09BD9E5EF4B2}"/>
              </a:ext>
            </a:extLst>
          </p:cNvPr>
          <p:cNvSpPr>
            <a:spLocks noEditPoints="1"/>
          </p:cNvSpPr>
          <p:nvPr/>
        </p:nvSpPr>
        <p:spPr bwMode="auto">
          <a:xfrm>
            <a:off x="6474181" y="5244218"/>
            <a:ext cx="260563" cy="259601"/>
          </a:xfrm>
          <a:custGeom>
            <a:avLst/>
            <a:gdLst/>
            <a:ahLst/>
            <a:cxnLst>
              <a:cxn ang="0">
                <a:pos x="220" y="36"/>
              </a:cxn>
              <a:cxn ang="0">
                <a:pos x="183" y="0"/>
              </a:cxn>
              <a:cxn ang="0">
                <a:pos x="37" y="0"/>
              </a:cxn>
              <a:cxn ang="0">
                <a:pos x="0" y="36"/>
              </a:cxn>
              <a:cxn ang="0">
                <a:pos x="0" y="183"/>
              </a:cxn>
              <a:cxn ang="0">
                <a:pos x="37" y="219"/>
              </a:cxn>
              <a:cxn ang="0">
                <a:pos x="110" y="219"/>
              </a:cxn>
              <a:cxn ang="0">
                <a:pos x="110" y="136"/>
              </a:cxn>
              <a:cxn ang="0">
                <a:pos x="83" y="136"/>
              </a:cxn>
              <a:cxn ang="0">
                <a:pos x="83" y="100"/>
              </a:cxn>
              <a:cxn ang="0">
                <a:pos x="110" y="100"/>
              </a:cxn>
              <a:cxn ang="0">
                <a:pos x="110" y="85"/>
              </a:cxn>
              <a:cxn ang="0">
                <a:pos x="151" y="39"/>
              </a:cxn>
              <a:cxn ang="0">
                <a:pos x="181" y="39"/>
              </a:cxn>
              <a:cxn ang="0">
                <a:pos x="181" y="75"/>
              </a:cxn>
              <a:cxn ang="0">
                <a:pos x="151" y="75"/>
              </a:cxn>
              <a:cxn ang="0">
                <a:pos x="144" y="85"/>
              </a:cxn>
              <a:cxn ang="0">
                <a:pos x="144" y="100"/>
              </a:cxn>
              <a:cxn ang="0">
                <a:pos x="181" y="100"/>
              </a:cxn>
              <a:cxn ang="0">
                <a:pos x="181" y="136"/>
              </a:cxn>
              <a:cxn ang="0">
                <a:pos x="144" y="136"/>
              </a:cxn>
              <a:cxn ang="0">
                <a:pos x="144" y="219"/>
              </a:cxn>
              <a:cxn ang="0">
                <a:pos x="183" y="219"/>
              </a:cxn>
              <a:cxn ang="0">
                <a:pos x="220" y="183"/>
              </a:cxn>
              <a:cxn ang="0">
                <a:pos x="220" y="36"/>
              </a:cxn>
              <a:cxn ang="0">
                <a:pos x="220" y="36"/>
              </a:cxn>
              <a:cxn ang="0">
                <a:pos x="220" y="36"/>
              </a:cxn>
            </a:cxnLst>
            <a:rect l="0" t="0" r="r" b="b"/>
            <a:pathLst>
              <a:path w="220" h="219">
                <a:moveTo>
                  <a:pt x="220" y="36"/>
                </a:moveTo>
                <a:cubicBezTo>
                  <a:pt x="220" y="17"/>
                  <a:pt x="203" y="0"/>
                  <a:pt x="18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8" y="0"/>
                  <a:pt x="0" y="17"/>
                  <a:pt x="0" y="36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02"/>
                  <a:pt x="18" y="219"/>
                  <a:pt x="37" y="219"/>
                </a:cubicBezTo>
                <a:cubicBezTo>
                  <a:pt x="110" y="219"/>
                  <a:pt x="110" y="219"/>
                  <a:pt x="110" y="219"/>
                </a:cubicBezTo>
                <a:cubicBezTo>
                  <a:pt x="110" y="136"/>
                  <a:pt x="110" y="136"/>
                  <a:pt x="110" y="136"/>
                </a:cubicBezTo>
                <a:cubicBezTo>
                  <a:pt x="83" y="136"/>
                  <a:pt x="83" y="136"/>
                  <a:pt x="83" y="136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10" y="61"/>
                  <a:pt x="129" y="39"/>
                  <a:pt x="151" y="39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1" y="75"/>
                  <a:pt x="181" y="75"/>
                  <a:pt x="181" y="75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48" y="75"/>
                  <a:pt x="144" y="79"/>
                  <a:pt x="144" y="85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81" y="100"/>
                  <a:pt x="181" y="100"/>
                  <a:pt x="181" y="100"/>
                </a:cubicBezTo>
                <a:cubicBezTo>
                  <a:pt x="181" y="136"/>
                  <a:pt x="181" y="136"/>
                  <a:pt x="181" y="136"/>
                </a:cubicBezTo>
                <a:cubicBezTo>
                  <a:pt x="144" y="136"/>
                  <a:pt x="144" y="136"/>
                  <a:pt x="144" y="136"/>
                </a:cubicBezTo>
                <a:cubicBezTo>
                  <a:pt x="144" y="219"/>
                  <a:pt x="144" y="219"/>
                  <a:pt x="144" y="219"/>
                </a:cubicBezTo>
                <a:cubicBezTo>
                  <a:pt x="183" y="219"/>
                  <a:pt x="183" y="219"/>
                  <a:pt x="183" y="219"/>
                </a:cubicBezTo>
                <a:cubicBezTo>
                  <a:pt x="203" y="219"/>
                  <a:pt x="220" y="202"/>
                  <a:pt x="220" y="183"/>
                </a:cubicBezTo>
                <a:lnTo>
                  <a:pt x="220" y="36"/>
                </a:lnTo>
                <a:close/>
                <a:moveTo>
                  <a:pt x="220" y="36"/>
                </a:moveTo>
                <a:cubicBezTo>
                  <a:pt x="220" y="36"/>
                  <a:pt x="220" y="36"/>
                  <a:pt x="220" y="36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900"/>
          </a:p>
        </p:txBody>
      </p:sp>
      <p:grpSp>
        <p:nvGrpSpPr>
          <p:cNvPr id="23" name="Group 238">
            <a:extLst>
              <a:ext uri="{FF2B5EF4-FFF2-40B4-BE49-F238E27FC236}">
                <a16:creationId xmlns:a16="http://schemas.microsoft.com/office/drawing/2014/main" id="{08CD2C90-BC1A-E042-A75B-CD6FC7A30D4C}"/>
              </a:ext>
            </a:extLst>
          </p:cNvPr>
          <p:cNvGrpSpPr/>
          <p:nvPr/>
        </p:nvGrpSpPr>
        <p:grpSpPr>
          <a:xfrm>
            <a:off x="7260685" y="5241337"/>
            <a:ext cx="265370" cy="265370"/>
            <a:chOff x="5710293" y="9226557"/>
            <a:chExt cx="438154" cy="4381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5" name="Freeform 240">
              <a:hlinkClick r:id="rId5"/>
              <a:extLst>
                <a:ext uri="{FF2B5EF4-FFF2-40B4-BE49-F238E27FC236}">
                  <a16:creationId xmlns:a16="http://schemas.microsoft.com/office/drawing/2014/main" id="{90537435-678E-DF4E-B072-39B4ADAB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0293" y="9226557"/>
              <a:ext cx="438154" cy="43815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2" y="12"/>
                </a:cxn>
                <a:cxn ang="0">
                  <a:pos x="0" y="182"/>
                </a:cxn>
                <a:cxn ang="0">
                  <a:pos x="42" y="224"/>
                </a:cxn>
                <a:cxn ang="0">
                  <a:pos x="211" y="211"/>
                </a:cxn>
                <a:cxn ang="0">
                  <a:pos x="223" y="42"/>
                </a:cxn>
                <a:cxn ang="0">
                  <a:pos x="132" y="32"/>
                </a:cxn>
                <a:cxn ang="0">
                  <a:pos x="142" y="72"/>
                </a:cxn>
                <a:cxn ang="0">
                  <a:pos x="144" y="78"/>
                </a:cxn>
                <a:cxn ang="0">
                  <a:pos x="150" y="32"/>
                </a:cxn>
                <a:cxn ang="0">
                  <a:pos x="160" y="86"/>
                </a:cxn>
                <a:cxn ang="0">
                  <a:pos x="150" y="80"/>
                </a:cxn>
                <a:cxn ang="0">
                  <a:pos x="133" y="83"/>
                </a:cxn>
                <a:cxn ang="0">
                  <a:pos x="132" y="32"/>
                </a:cxn>
                <a:cxn ang="0">
                  <a:pos x="98" y="37"/>
                </a:cxn>
                <a:cxn ang="0">
                  <a:pos x="121" y="37"/>
                </a:cxn>
                <a:cxn ang="0">
                  <a:pos x="124" y="69"/>
                </a:cxn>
                <a:cxn ang="0">
                  <a:pos x="109" y="87"/>
                </a:cxn>
                <a:cxn ang="0">
                  <a:pos x="95" y="69"/>
                </a:cxn>
                <a:cxn ang="0">
                  <a:pos x="69" y="14"/>
                </a:cxn>
                <a:cxn ang="0">
                  <a:pos x="84" y="14"/>
                </a:cxn>
                <a:cxn ang="0">
                  <a:pos x="82" y="57"/>
                </a:cxn>
                <a:cxn ang="0">
                  <a:pos x="71" y="86"/>
                </a:cxn>
                <a:cxn ang="0">
                  <a:pos x="64" y="34"/>
                </a:cxn>
                <a:cxn ang="0">
                  <a:pos x="57" y="14"/>
                </a:cxn>
                <a:cxn ang="0">
                  <a:pos x="189" y="190"/>
                </a:cxn>
                <a:cxn ang="0">
                  <a:pos x="172" y="205"/>
                </a:cxn>
                <a:cxn ang="0">
                  <a:pos x="52" y="205"/>
                </a:cxn>
                <a:cxn ang="0">
                  <a:pos x="34" y="190"/>
                </a:cxn>
                <a:cxn ang="0">
                  <a:pos x="34" y="114"/>
                </a:cxn>
                <a:cxn ang="0">
                  <a:pos x="52" y="98"/>
                </a:cxn>
                <a:cxn ang="0">
                  <a:pos x="172" y="98"/>
                </a:cxn>
                <a:cxn ang="0">
                  <a:pos x="189" y="114"/>
                </a:cxn>
                <a:cxn ang="0">
                  <a:pos x="189" y="190"/>
                </a:cxn>
                <a:cxn ang="0">
                  <a:pos x="189" y="190"/>
                </a:cxn>
              </a:cxnLst>
              <a:rect l="0" t="0" r="r" b="b"/>
              <a:pathLst>
                <a:path w="223" h="224">
                  <a:moveTo>
                    <a:pt x="211" y="12"/>
                  </a:moveTo>
                  <a:cubicBezTo>
                    <a:pt x="203" y="4"/>
                    <a:pt x="193" y="0"/>
                    <a:pt x="1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20" y="4"/>
                    <a:pt x="12" y="12"/>
                  </a:cubicBezTo>
                  <a:cubicBezTo>
                    <a:pt x="4" y="21"/>
                    <a:pt x="0" y="30"/>
                    <a:pt x="0" y="4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3"/>
                    <a:pt x="4" y="203"/>
                    <a:pt x="12" y="211"/>
                  </a:cubicBezTo>
                  <a:cubicBezTo>
                    <a:pt x="20" y="220"/>
                    <a:pt x="30" y="224"/>
                    <a:pt x="42" y="224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93" y="224"/>
                    <a:pt x="203" y="220"/>
                    <a:pt x="211" y="211"/>
                  </a:cubicBezTo>
                  <a:cubicBezTo>
                    <a:pt x="219" y="203"/>
                    <a:pt x="223" y="193"/>
                    <a:pt x="223" y="182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3" y="30"/>
                    <a:pt x="219" y="21"/>
                    <a:pt x="211" y="12"/>
                  </a:cubicBezTo>
                  <a:close/>
                  <a:moveTo>
                    <a:pt x="132" y="32"/>
                  </a:moveTo>
                  <a:cubicBezTo>
                    <a:pt x="142" y="32"/>
                    <a:pt x="142" y="32"/>
                    <a:pt x="142" y="32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74"/>
                    <a:pt x="142" y="76"/>
                    <a:pt x="142" y="76"/>
                  </a:cubicBezTo>
                  <a:cubicBezTo>
                    <a:pt x="142" y="77"/>
                    <a:pt x="143" y="78"/>
                    <a:pt x="144" y="78"/>
                  </a:cubicBezTo>
                  <a:cubicBezTo>
                    <a:pt x="146" y="78"/>
                    <a:pt x="148" y="77"/>
                    <a:pt x="150" y="74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46" y="85"/>
                    <a:pt x="142" y="87"/>
                    <a:pt x="139" y="87"/>
                  </a:cubicBezTo>
                  <a:cubicBezTo>
                    <a:pt x="136" y="87"/>
                    <a:pt x="134" y="86"/>
                    <a:pt x="133" y="83"/>
                  </a:cubicBezTo>
                  <a:cubicBezTo>
                    <a:pt x="132" y="81"/>
                    <a:pt x="132" y="79"/>
                    <a:pt x="132" y="75"/>
                  </a:cubicBezTo>
                  <a:lnTo>
                    <a:pt x="132" y="32"/>
                  </a:lnTo>
                  <a:close/>
                  <a:moveTo>
                    <a:pt x="95" y="50"/>
                  </a:moveTo>
                  <a:cubicBezTo>
                    <a:pt x="95" y="44"/>
                    <a:pt x="96" y="40"/>
                    <a:pt x="98" y="37"/>
                  </a:cubicBezTo>
                  <a:cubicBezTo>
                    <a:pt x="101" y="34"/>
                    <a:pt x="104" y="32"/>
                    <a:pt x="109" y="32"/>
                  </a:cubicBezTo>
                  <a:cubicBezTo>
                    <a:pt x="114" y="32"/>
                    <a:pt x="118" y="34"/>
                    <a:pt x="121" y="37"/>
                  </a:cubicBezTo>
                  <a:cubicBezTo>
                    <a:pt x="123" y="40"/>
                    <a:pt x="124" y="44"/>
                    <a:pt x="124" y="50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75"/>
                    <a:pt x="123" y="79"/>
                    <a:pt x="121" y="81"/>
                  </a:cubicBezTo>
                  <a:cubicBezTo>
                    <a:pt x="118" y="85"/>
                    <a:pt x="114" y="87"/>
                    <a:pt x="109" y="87"/>
                  </a:cubicBezTo>
                  <a:cubicBezTo>
                    <a:pt x="104" y="87"/>
                    <a:pt x="101" y="85"/>
                    <a:pt x="98" y="81"/>
                  </a:cubicBezTo>
                  <a:cubicBezTo>
                    <a:pt x="96" y="79"/>
                    <a:pt x="95" y="74"/>
                    <a:pt x="95" y="69"/>
                  </a:cubicBezTo>
                  <a:lnTo>
                    <a:pt x="95" y="50"/>
                  </a:lnTo>
                  <a:close/>
                  <a:moveTo>
                    <a:pt x="69" y="14"/>
                  </a:moveTo>
                  <a:cubicBezTo>
                    <a:pt x="76" y="42"/>
                    <a:pt x="76" y="42"/>
                    <a:pt x="76" y="42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0" y="52"/>
                    <a:pt x="68" y="44"/>
                    <a:pt x="64" y="34"/>
                  </a:cubicBezTo>
                  <a:cubicBezTo>
                    <a:pt x="62" y="27"/>
                    <a:pt x="61" y="24"/>
                    <a:pt x="61" y="24"/>
                  </a:cubicBezTo>
                  <a:cubicBezTo>
                    <a:pt x="57" y="14"/>
                    <a:pt x="57" y="14"/>
                    <a:pt x="57" y="14"/>
                  </a:cubicBezTo>
                  <a:lnTo>
                    <a:pt x="69" y="14"/>
                  </a:lnTo>
                  <a:close/>
                  <a:moveTo>
                    <a:pt x="189" y="190"/>
                  </a:moveTo>
                  <a:cubicBezTo>
                    <a:pt x="188" y="194"/>
                    <a:pt x="186" y="197"/>
                    <a:pt x="183" y="200"/>
                  </a:cubicBezTo>
                  <a:cubicBezTo>
                    <a:pt x="179" y="203"/>
                    <a:pt x="176" y="205"/>
                    <a:pt x="172" y="205"/>
                  </a:cubicBezTo>
                  <a:cubicBezTo>
                    <a:pt x="158" y="207"/>
                    <a:pt x="138" y="208"/>
                    <a:pt x="112" y="208"/>
                  </a:cubicBezTo>
                  <a:cubicBezTo>
                    <a:pt x="85" y="208"/>
                    <a:pt x="65" y="207"/>
                    <a:pt x="52" y="205"/>
                  </a:cubicBezTo>
                  <a:cubicBezTo>
                    <a:pt x="47" y="205"/>
                    <a:pt x="44" y="203"/>
                    <a:pt x="41" y="200"/>
                  </a:cubicBezTo>
                  <a:cubicBezTo>
                    <a:pt x="37" y="197"/>
                    <a:pt x="35" y="194"/>
                    <a:pt x="34" y="190"/>
                  </a:cubicBezTo>
                  <a:cubicBezTo>
                    <a:pt x="32" y="181"/>
                    <a:pt x="31" y="169"/>
                    <a:pt x="31" y="152"/>
                  </a:cubicBezTo>
                  <a:cubicBezTo>
                    <a:pt x="31" y="135"/>
                    <a:pt x="32" y="122"/>
                    <a:pt x="34" y="114"/>
                  </a:cubicBezTo>
                  <a:cubicBezTo>
                    <a:pt x="35" y="110"/>
                    <a:pt x="37" y="106"/>
                    <a:pt x="41" y="103"/>
                  </a:cubicBezTo>
                  <a:cubicBezTo>
                    <a:pt x="44" y="100"/>
                    <a:pt x="47" y="99"/>
                    <a:pt x="52" y="98"/>
                  </a:cubicBezTo>
                  <a:cubicBezTo>
                    <a:pt x="65" y="97"/>
                    <a:pt x="85" y="96"/>
                    <a:pt x="112" y="96"/>
                  </a:cubicBezTo>
                  <a:cubicBezTo>
                    <a:pt x="138" y="96"/>
                    <a:pt x="158" y="97"/>
                    <a:pt x="172" y="98"/>
                  </a:cubicBezTo>
                  <a:cubicBezTo>
                    <a:pt x="176" y="99"/>
                    <a:pt x="179" y="100"/>
                    <a:pt x="183" y="103"/>
                  </a:cubicBezTo>
                  <a:cubicBezTo>
                    <a:pt x="186" y="106"/>
                    <a:pt x="188" y="110"/>
                    <a:pt x="189" y="114"/>
                  </a:cubicBezTo>
                  <a:cubicBezTo>
                    <a:pt x="191" y="122"/>
                    <a:pt x="192" y="135"/>
                    <a:pt x="192" y="152"/>
                  </a:cubicBezTo>
                  <a:cubicBezTo>
                    <a:pt x="192" y="169"/>
                    <a:pt x="191" y="181"/>
                    <a:pt x="189" y="190"/>
                  </a:cubicBezTo>
                  <a:close/>
                  <a:moveTo>
                    <a:pt x="189" y="190"/>
                  </a:moveTo>
                  <a:cubicBezTo>
                    <a:pt x="189" y="190"/>
                    <a:pt x="189" y="190"/>
                    <a:pt x="189" y="19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241">
              <a:extLst>
                <a:ext uri="{FF2B5EF4-FFF2-40B4-BE49-F238E27FC236}">
                  <a16:creationId xmlns:a16="http://schemas.microsoft.com/office/drawing/2014/main" id="{779450AE-FB59-614D-9626-D31CEBD4C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010" y="9451981"/>
              <a:ext cx="65088" cy="1381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2"/>
                </a:cxn>
                <a:cxn ang="0">
                  <a:pos x="14" y="87"/>
                </a:cxn>
                <a:cxn ang="0">
                  <a:pos x="28" y="87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87">
                  <a:moveTo>
                    <a:pt x="0" y="12"/>
                  </a:moveTo>
                  <a:lnTo>
                    <a:pt x="14" y="12"/>
                  </a:lnTo>
                  <a:lnTo>
                    <a:pt x="14" y="87"/>
                  </a:lnTo>
                  <a:lnTo>
                    <a:pt x="28" y="87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242">
              <a:extLst>
                <a:ext uri="{FF2B5EF4-FFF2-40B4-BE49-F238E27FC236}">
                  <a16:creationId xmlns:a16="http://schemas.microsoft.com/office/drawing/2014/main" id="{A39E19DB-82CD-754F-BDFE-4FEE1A3FF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017" y="9451981"/>
              <a:ext cx="65088" cy="1381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2"/>
                </a:cxn>
                <a:cxn ang="0">
                  <a:pos x="14" y="87"/>
                </a:cxn>
                <a:cxn ang="0">
                  <a:pos x="28" y="87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87">
                  <a:moveTo>
                    <a:pt x="0" y="12"/>
                  </a:moveTo>
                  <a:lnTo>
                    <a:pt x="14" y="12"/>
                  </a:lnTo>
                  <a:lnTo>
                    <a:pt x="14" y="87"/>
                  </a:lnTo>
                  <a:lnTo>
                    <a:pt x="28" y="87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2"/>
                  </a:lnTo>
                  <a:moveTo>
                    <a:pt x="0" y="12"/>
                  </a:moveTo>
                  <a:lnTo>
                    <a:pt x="0" y="1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244">
              <a:extLst>
                <a:ext uri="{FF2B5EF4-FFF2-40B4-BE49-F238E27FC236}">
                  <a16:creationId xmlns:a16="http://schemas.microsoft.com/office/drawing/2014/main" id="{54056D6A-2BFC-F048-A4B7-A3D713D44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5871" y="9486907"/>
              <a:ext cx="52389" cy="106363"/>
            </a:xfrm>
            <a:custGeom>
              <a:avLst/>
              <a:gdLst/>
              <a:ahLst/>
              <a:cxnLst>
                <a:cxn ang="0">
                  <a:pos x="18" y="41"/>
                </a:cxn>
                <a:cxn ang="0">
                  <a:pos x="12" y="45"/>
                </a:cxn>
                <a:cxn ang="0">
                  <a:pos x="9" y="43"/>
                </a:cxn>
                <a:cxn ang="0">
                  <a:pos x="9" y="39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1" y="50"/>
                </a:cxn>
                <a:cxn ang="0">
                  <a:pos x="7" y="54"/>
                </a:cxn>
                <a:cxn ang="0">
                  <a:pos x="18" y="48"/>
                </a:cxn>
                <a:cxn ang="0">
                  <a:pos x="18" y="53"/>
                </a:cxn>
                <a:cxn ang="0">
                  <a:pos x="27" y="5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8" y="41"/>
                </a:cxn>
                <a:cxn ang="0">
                  <a:pos x="18" y="41"/>
                </a:cxn>
                <a:cxn ang="0">
                  <a:pos x="18" y="41"/>
                </a:cxn>
              </a:cxnLst>
              <a:rect l="0" t="0" r="r" b="b"/>
              <a:pathLst>
                <a:path w="27" h="54">
                  <a:moveTo>
                    <a:pt x="18" y="41"/>
                  </a:moveTo>
                  <a:cubicBezTo>
                    <a:pt x="16" y="44"/>
                    <a:pt x="14" y="45"/>
                    <a:pt x="12" y="45"/>
                  </a:cubicBezTo>
                  <a:cubicBezTo>
                    <a:pt x="10" y="45"/>
                    <a:pt x="10" y="45"/>
                    <a:pt x="9" y="43"/>
                  </a:cubicBezTo>
                  <a:cubicBezTo>
                    <a:pt x="9" y="43"/>
                    <a:pt x="9" y="42"/>
                    <a:pt x="9" y="3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9"/>
                    <a:pt x="1" y="50"/>
                  </a:cubicBezTo>
                  <a:cubicBezTo>
                    <a:pt x="1" y="53"/>
                    <a:pt x="3" y="54"/>
                    <a:pt x="7" y="54"/>
                  </a:cubicBezTo>
                  <a:cubicBezTo>
                    <a:pt x="10" y="54"/>
                    <a:pt x="14" y="52"/>
                    <a:pt x="18" y="48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41"/>
                  </a:lnTo>
                  <a:close/>
                  <a:moveTo>
                    <a:pt x="18" y="41"/>
                  </a:moveTo>
                  <a:cubicBezTo>
                    <a:pt x="18" y="41"/>
                    <a:pt x="18" y="41"/>
                    <a:pt x="18" y="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245">
              <a:extLst>
                <a:ext uri="{FF2B5EF4-FFF2-40B4-BE49-F238E27FC236}">
                  <a16:creationId xmlns:a16="http://schemas.microsoft.com/office/drawing/2014/main" id="{E0428877-FEA7-F248-AB61-BA7530599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5721" y="9451990"/>
              <a:ext cx="55563" cy="141288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0" y="23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0" y="71"/>
                </a:cxn>
                <a:cxn ang="0">
                  <a:pos x="10" y="66"/>
                </a:cxn>
                <a:cxn ang="0">
                  <a:pos x="19" y="72"/>
                </a:cxn>
                <a:cxn ang="0">
                  <a:pos x="27" y="66"/>
                </a:cxn>
                <a:cxn ang="0">
                  <a:pos x="28" y="55"/>
                </a:cxn>
                <a:cxn ang="0">
                  <a:pos x="28" y="34"/>
                </a:cxn>
                <a:cxn ang="0">
                  <a:pos x="27" y="23"/>
                </a:cxn>
                <a:cxn ang="0">
                  <a:pos x="19" y="17"/>
                </a:cxn>
                <a:cxn ang="0">
                  <a:pos x="19" y="56"/>
                </a:cxn>
                <a:cxn ang="0">
                  <a:pos x="14" y="63"/>
                </a:cxn>
                <a:cxn ang="0">
                  <a:pos x="10" y="61"/>
                </a:cxn>
                <a:cxn ang="0">
                  <a:pos x="10" y="28"/>
                </a:cxn>
                <a:cxn ang="0">
                  <a:pos x="14" y="26"/>
                </a:cxn>
                <a:cxn ang="0">
                  <a:pos x="19" y="33"/>
                </a:cxn>
                <a:cxn ang="0">
                  <a:pos x="19" y="56"/>
                </a:cxn>
                <a:cxn ang="0">
                  <a:pos x="19" y="56"/>
                </a:cxn>
                <a:cxn ang="0">
                  <a:pos x="19" y="56"/>
                </a:cxn>
              </a:cxnLst>
              <a:rect l="0" t="0" r="r" b="b"/>
              <a:pathLst>
                <a:path w="28" h="72">
                  <a:moveTo>
                    <a:pt x="19" y="17"/>
                  </a:moveTo>
                  <a:cubicBezTo>
                    <a:pt x="16" y="17"/>
                    <a:pt x="13" y="19"/>
                    <a:pt x="10" y="2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3" y="70"/>
                    <a:pt x="16" y="72"/>
                    <a:pt x="19" y="72"/>
                  </a:cubicBezTo>
                  <a:cubicBezTo>
                    <a:pt x="23" y="72"/>
                    <a:pt x="26" y="70"/>
                    <a:pt x="27" y="66"/>
                  </a:cubicBezTo>
                  <a:cubicBezTo>
                    <a:pt x="28" y="64"/>
                    <a:pt x="28" y="60"/>
                    <a:pt x="28" y="5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29"/>
                    <a:pt x="28" y="25"/>
                    <a:pt x="27" y="23"/>
                  </a:cubicBezTo>
                  <a:cubicBezTo>
                    <a:pt x="26" y="19"/>
                    <a:pt x="23" y="17"/>
                    <a:pt x="19" y="17"/>
                  </a:cubicBezTo>
                  <a:close/>
                  <a:moveTo>
                    <a:pt x="19" y="56"/>
                  </a:moveTo>
                  <a:cubicBezTo>
                    <a:pt x="19" y="61"/>
                    <a:pt x="17" y="63"/>
                    <a:pt x="14" y="63"/>
                  </a:cubicBezTo>
                  <a:cubicBezTo>
                    <a:pt x="13" y="63"/>
                    <a:pt x="11" y="63"/>
                    <a:pt x="10" y="61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7"/>
                    <a:pt x="13" y="26"/>
                    <a:pt x="14" y="26"/>
                  </a:cubicBezTo>
                  <a:cubicBezTo>
                    <a:pt x="17" y="26"/>
                    <a:pt x="19" y="28"/>
                    <a:pt x="19" y="33"/>
                  </a:cubicBezTo>
                  <a:lnTo>
                    <a:pt x="19" y="56"/>
                  </a:lnTo>
                  <a:close/>
                  <a:moveTo>
                    <a:pt x="19" y="56"/>
                  </a:moveTo>
                  <a:cubicBezTo>
                    <a:pt x="19" y="56"/>
                    <a:pt x="19" y="56"/>
                    <a:pt x="19" y="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246">
              <a:extLst>
                <a:ext uri="{FF2B5EF4-FFF2-40B4-BE49-F238E27FC236}">
                  <a16:creationId xmlns:a16="http://schemas.microsoft.com/office/drawing/2014/main" id="{21330359-BA27-3F49-B5C9-72707ABE8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7171" y="9485320"/>
              <a:ext cx="57151" cy="10795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19" y="41"/>
                </a:cxn>
                <a:cxn ang="0">
                  <a:pos x="19" y="43"/>
                </a:cxn>
                <a:cxn ang="0">
                  <a:pos x="14" y="46"/>
                </a:cxn>
                <a:cxn ang="0">
                  <a:pos x="9" y="39"/>
                </a:cxn>
                <a:cxn ang="0">
                  <a:pos x="9" y="29"/>
                </a:cxn>
                <a:cxn ang="0">
                  <a:pos x="29" y="29"/>
                </a:cxn>
                <a:cxn ang="0">
                  <a:pos x="29" y="18"/>
                </a:cxn>
                <a:cxn ang="0">
                  <a:pos x="26" y="6"/>
                </a:cxn>
                <a:cxn ang="0">
                  <a:pos x="14" y="0"/>
                </a:cxn>
                <a:cxn ang="0">
                  <a:pos x="3" y="6"/>
                </a:cxn>
                <a:cxn ang="0">
                  <a:pos x="0" y="18"/>
                </a:cxn>
                <a:cxn ang="0">
                  <a:pos x="0" y="37"/>
                </a:cxn>
                <a:cxn ang="0">
                  <a:pos x="3" y="50"/>
                </a:cxn>
                <a:cxn ang="0">
                  <a:pos x="15" y="55"/>
                </a:cxn>
                <a:cxn ang="0">
                  <a:pos x="26" y="49"/>
                </a:cxn>
                <a:cxn ang="0">
                  <a:pos x="28" y="44"/>
                </a:cxn>
                <a:cxn ang="0">
                  <a:pos x="29" y="37"/>
                </a:cxn>
                <a:cxn ang="0">
                  <a:pos x="29" y="36"/>
                </a:cxn>
                <a:cxn ang="0">
                  <a:pos x="19" y="36"/>
                </a:cxn>
                <a:cxn ang="0">
                  <a:pos x="19" y="39"/>
                </a:cxn>
                <a:cxn ang="0">
                  <a:pos x="9" y="16"/>
                </a:cxn>
                <a:cxn ang="0">
                  <a:pos x="14" y="9"/>
                </a:cxn>
                <a:cxn ang="0">
                  <a:pos x="19" y="16"/>
                </a:cxn>
                <a:cxn ang="0">
                  <a:pos x="19" y="21"/>
                </a:cxn>
                <a:cxn ang="0">
                  <a:pos x="9" y="21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6"/>
                </a:cxn>
              </a:cxnLst>
              <a:rect l="0" t="0" r="r" b="b"/>
              <a:pathLst>
                <a:path w="29" h="55">
                  <a:moveTo>
                    <a:pt x="19" y="39"/>
                  </a:moveTo>
                  <a:cubicBezTo>
                    <a:pt x="19" y="40"/>
                    <a:pt x="19" y="41"/>
                    <a:pt x="19" y="41"/>
                  </a:cubicBezTo>
                  <a:cubicBezTo>
                    <a:pt x="19" y="42"/>
                    <a:pt x="19" y="42"/>
                    <a:pt x="19" y="43"/>
                  </a:cubicBezTo>
                  <a:cubicBezTo>
                    <a:pt x="18" y="45"/>
                    <a:pt x="17" y="46"/>
                    <a:pt x="14" y="46"/>
                  </a:cubicBezTo>
                  <a:cubicBezTo>
                    <a:pt x="11" y="46"/>
                    <a:pt x="9" y="44"/>
                    <a:pt x="9" y="3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3"/>
                    <a:pt x="28" y="9"/>
                    <a:pt x="26" y="6"/>
                  </a:cubicBezTo>
                  <a:cubicBezTo>
                    <a:pt x="23" y="2"/>
                    <a:pt x="19" y="0"/>
                    <a:pt x="14" y="0"/>
                  </a:cubicBezTo>
                  <a:cubicBezTo>
                    <a:pt x="9" y="0"/>
                    <a:pt x="5" y="2"/>
                    <a:pt x="3" y="6"/>
                  </a:cubicBezTo>
                  <a:cubicBezTo>
                    <a:pt x="1" y="8"/>
                    <a:pt x="0" y="13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1" y="47"/>
                    <a:pt x="3" y="50"/>
                  </a:cubicBezTo>
                  <a:cubicBezTo>
                    <a:pt x="6" y="53"/>
                    <a:pt x="10" y="55"/>
                    <a:pt x="15" y="55"/>
                  </a:cubicBezTo>
                  <a:cubicBezTo>
                    <a:pt x="20" y="55"/>
                    <a:pt x="24" y="53"/>
                    <a:pt x="26" y="49"/>
                  </a:cubicBezTo>
                  <a:cubicBezTo>
                    <a:pt x="27" y="48"/>
                    <a:pt x="28" y="46"/>
                    <a:pt x="28" y="44"/>
                  </a:cubicBezTo>
                  <a:cubicBezTo>
                    <a:pt x="29" y="42"/>
                    <a:pt x="29" y="40"/>
                    <a:pt x="29" y="37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9"/>
                  </a:lnTo>
                  <a:close/>
                  <a:moveTo>
                    <a:pt x="9" y="16"/>
                  </a:moveTo>
                  <a:cubicBezTo>
                    <a:pt x="9" y="11"/>
                    <a:pt x="11" y="9"/>
                    <a:pt x="14" y="9"/>
                  </a:cubicBezTo>
                  <a:cubicBezTo>
                    <a:pt x="17" y="9"/>
                    <a:pt x="19" y="11"/>
                    <a:pt x="19" y="16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9" y="16"/>
                  </a:ln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252">
              <a:extLst>
                <a:ext uri="{FF2B5EF4-FFF2-40B4-BE49-F238E27FC236}">
                  <a16:creationId xmlns:a16="http://schemas.microsoft.com/office/drawing/2014/main" id="{E5F11565-161E-EB48-890C-7532CECC8D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6612" y="9304338"/>
              <a:ext cx="17463" cy="74613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9" y="31"/>
                </a:cxn>
                <a:cxn ang="0">
                  <a:pos x="9" y="8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31"/>
                </a:cxn>
                <a:cxn ang="0">
                  <a:pos x="4" y="38"/>
                </a:cxn>
                <a:cxn ang="0">
                  <a:pos x="4" y="38"/>
                </a:cxn>
                <a:cxn ang="0">
                  <a:pos x="4" y="38"/>
                </a:cxn>
              </a:cxnLst>
              <a:rect l="0" t="0" r="r" b="b"/>
              <a:pathLst>
                <a:path w="9" h="38">
                  <a:moveTo>
                    <a:pt x="4" y="38"/>
                  </a:moveTo>
                  <a:cubicBezTo>
                    <a:pt x="7" y="38"/>
                    <a:pt x="9" y="36"/>
                    <a:pt x="9" y="3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0"/>
                    <a:pt x="4" y="0"/>
                  </a:cubicBezTo>
                  <a:cubicBezTo>
                    <a:pt x="1" y="0"/>
                    <a:pt x="0" y="3"/>
                    <a:pt x="0" y="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1" y="38"/>
                    <a:pt x="4" y="38"/>
                  </a:cubicBezTo>
                  <a:close/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4" name="Freeform 197">
            <a:hlinkClick r:id="rId6"/>
            <a:extLst>
              <a:ext uri="{FF2B5EF4-FFF2-40B4-BE49-F238E27FC236}">
                <a16:creationId xmlns:a16="http://schemas.microsoft.com/office/drawing/2014/main" id="{776171C0-640B-C341-8B89-809C9DFD8454}"/>
              </a:ext>
            </a:extLst>
          </p:cNvPr>
          <p:cNvSpPr>
            <a:spLocks noEditPoints="1"/>
          </p:cNvSpPr>
          <p:nvPr/>
        </p:nvSpPr>
        <p:spPr bwMode="auto">
          <a:xfrm>
            <a:off x="6863105" y="5239410"/>
            <a:ext cx="269216" cy="269216"/>
          </a:xfrm>
          <a:custGeom>
            <a:avLst/>
            <a:gdLst/>
            <a:ahLst/>
            <a:cxnLst>
              <a:cxn ang="0">
                <a:pos x="185" y="0"/>
              </a:cxn>
              <a:cxn ang="0">
                <a:pos x="42" y="0"/>
              </a:cxn>
              <a:cxn ang="0">
                <a:pos x="0" y="42"/>
              </a:cxn>
              <a:cxn ang="0">
                <a:pos x="0" y="185"/>
              </a:cxn>
              <a:cxn ang="0">
                <a:pos x="42" y="227"/>
              </a:cxn>
              <a:cxn ang="0">
                <a:pos x="185" y="227"/>
              </a:cxn>
              <a:cxn ang="0">
                <a:pos x="227" y="185"/>
              </a:cxn>
              <a:cxn ang="0">
                <a:pos x="227" y="42"/>
              </a:cxn>
              <a:cxn ang="0">
                <a:pos x="185" y="0"/>
              </a:cxn>
              <a:cxn ang="0">
                <a:pos x="170" y="88"/>
              </a:cxn>
              <a:cxn ang="0">
                <a:pos x="170" y="92"/>
              </a:cxn>
              <a:cxn ang="0">
                <a:pos x="90" y="171"/>
              </a:cxn>
              <a:cxn ang="0">
                <a:pos x="47" y="159"/>
              </a:cxn>
              <a:cxn ang="0">
                <a:pos x="54" y="159"/>
              </a:cxn>
              <a:cxn ang="0">
                <a:pos x="89" y="147"/>
              </a:cxn>
              <a:cxn ang="0">
                <a:pos x="63" y="128"/>
              </a:cxn>
              <a:cxn ang="0">
                <a:pos x="68" y="128"/>
              </a:cxn>
              <a:cxn ang="0">
                <a:pos x="75" y="127"/>
              </a:cxn>
              <a:cxn ang="0">
                <a:pos x="53" y="100"/>
              </a:cxn>
              <a:cxn ang="0">
                <a:pos x="53" y="99"/>
              </a:cxn>
              <a:cxn ang="0">
                <a:pos x="66" y="103"/>
              </a:cxn>
              <a:cxn ang="0">
                <a:pos x="53" y="80"/>
              </a:cxn>
              <a:cxn ang="0">
                <a:pos x="57" y="65"/>
              </a:cxn>
              <a:cxn ang="0">
                <a:pos x="115" y="95"/>
              </a:cxn>
              <a:cxn ang="0">
                <a:pos x="114" y="88"/>
              </a:cxn>
              <a:cxn ang="0">
                <a:pos x="142" y="60"/>
              </a:cxn>
              <a:cxn ang="0">
                <a:pos x="163" y="69"/>
              </a:cxn>
              <a:cxn ang="0">
                <a:pos x="180" y="62"/>
              </a:cxn>
              <a:cxn ang="0">
                <a:pos x="168" y="78"/>
              </a:cxn>
              <a:cxn ang="0">
                <a:pos x="184" y="73"/>
              </a:cxn>
              <a:cxn ang="0">
                <a:pos x="170" y="88"/>
              </a:cxn>
              <a:cxn ang="0">
                <a:pos x="170" y="88"/>
              </a:cxn>
              <a:cxn ang="0">
                <a:pos x="170" y="88"/>
              </a:cxn>
            </a:cxnLst>
            <a:rect l="0" t="0" r="r" b="b"/>
            <a:pathLst>
              <a:path w="227" h="227">
                <a:moveTo>
                  <a:pt x="185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8"/>
                  <a:pt x="19" y="227"/>
                  <a:pt x="42" y="227"/>
                </a:cubicBezTo>
                <a:cubicBezTo>
                  <a:pt x="185" y="227"/>
                  <a:pt x="185" y="227"/>
                  <a:pt x="185" y="227"/>
                </a:cubicBezTo>
                <a:cubicBezTo>
                  <a:pt x="208" y="227"/>
                  <a:pt x="227" y="208"/>
                  <a:pt x="227" y="185"/>
                </a:cubicBezTo>
                <a:cubicBezTo>
                  <a:pt x="227" y="42"/>
                  <a:pt x="227" y="42"/>
                  <a:pt x="227" y="42"/>
                </a:cubicBezTo>
                <a:cubicBezTo>
                  <a:pt x="227" y="19"/>
                  <a:pt x="208" y="0"/>
                  <a:pt x="185" y="0"/>
                </a:cubicBezTo>
                <a:close/>
                <a:moveTo>
                  <a:pt x="170" y="88"/>
                </a:moveTo>
                <a:cubicBezTo>
                  <a:pt x="170" y="92"/>
                  <a:pt x="170" y="92"/>
                  <a:pt x="170" y="92"/>
                </a:cubicBezTo>
                <a:cubicBezTo>
                  <a:pt x="170" y="129"/>
                  <a:pt x="142" y="171"/>
                  <a:pt x="90" y="171"/>
                </a:cubicBezTo>
                <a:cubicBezTo>
                  <a:pt x="75" y="171"/>
                  <a:pt x="60" y="167"/>
                  <a:pt x="47" y="159"/>
                </a:cubicBezTo>
                <a:cubicBezTo>
                  <a:pt x="50" y="159"/>
                  <a:pt x="52" y="159"/>
                  <a:pt x="54" y="159"/>
                </a:cubicBezTo>
                <a:cubicBezTo>
                  <a:pt x="67" y="159"/>
                  <a:pt x="79" y="155"/>
                  <a:pt x="89" y="147"/>
                </a:cubicBezTo>
                <a:cubicBezTo>
                  <a:pt x="77" y="147"/>
                  <a:pt x="66" y="139"/>
                  <a:pt x="63" y="128"/>
                </a:cubicBezTo>
                <a:cubicBezTo>
                  <a:pt x="64" y="128"/>
                  <a:pt x="66" y="128"/>
                  <a:pt x="68" y="128"/>
                </a:cubicBezTo>
                <a:cubicBezTo>
                  <a:pt x="71" y="128"/>
                  <a:pt x="73" y="128"/>
                  <a:pt x="75" y="127"/>
                </a:cubicBezTo>
                <a:cubicBezTo>
                  <a:pt x="63" y="125"/>
                  <a:pt x="53" y="113"/>
                  <a:pt x="53" y="100"/>
                </a:cubicBezTo>
                <a:cubicBezTo>
                  <a:pt x="53" y="99"/>
                  <a:pt x="53" y="99"/>
                  <a:pt x="53" y="99"/>
                </a:cubicBezTo>
                <a:cubicBezTo>
                  <a:pt x="57" y="101"/>
                  <a:pt x="61" y="103"/>
                  <a:pt x="66" y="103"/>
                </a:cubicBezTo>
                <a:cubicBezTo>
                  <a:pt x="58" y="98"/>
                  <a:pt x="53" y="89"/>
                  <a:pt x="53" y="80"/>
                </a:cubicBezTo>
                <a:cubicBezTo>
                  <a:pt x="53" y="74"/>
                  <a:pt x="54" y="70"/>
                  <a:pt x="57" y="65"/>
                </a:cubicBezTo>
                <a:cubicBezTo>
                  <a:pt x="71" y="82"/>
                  <a:pt x="91" y="94"/>
                  <a:pt x="115" y="95"/>
                </a:cubicBezTo>
                <a:cubicBezTo>
                  <a:pt x="114" y="93"/>
                  <a:pt x="114" y="91"/>
                  <a:pt x="114" y="88"/>
                </a:cubicBezTo>
                <a:cubicBezTo>
                  <a:pt x="114" y="73"/>
                  <a:pt x="127" y="60"/>
                  <a:pt x="142" y="60"/>
                </a:cubicBezTo>
                <a:cubicBezTo>
                  <a:pt x="150" y="60"/>
                  <a:pt x="157" y="64"/>
                  <a:pt x="163" y="69"/>
                </a:cubicBezTo>
                <a:cubicBezTo>
                  <a:pt x="169" y="68"/>
                  <a:pt x="175" y="66"/>
                  <a:pt x="180" y="62"/>
                </a:cubicBezTo>
                <a:cubicBezTo>
                  <a:pt x="178" y="69"/>
                  <a:pt x="174" y="74"/>
                  <a:pt x="168" y="78"/>
                </a:cubicBezTo>
                <a:cubicBezTo>
                  <a:pt x="174" y="77"/>
                  <a:pt x="179" y="76"/>
                  <a:pt x="184" y="73"/>
                </a:cubicBezTo>
                <a:cubicBezTo>
                  <a:pt x="180" y="79"/>
                  <a:pt x="176" y="84"/>
                  <a:pt x="170" y="88"/>
                </a:cubicBezTo>
                <a:close/>
                <a:moveTo>
                  <a:pt x="170" y="88"/>
                </a:moveTo>
                <a:cubicBezTo>
                  <a:pt x="170" y="88"/>
                  <a:pt x="170" y="88"/>
                  <a:pt x="170" y="88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90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7" t="27918" r="48528" b="36689"/>
          <a:stretch/>
        </p:blipFill>
        <p:spPr bwMode="auto">
          <a:xfrm>
            <a:off x="766594" y="1289050"/>
            <a:ext cx="5326522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0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2058FF7-A5E4-B839-7B68-20E0FAFC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Исследование ИЭГ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8B0348-1728-9639-6E3B-A604B5918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032" y="2585781"/>
            <a:ext cx="2209800" cy="2197100"/>
          </a:xfrm>
          <a:prstGeom prst="rect">
            <a:avLst/>
          </a:prstGeom>
        </p:spPr>
      </p:pic>
      <p:grpSp>
        <p:nvGrpSpPr>
          <p:cNvPr id="6" name="Group 145">
            <a:extLst>
              <a:ext uri="{FF2B5EF4-FFF2-40B4-BE49-F238E27FC236}">
                <a16:creationId xmlns:a16="http://schemas.microsoft.com/office/drawing/2014/main" id="{86CC8FB8-C100-8956-2857-6F6988DBCF1B}"/>
              </a:ext>
            </a:extLst>
          </p:cNvPr>
          <p:cNvGrpSpPr/>
          <p:nvPr/>
        </p:nvGrpSpPr>
        <p:grpSpPr>
          <a:xfrm>
            <a:off x="780853" y="1806732"/>
            <a:ext cx="1198475" cy="1622268"/>
            <a:chOff x="7267575" y="1909763"/>
            <a:chExt cx="417513" cy="565150"/>
          </a:xfrm>
          <a:solidFill>
            <a:schemeClr val="accent1"/>
          </a:solidFill>
        </p:grpSpPr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8411ED58-F050-69D4-60E6-4F230A36C6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7575" y="1909763"/>
              <a:ext cx="417513" cy="565150"/>
            </a:xfrm>
            <a:custGeom>
              <a:avLst/>
              <a:gdLst>
                <a:gd name="T0" fmla="*/ 1756 w 2629"/>
                <a:gd name="T1" fmla="*/ 2540 h 3562"/>
                <a:gd name="T2" fmla="*/ 1465 w 2629"/>
                <a:gd name="T3" fmla="*/ 2599 h 3562"/>
                <a:gd name="T4" fmla="*/ 1943 w 2629"/>
                <a:gd name="T5" fmla="*/ 2955 h 3562"/>
                <a:gd name="T6" fmla="*/ 687 w 2629"/>
                <a:gd name="T7" fmla="*/ 2955 h 3562"/>
                <a:gd name="T8" fmla="*/ 1164 w 2629"/>
                <a:gd name="T9" fmla="*/ 2599 h 3562"/>
                <a:gd name="T10" fmla="*/ 875 w 2629"/>
                <a:gd name="T11" fmla="*/ 2541 h 3562"/>
                <a:gd name="T12" fmla="*/ 1314 w 2629"/>
                <a:gd name="T13" fmla="*/ 165 h 3562"/>
                <a:gd name="T14" fmla="*/ 1009 w 2629"/>
                <a:gd name="T15" fmla="*/ 270 h 3562"/>
                <a:gd name="T16" fmla="*/ 724 w 2629"/>
                <a:gd name="T17" fmla="*/ 338 h 3562"/>
                <a:gd name="T18" fmla="*/ 440 w 2629"/>
                <a:gd name="T19" fmla="*/ 596 h 3562"/>
                <a:gd name="T20" fmla="*/ 317 w 2629"/>
                <a:gd name="T21" fmla="*/ 843 h 3562"/>
                <a:gd name="T22" fmla="*/ 174 w 2629"/>
                <a:gd name="T23" fmla="*/ 1145 h 3562"/>
                <a:gd name="T24" fmla="*/ 233 w 2629"/>
                <a:gd name="T25" fmla="*/ 1448 h 3562"/>
                <a:gd name="T26" fmla="*/ 248 w 2629"/>
                <a:gd name="T27" fmla="*/ 1757 h 3562"/>
                <a:gd name="T28" fmla="*/ 460 w 2629"/>
                <a:gd name="T29" fmla="*/ 2015 h 3562"/>
                <a:gd name="T30" fmla="*/ 638 w 2629"/>
                <a:gd name="T31" fmla="*/ 2226 h 3562"/>
                <a:gd name="T32" fmla="*/ 976 w 2629"/>
                <a:gd name="T33" fmla="*/ 2410 h 3562"/>
                <a:gd name="T34" fmla="*/ 1270 w 2629"/>
                <a:gd name="T35" fmla="*/ 2406 h 3562"/>
                <a:gd name="T36" fmla="*/ 1591 w 2629"/>
                <a:gd name="T37" fmla="*/ 2436 h 3562"/>
                <a:gd name="T38" fmla="*/ 1863 w 2629"/>
                <a:gd name="T39" fmla="*/ 2261 h 3562"/>
                <a:gd name="T40" fmla="*/ 2124 w 2629"/>
                <a:gd name="T41" fmla="*/ 2128 h 3562"/>
                <a:gd name="T42" fmla="*/ 2338 w 2629"/>
                <a:gd name="T43" fmla="*/ 1809 h 3562"/>
                <a:gd name="T44" fmla="*/ 2397 w 2629"/>
                <a:gd name="T45" fmla="*/ 1538 h 3562"/>
                <a:gd name="T46" fmla="*/ 2463 w 2629"/>
                <a:gd name="T47" fmla="*/ 1212 h 3562"/>
                <a:gd name="T48" fmla="*/ 2334 w 2629"/>
                <a:gd name="T49" fmla="*/ 932 h 3562"/>
                <a:gd name="T50" fmla="*/ 2245 w 2629"/>
                <a:gd name="T51" fmla="*/ 636 h 3562"/>
                <a:gd name="T52" fmla="*/ 1977 w 2629"/>
                <a:gd name="T53" fmla="*/ 435 h 3562"/>
                <a:gd name="T54" fmla="*/ 1754 w 2629"/>
                <a:gd name="T55" fmla="*/ 272 h 3562"/>
                <a:gd name="T56" fmla="*/ 1382 w 2629"/>
                <a:gd name="T57" fmla="*/ 176 h 3562"/>
                <a:gd name="T58" fmla="*/ 1490 w 2629"/>
                <a:gd name="T59" fmla="*/ 42 h 3562"/>
                <a:gd name="T60" fmla="*/ 1844 w 2629"/>
                <a:gd name="T61" fmla="*/ 118 h 3562"/>
                <a:gd name="T62" fmla="*/ 2113 w 2629"/>
                <a:gd name="T63" fmla="*/ 342 h 3562"/>
                <a:gd name="T64" fmla="*/ 2374 w 2629"/>
                <a:gd name="T65" fmla="*/ 533 h 3562"/>
                <a:gd name="T66" fmla="*/ 2483 w 2629"/>
                <a:gd name="T67" fmla="*/ 857 h 3562"/>
                <a:gd name="T68" fmla="*/ 2627 w 2629"/>
                <a:gd name="T69" fmla="*/ 1159 h 3562"/>
                <a:gd name="T70" fmla="*/ 2560 w 2629"/>
                <a:gd name="T71" fmla="*/ 1485 h 3562"/>
                <a:gd name="T72" fmla="*/ 2532 w 2629"/>
                <a:gd name="T73" fmla="*/ 1825 h 3562"/>
                <a:gd name="T74" fmla="*/ 2324 w 2629"/>
                <a:gd name="T75" fmla="*/ 2073 h 3562"/>
                <a:gd name="T76" fmla="*/ 2120 w 2629"/>
                <a:gd name="T77" fmla="*/ 2353 h 3562"/>
                <a:gd name="T78" fmla="*/ 2428 w 2629"/>
                <a:gd name="T79" fmla="*/ 3285 h 3562"/>
                <a:gd name="T80" fmla="*/ 1803 w 2629"/>
                <a:gd name="T81" fmla="*/ 3529 h 3562"/>
                <a:gd name="T82" fmla="*/ 1700 w 2629"/>
                <a:gd name="T83" fmla="*/ 3553 h 3562"/>
                <a:gd name="T84" fmla="*/ 947 w 2629"/>
                <a:gd name="T85" fmla="*/ 3542 h 3562"/>
                <a:gd name="T86" fmla="*/ 839 w 2629"/>
                <a:gd name="T87" fmla="*/ 3543 h 3562"/>
                <a:gd name="T88" fmla="*/ 219 w 2629"/>
                <a:gd name="T89" fmla="*/ 3294 h 3562"/>
                <a:gd name="T90" fmla="*/ 169 w 2629"/>
                <a:gd name="T91" fmla="*/ 3184 h 3562"/>
                <a:gd name="T92" fmla="*/ 336 w 2629"/>
                <a:gd name="T93" fmla="*/ 2155 h 3562"/>
                <a:gd name="T94" fmla="*/ 121 w 2629"/>
                <a:gd name="T95" fmla="*/ 1864 h 3562"/>
                <a:gd name="T96" fmla="*/ 68 w 2629"/>
                <a:gd name="T97" fmla="*/ 1519 h 3562"/>
                <a:gd name="T98" fmla="*/ 0 w 2629"/>
                <a:gd name="T99" fmla="*/ 1203 h 3562"/>
                <a:gd name="T100" fmla="*/ 134 w 2629"/>
                <a:gd name="T101" fmla="*/ 889 h 3562"/>
                <a:gd name="T102" fmla="*/ 227 w 2629"/>
                <a:gd name="T103" fmla="*/ 569 h 3562"/>
                <a:gd name="T104" fmla="*/ 494 w 2629"/>
                <a:gd name="T105" fmla="*/ 368 h 3562"/>
                <a:gd name="T106" fmla="*/ 742 w 2629"/>
                <a:gd name="T107" fmla="*/ 133 h 3562"/>
                <a:gd name="T108" fmla="*/ 1062 w 2629"/>
                <a:gd name="T109" fmla="*/ 84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29" h="3562">
                  <a:moveTo>
                    <a:pt x="1961" y="2404"/>
                  </a:moveTo>
                  <a:lnTo>
                    <a:pt x="1947" y="2407"/>
                  </a:lnTo>
                  <a:lnTo>
                    <a:pt x="1914" y="2418"/>
                  </a:lnTo>
                  <a:lnTo>
                    <a:pt x="1883" y="2435"/>
                  </a:lnTo>
                  <a:lnTo>
                    <a:pt x="1856" y="2454"/>
                  </a:lnTo>
                  <a:lnTo>
                    <a:pt x="1791" y="2513"/>
                  </a:lnTo>
                  <a:lnTo>
                    <a:pt x="1756" y="2540"/>
                  </a:lnTo>
                  <a:lnTo>
                    <a:pt x="1719" y="2563"/>
                  </a:lnTo>
                  <a:lnTo>
                    <a:pt x="1679" y="2581"/>
                  </a:lnTo>
                  <a:lnTo>
                    <a:pt x="1638" y="2594"/>
                  </a:lnTo>
                  <a:lnTo>
                    <a:pt x="1595" y="2603"/>
                  </a:lnTo>
                  <a:lnTo>
                    <a:pt x="1553" y="2607"/>
                  </a:lnTo>
                  <a:lnTo>
                    <a:pt x="1508" y="2606"/>
                  </a:lnTo>
                  <a:lnTo>
                    <a:pt x="1465" y="2599"/>
                  </a:lnTo>
                  <a:lnTo>
                    <a:pt x="1740" y="3269"/>
                  </a:lnTo>
                  <a:lnTo>
                    <a:pt x="1857" y="3004"/>
                  </a:lnTo>
                  <a:lnTo>
                    <a:pt x="1869" y="2986"/>
                  </a:lnTo>
                  <a:lnTo>
                    <a:pt x="1885" y="2972"/>
                  </a:lnTo>
                  <a:lnTo>
                    <a:pt x="1902" y="2962"/>
                  </a:lnTo>
                  <a:lnTo>
                    <a:pt x="1922" y="2956"/>
                  </a:lnTo>
                  <a:lnTo>
                    <a:pt x="1943" y="2955"/>
                  </a:lnTo>
                  <a:lnTo>
                    <a:pt x="1964" y="2961"/>
                  </a:lnTo>
                  <a:lnTo>
                    <a:pt x="2234" y="3067"/>
                  </a:lnTo>
                  <a:lnTo>
                    <a:pt x="1961" y="2404"/>
                  </a:lnTo>
                  <a:close/>
                  <a:moveTo>
                    <a:pt x="668" y="2404"/>
                  </a:moveTo>
                  <a:lnTo>
                    <a:pt x="395" y="3067"/>
                  </a:lnTo>
                  <a:lnTo>
                    <a:pt x="666" y="2961"/>
                  </a:lnTo>
                  <a:lnTo>
                    <a:pt x="687" y="2955"/>
                  </a:lnTo>
                  <a:lnTo>
                    <a:pt x="707" y="2956"/>
                  </a:lnTo>
                  <a:lnTo>
                    <a:pt x="728" y="2962"/>
                  </a:lnTo>
                  <a:lnTo>
                    <a:pt x="745" y="2972"/>
                  </a:lnTo>
                  <a:lnTo>
                    <a:pt x="761" y="2986"/>
                  </a:lnTo>
                  <a:lnTo>
                    <a:pt x="771" y="3004"/>
                  </a:lnTo>
                  <a:lnTo>
                    <a:pt x="889" y="3269"/>
                  </a:lnTo>
                  <a:lnTo>
                    <a:pt x="1164" y="2599"/>
                  </a:lnTo>
                  <a:lnTo>
                    <a:pt x="1127" y="2605"/>
                  </a:lnTo>
                  <a:lnTo>
                    <a:pt x="1089" y="2607"/>
                  </a:lnTo>
                  <a:lnTo>
                    <a:pt x="1043" y="2604"/>
                  </a:lnTo>
                  <a:lnTo>
                    <a:pt x="999" y="2596"/>
                  </a:lnTo>
                  <a:lnTo>
                    <a:pt x="955" y="2583"/>
                  </a:lnTo>
                  <a:lnTo>
                    <a:pt x="914" y="2565"/>
                  </a:lnTo>
                  <a:lnTo>
                    <a:pt x="875" y="2541"/>
                  </a:lnTo>
                  <a:lnTo>
                    <a:pt x="839" y="2513"/>
                  </a:lnTo>
                  <a:lnTo>
                    <a:pt x="774" y="2454"/>
                  </a:lnTo>
                  <a:lnTo>
                    <a:pt x="746" y="2435"/>
                  </a:lnTo>
                  <a:lnTo>
                    <a:pt x="716" y="2418"/>
                  </a:lnTo>
                  <a:lnTo>
                    <a:pt x="683" y="2407"/>
                  </a:lnTo>
                  <a:lnTo>
                    <a:pt x="668" y="2404"/>
                  </a:lnTo>
                  <a:close/>
                  <a:moveTo>
                    <a:pt x="1314" y="165"/>
                  </a:moveTo>
                  <a:lnTo>
                    <a:pt x="1281" y="167"/>
                  </a:lnTo>
                  <a:lnTo>
                    <a:pt x="1248" y="176"/>
                  </a:lnTo>
                  <a:lnTo>
                    <a:pt x="1216" y="189"/>
                  </a:lnTo>
                  <a:lnTo>
                    <a:pt x="1139" y="229"/>
                  </a:lnTo>
                  <a:lnTo>
                    <a:pt x="1097" y="249"/>
                  </a:lnTo>
                  <a:lnTo>
                    <a:pt x="1054" y="262"/>
                  </a:lnTo>
                  <a:lnTo>
                    <a:pt x="1009" y="270"/>
                  </a:lnTo>
                  <a:lnTo>
                    <a:pt x="964" y="272"/>
                  </a:lnTo>
                  <a:lnTo>
                    <a:pt x="876" y="272"/>
                  </a:lnTo>
                  <a:lnTo>
                    <a:pt x="842" y="276"/>
                  </a:lnTo>
                  <a:lnTo>
                    <a:pt x="808" y="283"/>
                  </a:lnTo>
                  <a:lnTo>
                    <a:pt x="778" y="296"/>
                  </a:lnTo>
                  <a:lnTo>
                    <a:pt x="749" y="315"/>
                  </a:lnTo>
                  <a:lnTo>
                    <a:pt x="724" y="338"/>
                  </a:lnTo>
                  <a:lnTo>
                    <a:pt x="702" y="364"/>
                  </a:lnTo>
                  <a:lnTo>
                    <a:pt x="652" y="435"/>
                  </a:lnTo>
                  <a:lnTo>
                    <a:pt x="623" y="471"/>
                  </a:lnTo>
                  <a:lnTo>
                    <a:pt x="592" y="504"/>
                  </a:lnTo>
                  <a:lnTo>
                    <a:pt x="556" y="532"/>
                  </a:lnTo>
                  <a:lnTo>
                    <a:pt x="517" y="555"/>
                  </a:lnTo>
                  <a:lnTo>
                    <a:pt x="440" y="596"/>
                  </a:lnTo>
                  <a:lnTo>
                    <a:pt x="410" y="614"/>
                  </a:lnTo>
                  <a:lnTo>
                    <a:pt x="385" y="636"/>
                  </a:lnTo>
                  <a:lnTo>
                    <a:pt x="363" y="663"/>
                  </a:lnTo>
                  <a:lnTo>
                    <a:pt x="347" y="691"/>
                  </a:lnTo>
                  <a:lnTo>
                    <a:pt x="334" y="724"/>
                  </a:lnTo>
                  <a:lnTo>
                    <a:pt x="327" y="757"/>
                  </a:lnTo>
                  <a:lnTo>
                    <a:pt x="317" y="843"/>
                  </a:lnTo>
                  <a:lnTo>
                    <a:pt x="309" y="889"/>
                  </a:lnTo>
                  <a:lnTo>
                    <a:pt x="295" y="932"/>
                  </a:lnTo>
                  <a:lnTo>
                    <a:pt x="276" y="973"/>
                  </a:lnTo>
                  <a:lnTo>
                    <a:pt x="253" y="1012"/>
                  </a:lnTo>
                  <a:lnTo>
                    <a:pt x="203" y="1084"/>
                  </a:lnTo>
                  <a:lnTo>
                    <a:pt x="186" y="1113"/>
                  </a:lnTo>
                  <a:lnTo>
                    <a:pt x="174" y="1145"/>
                  </a:lnTo>
                  <a:lnTo>
                    <a:pt x="167" y="1178"/>
                  </a:lnTo>
                  <a:lnTo>
                    <a:pt x="166" y="1212"/>
                  </a:lnTo>
                  <a:lnTo>
                    <a:pt x="170" y="1246"/>
                  </a:lnTo>
                  <a:lnTo>
                    <a:pt x="179" y="1278"/>
                  </a:lnTo>
                  <a:lnTo>
                    <a:pt x="211" y="1361"/>
                  </a:lnTo>
                  <a:lnTo>
                    <a:pt x="224" y="1404"/>
                  </a:lnTo>
                  <a:lnTo>
                    <a:pt x="233" y="1448"/>
                  </a:lnTo>
                  <a:lnTo>
                    <a:pt x="235" y="1493"/>
                  </a:lnTo>
                  <a:lnTo>
                    <a:pt x="233" y="1538"/>
                  </a:lnTo>
                  <a:lnTo>
                    <a:pt x="222" y="1625"/>
                  </a:lnTo>
                  <a:lnTo>
                    <a:pt x="221" y="1660"/>
                  </a:lnTo>
                  <a:lnTo>
                    <a:pt x="224" y="1694"/>
                  </a:lnTo>
                  <a:lnTo>
                    <a:pt x="234" y="1726"/>
                  </a:lnTo>
                  <a:lnTo>
                    <a:pt x="248" y="1757"/>
                  </a:lnTo>
                  <a:lnTo>
                    <a:pt x="268" y="1784"/>
                  </a:lnTo>
                  <a:lnTo>
                    <a:pt x="292" y="1809"/>
                  </a:lnTo>
                  <a:lnTo>
                    <a:pt x="357" y="1867"/>
                  </a:lnTo>
                  <a:lnTo>
                    <a:pt x="389" y="1899"/>
                  </a:lnTo>
                  <a:lnTo>
                    <a:pt x="418" y="1934"/>
                  </a:lnTo>
                  <a:lnTo>
                    <a:pt x="441" y="1974"/>
                  </a:lnTo>
                  <a:lnTo>
                    <a:pt x="460" y="2015"/>
                  </a:lnTo>
                  <a:lnTo>
                    <a:pt x="491" y="2096"/>
                  </a:lnTo>
                  <a:lnTo>
                    <a:pt x="506" y="2128"/>
                  </a:lnTo>
                  <a:lnTo>
                    <a:pt x="524" y="2156"/>
                  </a:lnTo>
                  <a:lnTo>
                    <a:pt x="548" y="2180"/>
                  </a:lnTo>
                  <a:lnTo>
                    <a:pt x="576" y="2200"/>
                  </a:lnTo>
                  <a:lnTo>
                    <a:pt x="605" y="2215"/>
                  </a:lnTo>
                  <a:lnTo>
                    <a:pt x="638" y="2226"/>
                  </a:lnTo>
                  <a:lnTo>
                    <a:pt x="724" y="2247"/>
                  </a:lnTo>
                  <a:lnTo>
                    <a:pt x="766" y="2261"/>
                  </a:lnTo>
                  <a:lnTo>
                    <a:pt x="808" y="2279"/>
                  </a:lnTo>
                  <a:lnTo>
                    <a:pt x="846" y="2303"/>
                  </a:lnTo>
                  <a:lnTo>
                    <a:pt x="882" y="2332"/>
                  </a:lnTo>
                  <a:lnTo>
                    <a:pt x="949" y="2389"/>
                  </a:lnTo>
                  <a:lnTo>
                    <a:pt x="976" y="2410"/>
                  </a:lnTo>
                  <a:lnTo>
                    <a:pt x="1006" y="2425"/>
                  </a:lnTo>
                  <a:lnTo>
                    <a:pt x="1038" y="2436"/>
                  </a:lnTo>
                  <a:lnTo>
                    <a:pt x="1072" y="2441"/>
                  </a:lnTo>
                  <a:lnTo>
                    <a:pt x="1105" y="2441"/>
                  </a:lnTo>
                  <a:lnTo>
                    <a:pt x="1139" y="2436"/>
                  </a:lnTo>
                  <a:lnTo>
                    <a:pt x="1224" y="2415"/>
                  </a:lnTo>
                  <a:lnTo>
                    <a:pt x="1270" y="2406"/>
                  </a:lnTo>
                  <a:lnTo>
                    <a:pt x="1314" y="2404"/>
                  </a:lnTo>
                  <a:lnTo>
                    <a:pt x="1360" y="2406"/>
                  </a:lnTo>
                  <a:lnTo>
                    <a:pt x="1405" y="2415"/>
                  </a:lnTo>
                  <a:lnTo>
                    <a:pt x="1490" y="2436"/>
                  </a:lnTo>
                  <a:lnTo>
                    <a:pt x="1524" y="2441"/>
                  </a:lnTo>
                  <a:lnTo>
                    <a:pt x="1558" y="2441"/>
                  </a:lnTo>
                  <a:lnTo>
                    <a:pt x="1591" y="2436"/>
                  </a:lnTo>
                  <a:lnTo>
                    <a:pt x="1623" y="2425"/>
                  </a:lnTo>
                  <a:lnTo>
                    <a:pt x="1654" y="2410"/>
                  </a:lnTo>
                  <a:lnTo>
                    <a:pt x="1681" y="2389"/>
                  </a:lnTo>
                  <a:lnTo>
                    <a:pt x="1746" y="2332"/>
                  </a:lnTo>
                  <a:lnTo>
                    <a:pt x="1782" y="2303"/>
                  </a:lnTo>
                  <a:lnTo>
                    <a:pt x="1821" y="2279"/>
                  </a:lnTo>
                  <a:lnTo>
                    <a:pt x="1863" y="2261"/>
                  </a:lnTo>
                  <a:lnTo>
                    <a:pt x="1906" y="2247"/>
                  </a:lnTo>
                  <a:lnTo>
                    <a:pt x="1991" y="2226"/>
                  </a:lnTo>
                  <a:lnTo>
                    <a:pt x="2024" y="2215"/>
                  </a:lnTo>
                  <a:lnTo>
                    <a:pt x="2054" y="2200"/>
                  </a:lnTo>
                  <a:lnTo>
                    <a:pt x="2081" y="2180"/>
                  </a:lnTo>
                  <a:lnTo>
                    <a:pt x="2104" y="2156"/>
                  </a:lnTo>
                  <a:lnTo>
                    <a:pt x="2124" y="2128"/>
                  </a:lnTo>
                  <a:lnTo>
                    <a:pt x="2139" y="2096"/>
                  </a:lnTo>
                  <a:lnTo>
                    <a:pt x="2170" y="2015"/>
                  </a:lnTo>
                  <a:lnTo>
                    <a:pt x="2188" y="1974"/>
                  </a:lnTo>
                  <a:lnTo>
                    <a:pt x="2212" y="1934"/>
                  </a:lnTo>
                  <a:lnTo>
                    <a:pt x="2240" y="1899"/>
                  </a:lnTo>
                  <a:lnTo>
                    <a:pt x="2272" y="1867"/>
                  </a:lnTo>
                  <a:lnTo>
                    <a:pt x="2338" y="1809"/>
                  </a:lnTo>
                  <a:lnTo>
                    <a:pt x="2361" y="1784"/>
                  </a:lnTo>
                  <a:lnTo>
                    <a:pt x="2381" y="1757"/>
                  </a:lnTo>
                  <a:lnTo>
                    <a:pt x="2395" y="1726"/>
                  </a:lnTo>
                  <a:lnTo>
                    <a:pt x="2405" y="1694"/>
                  </a:lnTo>
                  <a:lnTo>
                    <a:pt x="2409" y="1660"/>
                  </a:lnTo>
                  <a:lnTo>
                    <a:pt x="2408" y="1625"/>
                  </a:lnTo>
                  <a:lnTo>
                    <a:pt x="2397" y="1538"/>
                  </a:lnTo>
                  <a:lnTo>
                    <a:pt x="2395" y="1493"/>
                  </a:lnTo>
                  <a:lnTo>
                    <a:pt x="2397" y="1448"/>
                  </a:lnTo>
                  <a:lnTo>
                    <a:pt x="2406" y="1404"/>
                  </a:lnTo>
                  <a:lnTo>
                    <a:pt x="2419" y="1361"/>
                  </a:lnTo>
                  <a:lnTo>
                    <a:pt x="2450" y="1278"/>
                  </a:lnTo>
                  <a:lnTo>
                    <a:pt x="2459" y="1246"/>
                  </a:lnTo>
                  <a:lnTo>
                    <a:pt x="2463" y="1212"/>
                  </a:lnTo>
                  <a:lnTo>
                    <a:pt x="2462" y="1178"/>
                  </a:lnTo>
                  <a:lnTo>
                    <a:pt x="2456" y="1145"/>
                  </a:lnTo>
                  <a:lnTo>
                    <a:pt x="2444" y="1113"/>
                  </a:lnTo>
                  <a:lnTo>
                    <a:pt x="2426" y="1084"/>
                  </a:lnTo>
                  <a:lnTo>
                    <a:pt x="2376" y="1012"/>
                  </a:lnTo>
                  <a:lnTo>
                    <a:pt x="2352" y="973"/>
                  </a:lnTo>
                  <a:lnTo>
                    <a:pt x="2334" y="932"/>
                  </a:lnTo>
                  <a:lnTo>
                    <a:pt x="2321" y="889"/>
                  </a:lnTo>
                  <a:lnTo>
                    <a:pt x="2312" y="843"/>
                  </a:lnTo>
                  <a:lnTo>
                    <a:pt x="2302" y="757"/>
                  </a:lnTo>
                  <a:lnTo>
                    <a:pt x="2295" y="724"/>
                  </a:lnTo>
                  <a:lnTo>
                    <a:pt x="2283" y="691"/>
                  </a:lnTo>
                  <a:lnTo>
                    <a:pt x="2265" y="663"/>
                  </a:lnTo>
                  <a:lnTo>
                    <a:pt x="2245" y="636"/>
                  </a:lnTo>
                  <a:lnTo>
                    <a:pt x="2220" y="614"/>
                  </a:lnTo>
                  <a:lnTo>
                    <a:pt x="2190" y="596"/>
                  </a:lnTo>
                  <a:lnTo>
                    <a:pt x="2113" y="555"/>
                  </a:lnTo>
                  <a:lnTo>
                    <a:pt x="2074" y="532"/>
                  </a:lnTo>
                  <a:lnTo>
                    <a:pt x="2038" y="504"/>
                  </a:lnTo>
                  <a:lnTo>
                    <a:pt x="2005" y="471"/>
                  </a:lnTo>
                  <a:lnTo>
                    <a:pt x="1977" y="435"/>
                  </a:lnTo>
                  <a:lnTo>
                    <a:pt x="1928" y="364"/>
                  </a:lnTo>
                  <a:lnTo>
                    <a:pt x="1906" y="338"/>
                  </a:lnTo>
                  <a:lnTo>
                    <a:pt x="1880" y="315"/>
                  </a:lnTo>
                  <a:lnTo>
                    <a:pt x="1852" y="296"/>
                  </a:lnTo>
                  <a:lnTo>
                    <a:pt x="1820" y="283"/>
                  </a:lnTo>
                  <a:lnTo>
                    <a:pt x="1788" y="276"/>
                  </a:lnTo>
                  <a:lnTo>
                    <a:pt x="1754" y="272"/>
                  </a:lnTo>
                  <a:lnTo>
                    <a:pt x="1666" y="272"/>
                  </a:lnTo>
                  <a:lnTo>
                    <a:pt x="1620" y="270"/>
                  </a:lnTo>
                  <a:lnTo>
                    <a:pt x="1576" y="262"/>
                  </a:lnTo>
                  <a:lnTo>
                    <a:pt x="1532" y="249"/>
                  </a:lnTo>
                  <a:lnTo>
                    <a:pt x="1491" y="229"/>
                  </a:lnTo>
                  <a:lnTo>
                    <a:pt x="1413" y="189"/>
                  </a:lnTo>
                  <a:lnTo>
                    <a:pt x="1382" y="176"/>
                  </a:lnTo>
                  <a:lnTo>
                    <a:pt x="1348" y="167"/>
                  </a:lnTo>
                  <a:lnTo>
                    <a:pt x="1314" y="165"/>
                  </a:lnTo>
                  <a:close/>
                  <a:moveTo>
                    <a:pt x="1314" y="0"/>
                  </a:moveTo>
                  <a:lnTo>
                    <a:pt x="1360" y="2"/>
                  </a:lnTo>
                  <a:lnTo>
                    <a:pt x="1405" y="11"/>
                  </a:lnTo>
                  <a:lnTo>
                    <a:pt x="1448" y="24"/>
                  </a:lnTo>
                  <a:lnTo>
                    <a:pt x="1490" y="42"/>
                  </a:lnTo>
                  <a:lnTo>
                    <a:pt x="1568" y="84"/>
                  </a:lnTo>
                  <a:lnTo>
                    <a:pt x="1598" y="97"/>
                  </a:lnTo>
                  <a:lnTo>
                    <a:pt x="1632" y="104"/>
                  </a:lnTo>
                  <a:lnTo>
                    <a:pt x="1666" y="108"/>
                  </a:lnTo>
                  <a:lnTo>
                    <a:pt x="1753" y="108"/>
                  </a:lnTo>
                  <a:lnTo>
                    <a:pt x="1800" y="111"/>
                  </a:lnTo>
                  <a:lnTo>
                    <a:pt x="1844" y="118"/>
                  </a:lnTo>
                  <a:lnTo>
                    <a:pt x="1888" y="133"/>
                  </a:lnTo>
                  <a:lnTo>
                    <a:pt x="1929" y="151"/>
                  </a:lnTo>
                  <a:lnTo>
                    <a:pt x="1967" y="174"/>
                  </a:lnTo>
                  <a:lnTo>
                    <a:pt x="2003" y="202"/>
                  </a:lnTo>
                  <a:lnTo>
                    <a:pt x="2036" y="233"/>
                  </a:lnTo>
                  <a:lnTo>
                    <a:pt x="2064" y="270"/>
                  </a:lnTo>
                  <a:lnTo>
                    <a:pt x="2113" y="342"/>
                  </a:lnTo>
                  <a:lnTo>
                    <a:pt x="2135" y="368"/>
                  </a:lnTo>
                  <a:lnTo>
                    <a:pt x="2161" y="391"/>
                  </a:lnTo>
                  <a:lnTo>
                    <a:pt x="2189" y="409"/>
                  </a:lnTo>
                  <a:lnTo>
                    <a:pt x="2266" y="449"/>
                  </a:lnTo>
                  <a:lnTo>
                    <a:pt x="2307" y="473"/>
                  </a:lnTo>
                  <a:lnTo>
                    <a:pt x="2343" y="501"/>
                  </a:lnTo>
                  <a:lnTo>
                    <a:pt x="2374" y="533"/>
                  </a:lnTo>
                  <a:lnTo>
                    <a:pt x="2402" y="569"/>
                  </a:lnTo>
                  <a:lnTo>
                    <a:pt x="2425" y="608"/>
                  </a:lnTo>
                  <a:lnTo>
                    <a:pt x="2444" y="649"/>
                  </a:lnTo>
                  <a:lnTo>
                    <a:pt x="2458" y="692"/>
                  </a:lnTo>
                  <a:lnTo>
                    <a:pt x="2467" y="737"/>
                  </a:lnTo>
                  <a:lnTo>
                    <a:pt x="2476" y="824"/>
                  </a:lnTo>
                  <a:lnTo>
                    <a:pt x="2483" y="857"/>
                  </a:lnTo>
                  <a:lnTo>
                    <a:pt x="2496" y="889"/>
                  </a:lnTo>
                  <a:lnTo>
                    <a:pt x="2512" y="918"/>
                  </a:lnTo>
                  <a:lnTo>
                    <a:pt x="2562" y="990"/>
                  </a:lnTo>
                  <a:lnTo>
                    <a:pt x="2586" y="1030"/>
                  </a:lnTo>
                  <a:lnTo>
                    <a:pt x="2605" y="1071"/>
                  </a:lnTo>
                  <a:lnTo>
                    <a:pt x="2618" y="1114"/>
                  </a:lnTo>
                  <a:lnTo>
                    <a:pt x="2627" y="1159"/>
                  </a:lnTo>
                  <a:lnTo>
                    <a:pt x="2629" y="1203"/>
                  </a:lnTo>
                  <a:lnTo>
                    <a:pt x="2627" y="1249"/>
                  </a:lnTo>
                  <a:lnTo>
                    <a:pt x="2618" y="1293"/>
                  </a:lnTo>
                  <a:lnTo>
                    <a:pt x="2605" y="1337"/>
                  </a:lnTo>
                  <a:lnTo>
                    <a:pt x="2573" y="1418"/>
                  </a:lnTo>
                  <a:lnTo>
                    <a:pt x="2565" y="1452"/>
                  </a:lnTo>
                  <a:lnTo>
                    <a:pt x="2560" y="1485"/>
                  </a:lnTo>
                  <a:lnTo>
                    <a:pt x="2561" y="1519"/>
                  </a:lnTo>
                  <a:lnTo>
                    <a:pt x="2572" y="1606"/>
                  </a:lnTo>
                  <a:lnTo>
                    <a:pt x="2574" y="1651"/>
                  </a:lnTo>
                  <a:lnTo>
                    <a:pt x="2572" y="1697"/>
                  </a:lnTo>
                  <a:lnTo>
                    <a:pt x="2564" y="1741"/>
                  </a:lnTo>
                  <a:lnTo>
                    <a:pt x="2550" y="1784"/>
                  </a:lnTo>
                  <a:lnTo>
                    <a:pt x="2532" y="1825"/>
                  </a:lnTo>
                  <a:lnTo>
                    <a:pt x="2508" y="1864"/>
                  </a:lnTo>
                  <a:lnTo>
                    <a:pt x="2480" y="1900"/>
                  </a:lnTo>
                  <a:lnTo>
                    <a:pt x="2447" y="1932"/>
                  </a:lnTo>
                  <a:lnTo>
                    <a:pt x="2382" y="1990"/>
                  </a:lnTo>
                  <a:lnTo>
                    <a:pt x="2359" y="2015"/>
                  </a:lnTo>
                  <a:lnTo>
                    <a:pt x="2339" y="2043"/>
                  </a:lnTo>
                  <a:lnTo>
                    <a:pt x="2324" y="2073"/>
                  </a:lnTo>
                  <a:lnTo>
                    <a:pt x="2294" y="2155"/>
                  </a:lnTo>
                  <a:lnTo>
                    <a:pt x="2275" y="2196"/>
                  </a:lnTo>
                  <a:lnTo>
                    <a:pt x="2251" y="2235"/>
                  </a:lnTo>
                  <a:lnTo>
                    <a:pt x="2224" y="2270"/>
                  </a:lnTo>
                  <a:lnTo>
                    <a:pt x="2192" y="2302"/>
                  </a:lnTo>
                  <a:lnTo>
                    <a:pt x="2158" y="2329"/>
                  </a:lnTo>
                  <a:lnTo>
                    <a:pt x="2120" y="2353"/>
                  </a:lnTo>
                  <a:lnTo>
                    <a:pt x="2461" y="3184"/>
                  </a:lnTo>
                  <a:lnTo>
                    <a:pt x="2466" y="3203"/>
                  </a:lnTo>
                  <a:lnTo>
                    <a:pt x="2467" y="3222"/>
                  </a:lnTo>
                  <a:lnTo>
                    <a:pt x="2463" y="3241"/>
                  </a:lnTo>
                  <a:lnTo>
                    <a:pt x="2455" y="3258"/>
                  </a:lnTo>
                  <a:lnTo>
                    <a:pt x="2443" y="3273"/>
                  </a:lnTo>
                  <a:lnTo>
                    <a:pt x="2428" y="3285"/>
                  </a:lnTo>
                  <a:lnTo>
                    <a:pt x="2410" y="3294"/>
                  </a:lnTo>
                  <a:lnTo>
                    <a:pt x="2392" y="3297"/>
                  </a:lnTo>
                  <a:lnTo>
                    <a:pt x="2373" y="3297"/>
                  </a:lnTo>
                  <a:lnTo>
                    <a:pt x="2354" y="3292"/>
                  </a:lnTo>
                  <a:lnTo>
                    <a:pt x="1977" y="3143"/>
                  </a:lnTo>
                  <a:lnTo>
                    <a:pt x="1813" y="3513"/>
                  </a:lnTo>
                  <a:lnTo>
                    <a:pt x="1803" y="3529"/>
                  </a:lnTo>
                  <a:lnTo>
                    <a:pt x="1790" y="3543"/>
                  </a:lnTo>
                  <a:lnTo>
                    <a:pt x="1775" y="3553"/>
                  </a:lnTo>
                  <a:lnTo>
                    <a:pt x="1756" y="3560"/>
                  </a:lnTo>
                  <a:lnTo>
                    <a:pt x="1738" y="3562"/>
                  </a:lnTo>
                  <a:lnTo>
                    <a:pt x="1737" y="3562"/>
                  </a:lnTo>
                  <a:lnTo>
                    <a:pt x="1717" y="3560"/>
                  </a:lnTo>
                  <a:lnTo>
                    <a:pt x="1700" y="3553"/>
                  </a:lnTo>
                  <a:lnTo>
                    <a:pt x="1683" y="3542"/>
                  </a:lnTo>
                  <a:lnTo>
                    <a:pt x="1670" y="3528"/>
                  </a:lnTo>
                  <a:lnTo>
                    <a:pt x="1660" y="3511"/>
                  </a:lnTo>
                  <a:lnTo>
                    <a:pt x="1314" y="2669"/>
                  </a:lnTo>
                  <a:lnTo>
                    <a:pt x="968" y="3511"/>
                  </a:lnTo>
                  <a:lnTo>
                    <a:pt x="959" y="3528"/>
                  </a:lnTo>
                  <a:lnTo>
                    <a:pt x="947" y="3542"/>
                  </a:lnTo>
                  <a:lnTo>
                    <a:pt x="930" y="3553"/>
                  </a:lnTo>
                  <a:lnTo>
                    <a:pt x="913" y="3560"/>
                  </a:lnTo>
                  <a:lnTo>
                    <a:pt x="893" y="3562"/>
                  </a:lnTo>
                  <a:lnTo>
                    <a:pt x="892" y="3562"/>
                  </a:lnTo>
                  <a:lnTo>
                    <a:pt x="873" y="3560"/>
                  </a:lnTo>
                  <a:lnTo>
                    <a:pt x="855" y="3553"/>
                  </a:lnTo>
                  <a:lnTo>
                    <a:pt x="839" y="3543"/>
                  </a:lnTo>
                  <a:lnTo>
                    <a:pt x="826" y="3529"/>
                  </a:lnTo>
                  <a:lnTo>
                    <a:pt x="816" y="3513"/>
                  </a:lnTo>
                  <a:lnTo>
                    <a:pt x="653" y="3143"/>
                  </a:lnTo>
                  <a:lnTo>
                    <a:pt x="275" y="3292"/>
                  </a:lnTo>
                  <a:lnTo>
                    <a:pt x="257" y="3297"/>
                  </a:lnTo>
                  <a:lnTo>
                    <a:pt x="237" y="3297"/>
                  </a:lnTo>
                  <a:lnTo>
                    <a:pt x="219" y="3294"/>
                  </a:lnTo>
                  <a:lnTo>
                    <a:pt x="201" y="3285"/>
                  </a:lnTo>
                  <a:lnTo>
                    <a:pt x="186" y="3273"/>
                  </a:lnTo>
                  <a:lnTo>
                    <a:pt x="174" y="3258"/>
                  </a:lnTo>
                  <a:lnTo>
                    <a:pt x="166" y="3241"/>
                  </a:lnTo>
                  <a:lnTo>
                    <a:pt x="163" y="3222"/>
                  </a:lnTo>
                  <a:lnTo>
                    <a:pt x="163" y="3203"/>
                  </a:lnTo>
                  <a:lnTo>
                    <a:pt x="169" y="3184"/>
                  </a:lnTo>
                  <a:lnTo>
                    <a:pt x="510" y="2353"/>
                  </a:lnTo>
                  <a:lnTo>
                    <a:pt x="472" y="2329"/>
                  </a:lnTo>
                  <a:lnTo>
                    <a:pt x="437" y="2302"/>
                  </a:lnTo>
                  <a:lnTo>
                    <a:pt x="406" y="2270"/>
                  </a:lnTo>
                  <a:lnTo>
                    <a:pt x="379" y="2235"/>
                  </a:lnTo>
                  <a:lnTo>
                    <a:pt x="355" y="2196"/>
                  </a:lnTo>
                  <a:lnTo>
                    <a:pt x="336" y="2155"/>
                  </a:lnTo>
                  <a:lnTo>
                    <a:pt x="305" y="2073"/>
                  </a:lnTo>
                  <a:lnTo>
                    <a:pt x="290" y="2043"/>
                  </a:lnTo>
                  <a:lnTo>
                    <a:pt x="271" y="2015"/>
                  </a:lnTo>
                  <a:lnTo>
                    <a:pt x="247" y="1990"/>
                  </a:lnTo>
                  <a:lnTo>
                    <a:pt x="182" y="1932"/>
                  </a:lnTo>
                  <a:lnTo>
                    <a:pt x="149" y="1900"/>
                  </a:lnTo>
                  <a:lnTo>
                    <a:pt x="121" y="1864"/>
                  </a:lnTo>
                  <a:lnTo>
                    <a:pt x="98" y="1825"/>
                  </a:lnTo>
                  <a:lnTo>
                    <a:pt x="79" y="1784"/>
                  </a:lnTo>
                  <a:lnTo>
                    <a:pt x="66" y="1741"/>
                  </a:lnTo>
                  <a:lnTo>
                    <a:pt x="58" y="1697"/>
                  </a:lnTo>
                  <a:lnTo>
                    <a:pt x="54" y="1651"/>
                  </a:lnTo>
                  <a:lnTo>
                    <a:pt x="58" y="1606"/>
                  </a:lnTo>
                  <a:lnTo>
                    <a:pt x="68" y="1519"/>
                  </a:lnTo>
                  <a:lnTo>
                    <a:pt x="70" y="1485"/>
                  </a:lnTo>
                  <a:lnTo>
                    <a:pt x="65" y="1452"/>
                  </a:lnTo>
                  <a:lnTo>
                    <a:pt x="55" y="1418"/>
                  </a:lnTo>
                  <a:lnTo>
                    <a:pt x="25" y="1337"/>
                  </a:lnTo>
                  <a:lnTo>
                    <a:pt x="11" y="1293"/>
                  </a:lnTo>
                  <a:lnTo>
                    <a:pt x="3" y="1249"/>
                  </a:lnTo>
                  <a:lnTo>
                    <a:pt x="0" y="1203"/>
                  </a:lnTo>
                  <a:lnTo>
                    <a:pt x="3" y="1159"/>
                  </a:lnTo>
                  <a:lnTo>
                    <a:pt x="11" y="1114"/>
                  </a:lnTo>
                  <a:lnTo>
                    <a:pt x="25" y="1071"/>
                  </a:lnTo>
                  <a:lnTo>
                    <a:pt x="43" y="1030"/>
                  </a:lnTo>
                  <a:lnTo>
                    <a:pt x="67" y="990"/>
                  </a:lnTo>
                  <a:lnTo>
                    <a:pt x="116" y="918"/>
                  </a:lnTo>
                  <a:lnTo>
                    <a:pt x="134" y="889"/>
                  </a:lnTo>
                  <a:lnTo>
                    <a:pt x="146" y="857"/>
                  </a:lnTo>
                  <a:lnTo>
                    <a:pt x="152" y="824"/>
                  </a:lnTo>
                  <a:lnTo>
                    <a:pt x="163" y="737"/>
                  </a:lnTo>
                  <a:lnTo>
                    <a:pt x="172" y="692"/>
                  </a:lnTo>
                  <a:lnTo>
                    <a:pt x="185" y="649"/>
                  </a:lnTo>
                  <a:lnTo>
                    <a:pt x="203" y="608"/>
                  </a:lnTo>
                  <a:lnTo>
                    <a:pt x="227" y="569"/>
                  </a:lnTo>
                  <a:lnTo>
                    <a:pt x="256" y="533"/>
                  </a:lnTo>
                  <a:lnTo>
                    <a:pt x="287" y="501"/>
                  </a:lnTo>
                  <a:lnTo>
                    <a:pt x="323" y="473"/>
                  </a:lnTo>
                  <a:lnTo>
                    <a:pt x="362" y="449"/>
                  </a:lnTo>
                  <a:lnTo>
                    <a:pt x="440" y="409"/>
                  </a:lnTo>
                  <a:lnTo>
                    <a:pt x="469" y="391"/>
                  </a:lnTo>
                  <a:lnTo>
                    <a:pt x="494" y="368"/>
                  </a:lnTo>
                  <a:lnTo>
                    <a:pt x="516" y="342"/>
                  </a:lnTo>
                  <a:lnTo>
                    <a:pt x="566" y="270"/>
                  </a:lnTo>
                  <a:lnTo>
                    <a:pt x="594" y="233"/>
                  </a:lnTo>
                  <a:lnTo>
                    <a:pt x="627" y="202"/>
                  </a:lnTo>
                  <a:lnTo>
                    <a:pt x="661" y="174"/>
                  </a:lnTo>
                  <a:lnTo>
                    <a:pt x="701" y="151"/>
                  </a:lnTo>
                  <a:lnTo>
                    <a:pt x="742" y="133"/>
                  </a:lnTo>
                  <a:lnTo>
                    <a:pt x="786" y="118"/>
                  </a:lnTo>
                  <a:lnTo>
                    <a:pt x="830" y="111"/>
                  </a:lnTo>
                  <a:lnTo>
                    <a:pt x="876" y="108"/>
                  </a:lnTo>
                  <a:lnTo>
                    <a:pt x="964" y="108"/>
                  </a:lnTo>
                  <a:lnTo>
                    <a:pt x="998" y="104"/>
                  </a:lnTo>
                  <a:lnTo>
                    <a:pt x="1030" y="97"/>
                  </a:lnTo>
                  <a:lnTo>
                    <a:pt x="1062" y="84"/>
                  </a:lnTo>
                  <a:lnTo>
                    <a:pt x="1139" y="42"/>
                  </a:lnTo>
                  <a:lnTo>
                    <a:pt x="1182" y="24"/>
                  </a:lnTo>
                  <a:lnTo>
                    <a:pt x="1225" y="11"/>
                  </a:lnTo>
                  <a:lnTo>
                    <a:pt x="1270" y="2"/>
                  </a:lnTo>
                  <a:lnTo>
                    <a:pt x="1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8" name="Freeform 38">
              <a:extLst>
                <a:ext uri="{FF2B5EF4-FFF2-40B4-BE49-F238E27FC236}">
                  <a16:creationId xmlns:a16="http://schemas.microsoft.com/office/drawing/2014/main" id="{1B49AD81-EBBA-57BF-A481-F9542CFA0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2663" y="1973263"/>
              <a:ext cx="287338" cy="287338"/>
            </a:xfrm>
            <a:custGeom>
              <a:avLst/>
              <a:gdLst>
                <a:gd name="T0" fmla="*/ 767 w 1815"/>
                <a:gd name="T1" fmla="*/ 179 h 1810"/>
                <a:gd name="T2" fmla="*/ 573 w 1815"/>
                <a:gd name="T3" fmla="*/ 245 h 1810"/>
                <a:gd name="T4" fmla="*/ 408 w 1815"/>
                <a:gd name="T5" fmla="*/ 359 h 1810"/>
                <a:gd name="T6" fmla="*/ 278 w 1815"/>
                <a:gd name="T7" fmla="*/ 513 h 1810"/>
                <a:gd name="T8" fmla="*/ 196 w 1815"/>
                <a:gd name="T9" fmla="*/ 698 h 1810"/>
                <a:gd name="T10" fmla="*/ 165 w 1815"/>
                <a:gd name="T11" fmla="*/ 905 h 1810"/>
                <a:gd name="T12" fmla="*/ 196 w 1815"/>
                <a:gd name="T13" fmla="*/ 1113 h 1810"/>
                <a:gd name="T14" fmla="*/ 278 w 1815"/>
                <a:gd name="T15" fmla="*/ 1298 h 1810"/>
                <a:gd name="T16" fmla="*/ 408 w 1815"/>
                <a:gd name="T17" fmla="*/ 1452 h 1810"/>
                <a:gd name="T18" fmla="*/ 573 w 1815"/>
                <a:gd name="T19" fmla="*/ 1566 h 1810"/>
                <a:gd name="T20" fmla="*/ 767 w 1815"/>
                <a:gd name="T21" fmla="*/ 1632 h 1810"/>
                <a:gd name="T22" fmla="*/ 979 w 1815"/>
                <a:gd name="T23" fmla="*/ 1642 h 1810"/>
                <a:gd name="T24" fmla="*/ 1180 w 1815"/>
                <a:gd name="T25" fmla="*/ 1593 h 1810"/>
                <a:gd name="T26" fmla="*/ 1357 w 1815"/>
                <a:gd name="T27" fmla="*/ 1494 h 1810"/>
                <a:gd name="T28" fmla="*/ 1498 w 1815"/>
                <a:gd name="T29" fmla="*/ 1353 h 1810"/>
                <a:gd name="T30" fmla="*/ 1598 w 1815"/>
                <a:gd name="T31" fmla="*/ 1177 h 1810"/>
                <a:gd name="T32" fmla="*/ 1646 w 1815"/>
                <a:gd name="T33" fmla="*/ 977 h 1810"/>
                <a:gd name="T34" fmla="*/ 1636 w 1815"/>
                <a:gd name="T35" fmla="*/ 765 h 1810"/>
                <a:gd name="T36" fmla="*/ 1570 w 1815"/>
                <a:gd name="T37" fmla="*/ 572 h 1810"/>
                <a:gd name="T38" fmla="*/ 1456 w 1815"/>
                <a:gd name="T39" fmla="*/ 407 h 1810"/>
                <a:gd name="T40" fmla="*/ 1301 w 1815"/>
                <a:gd name="T41" fmla="*/ 278 h 1810"/>
                <a:gd name="T42" fmla="*/ 1116 w 1815"/>
                <a:gd name="T43" fmla="*/ 196 h 1810"/>
                <a:gd name="T44" fmla="*/ 907 w 1815"/>
                <a:gd name="T45" fmla="*/ 165 h 1810"/>
                <a:gd name="T46" fmla="*/ 1062 w 1815"/>
                <a:gd name="T47" fmla="*/ 13 h 1810"/>
                <a:gd name="T48" fmla="*/ 1277 w 1815"/>
                <a:gd name="T49" fmla="*/ 80 h 1810"/>
                <a:gd name="T50" fmla="*/ 1467 w 1815"/>
                <a:gd name="T51" fmla="*/ 193 h 1810"/>
                <a:gd name="T52" fmla="*/ 1622 w 1815"/>
                <a:gd name="T53" fmla="*/ 349 h 1810"/>
                <a:gd name="T54" fmla="*/ 1737 w 1815"/>
                <a:gd name="T55" fmla="*/ 536 h 1810"/>
                <a:gd name="T56" fmla="*/ 1802 w 1815"/>
                <a:gd name="T57" fmla="*/ 751 h 1810"/>
                <a:gd name="T58" fmla="*/ 1812 w 1815"/>
                <a:gd name="T59" fmla="*/ 983 h 1810"/>
                <a:gd name="T60" fmla="*/ 1764 w 1815"/>
                <a:gd name="T61" fmla="*/ 1206 h 1810"/>
                <a:gd name="T62" fmla="*/ 1665 w 1815"/>
                <a:gd name="T63" fmla="*/ 1403 h 1810"/>
                <a:gd name="T64" fmla="*/ 1522 w 1815"/>
                <a:gd name="T65" fmla="*/ 1570 h 1810"/>
                <a:gd name="T66" fmla="*/ 1344 w 1815"/>
                <a:gd name="T67" fmla="*/ 1698 h 1810"/>
                <a:gd name="T68" fmla="*/ 1137 w 1815"/>
                <a:gd name="T69" fmla="*/ 1781 h 1810"/>
                <a:gd name="T70" fmla="*/ 907 w 1815"/>
                <a:gd name="T71" fmla="*/ 1810 h 1810"/>
                <a:gd name="T72" fmla="*/ 679 w 1815"/>
                <a:gd name="T73" fmla="*/ 1781 h 1810"/>
                <a:gd name="T74" fmla="*/ 471 w 1815"/>
                <a:gd name="T75" fmla="*/ 1698 h 1810"/>
                <a:gd name="T76" fmla="*/ 293 w 1815"/>
                <a:gd name="T77" fmla="*/ 1570 h 1810"/>
                <a:gd name="T78" fmla="*/ 150 w 1815"/>
                <a:gd name="T79" fmla="*/ 1403 h 1810"/>
                <a:gd name="T80" fmla="*/ 51 w 1815"/>
                <a:gd name="T81" fmla="*/ 1206 h 1810"/>
                <a:gd name="T82" fmla="*/ 3 w 1815"/>
                <a:gd name="T83" fmla="*/ 983 h 1810"/>
                <a:gd name="T84" fmla="*/ 13 w 1815"/>
                <a:gd name="T85" fmla="*/ 751 h 1810"/>
                <a:gd name="T86" fmla="*/ 79 w 1815"/>
                <a:gd name="T87" fmla="*/ 536 h 1810"/>
                <a:gd name="T88" fmla="*/ 194 w 1815"/>
                <a:gd name="T89" fmla="*/ 349 h 1810"/>
                <a:gd name="T90" fmla="*/ 349 w 1815"/>
                <a:gd name="T91" fmla="*/ 193 h 1810"/>
                <a:gd name="T92" fmla="*/ 537 w 1815"/>
                <a:gd name="T93" fmla="*/ 80 h 1810"/>
                <a:gd name="T94" fmla="*/ 753 w 1815"/>
                <a:gd name="T95" fmla="*/ 13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15" h="1810">
                  <a:moveTo>
                    <a:pt x="907" y="165"/>
                  </a:moveTo>
                  <a:lnTo>
                    <a:pt x="837" y="170"/>
                  </a:lnTo>
                  <a:lnTo>
                    <a:pt x="767" y="179"/>
                  </a:lnTo>
                  <a:lnTo>
                    <a:pt x="700" y="196"/>
                  </a:lnTo>
                  <a:lnTo>
                    <a:pt x="635" y="217"/>
                  </a:lnTo>
                  <a:lnTo>
                    <a:pt x="573" y="245"/>
                  </a:lnTo>
                  <a:lnTo>
                    <a:pt x="515" y="278"/>
                  </a:lnTo>
                  <a:lnTo>
                    <a:pt x="459" y="317"/>
                  </a:lnTo>
                  <a:lnTo>
                    <a:pt x="408" y="359"/>
                  </a:lnTo>
                  <a:lnTo>
                    <a:pt x="360" y="407"/>
                  </a:lnTo>
                  <a:lnTo>
                    <a:pt x="318" y="458"/>
                  </a:lnTo>
                  <a:lnTo>
                    <a:pt x="278" y="513"/>
                  </a:lnTo>
                  <a:lnTo>
                    <a:pt x="246" y="572"/>
                  </a:lnTo>
                  <a:lnTo>
                    <a:pt x="217" y="634"/>
                  </a:lnTo>
                  <a:lnTo>
                    <a:pt x="196" y="698"/>
                  </a:lnTo>
                  <a:lnTo>
                    <a:pt x="179" y="765"/>
                  </a:lnTo>
                  <a:lnTo>
                    <a:pt x="170" y="835"/>
                  </a:lnTo>
                  <a:lnTo>
                    <a:pt x="165" y="905"/>
                  </a:lnTo>
                  <a:lnTo>
                    <a:pt x="170" y="977"/>
                  </a:lnTo>
                  <a:lnTo>
                    <a:pt x="179" y="1046"/>
                  </a:lnTo>
                  <a:lnTo>
                    <a:pt x="196" y="1113"/>
                  </a:lnTo>
                  <a:lnTo>
                    <a:pt x="217" y="1177"/>
                  </a:lnTo>
                  <a:lnTo>
                    <a:pt x="246" y="1239"/>
                  </a:lnTo>
                  <a:lnTo>
                    <a:pt x="278" y="1298"/>
                  </a:lnTo>
                  <a:lnTo>
                    <a:pt x="318" y="1353"/>
                  </a:lnTo>
                  <a:lnTo>
                    <a:pt x="360" y="1404"/>
                  </a:lnTo>
                  <a:lnTo>
                    <a:pt x="408" y="1452"/>
                  </a:lnTo>
                  <a:lnTo>
                    <a:pt x="459" y="1494"/>
                  </a:lnTo>
                  <a:lnTo>
                    <a:pt x="515" y="1532"/>
                  </a:lnTo>
                  <a:lnTo>
                    <a:pt x="573" y="1566"/>
                  </a:lnTo>
                  <a:lnTo>
                    <a:pt x="635" y="1593"/>
                  </a:lnTo>
                  <a:lnTo>
                    <a:pt x="700" y="1616"/>
                  </a:lnTo>
                  <a:lnTo>
                    <a:pt x="767" y="1632"/>
                  </a:lnTo>
                  <a:lnTo>
                    <a:pt x="837" y="1642"/>
                  </a:lnTo>
                  <a:lnTo>
                    <a:pt x="907" y="1645"/>
                  </a:lnTo>
                  <a:lnTo>
                    <a:pt x="979" y="1642"/>
                  </a:lnTo>
                  <a:lnTo>
                    <a:pt x="1049" y="1632"/>
                  </a:lnTo>
                  <a:lnTo>
                    <a:pt x="1116" y="1616"/>
                  </a:lnTo>
                  <a:lnTo>
                    <a:pt x="1180" y="1593"/>
                  </a:lnTo>
                  <a:lnTo>
                    <a:pt x="1243" y="1566"/>
                  </a:lnTo>
                  <a:lnTo>
                    <a:pt x="1301" y="1532"/>
                  </a:lnTo>
                  <a:lnTo>
                    <a:pt x="1357" y="1494"/>
                  </a:lnTo>
                  <a:lnTo>
                    <a:pt x="1408" y="1452"/>
                  </a:lnTo>
                  <a:lnTo>
                    <a:pt x="1456" y="1404"/>
                  </a:lnTo>
                  <a:lnTo>
                    <a:pt x="1498" y="1353"/>
                  </a:lnTo>
                  <a:lnTo>
                    <a:pt x="1536" y="1298"/>
                  </a:lnTo>
                  <a:lnTo>
                    <a:pt x="1570" y="1239"/>
                  </a:lnTo>
                  <a:lnTo>
                    <a:pt x="1598" y="1177"/>
                  </a:lnTo>
                  <a:lnTo>
                    <a:pt x="1620" y="1113"/>
                  </a:lnTo>
                  <a:lnTo>
                    <a:pt x="1636" y="1046"/>
                  </a:lnTo>
                  <a:lnTo>
                    <a:pt x="1646" y="977"/>
                  </a:lnTo>
                  <a:lnTo>
                    <a:pt x="1649" y="905"/>
                  </a:lnTo>
                  <a:lnTo>
                    <a:pt x="1646" y="835"/>
                  </a:lnTo>
                  <a:lnTo>
                    <a:pt x="1636" y="765"/>
                  </a:lnTo>
                  <a:lnTo>
                    <a:pt x="1620" y="698"/>
                  </a:lnTo>
                  <a:lnTo>
                    <a:pt x="1598" y="634"/>
                  </a:lnTo>
                  <a:lnTo>
                    <a:pt x="1570" y="572"/>
                  </a:lnTo>
                  <a:lnTo>
                    <a:pt x="1536" y="513"/>
                  </a:lnTo>
                  <a:lnTo>
                    <a:pt x="1498" y="458"/>
                  </a:lnTo>
                  <a:lnTo>
                    <a:pt x="1456" y="407"/>
                  </a:lnTo>
                  <a:lnTo>
                    <a:pt x="1408" y="359"/>
                  </a:lnTo>
                  <a:lnTo>
                    <a:pt x="1357" y="317"/>
                  </a:lnTo>
                  <a:lnTo>
                    <a:pt x="1301" y="278"/>
                  </a:lnTo>
                  <a:lnTo>
                    <a:pt x="1243" y="245"/>
                  </a:lnTo>
                  <a:lnTo>
                    <a:pt x="1180" y="217"/>
                  </a:lnTo>
                  <a:lnTo>
                    <a:pt x="1116" y="196"/>
                  </a:lnTo>
                  <a:lnTo>
                    <a:pt x="1049" y="179"/>
                  </a:lnTo>
                  <a:lnTo>
                    <a:pt x="979" y="170"/>
                  </a:lnTo>
                  <a:lnTo>
                    <a:pt x="907" y="165"/>
                  </a:lnTo>
                  <a:close/>
                  <a:moveTo>
                    <a:pt x="907" y="0"/>
                  </a:moveTo>
                  <a:lnTo>
                    <a:pt x="986" y="4"/>
                  </a:lnTo>
                  <a:lnTo>
                    <a:pt x="1062" y="13"/>
                  </a:lnTo>
                  <a:lnTo>
                    <a:pt x="1137" y="30"/>
                  </a:lnTo>
                  <a:lnTo>
                    <a:pt x="1209" y="51"/>
                  </a:lnTo>
                  <a:lnTo>
                    <a:pt x="1277" y="80"/>
                  </a:lnTo>
                  <a:lnTo>
                    <a:pt x="1344" y="112"/>
                  </a:lnTo>
                  <a:lnTo>
                    <a:pt x="1407" y="150"/>
                  </a:lnTo>
                  <a:lnTo>
                    <a:pt x="1467" y="193"/>
                  </a:lnTo>
                  <a:lnTo>
                    <a:pt x="1522" y="240"/>
                  </a:lnTo>
                  <a:lnTo>
                    <a:pt x="1574" y="292"/>
                  </a:lnTo>
                  <a:lnTo>
                    <a:pt x="1622" y="349"/>
                  </a:lnTo>
                  <a:lnTo>
                    <a:pt x="1665" y="407"/>
                  </a:lnTo>
                  <a:lnTo>
                    <a:pt x="1703" y="470"/>
                  </a:lnTo>
                  <a:lnTo>
                    <a:pt x="1737" y="536"/>
                  </a:lnTo>
                  <a:lnTo>
                    <a:pt x="1764" y="606"/>
                  </a:lnTo>
                  <a:lnTo>
                    <a:pt x="1785" y="677"/>
                  </a:lnTo>
                  <a:lnTo>
                    <a:pt x="1802" y="751"/>
                  </a:lnTo>
                  <a:lnTo>
                    <a:pt x="1812" y="827"/>
                  </a:lnTo>
                  <a:lnTo>
                    <a:pt x="1815" y="905"/>
                  </a:lnTo>
                  <a:lnTo>
                    <a:pt x="1812" y="983"/>
                  </a:lnTo>
                  <a:lnTo>
                    <a:pt x="1802" y="1059"/>
                  </a:lnTo>
                  <a:lnTo>
                    <a:pt x="1785" y="1134"/>
                  </a:lnTo>
                  <a:lnTo>
                    <a:pt x="1764" y="1206"/>
                  </a:lnTo>
                  <a:lnTo>
                    <a:pt x="1737" y="1274"/>
                  </a:lnTo>
                  <a:lnTo>
                    <a:pt x="1703" y="1340"/>
                  </a:lnTo>
                  <a:lnTo>
                    <a:pt x="1665" y="1403"/>
                  </a:lnTo>
                  <a:lnTo>
                    <a:pt x="1622" y="1463"/>
                  </a:lnTo>
                  <a:lnTo>
                    <a:pt x="1574" y="1518"/>
                  </a:lnTo>
                  <a:lnTo>
                    <a:pt x="1522" y="1570"/>
                  </a:lnTo>
                  <a:lnTo>
                    <a:pt x="1467" y="1618"/>
                  </a:lnTo>
                  <a:lnTo>
                    <a:pt x="1407" y="1660"/>
                  </a:lnTo>
                  <a:lnTo>
                    <a:pt x="1344" y="1698"/>
                  </a:lnTo>
                  <a:lnTo>
                    <a:pt x="1277" y="1732"/>
                  </a:lnTo>
                  <a:lnTo>
                    <a:pt x="1209" y="1759"/>
                  </a:lnTo>
                  <a:lnTo>
                    <a:pt x="1137" y="1781"/>
                  </a:lnTo>
                  <a:lnTo>
                    <a:pt x="1062" y="1797"/>
                  </a:lnTo>
                  <a:lnTo>
                    <a:pt x="986" y="1807"/>
                  </a:lnTo>
                  <a:lnTo>
                    <a:pt x="907" y="1810"/>
                  </a:lnTo>
                  <a:lnTo>
                    <a:pt x="829" y="1807"/>
                  </a:lnTo>
                  <a:lnTo>
                    <a:pt x="753" y="1797"/>
                  </a:lnTo>
                  <a:lnTo>
                    <a:pt x="679" y="1781"/>
                  </a:lnTo>
                  <a:lnTo>
                    <a:pt x="607" y="1759"/>
                  </a:lnTo>
                  <a:lnTo>
                    <a:pt x="537" y="1732"/>
                  </a:lnTo>
                  <a:lnTo>
                    <a:pt x="471" y="1698"/>
                  </a:lnTo>
                  <a:lnTo>
                    <a:pt x="408" y="1660"/>
                  </a:lnTo>
                  <a:lnTo>
                    <a:pt x="349" y="1618"/>
                  </a:lnTo>
                  <a:lnTo>
                    <a:pt x="293" y="1570"/>
                  </a:lnTo>
                  <a:lnTo>
                    <a:pt x="241" y="1518"/>
                  </a:lnTo>
                  <a:lnTo>
                    <a:pt x="194" y="1463"/>
                  </a:lnTo>
                  <a:lnTo>
                    <a:pt x="150" y="1403"/>
                  </a:lnTo>
                  <a:lnTo>
                    <a:pt x="112" y="1340"/>
                  </a:lnTo>
                  <a:lnTo>
                    <a:pt x="79" y="1274"/>
                  </a:lnTo>
                  <a:lnTo>
                    <a:pt x="51" y="1206"/>
                  </a:lnTo>
                  <a:lnTo>
                    <a:pt x="29" y="1134"/>
                  </a:lnTo>
                  <a:lnTo>
                    <a:pt x="13" y="1059"/>
                  </a:lnTo>
                  <a:lnTo>
                    <a:pt x="3" y="983"/>
                  </a:lnTo>
                  <a:lnTo>
                    <a:pt x="0" y="905"/>
                  </a:lnTo>
                  <a:lnTo>
                    <a:pt x="3" y="827"/>
                  </a:lnTo>
                  <a:lnTo>
                    <a:pt x="13" y="751"/>
                  </a:lnTo>
                  <a:lnTo>
                    <a:pt x="29" y="677"/>
                  </a:lnTo>
                  <a:lnTo>
                    <a:pt x="51" y="606"/>
                  </a:lnTo>
                  <a:lnTo>
                    <a:pt x="79" y="536"/>
                  </a:lnTo>
                  <a:lnTo>
                    <a:pt x="112" y="470"/>
                  </a:lnTo>
                  <a:lnTo>
                    <a:pt x="150" y="407"/>
                  </a:lnTo>
                  <a:lnTo>
                    <a:pt x="194" y="349"/>
                  </a:lnTo>
                  <a:lnTo>
                    <a:pt x="241" y="292"/>
                  </a:lnTo>
                  <a:lnTo>
                    <a:pt x="293" y="240"/>
                  </a:lnTo>
                  <a:lnTo>
                    <a:pt x="349" y="193"/>
                  </a:lnTo>
                  <a:lnTo>
                    <a:pt x="408" y="150"/>
                  </a:lnTo>
                  <a:lnTo>
                    <a:pt x="471" y="112"/>
                  </a:lnTo>
                  <a:lnTo>
                    <a:pt x="537" y="80"/>
                  </a:lnTo>
                  <a:lnTo>
                    <a:pt x="607" y="51"/>
                  </a:lnTo>
                  <a:lnTo>
                    <a:pt x="679" y="30"/>
                  </a:lnTo>
                  <a:lnTo>
                    <a:pt x="753" y="13"/>
                  </a:lnTo>
                  <a:lnTo>
                    <a:pt x="829" y="4"/>
                  </a:lnTo>
                  <a:lnTo>
                    <a:pt x="9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9" name="Freeform 39">
              <a:extLst>
                <a:ext uri="{FF2B5EF4-FFF2-40B4-BE49-F238E27FC236}">
                  <a16:creationId xmlns:a16="http://schemas.microsoft.com/office/drawing/2014/main" id="{6BD51F6B-7F0E-C6A8-9AB2-D5632F4E72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2041526"/>
              <a:ext cx="147638" cy="150813"/>
            </a:xfrm>
            <a:custGeom>
              <a:avLst/>
              <a:gdLst>
                <a:gd name="T0" fmla="*/ 468 w 937"/>
                <a:gd name="T1" fmla="*/ 186 h 943"/>
                <a:gd name="T2" fmla="*/ 166 w 937"/>
                <a:gd name="T3" fmla="*/ 414 h 943"/>
                <a:gd name="T4" fmla="*/ 166 w 937"/>
                <a:gd name="T5" fmla="*/ 778 h 943"/>
                <a:gd name="T6" fmla="*/ 380 w 937"/>
                <a:gd name="T7" fmla="*/ 778 h 943"/>
                <a:gd name="T8" fmla="*/ 380 w 937"/>
                <a:gd name="T9" fmla="*/ 614 h 943"/>
                <a:gd name="T10" fmla="*/ 383 w 937"/>
                <a:gd name="T11" fmla="*/ 599 h 943"/>
                <a:gd name="T12" fmla="*/ 392 w 937"/>
                <a:gd name="T13" fmla="*/ 587 h 943"/>
                <a:gd name="T14" fmla="*/ 404 w 937"/>
                <a:gd name="T15" fmla="*/ 578 h 943"/>
                <a:gd name="T16" fmla="*/ 419 w 937"/>
                <a:gd name="T17" fmla="*/ 575 h 943"/>
                <a:gd name="T18" fmla="*/ 518 w 937"/>
                <a:gd name="T19" fmla="*/ 575 h 943"/>
                <a:gd name="T20" fmla="*/ 533 w 937"/>
                <a:gd name="T21" fmla="*/ 578 h 943"/>
                <a:gd name="T22" fmla="*/ 546 w 937"/>
                <a:gd name="T23" fmla="*/ 587 h 943"/>
                <a:gd name="T24" fmla="*/ 554 w 937"/>
                <a:gd name="T25" fmla="*/ 599 h 943"/>
                <a:gd name="T26" fmla="*/ 557 w 937"/>
                <a:gd name="T27" fmla="*/ 614 h 943"/>
                <a:gd name="T28" fmla="*/ 557 w 937"/>
                <a:gd name="T29" fmla="*/ 778 h 943"/>
                <a:gd name="T30" fmla="*/ 772 w 937"/>
                <a:gd name="T31" fmla="*/ 778 h 943"/>
                <a:gd name="T32" fmla="*/ 772 w 937"/>
                <a:gd name="T33" fmla="*/ 414 h 943"/>
                <a:gd name="T34" fmla="*/ 468 w 937"/>
                <a:gd name="T35" fmla="*/ 186 h 943"/>
                <a:gd name="T36" fmla="*/ 459 w 937"/>
                <a:gd name="T37" fmla="*/ 0 h 943"/>
                <a:gd name="T38" fmla="*/ 479 w 937"/>
                <a:gd name="T39" fmla="*/ 0 h 943"/>
                <a:gd name="T40" fmla="*/ 500 w 937"/>
                <a:gd name="T41" fmla="*/ 6 h 943"/>
                <a:gd name="T42" fmla="*/ 518 w 937"/>
                <a:gd name="T43" fmla="*/ 17 h 943"/>
                <a:gd name="T44" fmla="*/ 905 w 937"/>
                <a:gd name="T45" fmla="*/ 306 h 943"/>
                <a:gd name="T46" fmla="*/ 919 w 937"/>
                <a:gd name="T47" fmla="*/ 319 h 943"/>
                <a:gd name="T48" fmla="*/ 929 w 937"/>
                <a:gd name="T49" fmla="*/ 335 h 943"/>
                <a:gd name="T50" fmla="*/ 935 w 937"/>
                <a:gd name="T51" fmla="*/ 353 h 943"/>
                <a:gd name="T52" fmla="*/ 937 w 937"/>
                <a:gd name="T53" fmla="*/ 372 h 943"/>
                <a:gd name="T54" fmla="*/ 937 w 937"/>
                <a:gd name="T55" fmla="*/ 861 h 943"/>
                <a:gd name="T56" fmla="*/ 934 w 937"/>
                <a:gd name="T57" fmla="*/ 882 h 943"/>
                <a:gd name="T58" fmla="*/ 926 w 937"/>
                <a:gd name="T59" fmla="*/ 903 h 943"/>
                <a:gd name="T60" fmla="*/ 913 w 937"/>
                <a:gd name="T61" fmla="*/ 919 h 943"/>
                <a:gd name="T62" fmla="*/ 896 w 937"/>
                <a:gd name="T63" fmla="*/ 932 h 943"/>
                <a:gd name="T64" fmla="*/ 876 w 937"/>
                <a:gd name="T65" fmla="*/ 941 h 943"/>
                <a:gd name="T66" fmla="*/ 855 w 937"/>
                <a:gd name="T67" fmla="*/ 943 h 943"/>
                <a:gd name="T68" fmla="*/ 83 w 937"/>
                <a:gd name="T69" fmla="*/ 943 h 943"/>
                <a:gd name="T70" fmla="*/ 60 w 937"/>
                <a:gd name="T71" fmla="*/ 941 h 943"/>
                <a:gd name="T72" fmla="*/ 41 w 937"/>
                <a:gd name="T73" fmla="*/ 932 h 943"/>
                <a:gd name="T74" fmla="*/ 24 w 937"/>
                <a:gd name="T75" fmla="*/ 919 h 943"/>
                <a:gd name="T76" fmla="*/ 11 w 937"/>
                <a:gd name="T77" fmla="*/ 903 h 943"/>
                <a:gd name="T78" fmla="*/ 3 w 937"/>
                <a:gd name="T79" fmla="*/ 882 h 943"/>
                <a:gd name="T80" fmla="*/ 0 w 937"/>
                <a:gd name="T81" fmla="*/ 861 h 943"/>
                <a:gd name="T82" fmla="*/ 0 w 937"/>
                <a:gd name="T83" fmla="*/ 372 h 943"/>
                <a:gd name="T84" fmla="*/ 3 w 937"/>
                <a:gd name="T85" fmla="*/ 353 h 943"/>
                <a:gd name="T86" fmla="*/ 8 w 937"/>
                <a:gd name="T87" fmla="*/ 335 h 943"/>
                <a:gd name="T88" fmla="*/ 19 w 937"/>
                <a:gd name="T89" fmla="*/ 319 h 943"/>
                <a:gd name="T90" fmla="*/ 33 w 937"/>
                <a:gd name="T91" fmla="*/ 306 h 943"/>
                <a:gd name="T92" fmla="*/ 419 w 937"/>
                <a:gd name="T93" fmla="*/ 17 h 943"/>
                <a:gd name="T94" fmla="*/ 438 w 937"/>
                <a:gd name="T95" fmla="*/ 6 h 943"/>
                <a:gd name="T96" fmla="*/ 459 w 937"/>
                <a:gd name="T97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943">
                  <a:moveTo>
                    <a:pt x="468" y="186"/>
                  </a:moveTo>
                  <a:lnTo>
                    <a:pt x="166" y="414"/>
                  </a:lnTo>
                  <a:lnTo>
                    <a:pt x="166" y="778"/>
                  </a:lnTo>
                  <a:lnTo>
                    <a:pt x="380" y="778"/>
                  </a:lnTo>
                  <a:lnTo>
                    <a:pt x="380" y="614"/>
                  </a:lnTo>
                  <a:lnTo>
                    <a:pt x="383" y="599"/>
                  </a:lnTo>
                  <a:lnTo>
                    <a:pt x="392" y="587"/>
                  </a:lnTo>
                  <a:lnTo>
                    <a:pt x="404" y="578"/>
                  </a:lnTo>
                  <a:lnTo>
                    <a:pt x="419" y="575"/>
                  </a:lnTo>
                  <a:lnTo>
                    <a:pt x="518" y="575"/>
                  </a:lnTo>
                  <a:lnTo>
                    <a:pt x="533" y="578"/>
                  </a:lnTo>
                  <a:lnTo>
                    <a:pt x="546" y="587"/>
                  </a:lnTo>
                  <a:lnTo>
                    <a:pt x="554" y="599"/>
                  </a:lnTo>
                  <a:lnTo>
                    <a:pt x="557" y="614"/>
                  </a:lnTo>
                  <a:lnTo>
                    <a:pt x="557" y="778"/>
                  </a:lnTo>
                  <a:lnTo>
                    <a:pt x="772" y="778"/>
                  </a:lnTo>
                  <a:lnTo>
                    <a:pt x="772" y="414"/>
                  </a:lnTo>
                  <a:lnTo>
                    <a:pt x="468" y="186"/>
                  </a:lnTo>
                  <a:close/>
                  <a:moveTo>
                    <a:pt x="459" y="0"/>
                  </a:moveTo>
                  <a:lnTo>
                    <a:pt x="479" y="0"/>
                  </a:lnTo>
                  <a:lnTo>
                    <a:pt x="500" y="6"/>
                  </a:lnTo>
                  <a:lnTo>
                    <a:pt x="518" y="17"/>
                  </a:lnTo>
                  <a:lnTo>
                    <a:pt x="905" y="306"/>
                  </a:lnTo>
                  <a:lnTo>
                    <a:pt x="919" y="319"/>
                  </a:lnTo>
                  <a:lnTo>
                    <a:pt x="929" y="335"/>
                  </a:lnTo>
                  <a:lnTo>
                    <a:pt x="935" y="353"/>
                  </a:lnTo>
                  <a:lnTo>
                    <a:pt x="937" y="372"/>
                  </a:lnTo>
                  <a:lnTo>
                    <a:pt x="937" y="861"/>
                  </a:lnTo>
                  <a:lnTo>
                    <a:pt x="934" y="882"/>
                  </a:lnTo>
                  <a:lnTo>
                    <a:pt x="926" y="903"/>
                  </a:lnTo>
                  <a:lnTo>
                    <a:pt x="913" y="919"/>
                  </a:lnTo>
                  <a:lnTo>
                    <a:pt x="896" y="932"/>
                  </a:lnTo>
                  <a:lnTo>
                    <a:pt x="876" y="941"/>
                  </a:lnTo>
                  <a:lnTo>
                    <a:pt x="855" y="943"/>
                  </a:lnTo>
                  <a:lnTo>
                    <a:pt x="83" y="943"/>
                  </a:lnTo>
                  <a:lnTo>
                    <a:pt x="60" y="941"/>
                  </a:lnTo>
                  <a:lnTo>
                    <a:pt x="41" y="932"/>
                  </a:lnTo>
                  <a:lnTo>
                    <a:pt x="24" y="919"/>
                  </a:lnTo>
                  <a:lnTo>
                    <a:pt x="11" y="903"/>
                  </a:lnTo>
                  <a:lnTo>
                    <a:pt x="3" y="882"/>
                  </a:lnTo>
                  <a:lnTo>
                    <a:pt x="0" y="861"/>
                  </a:lnTo>
                  <a:lnTo>
                    <a:pt x="0" y="372"/>
                  </a:lnTo>
                  <a:lnTo>
                    <a:pt x="3" y="353"/>
                  </a:lnTo>
                  <a:lnTo>
                    <a:pt x="8" y="335"/>
                  </a:lnTo>
                  <a:lnTo>
                    <a:pt x="19" y="319"/>
                  </a:lnTo>
                  <a:lnTo>
                    <a:pt x="33" y="306"/>
                  </a:lnTo>
                  <a:lnTo>
                    <a:pt x="419" y="17"/>
                  </a:lnTo>
                  <a:lnTo>
                    <a:pt x="438" y="6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  <p:grpSp>
        <p:nvGrpSpPr>
          <p:cNvPr id="10" name="Group 857">
            <a:extLst>
              <a:ext uri="{FF2B5EF4-FFF2-40B4-BE49-F238E27FC236}">
                <a16:creationId xmlns:a16="http://schemas.microsoft.com/office/drawing/2014/main" id="{A1EBA405-C1AD-4360-8FDA-94310704E549}"/>
              </a:ext>
            </a:extLst>
          </p:cNvPr>
          <p:cNvGrpSpPr/>
          <p:nvPr/>
        </p:nvGrpSpPr>
        <p:grpSpPr>
          <a:xfrm>
            <a:off x="780853" y="4030684"/>
            <a:ext cx="1551512" cy="1458310"/>
            <a:chOff x="5416550" y="3527426"/>
            <a:chExt cx="449263" cy="422275"/>
          </a:xfrm>
          <a:solidFill>
            <a:schemeClr val="accent1"/>
          </a:solidFill>
        </p:grpSpPr>
        <p:sp>
          <p:nvSpPr>
            <p:cNvPr id="11" name="Freeform 225">
              <a:extLst>
                <a:ext uri="{FF2B5EF4-FFF2-40B4-BE49-F238E27FC236}">
                  <a16:creationId xmlns:a16="http://schemas.microsoft.com/office/drawing/2014/main" id="{2DC21CFC-B75C-6297-11B6-6116EF72E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3" y="3622676"/>
              <a:ext cx="207963" cy="26988"/>
            </a:xfrm>
            <a:custGeom>
              <a:avLst/>
              <a:gdLst>
                <a:gd name="T0" fmla="*/ 99 w 1577"/>
                <a:gd name="T1" fmla="*/ 0 h 199"/>
                <a:gd name="T2" fmla="*/ 1478 w 1577"/>
                <a:gd name="T3" fmla="*/ 0 h 199"/>
                <a:gd name="T4" fmla="*/ 1500 w 1577"/>
                <a:gd name="T5" fmla="*/ 3 h 199"/>
                <a:gd name="T6" fmla="*/ 1522 w 1577"/>
                <a:gd name="T7" fmla="*/ 10 h 199"/>
                <a:gd name="T8" fmla="*/ 1539 w 1577"/>
                <a:gd name="T9" fmla="*/ 22 h 199"/>
                <a:gd name="T10" fmla="*/ 1555 w 1577"/>
                <a:gd name="T11" fmla="*/ 37 h 199"/>
                <a:gd name="T12" fmla="*/ 1566 w 1577"/>
                <a:gd name="T13" fmla="*/ 56 h 199"/>
                <a:gd name="T14" fmla="*/ 1575 w 1577"/>
                <a:gd name="T15" fmla="*/ 77 h 199"/>
                <a:gd name="T16" fmla="*/ 1577 w 1577"/>
                <a:gd name="T17" fmla="*/ 99 h 199"/>
                <a:gd name="T18" fmla="*/ 1575 w 1577"/>
                <a:gd name="T19" fmla="*/ 122 h 199"/>
                <a:gd name="T20" fmla="*/ 1566 w 1577"/>
                <a:gd name="T21" fmla="*/ 143 h 199"/>
                <a:gd name="T22" fmla="*/ 1555 w 1577"/>
                <a:gd name="T23" fmla="*/ 161 h 199"/>
                <a:gd name="T24" fmla="*/ 1539 w 1577"/>
                <a:gd name="T25" fmla="*/ 177 h 199"/>
                <a:gd name="T26" fmla="*/ 1522 w 1577"/>
                <a:gd name="T27" fmla="*/ 188 h 199"/>
                <a:gd name="T28" fmla="*/ 1500 w 1577"/>
                <a:gd name="T29" fmla="*/ 195 h 199"/>
                <a:gd name="T30" fmla="*/ 1478 w 1577"/>
                <a:gd name="T31" fmla="*/ 199 h 199"/>
                <a:gd name="T32" fmla="*/ 99 w 1577"/>
                <a:gd name="T33" fmla="*/ 199 h 199"/>
                <a:gd name="T34" fmla="*/ 76 w 1577"/>
                <a:gd name="T35" fmla="*/ 195 h 199"/>
                <a:gd name="T36" fmla="*/ 55 w 1577"/>
                <a:gd name="T37" fmla="*/ 188 h 199"/>
                <a:gd name="T38" fmla="*/ 37 w 1577"/>
                <a:gd name="T39" fmla="*/ 177 h 199"/>
                <a:gd name="T40" fmla="*/ 21 w 1577"/>
                <a:gd name="T41" fmla="*/ 161 h 199"/>
                <a:gd name="T42" fmla="*/ 10 w 1577"/>
                <a:gd name="T43" fmla="*/ 143 h 199"/>
                <a:gd name="T44" fmla="*/ 2 w 1577"/>
                <a:gd name="T45" fmla="*/ 122 h 199"/>
                <a:gd name="T46" fmla="*/ 0 w 1577"/>
                <a:gd name="T47" fmla="*/ 99 h 199"/>
                <a:gd name="T48" fmla="*/ 2 w 1577"/>
                <a:gd name="T49" fmla="*/ 77 h 199"/>
                <a:gd name="T50" fmla="*/ 10 w 1577"/>
                <a:gd name="T51" fmla="*/ 56 h 199"/>
                <a:gd name="T52" fmla="*/ 21 w 1577"/>
                <a:gd name="T53" fmla="*/ 37 h 199"/>
                <a:gd name="T54" fmla="*/ 37 w 1577"/>
                <a:gd name="T55" fmla="*/ 22 h 199"/>
                <a:gd name="T56" fmla="*/ 55 w 1577"/>
                <a:gd name="T57" fmla="*/ 10 h 199"/>
                <a:gd name="T58" fmla="*/ 76 w 1577"/>
                <a:gd name="T59" fmla="*/ 3 h 199"/>
                <a:gd name="T60" fmla="*/ 99 w 1577"/>
                <a:gd name="T6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7" h="199">
                  <a:moveTo>
                    <a:pt x="99" y="0"/>
                  </a:moveTo>
                  <a:lnTo>
                    <a:pt x="1478" y="0"/>
                  </a:lnTo>
                  <a:lnTo>
                    <a:pt x="1500" y="3"/>
                  </a:lnTo>
                  <a:lnTo>
                    <a:pt x="1522" y="10"/>
                  </a:lnTo>
                  <a:lnTo>
                    <a:pt x="1539" y="22"/>
                  </a:lnTo>
                  <a:lnTo>
                    <a:pt x="1555" y="37"/>
                  </a:lnTo>
                  <a:lnTo>
                    <a:pt x="1566" y="56"/>
                  </a:lnTo>
                  <a:lnTo>
                    <a:pt x="1575" y="77"/>
                  </a:lnTo>
                  <a:lnTo>
                    <a:pt x="1577" y="99"/>
                  </a:lnTo>
                  <a:lnTo>
                    <a:pt x="1575" y="122"/>
                  </a:lnTo>
                  <a:lnTo>
                    <a:pt x="1566" y="143"/>
                  </a:lnTo>
                  <a:lnTo>
                    <a:pt x="1555" y="161"/>
                  </a:lnTo>
                  <a:lnTo>
                    <a:pt x="1539" y="177"/>
                  </a:lnTo>
                  <a:lnTo>
                    <a:pt x="1522" y="188"/>
                  </a:lnTo>
                  <a:lnTo>
                    <a:pt x="1500" y="195"/>
                  </a:lnTo>
                  <a:lnTo>
                    <a:pt x="1478" y="199"/>
                  </a:lnTo>
                  <a:lnTo>
                    <a:pt x="99" y="199"/>
                  </a:lnTo>
                  <a:lnTo>
                    <a:pt x="76" y="195"/>
                  </a:lnTo>
                  <a:lnTo>
                    <a:pt x="55" y="188"/>
                  </a:lnTo>
                  <a:lnTo>
                    <a:pt x="37" y="177"/>
                  </a:lnTo>
                  <a:lnTo>
                    <a:pt x="21" y="161"/>
                  </a:lnTo>
                  <a:lnTo>
                    <a:pt x="10" y="143"/>
                  </a:lnTo>
                  <a:lnTo>
                    <a:pt x="2" y="122"/>
                  </a:lnTo>
                  <a:lnTo>
                    <a:pt x="0" y="99"/>
                  </a:lnTo>
                  <a:lnTo>
                    <a:pt x="2" y="77"/>
                  </a:lnTo>
                  <a:lnTo>
                    <a:pt x="10" y="56"/>
                  </a:lnTo>
                  <a:lnTo>
                    <a:pt x="21" y="37"/>
                  </a:lnTo>
                  <a:lnTo>
                    <a:pt x="37" y="22"/>
                  </a:lnTo>
                  <a:lnTo>
                    <a:pt x="55" y="10"/>
                  </a:lnTo>
                  <a:lnTo>
                    <a:pt x="76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2" name="Freeform 226">
              <a:extLst>
                <a:ext uri="{FF2B5EF4-FFF2-40B4-BE49-F238E27FC236}">
                  <a16:creationId xmlns:a16="http://schemas.microsoft.com/office/drawing/2014/main" id="{22CE4588-6761-268E-47D8-76B4DF525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3" y="3668713"/>
              <a:ext cx="207963" cy="25400"/>
            </a:xfrm>
            <a:custGeom>
              <a:avLst/>
              <a:gdLst>
                <a:gd name="T0" fmla="*/ 99 w 1577"/>
                <a:gd name="T1" fmla="*/ 0 h 199"/>
                <a:gd name="T2" fmla="*/ 1478 w 1577"/>
                <a:gd name="T3" fmla="*/ 0 h 199"/>
                <a:gd name="T4" fmla="*/ 1500 w 1577"/>
                <a:gd name="T5" fmla="*/ 3 h 199"/>
                <a:gd name="T6" fmla="*/ 1522 w 1577"/>
                <a:gd name="T7" fmla="*/ 10 h 199"/>
                <a:gd name="T8" fmla="*/ 1539 w 1577"/>
                <a:gd name="T9" fmla="*/ 22 h 199"/>
                <a:gd name="T10" fmla="*/ 1555 w 1577"/>
                <a:gd name="T11" fmla="*/ 37 h 199"/>
                <a:gd name="T12" fmla="*/ 1566 w 1577"/>
                <a:gd name="T13" fmla="*/ 56 h 199"/>
                <a:gd name="T14" fmla="*/ 1575 w 1577"/>
                <a:gd name="T15" fmla="*/ 77 h 199"/>
                <a:gd name="T16" fmla="*/ 1577 w 1577"/>
                <a:gd name="T17" fmla="*/ 99 h 199"/>
                <a:gd name="T18" fmla="*/ 1575 w 1577"/>
                <a:gd name="T19" fmla="*/ 122 h 199"/>
                <a:gd name="T20" fmla="*/ 1566 w 1577"/>
                <a:gd name="T21" fmla="*/ 143 h 199"/>
                <a:gd name="T22" fmla="*/ 1555 w 1577"/>
                <a:gd name="T23" fmla="*/ 161 h 199"/>
                <a:gd name="T24" fmla="*/ 1539 w 1577"/>
                <a:gd name="T25" fmla="*/ 177 h 199"/>
                <a:gd name="T26" fmla="*/ 1522 w 1577"/>
                <a:gd name="T27" fmla="*/ 188 h 199"/>
                <a:gd name="T28" fmla="*/ 1500 w 1577"/>
                <a:gd name="T29" fmla="*/ 196 h 199"/>
                <a:gd name="T30" fmla="*/ 1478 w 1577"/>
                <a:gd name="T31" fmla="*/ 199 h 199"/>
                <a:gd name="T32" fmla="*/ 99 w 1577"/>
                <a:gd name="T33" fmla="*/ 199 h 199"/>
                <a:gd name="T34" fmla="*/ 76 w 1577"/>
                <a:gd name="T35" fmla="*/ 196 h 199"/>
                <a:gd name="T36" fmla="*/ 55 w 1577"/>
                <a:gd name="T37" fmla="*/ 188 h 199"/>
                <a:gd name="T38" fmla="*/ 37 w 1577"/>
                <a:gd name="T39" fmla="*/ 177 h 199"/>
                <a:gd name="T40" fmla="*/ 21 w 1577"/>
                <a:gd name="T41" fmla="*/ 161 h 199"/>
                <a:gd name="T42" fmla="*/ 10 w 1577"/>
                <a:gd name="T43" fmla="*/ 143 h 199"/>
                <a:gd name="T44" fmla="*/ 2 w 1577"/>
                <a:gd name="T45" fmla="*/ 122 h 199"/>
                <a:gd name="T46" fmla="*/ 0 w 1577"/>
                <a:gd name="T47" fmla="*/ 99 h 199"/>
                <a:gd name="T48" fmla="*/ 2 w 1577"/>
                <a:gd name="T49" fmla="*/ 77 h 199"/>
                <a:gd name="T50" fmla="*/ 10 w 1577"/>
                <a:gd name="T51" fmla="*/ 56 h 199"/>
                <a:gd name="T52" fmla="*/ 21 w 1577"/>
                <a:gd name="T53" fmla="*/ 37 h 199"/>
                <a:gd name="T54" fmla="*/ 37 w 1577"/>
                <a:gd name="T55" fmla="*/ 22 h 199"/>
                <a:gd name="T56" fmla="*/ 55 w 1577"/>
                <a:gd name="T57" fmla="*/ 10 h 199"/>
                <a:gd name="T58" fmla="*/ 76 w 1577"/>
                <a:gd name="T59" fmla="*/ 3 h 199"/>
                <a:gd name="T60" fmla="*/ 99 w 1577"/>
                <a:gd name="T6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7" h="199">
                  <a:moveTo>
                    <a:pt x="99" y="0"/>
                  </a:moveTo>
                  <a:lnTo>
                    <a:pt x="1478" y="0"/>
                  </a:lnTo>
                  <a:lnTo>
                    <a:pt x="1500" y="3"/>
                  </a:lnTo>
                  <a:lnTo>
                    <a:pt x="1522" y="10"/>
                  </a:lnTo>
                  <a:lnTo>
                    <a:pt x="1539" y="22"/>
                  </a:lnTo>
                  <a:lnTo>
                    <a:pt x="1555" y="37"/>
                  </a:lnTo>
                  <a:lnTo>
                    <a:pt x="1566" y="56"/>
                  </a:lnTo>
                  <a:lnTo>
                    <a:pt x="1575" y="77"/>
                  </a:lnTo>
                  <a:lnTo>
                    <a:pt x="1577" y="99"/>
                  </a:lnTo>
                  <a:lnTo>
                    <a:pt x="1575" y="122"/>
                  </a:lnTo>
                  <a:lnTo>
                    <a:pt x="1566" y="143"/>
                  </a:lnTo>
                  <a:lnTo>
                    <a:pt x="1555" y="161"/>
                  </a:lnTo>
                  <a:lnTo>
                    <a:pt x="1539" y="177"/>
                  </a:lnTo>
                  <a:lnTo>
                    <a:pt x="1522" y="188"/>
                  </a:lnTo>
                  <a:lnTo>
                    <a:pt x="1500" y="196"/>
                  </a:lnTo>
                  <a:lnTo>
                    <a:pt x="1478" y="199"/>
                  </a:lnTo>
                  <a:lnTo>
                    <a:pt x="99" y="199"/>
                  </a:lnTo>
                  <a:lnTo>
                    <a:pt x="76" y="196"/>
                  </a:lnTo>
                  <a:lnTo>
                    <a:pt x="55" y="188"/>
                  </a:lnTo>
                  <a:lnTo>
                    <a:pt x="37" y="177"/>
                  </a:lnTo>
                  <a:lnTo>
                    <a:pt x="21" y="161"/>
                  </a:lnTo>
                  <a:lnTo>
                    <a:pt x="10" y="143"/>
                  </a:lnTo>
                  <a:lnTo>
                    <a:pt x="2" y="122"/>
                  </a:lnTo>
                  <a:lnTo>
                    <a:pt x="0" y="99"/>
                  </a:lnTo>
                  <a:lnTo>
                    <a:pt x="2" y="77"/>
                  </a:lnTo>
                  <a:lnTo>
                    <a:pt x="10" y="56"/>
                  </a:lnTo>
                  <a:lnTo>
                    <a:pt x="21" y="37"/>
                  </a:lnTo>
                  <a:lnTo>
                    <a:pt x="37" y="22"/>
                  </a:lnTo>
                  <a:lnTo>
                    <a:pt x="55" y="10"/>
                  </a:lnTo>
                  <a:lnTo>
                    <a:pt x="76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3" name="Freeform 227">
              <a:extLst>
                <a:ext uri="{FF2B5EF4-FFF2-40B4-BE49-F238E27FC236}">
                  <a16:creationId xmlns:a16="http://schemas.microsoft.com/office/drawing/2014/main" id="{F7BE25B4-C298-5A4A-03D7-34445121B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3" y="3848101"/>
              <a:ext cx="122238" cy="26988"/>
            </a:xfrm>
            <a:custGeom>
              <a:avLst/>
              <a:gdLst>
                <a:gd name="T0" fmla="*/ 99 w 927"/>
                <a:gd name="T1" fmla="*/ 0 h 198"/>
                <a:gd name="T2" fmla="*/ 828 w 927"/>
                <a:gd name="T3" fmla="*/ 0 h 198"/>
                <a:gd name="T4" fmla="*/ 851 w 927"/>
                <a:gd name="T5" fmla="*/ 3 h 198"/>
                <a:gd name="T6" fmla="*/ 871 w 927"/>
                <a:gd name="T7" fmla="*/ 10 h 198"/>
                <a:gd name="T8" fmla="*/ 890 w 927"/>
                <a:gd name="T9" fmla="*/ 21 h 198"/>
                <a:gd name="T10" fmla="*/ 905 w 927"/>
                <a:gd name="T11" fmla="*/ 37 h 198"/>
                <a:gd name="T12" fmla="*/ 917 w 927"/>
                <a:gd name="T13" fmla="*/ 55 h 198"/>
                <a:gd name="T14" fmla="*/ 925 w 927"/>
                <a:gd name="T15" fmla="*/ 76 h 198"/>
                <a:gd name="T16" fmla="*/ 927 w 927"/>
                <a:gd name="T17" fmla="*/ 99 h 198"/>
                <a:gd name="T18" fmla="*/ 925 w 927"/>
                <a:gd name="T19" fmla="*/ 122 h 198"/>
                <a:gd name="T20" fmla="*/ 917 w 927"/>
                <a:gd name="T21" fmla="*/ 142 h 198"/>
                <a:gd name="T22" fmla="*/ 905 w 927"/>
                <a:gd name="T23" fmla="*/ 161 h 198"/>
                <a:gd name="T24" fmla="*/ 890 w 927"/>
                <a:gd name="T25" fmla="*/ 176 h 198"/>
                <a:gd name="T26" fmla="*/ 871 w 927"/>
                <a:gd name="T27" fmla="*/ 188 h 198"/>
                <a:gd name="T28" fmla="*/ 851 w 927"/>
                <a:gd name="T29" fmla="*/ 195 h 198"/>
                <a:gd name="T30" fmla="*/ 828 w 927"/>
                <a:gd name="T31" fmla="*/ 198 h 198"/>
                <a:gd name="T32" fmla="*/ 99 w 927"/>
                <a:gd name="T33" fmla="*/ 198 h 198"/>
                <a:gd name="T34" fmla="*/ 76 w 927"/>
                <a:gd name="T35" fmla="*/ 195 h 198"/>
                <a:gd name="T36" fmla="*/ 55 w 927"/>
                <a:gd name="T37" fmla="*/ 188 h 198"/>
                <a:gd name="T38" fmla="*/ 37 w 927"/>
                <a:gd name="T39" fmla="*/ 176 h 198"/>
                <a:gd name="T40" fmla="*/ 21 w 927"/>
                <a:gd name="T41" fmla="*/ 161 h 198"/>
                <a:gd name="T42" fmla="*/ 10 w 927"/>
                <a:gd name="T43" fmla="*/ 142 h 198"/>
                <a:gd name="T44" fmla="*/ 2 w 927"/>
                <a:gd name="T45" fmla="*/ 122 h 198"/>
                <a:gd name="T46" fmla="*/ 0 w 927"/>
                <a:gd name="T47" fmla="*/ 99 h 198"/>
                <a:gd name="T48" fmla="*/ 2 w 927"/>
                <a:gd name="T49" fmla="*/ 76 h 198"/>
                <a:gd name="T50" fmla="*/ 10 w 927"/>
                <a:gd name="T51" fmla="*/ 55 h 198"/>
                <a:gd name="T52" fmla="*/ 21 w 927"/>
                <a:gd name="T53" fmla="*/ 37 h 198"/>
                <a:gd name="T54" fmla="*/ 37 w 927"/>
                <a:gd name="T55" fmla="*/ 21 h 198"/>
                <a:gd name="T56" fmla="*/ 55 w 927"/>
                <a:gd name="T57" fmla="*/ 10 h 198"/>
                <a:gd name="T58" fmla="*/ 76 w 927"/>
                <a:gd name="T59" fmla="*/ 3 h 198"/>
                <a:gd name="T60" fmla="*/ 99 w 927"/>
                <a:gd name="T6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7" h="198">
                  <a:moveTo>
                    <a:pt x="99" y="0"/>
                  </a:moveTo>
                  <a:lnTo>
                    <a:pt x="828" y="0"/>
                  </a:lnTo>
                  <a:lnTo>
                    <a:pt x="851" y="3"/>
                  </a:lnTo>
                  <a:lnTo>
                    <a:pt x="871" y="10"/>
                  </a:lnTo>
                  <a:lnTo>
                    <a:pt x="890" y="21"/>
                  </a:lnTo>
                  <a:lnTo>
                    <a:pt x="905" y="37"/>
                  </a:lnTo>
                  <a:lnTo>
                    <a:pt x="917" y="55"/>
                  </a:lnTo>
                  <a:lnTo>
                    <a:pt x="925" y="76"/>
                  </a:lnTo>
                  <a:lnTo>
                    <a:pt x="927" y="99"/>
                  </a:lnTo>
                  <a:lnTo>
                    <a:pt x="925" y="122"/>
                  </a:lnTo>
                  <a:lnTo>
                    <a:pt x="917" y="142"/>
                  </a:lnTo>
                  <a:lnTo>
                    <a:pt x="905" y="161"/>
                  </a:lnTo>
                  <a:lnTo>
                    <a:pt x="890" y="176"/>
                  </a:lnTo>
                  <a:lnTo>
                    <a:pt x="871" y="188"/>
                  </a:lnTo>
                  <a:lnTo>
                    <a:pt x="851" y="195"/>
                  </a:lnTo>
                  <a:lnTo>
                    <a:pt x="828" y="198"/>
                  </a:lnTo>
                  <a:lnTo>
                    <a:pt x="99" y="198"/>
                  </a:lnTo>
                  <a:lnTo>
                    <a:pt x="76" y="195"/>
                  </a:lnTo>
                  <a:lnTo>
                    <a:pt x="55" y="188"/>
                  </a:lnTo>
                  <a:lnTo>
                    <a:pt x="37" y="176"/>
                  </a:lnTo>
                  <a:lnTo>
                    <a:pt x="21" y="161"/>
                  </a:lnTo>
                  <a:lnTo>
                    <a:pt x="10" y="142"/>
                  </a:lnTo>
                  <a:lnTo>
                    <a:pt x="2" y="122"/>
                  </a:lnTo>
                  <a:lnTo>
                    <a:pt x="0" y="99"/>
                  </a:lnTo>
                  <a:lnTo>
                    <a:pt x="2" y="76"/>
                  </a:lnTo>
                  <a:lnTo>
                    <a:pt x="10" y="55"/>
                  </a:lnTo>
                  <a:lnTo>
                    <a:pt x="21" y="37"/>
                  </a:lnTo>
                  <a:lnTo>
                    <a:pt x="37" y="21"/>
                  </a:lnTo>
                  <a:lnTo>
                    <a:pt x="55" y="10"/>
                  </a:lnTo>
                  <a:lnTo>
                    <a:pt x="76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" name="Freeform 228">
              <a:extLst>
                <a:ext uri="{FF2B5EF4-FFF2-40B4-BE49-F238E27FC236}">
                  <a16:creationId xmlns:a16="http://schemas.microsoft.com/office/drawing/2014/main" id="{7A4B000D-1676-ABEC-9F34-7BC6C60526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6550" y="3527426"/>
              <a:ext cx="449263" cy="422275"/>
            </a:xfrm>
            <a:custGeom>
              <a:avLst/>
              <a:gdLst>
                <a:gd name="T0" fmla="*/ 1903 w 3393"/>
                <a:gd name="T1" fmla="*/ 2262 h 3181"/>
                <a:gd name="T2" fmla="*/ 2895 w 3393"/>
                <a:gd name="T3" fmla="*/ 471 h 3181"/>
                <a:gd name="T4" fmla="*/ 2214 w 3393"/>
                <a:gd name="T5" fmla="*/ 2983 h 3181"/>
                <a:gd name="T6" fmla="*/ 2207 w 3393"/>
                <a:gd name="T7" fmla="*/ 2268 h 3181"/>
                <a:gd name="T8" fmla="*/ 1772 w 3393"/>
                <a:gd name="T9" fmla="*/ 2615 h 3181"/>
                <a:gd name="T10" fmla="*/ 1715 w 3393"/>
                <a:gd name="T11" fmla="*/ 2612 h 3181"/>
                <a:gd name="T12" fmla="*/ 1669 w 3393"/>
                <a:gd name="T13" fmla="*/ 2576 h 3181"/>
                <a:gd name="T14" fmla="*/ 1651 w 3393"/>
                <a:gd name="T15" fmla="*/ 2519 h 3181"/>
                <a:gd name="T16" fmla="*/ 563 w 3393"/>
                <a:gd name="T17" fmla="*/ 2278 h 3181"/>
                <a:gd name="T18" fmla="*/ 501 w 3393"/>
                <a:gd name="T19" fmla="*/ 2256 h 3181"/>
                <a:gd name="T20" fmla="*/ 466 w 3393"/>
                <a:gd name="T21" fmla="*/ 2201 h 3181"/>
                <a:gd name="T22" fmla="*/ 474 w 3393"/>
                <a:gd name="T23" fmla="*/ 2135 h 3181"/>
                <a:gd name="T24" fmla="*/ 519 w 3393"/>
                <a:gd name="T25" fmla="*/ 2090 h 3181"/>
                <a:gd name="T26" fmla="*/ 1739 w 3393"/>
                <a:gd name="T27" fmla="*/ 2079 h 3181"/>
                <a:gd name="T28" fmla="*/ 1768 w 3393"/>
                <a:gd name="T29" fmla="*/ 1966 h 3181"/>
                <a:gd name="T30" fmla="*/ 540 w 3393"/>
                <a:gd name="T31" fmla="*/ 1935 h 3181"/>
                <a:gd name="T32" fmla="*/ 485 w 3393"/>
                <a:gd name="T33" fmla="*/ 1901 h 3181"/>
                <a:gd name="T34" fmla="*/ 464 w 3393"/>
                <a:gd name="T35" fmla="*/ 1839 h 3181"/>
                <a:gd name="T36" fmla="*/ 485 w 3393"/>
                <a:gd name="T37" fmla="*/ 1777 h 3181"/>
                <a:gd name="T38" fmla="*/ 540 w 3393"/>
                <a:gd name="T39" fmla="*/ 1742 h 3181"/>
                <a:gd name="T40" fmla="*/ 2000 w 3393"/>
                <a:gd name="T41" fmla="*/ 1578 h 3181"/>
                <a:gd name="T42" fmla="*/ 1942 w 3393"/>
                <a:gd name="T43" fmla="*/ 1598 h 3181"/>
                <a:gd name="T44" fmla="*/ 519 w 3393"/>
                <a:gd name="T45" fmla="*/ 1587 h 3181"/>
                <a:gd name="T46" fmla="*/ 474 w 3393"/>
                <a:gd name="T47" fmla="*/ 1542 h 3181"/>
                <a:gd name="T48" fmla="*/ 466 w 3393"/>
                <a:gd name="T49" fmla="*/ 1476 h 3181"/>
                <a:gd name="T50" fmla="*/ 501 w 3393"/>
                <a:gd name="T51" fmla="*/ 1421 h 3181"/>
                <a:gd name="T52" fmla="*/ 563 w 3393"/>
                <a:gd name="T53" fmla="*/ 1399 h 3181"/>
                <a:gd name="T54" fmla="*/ 1986 w 3393"/>
                <a:gd name="T55" fmla="*/ 1410 h 3181"/>
                <a:gd name="T56" fmla="*/ 2030 w 3393"/>
                <a:gd name="T57" fmla="*/ 1455 h 3181"/>
                <a:gd name="T58" fmla="*/ 2041 w 3393"/>
                <a:gd name="T59" fmla="*/ 1506 h 3181"/>
                <a:gd name="T60" fmla="*/ 2214 w 3393"/>
                <a:gd name="T61" fmla="*/ 392 h 3181"/>
                <a:gd name="T62" fmla="*/ 2997 w 3393"/>
                <a:gd name="T63" fmla="*/ 301 h 3181"/>
                <a:gd name="T64" fmla="*/ 3037 w 3393"/>
                <a:gd name="T65" fmla="*/ 234 h 3181"/>
                <a:gd name="T66" fmla="*/ 3036 w 3393"/>
                <a:gd name="T67" fmla="*/ 5 h 3181"/>
                <a:gd name="T68" fmla="*/ 3363 w 3393"/>
                <a:gd name="T69" fmla="*/ 202 h 3181"/>
                <a:gd name="T70" fmla="*/ 3391 w 3393"/>
                <a:gd name="T71" fmla="*/ 259 h 3181"/>
                <a:gd name="T72" fmla="*/ 3378 w 3393"/>
                <a:gd name="T73" fmla="*/ 324 h 3181"/>
                <a:gd name="T74" fmla="*/ 2409 w 3393"/>
                <a:gd name="T75" fmla="*/ 3105 h 3181"/>
                <a:gd name="T76" fmla="*/ 2375 w 3393"/>
                <a:gd name="T77" fmla="*/ 3160 h 3181"/>
                <a:gd name="T78" fmla="*/ 2313 w 3393"/>
                <a:gd name="T79" fmla="*/ 3181 h 3181"/>
                <a:gd name="T80" fmla="*/ 56 w 3393"/>
                <a:gd name="T81" fmla="*/ 3171 h 3181"/>
                <a:gd name="T82" fmla="*/ 10 w 3393"/>
                <a:gd name="T83" fmla="*/ 3126 h 3181"/>
                <a:gd name="T84" fmla="*/ 0 w 3393"/>
                <a:gd name="T85" fmla="*/ 293 h 3181"/>
                <a:gd name="T86" fmla="*/ 22 w 3393"/>
                <a:gd name="T87" fmla="*/ 231 h 3181"/>
                <a:gd name="T88" fmla="*/ 76 w 3393"/>
                <a:gd name="T89" fmla="*/ 197 h 3181"/>
                <a:gd name="T90" fmla="*/ 2336 w 3393"/>
                <a:gd name="T91" fmla="*/ 197 h 3181"/>
                <a:gd name="T92" fmla="*/ 2391 w 3393"/>
                <a:gd name="T93" fmla="*/ 231 h 3181"/>
                <a:gd name="T94" fmla="*/ 2412 w 3393"/>
                <a:gd name="T95" fmla="*/ 293 h 3181"/>
                <a:gd name="T96" fmla="*/ 2930 w 3393"/>
                <a:gd name="T97" fmla="*/ 32 h 3181"/>
                <a:gd name="T98" fmla="*/ 2979 w 3393"/>
                <a:gd name="T99" fmla="*/ 3 h 3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93" h="3181">
                  <a:moveTo>
                    <a:pt x="2895" y="471"/>
                  </a:moveTo>
                  <a:lnTo>
                    <a:pt x="1947" y="2054"/>
                  </a:lnTo>
                  <a:lnTo>
                    <a:pt x="1903" y="2262"/>
                  </a:lnTo>
                  <a:lnTo>
                    <a:pt x="2068" y="2126"/>
                  </a:lnTo>
                  <a:lnTo>
                    <a:pt x="3017" y="543"/>
                  </a:lnTo>
                  <a:lnTo>
                    <a:pt x="2895" y="471"/>
                  </a:lnTo>
                  <a:close/>
                  <a:moveTo>
                    <a:pt x="197" y="392"/>
                  </a:moveTo>
                  <a:lnTo>
                    <a:pt x="197" y="2983"/>
                  </a:lnTo>
                  <a:lnTo>
                    <a:pt x="2214" y="2983"/>
                  </a:lnTo>
                  <a:lnTo>
                    <a:pt x="2214" y="2260"/>
                  </a:lnTo>
                  <a:lnTo>
                    <a:pt x="2211" y="2264"/>
                  </a:lnTo>
                  <a:lnTo>
                    <a:pt x="2207" y="2268"/>
                  </a:lnTo>
                  <a:lnTo>
                    <a:pt x="1813" y="2595"/>
                  </a:lnTo>
                  <a:lnTo>
                    <a:pt x="1794" y="2608"/>
                  </a:lnTo>
                  <a:lnTo>
                    <a:pt x="1772" y="2615"/>
                  </a:lnTo>
                  <a:lnTo>
                    <a:pt x="1749" y="2618"/>
                  </a:lnTo>
                  <a:lnTo>
                    <a:pt x="1732" y="2616"/>
                  </a:lnTo>
                  <a:lnTo>
                    <a:pt x="1715" y="2612"/>
                  </a:lnTo>
                  <a:lnTo>
                    <a:pt x="1699" y="2604"/>
                  </a:lnTo>
                  <a:lnTo>
                    <a:pt x="1682" y="2591"/>
                  </a:lnTo>
                  <a:lnTo>
                    <a:pt x="1669" y="2576"/>
                  </a:lnTo>
                  <a:lnTo>
                    <a:pt x="1660" y="2558"/>
                  </a:lnTo>
                  <a:lnTo>
                    <a:pt x="1653" y="2539"/>
                  </a:lnTo>
                  <a:lnTo>
                    <a:pt x="1651" y="2519"/>
                  </a:lnTo>
                  <a:lnTo>
                    <a:pt x="1653" y="2499"/>
                  </a:lnTo>
                  <a:lnTo>
                    <a:pt x="1699" y="2278"/>
                  </a:lnTo>
                  <a:lnTo>
                    <a:pt x="563" y="2278"/>
                  </a:lnTo>
                  <a:lnTo>
                    <a:pt x="540" y="2275"/>
                  </a:lnTo>
                  <a:lnTo>
                    <a:pt x="519" y="2268"/>
                  </a:lnTo>
                  <a:lnTo>
                    <a:pt x="501" y="2256"/>
                  </a:lnTo>
                  <a:lnTo>
                    <a:pt x="485" y="2241"/>
                  </a:lnTo>
                  <a:lnTo>
                    <a:pt x="474" y="2222"/>
                  </a:lnTo>
                  <a:lnTo>
                    <a:pt x="466" y="2201"/>
                  </a:lnTo>
                  <a:lnTo>
                    <a:pt x="464" y="2179"/>
                  </a:lnTo>
                  <a:lnTo>
                    <a:pt x="466" y="2156"/>
                  </a:lnTo>
                  <a:lnTo>
                    <a:pt x="474" y="2135"/>
                  </a:lnTo>
                  <a:lnTo>
                    <a:pt x="485" y="2117"/>
                  </a:lnTo>
                  <a:lnTo>
                    <a:pt x="501" y="2101"/>
                  </a:lnTo>
                  <a:lnTo>
                    <a:pt x="519" y="2090"/>
                  </a:lnTo>
                  <a:lnTo>
                    <a:pt x="540" y="2083"/>
                  </a:lnTo>
                  <a:lnTo>
                    <a:pt x="563" y="2079"/>
                  </a:lnTo>
                  <a:lnTo>
                    <a:pt x="1739" y="2079"/>
                  </a:lnTo>
                  <a:lnTo>
                    <a:pt x="1756" y="1997"/>
                  </a:lnTo>
                  <a:lnTo>
                    <a:pt x="1761" y="1981"/>
                  </a:lnTo>
                  <a:lnTo>
                    <a:pt x="1768" y="1966"/>
                  </a:lnTo>
                  <a:lnTo>
                    <a:pt x="1786" y="1938"/>
                  </a:lnTo>
                  <a:lnTo>
                    <a:pt x="563" y="1938"/>
                  </a:lnTo>
                  <a:lnTo>
                    <a:pt x="540" y="1935"/>
                  </a:lnTo>
                  <a:lnTo>
                    <a:pt x="519" y="1927"/>
                  </a:lnTo>
                  <a:lnTo>
                    <a:pt x="501" y="1916"/>
                  </a:lnTo>
                  <a:lnTo>
                    <a:pt x="485" y="1901"/>
                  </a:lnTo>
                  <a:lnTo>
                    <a:pt x="474" y="1882"/>
                  </a:lnTo>
                  <a:lnTo>
                    <a:pt x="466" y="1861"/>
                  </a:lnTo>
                  <a:lnTo>
                    <a:pt x="464" y="1839"/>
                  </a:lnTo>
                  <a:lnTo>
                    <a:pt x="466" y="1816"/>
                  </a:lnTo>
                  <a:lnTo>
                    <a:pt x="474" y="1795"/>
                  </a:lnTo>
                  <a:lnTo>
                    <a:pt x="485" y="1777"/>
                  </a:lnTo>
                  <a:lnTo>
                    <a:pt x="501" y="1761"/>
                  </a:lnTo>
                  <a:lnTo>
                    <a:pt x="519" y="1750"/>
                  </a:lnTo>
                  <a:lnTo>
                    <a:pt x="540" y="1742"/>
                  </a:lnTo>
                  <a:lnTo>
                    <a:pt x="563" y="1739"/>
                  </a:lnTo>
                  <a:lnTo>
                    <a:pt x="1903" y="1739"/>
                  </a:lnTo>
                  <a:lnTo>
                    <a:pt x="2000" y="1578"/>
                  </a:lnTo>
                  <a:lnTo>
                    <a:pt x="1983" y="1588"/>
                  </a:lnTo>
                  <a:lnTo>
                    <a:pt x="1963" y="1596"/>
                  </a:lnTo>
                  <a:lnTo>
                    <a:pt x="1942" y="1598"/>
                  </a:lnTo>
                  <a:lnTo>
                    <a:pt x="563" y="1598"/>
                  </a:lnTo>
                  <a:lnTo>
                    <a:pt x="540" y="1595"/>
                  </a:lnTo>
                  <a:lnTo>
                    <a:pt x="519" y="1587"/>
                  </a:lnTo>
                  <a:lnTo>
                    <a:pt x="501" y="1576"/>
                  </a:lnTo>
                  <a:lnTo>
                    <a:pt x="485" y="1561"/>
                  </a:lnTo>
                  <a:lnTo>
                    <a:pt x="474" y="1542"/>
                  </a:lnTo>
                  <a:lnTo>
                    <a:pt x="466" y="1521"/>
                  </a:lnTo>
                  <a:lnTo>
                    <a:pt x="464" y="1498"/>
                  </a:lnTo>
                  <a:lnTo>
                    <a:pt x="466" y="1476"/>
                  </a:lnTo>
                  <a:lnTo>
                    <a:pt x="474" y="1455"/>
                  </a:lnTo>
                  <a:lnTo>
                    <a:pt x="485" y="1436"/>
                  </a:lnTo>
                  <a:lnTo>
                    <a:pt x="501" y="1421"/>
                  </a:lnTo>
                  <a:lnTo>
                    <a:pt x="519" y="1410"/>
                  </a:lnTo>
                  <a:lnTo>
                    <a:pt x="540" y="1402"/>
                  </a:lnTo>
                  <a:lnTo>
                    <a:pt x="563" y="1399"/>
                  </a:lnTo>
                  <a:lnTo>
                    <a:pt x="1942" y="1399"/>
                  </a:lnTo>
                  <a:lnTo>
                    <a:pt x="1964" y="1402"/>
                  </a:lnTo>
                  <a:lnTo>
                    <a:pt x="1986" y="1410"/>
                  </a:lnTo>
                  <a:lnTo>
                    <a:pt x="2003" y="1421"/>
                  </a:lnTo>
                  <a:lnTo>
                    <a:pt x="2019" y="1436"/>
                  </a:lnTo>
                  <a:lnTo>
                    <a:pt x="2030" y="1455"/>
                  </a:lnTo>
                  <a:lnTo>
                    <a:pt x="2039" y="1476"/>
                  </a:lnTo>
                  <a:lnTo>
                    <a:pt x="2041" y="1498"/>
                  </a:lnTo>
                  <a:lnTo>
                    <a:pt x="2041" y="1506"/>
                  </a:lnTo>
                  <a:lnTo>
                    <a:pt x="2040" y="1513"/>
                  </a:lnTo>
                  <a:lnTo>
                    <a:pt x="2214" y="1221"/>
                  </a:lnTo>
                  <a:lnTo>
                    <a:pt x="2214" y="392"/>
                  </a:lnTo>
                  <a:lnTo>
                    <a:pt x="197" y="392"/>
                  </a:lnTo>
                  <a:close/>
                  <a:moveTo>
                    <a:pt x="3037" y="234"/>
                  </a:moveTo>
                  <a:lnTo>
                    <a:pt x="2997" y="301"/>
                  </a:lnTo>
                  <a:lnTo>
                    <a:pt x="3118" y="374"/>
                  </a:lnTo>
                  <a:lnTo>
                    <a:pt x="3158" y="307"/>
                  </a:lnTo>
                  <a:lnTo>
                    <a:pt x="3037" y="234"/>
                  </a:lnTo>
                  <a:close/>
                  <a:moveTo>
                    <a:pt x="2998" y="0"/>
                  </a:moveTo>
                  <a:lnTo>
                    <a:pt x="3018" y="1"/>
                  </a:lnTo>
                  <a:lnTo>
                    <a:pt x="3036" y="5"/>
                  </a:lnTo>
                  <a:lnTo>
                    <a:pt x="3054" y="13"/>
                  </a:lnTo>
                  <a:lnTo>
                    <a:pt x="3345" y="188"/>
                  </a:lnTo>
                  <a:lnTo>
                    <a:pt x="3363" y="202"/>
                  </a:lnTo>
                  <a:lnTo>
                    <a:pt x="3377" y="219"/>
                  </a:lnTo>
                  <a:lnTo>
                    <a:pt x="3386" y="238"/>
                  </a:lnTo>
                  <a:lnTo>
                    <a:pt x="3391" y="259"/>
                  </a:lnTo>
                  <a:lnTo>
                    <a:pt x="3393" y="282"/>
                  </a:lnTo>
                  <a:lnTo>
                    <a:pt x="3388" y="302"/>
                  </a:lnTo>
                  <a:lnTo>
                    <a:pt x="3378" y="324"/>
                  </a:lnTo>
                  <a:lnTo>
                    <a:pt x="2412" y="1936"/>
                  </a:lnTo>
                  <a:lnTo>
                    <a:pt x="2412" y="3082"/>
                  </a:lnTo>
                  <a:lnTo>
                    <a:pt x="2409" y="3105"/>
                  </a:lnTo>
                  <a:lnTo>
                    <a:pt x="2402" y="3126"/>
                  </a:lnTo>
                  <a:lnTo>
                    <a:pt x="2391" y="3144"/>
                  </a:lnTo>
                  <a:lnTo>
                    <a:pt x="2375" y="3160"/>
                  </a:lnTo>
                  <a:lnTo>
                    <a:pt x="2357" y="3171"/>
                  </a:lnTo>
                  <a:lnTo>
                    <a:pt x="2336" y="3178"/>
                  </a:lnTo>
                  <a:lnTo>
                    <a:pt x="2313" y="3181"/>
                  </a:lnTo>
                  <a:lnTo>
                    <a:pt x="99" y="3181"/>
                  </a:lnTo>
                  <a:lnTo>
                    <a:pt x="76" y="3178"/>
                  </a:lnTo>
                  <a:lnTo>
                    <a:pt x="56" y="3171"/>
                  </a:lnTo>
                  <a:lnTo>
                    <a:pt x="37" y="3160"/>
                  </a:lnTo>
                  <a:lnTo>
                    <a:pt x="22" y="3144"/>
                  </a:lnTo>
                  <a:lnTo>
                    <a:pt x="10" y="3126"/>
                  </a:lnTo>
                  <a:lnTo>
                    <a:pt x="3" y="3105"/>
                  </a:lnTo>
                  <a:lnTo>
                    <a:pt x="0" y="3082"/>
                  </a:lnTo>
                  <a:lnTo>
                    <a:pt x="0" y="293"/>
                  </a:lnTo>
                  <a:lnTo>
                    <a:pt x="3" y="270"/>
                  </a:lnTo>
                  <a:lnTo>
                    <a:pt x="10" y="250"/>
                  </a:lnTo>
                  <a:lnTo>
                    <a:pt x="22" y="231"/>
                  </a:lnTo>
                  <a:lnTo>
                    <a:pt x="37" y="216"/>
                  </a:lnTo>
                  <a:lnTo>
                    <a:pt x="56" y="204"/>
                  </a:lnTo>
                  <a:lnTo>
                    <a:pt x="76" y="197"/>
                  </a:lnTo>
                  <a:lnTo>
                    <a:pt x="99" y="194"/>
                  </a:lnTo>
                  <a:lnTo>
                    <a:pt x="2313" y="194"/>
                  </a:lnTo>
                  <a:lnTo>
                    <a:pt x="2336" y="197"/>
                  </a:lnTo>
                  <a:lnTo>
                    <a:pt x="2357" y="204"/>
                  </a:lnTo>
                  <a:lnTo>
                    <a:pt x="2375" y="216"/>
                  </a:lnTo>
                  <a:lnTo>
                    <a:pt x="2391" y="231"/>
                  </a:lnTo>
                  <a:lnTo>
                    <a:pt x="2402" y="250"/>
                  </a:lnTo>
                  <a:lnTo>
                    <a:pt x="2409" y="270"/>
                  </a:lnTo>
                  <a:lnTo>
                    <a:pt x="2412" y="293"/>
                  </a:lnTo>
                  <a:lnTo>
                    <a:pt x="2412" y="892"/>
                  </a:lnTo>
                  <a:lnTo>
                    <a:pt x="2918" y="47"/>
                  </a:lnTo>
                  <a:lnTo>
                    <a:pt x="2930" y="32"/>
                  </a:lnTo>
                  <a:lnTo>
                    <a:pt x="2944" y="19"/>
                  </a:lnTo>
                  <a:lnTo>
                    <a:pt x="2961" y="9"/>
                  </a:lnTo>
                  <a:lnTo>
                    <a:pt x="2979" y="3"/>
                  </a:lnTo>
                  <a:lnTo>
                    <a:pt x="2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63FBC37-6843-9E92-AC68-E9585935F524}"/>
              </a:ext>
            </a:extLst>
          </p:cNvPr>
          <p:cNvSpPr txBox="1"/>
          <p:nvPr/>
        </p:nvSpPr>
        <p:spPr>
          <a:xfrm>
            <a:off x="2448731" y="1915392"/>
            <a:ext cx="5517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Аналитический обзор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"Зеленая повестка" устойчивого развития городов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0A7292-B3E8-BB05-1B5D-CE75D1FC5615}"/>
              </a:ext>
            </a:extLst>
          </p:cNvPr>
          <p:cNvSpPr txBox="1"/>
          <p:nvPr/>
        </p:nvSpPr>
        <p:spPr>
          <a:xfrm>
            <a:off x="2379478" y="4159674"/>
            <a:ext cx="5517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Публичный доклад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"Зеленая повестка" устойчивого развития городов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E501B5-EC63-7B55-5A27-8947B18C5361}"/>
              </a:ext>
            </a:extLst>
          </p:cNvPr>
          <p:cNvSpPr txBox="1"/>
          <p:nvPr/>
        </p:nvSpPr>
        <p:spPr>
          <a:xfrm>
            <a:off x="994667" y="6163615"/>
            <a:ext cx="99375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rebuchet MS" panose="020B0703020202090204" pitchFamily="34" charset="0"/>
              </a:rPr>
              <a:t>Подготовлено за счет средств Целевого капитала Фонда «Институт экономики города» </a:t>
            </a:r>
            <a:endParaRPr lang="ru-RU" sz="1600" dirty="0">
              <a:latin typeface="Trebuchet MS" panose="020B0703020202090204" pitchFamily="34" charset="0"/>
            </a:endParaRPr>
          </a:p>
        </p:txBody>
      </p:sp>
      <p:sp>
        <p:nvSpPr>
          <p:cNvPr id="19" name="Стрелка вправо 18">
            <a:extLst>
              <a:ext uri="{FF2B5EF4-FFF2-40B4-BE49-F238E27FC236}">
                <a16:creationId xmlns:a16="http://schemas.microsoft.com/office/drawing/2014/main" id="{7A34EFE4-4112-AB68-B07C-0A7839671CD5}"/>
              </a:ext>
            </a:extLst>
          </p:cNvPr>
          <p:cNvSpPr/>
          <p:nvPr/>
        </p:nvSpPr>
        <p:spPr>
          <a:xfrm>
            <a:off x="7896875" y="3115721"/>
            <a:ext cx="797674" cy="10439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6840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5929" y="270289"/>
            <a:ext cx="11441271" cy="545946"/>
          </a:xfrm>
        </p:spPr>
        <p:txBody>
          <a:bodyPr/>
          <a:lstStyle/>
          <a:p>
            <a:r>
              <a:rPr lang="ru-RU" sz="2400" dirty="0"/>
              <a:t>Какие концепции находятся в контуре зеленой повестки градостроительного развития и строительства? Как они связаны с устойчивым развитием?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27565813"/>
              </p:ext>
            </p:extLst>
          </p:nvPr>
        </p:nvGraphicFramePr>
        <p:xfrm>
          <a:off x="7718961" y="1205264"/>
          <a:ext cx="3979609" cy="512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35DADD7-5CDC-C34D-8B7A-97114C81DE80}"/>
              </a:ext>
            </a:extLst>
          </p:cNvPr>
          <p:cNvSpPr txBox="1"/>
          <p:nvPr/>
        </p:nvSpPr>
        <p:spPr>
          <a:xfrm>
            <a:off x="362801" y="1266252"/>
            <a:ext cx="6999899" cy="9194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 defTabSz="457200"/>
            <a:r>
              <a:rPr lang="ru-RU" sz="1600" b="1" i="1" dirty="0">
                <a:solidFill>
                  <a:srgbClr val="262626"/>
                </a:solidFill>
                <a:latin typeface="Trebuchet MS" panose="020B0603020202020204"/>
              </a:rPr>
              <a:t>Критерии максимизации общественного благосостояния </a:t>
            </a:r>
            <a:r>
              <a:rPr lang="en-US" sz="1600" b="1" i="1" dirty="0">
                <a:solidFill>
                  <a:srgbClr val="262626"/>
                </a:solidFill>
                <a:latin typeface="Trebuchet MS" panose="020B0603020202020204"/>
              </a:rPr>
              <a:t>(</a:t>
            </a:r>
            <a:r>
              <a:rPr lang="ru-RU" sz="1600" b="1" i="1" dirty="0">
                <a:solidFill>
                  <a:srgbClr val="262626"/>
                </a:solidFill>
                <a:latin typeface="Trebuchet MS" panose="020B0603020202020204"/>
              </a:rPr>
              <a:t>Парето-оптимум) с точки зрения физической среды города, как фактора устойчивого развития</a:t>
            </a:r>
            <a:r>
              <a:rPr lang="en-US" sz="1600" b="1" i="1" dirty="0">
                <a:solidFill>
                  <a:srgbClr val="262626"/>
                </a:solidFill>
                <a:latin typeface="Trebuchet MS" panose="020B0603020202020204"/>
              </a:rPr>
              <a:t>:</a:t>
            </a:r>
            <a:endParaRPr lang="ru-RU" sz="1600" b="1" i="1" dirty="0">
              <a:solidFill>
                <a:srgbClr val="262626"/>
              </a:solidFill>
              <a:latin typeface="Trebuchet MS" panose="020B0603020202020204"/>
            </a:endParaRPr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2A409A8E-9487-D5CD-C647-C82616FCAB93}"/>
              </a:ext>
            </a:extLst>
          </p:cNvPr>
          <p:cNvSpPr/>
          <p:nvPr/>
        </p:nvSpPr>
        <p:spPr>
          <a:xfrm>
            <a:off x="6828311" y="3204836"/>
            <a:ext cx="665018" cy="11291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FC01FD-33DD-6D29-8E15-4BDEA1A9F71A}"/>
              </a:ext>
            </a:extLst>
          </p:cNvPr>
          <p:cNvSpPr txBox="1"/>
          <p:nvPr/>
        </p:nvSpPr>
        <p:spPr>
          <a:xfrm>
            <a:off x="1817526" y="4948571"/>
            <a:ext cx="46901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среда города </a:t>
            </a:r>
            <a:r>
              <a:rPr lang="ru-RU" sz="1400" b="1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должна создавать избыточного бремени для последующего поколения горожан</a:t>
            </a:r>
            <a:r>
              <a:rPr lang="ru-RU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(каждое поколение должно нести тот объем затрат на содержание и развитие физической среды, который соответствует объему его потребления, но не меньше него)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F56424-62EB-1475-6F95-696DDD92D498}"/>
              </a:ext>
            </a:extLst>
          </p:cNvPr>
          <p:cNvSpPr txBox="1"/>
          <p:nvPr/>
        </p:nvSpPr>
        <p:spPr>
          <a:xfrm>
            <a:off x="1817527" y="2462190"/>
            <a:ext cx="47851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среда города должна способствовать </a:t>
            </a:r>
            <a:r>
              <a:rPr lang="ru-RU" sz="1400" b="1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снижению потребления энергии по отношению к ВВП и снижению объемов выбросов парниковых газов по отношению к ВВП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82BB9F-1CB3-40AB-2C1A-8C8C4501C387}"/>
              </a:ext>
            </a:extLst>
          </p:cNvPr>
          <p:cNvSpPr txBox="1"/>
          <p:nvPr/>
        </p:nvSpPr>
        <p:spPr>
          <a:xfrm>
            <a:off x="1817526" y="3580113"/>
            <a:ext cx="469015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среда города должна обеспечивать </a:t>
            </a:r>
            <a:r>
              <a:rPr lang="ru-RU" sz="1400" b="1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доступность проживания </a:t>
            </a:r>
            <a:r>
              <a:rPr lang="ru-RU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ней для горожан с точки зрения возможности для максимального числа горожан </a:t>
            </a:r>
            <a:r>
              <a:rPr lang="ru-RU" sz="1400" b="1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 оплачивать как частные, так и общественные блага в городе</a:t>
            </a:r>
          </a:p>
        </p:txBody>
      </p:sp>
      <p:grpSp>
        <p:nvGrpSpPr>
          <p:cNvPr id="21" name="Group 878">
            <a:extLst>
              <a:ext uri="{FF2B5EF4-FFF2-40B4-BE49-F238E27FC236}">
                <a16:creationId xmlns:a16="http://schemas.microsoft.com/office/drawing/2014/main" id="{5657F3EE-8DF6-8A25-808D-3028E14911FF}"/>
              </a:ext>
            </a:extLst>
          </p:cNvPr>
          <p:cNvGrpSpPr/>
          <p:nvPr/>
        </p:nvGrpSpPr>
        <p:grpSpPr>
          <a:xfrm>
            <a:off x="609037" y="2524545"/>
            <a:ext cx="803633" cy="825264"/>
            <a:chOff x="2616200" y="3525838"/>
            <a:chExt cx="379413" cy="423863"/>
          </a:xfrm>
          <a:solidFill>
            <a:schemeClr val="accent1"/>
          </a:solidFill>
        </p:grpSpPr>
        <p:sp>
          <p:nvSpPr>
            <p:cNvPr id="22" name="Freeform 247">
              <a:extLst>
                <a:ext uri="{FF2B5EF4-FFF2-40B4-BE49-F238E27FC236}">
                  <a16:creationId xmlns:a16="http://schemas.microsoft.com/office/drawing/2014/main" id="{EA27C104-A2CF-70B7-5A74-D06975812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700" y="3641726"/>
              <a:ext cx="252413" cy="153988"/>
            </a:xfrm>
            <a:custGeom>
              <a:avLst/>
              <a:gdLst>
                <a:gd name="T0" fmla="*/ 142 w 2076"/>
                <a:gd name="T1" fmla="*/ 5 h 1265"/>
                <a:gd name="T2" fmla="*/ 183 w 2076"/>
                <a:gd name="T3" fmla="*/ 31 h 1265"/>
                <a:gd name="T4" fmla="*/ 661 w 2076"/>
                <a:gd name="T5" fmla="*/ 506 h 1265"/>
                <a:gd name="T6" fmla="*/ 716 w 2076"/>
                <a:gd name="T7" fmla="*/ 534 h 1265"/>
                <a:gd name="T8" fmla="*/ 775 w 2076"/>
                <a:gd name="T9" fmla="*/ 547 h 1265"/>
                <a:gd name="T10" fmla="*/ 836 w 2076"/>
                <a:gd name="T11" fmla="*/ 541 h 1265"/>
                <a:gd name="T12" fmla="*/ 893 w 2076"/>
                <a:gd name="T13" fmla="*/ 517 h 1265"/>
                <a:gd name="T14" fmla="*/ 960 w 2076"/>
                <a:gd name="T15" fmla="*/ 470 h 1265"/>
                <a:gd name="T16" fmla="*/ 1048 w 2076"/>
                <a:gd name="T17" fmla="*/ 428 h 1265"/>
                <a:gd name="T18" fmla="*/ 1139 w 2076"/>
                <a:gd name="T19" fmla="*/ 405 h 1265"/>
                <a:gd name="T20" fmla="*/ 1233 w 2076"/>
                <a:gd name="T21" fmla="*/ 405 h 1265"/>
                <a:gd name="T22" fmla="*/ 1325 w 2076"/>
                <a:gd name="T23" fmla="*/ 425 h 1265"/>
                <a:gd name="T24" fmla="*/ 1412 w 2076"/>
                <a:gd name="T25" fmla="*/ 467 h 1265"/>
                <a:gd name="T26" fmla="*/ 1489 w 2076"/>
                <a:gd name="T27" fmla="*/ 528 h 1265"/>
                <a:gd name="T28" fmla="*/ 1862 w 2076"/>
                <a:gd name="T29" fmla="*/ 779 h 1265"/>
                <a:gd name="T30" fmla="*/ 1872 w 2076"/>
                <a:gd name="T31" fmla="*/ 732 h 1265"/>
                <a:gd name="T32" fmla="*/ 1902 w 2076"/>
                <a:gd name="T33" fmla="*/ 695 h 1265"/>
                <a:gd name="T34" fmla="*/ 1944 w 2076"/>
                <a:gd name="T35" fmla="*/ 675 h 1265"/>
                <a:gd name="T36" fmla="*/ 1994 w 2076"/>
                <a:gd name="T37" fmla="*/ 675 h 1265"/>
                <a:gd name="T38" fmla="*/ 2036 w 2076"/>
                <a:gd name="T39" fmla="*/ 695 h 1265"/>
                <a:gd name="T40" fmla="*/ 2064 w 2076"/>
                <a:gd name="T41" fmla="*/ 732 h 1265"/>
                <a:gd name="T42" fmla="*/ 2076 w 2076"/>
                <a:gd name="T43" fmla="*/ 779 h 1265"/>
                <a:gd name="T44" fmla="*/ 2073 w 2076"/>
                <a:gd name="T45" fmla="*/ 1181 h 1265"/>
                <a:gd name="T46" fmla="*/ 2052 w 2076"/>
                <a:gd name="T47" fmla="*/ 1224 h 1265"/>
                <a:gd name="T48" fmla="*/ 2016 w 2076"/>
                <a:gd name="T49" fmla="*/ 1253 h 1265"/>
                <a:gd name="T50" fmla="*/ 1968 w 2076"/>
                <a:gd name="T51" fmla="*/ 1265 h 1265"/>
                <a:gd name="T52" fmla="*/ 1566 w 2076"/>
                <a:gd name="T53" fmla="*/ 1262 h 1265"/>
                <a:gd name="T54" fmla="*/ 1523 w 2076"/>
                <a:gd name="T55" fmla="*/ 1241 h 1265"/>
                <a:gd name="T56" fmla="*/ 1494 w 2076"/>
                <a:gd name="T57" fmla="*/ 1205 h 1265"/>
                <a:gd name="T58" fmla="*/ 1483 w 2076"/>
                <a:gd name="T59" fmla="*/ 1157 h 1265"/>
                <a:gd name="T60" fmla="*/ 1494 w 2076"/>
                <a:gd name="T61" fmla="*/ 1110 h 1265"/>
                <a:gd name="T62" fmla="*/ 1523 w 2076"/>
                <a:gd name="T63" fmla="*/ 1074 h 1265"/>
                <a:gd name="T64" fmla="*/ 1566 w 2076"/>
                <a:gd name="T65" fmla="*/ 1053 h 1265"/>
                <a:gd name="T66" fmla="*/ 1709 w 2076"/>
                <a:gd name="T67" fmla="*/ 1049 h 1265"/>
                <a:gd name="T68" fmla="*/ 1314 w 2076"/>
                <a:gd name="T69" fmla="*/ 659 h 1265"/>
                <a:gd name="T70" fmla="*/ 1259 w 2076"/>
                <a:gd name="T71" fmla="*/ 629 h 1265"/>
                <a:gd name="T72" fmla="*/ 1200 w 2076"/>
                <a:gd name="T73" fmla="*/ 618 h 1265"/>
                <a:gd name="T74" fmla="*/ 1138 w 2076"/>
                <a:gd name="T75" fmla="*/ 624 h 1265"/>
                <a:gd name="T76" fmla="*/ 1081 w 2076"/>
                <a:gd name="T77" fmla="*/ 647 h 1265"/>
                <a:gd name="T78" fmla="*/ 1015 w 2076"/>
                <a:gd name="T79" fmla="*/ 695 h 1265"/>
                <a:gd name="T80" fmla="*/ 927 w 2076"/>
                <a:gd name="T81" fmla="*/ 737 h 1265"/>
                <a:gd name="T82" fmla="*/ 835 w 2076"/>
                <a:gd name="T83" fmla="*/ 758 h 1265"/>
                <a:gd name="T84" fmla="*/ 741 w 2076"/>
                <a:gd name="T85" fmla="*/ 759 h 1265"/>
                <a:gd name="T86" fmla="*/ 650 w 2076"/>
                <a:gd name="T87" fmla="*/ 739 h 1265"/>
                <a:gd name="T88" fmla="*/ 563 w 2076"/>
                <a:gd name="T89" fmla="*/ 698 h 1265"/>
                <a:gd name="T90" fmla="*/ 485 w 2076"/>
                <a:gd name="T91" fmla="*/ 637 h 1265"/>
                <a:gd name="T92" fmla="*/ 16 w 2076"/>
                <a:gd name="T93" fmla="*/ 163 h 1265"/>
                <a:gd name="T94" fmla="*/ 0 w 2076"/>
                <a:gd name="T95" fmla="*/ 118 h 1265"/>
                <a:gd name="T96" fmla="*/ 6 w 2076"/>
                <a:gd name="T97" fmla="*/ 72 h 1265"/>
                <a:gd name="T98" fmla="*/ 31 w 2076"/>
                <a:gd name="T99" fmla="*/ 31 h 1265"/>
                <a:gd name="T100" fmla="*/ 72 w 2076"/>
                <a:gd name="T101" fmla="*/ 5 h 1265"/>
                <a:gd name="T102" fmla="*/ 119 w 2076"/>
                <a:gd name="T103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76" h="1265">
                  <a:moveTo>
                    <a:pt x="119" y="0"/>
                  </a:moveTo>
                  <a:lnTo>
                    <a:pt x="142" y="5"/>
                  </a:lnTo>
                  <a:lnTo>
                    <a:pt x="163" y="15"/>
                  </a:lnTo>
                  <a:lnTo>
                    <a:pt x="183" y="31"/>
                  </a:lnTo>
                  <a:lnTo>
                    <a:pt x="637" y="485"/>
                  </a:lnTo>
                  <a:lnTo>
                    <a:pt x="661" y="506"/>
                  </a:lnTo>
                  <a:lnTo>
                    <a:pt x="688" y="523"/>
                  </a:lnTo>
                  <a:lnTo>
                    <a:pt x="716" y="534"/>
                  </a:lnTo>
                  <a:lnTo>
                    <a:pt x="746" y="543"/>
                  </a:lnTo>
                  <a:lnTo>
                    <a:pt x="775" y="547"/>
                  </a:lnTo>
                  <a:lnTo>
                    <a:pt x="806" y="546"/>
                  </a:lnTo>
                  <a:lnTo>
                    <a:pt x="836" y="541"/>
                  </a:lnTo>
                  <a:lnTo>
                    <a:pt x="865" y="531"/>
                  </a:lnTo>
                  <a:lnTo>
                    <a:pt x="893" y="517"/>
                  </a:lnTo>
                  <a:lnTo>
                    <a:pt x="920" y="499"/>
                  </a:lnTo>
                  <a:lnTo>
                    <a:pt x="960" y="470"/>
                  </a:lnTo>
                  <a:lnTo>
                    <a:pt x="1003" y="446"/>
                  </a:lnTo>
                  <a:lnTo>
                    <a:pt x="1048" y="428"/>
                  </a:lnTo>
                  <a:lnTo>
                    <a:pt x="1093" y="414"/>
                  </a:lnTo>
                  <a:lnTo>
                    <a:pt x="1139" y="405"/>
                  </a:lnTo>
                  <a:lnTo>
                    <a:pt x="1187" y="403"/>
                  </a:lnTo>
                  <a:lnTo>
                    <a:pt x="1233" y="405"/>
                  </a:lnTo>
                  <a:lnTo>
                    <a:pt x="1280" y="413"/>
                  </a:lnTo>
                  <a:lnTo>
                    <a:pt x="1325" y="425"/>
                  </a:lnTo>
                  <a:lnTo>
                    <a:pt x="1370" y="443"/>
                  </a:lnTo>
                  <a:lnTo>
                    <a:pt x="1412" y="467"/>
                  </a:lnTo>
                  <a:lnTo>
                    <a:pt x="1452" y="495"/>
                  </a:lnTo>
                  <a:lnTo>
                    <a:pt x="1489" y="528"/>
                  </a:lnTo>
                  <a:lnTo>
                    <a:pt x="1862" y="900"/>
                  </a:lnTo>
                  <a:lnTo>
                    <a:pt x="1862" y="779"/>
                  </a:lnTo>
                  <a:lnTo>
                    <a:pt x="1864" y="754"/>
                  </a:lnTo>
                  <a:lnTo>
                    <a:pt x="1872" y="732"/>
                  </a:lnTo>
                  <a:lnTo>
                    <a:pt x="1885" y="712"/>
                  </a:lnTo>
                  <a:lnTo>
                    <a:pt x="1902" y="695"/>
                  </a:lnTo>
                  <a:lnTo>
                    <a:pt x="1922" y="682"/>
                  </a:lnTo>
                  <a:lnTo>
                    <a:pt x="1944" y="675"/>
                  </a:lnTo>
                  <a:lnTo>
                    <a:pt x="1968" y="671"/>
                  </a:lnTo>
                  <a:lnTo>
                    <a:pt x="1994" y="675"/>
                  </a:lnTo>
                  <a:lnTo>
                    <a:pt x="2016" y="682"/>
                  </a:lnTo>
                  <a:lnTo>
                    <a:pt x="2036" y="695"/>
                  </a:lnTo>
                  <a:lnTo>
                    <a:pt x="2052" y="712"/>
                  </a:lnTo>
                  <a:lnTo>
                    <a:pt x="2064" y="732"/>
                  </a:lnTo>
                  <a:lnTo>
                    <a:pt x="2073" y="754"/>
                  </a:lnTo>
                  <a:lnTo>
                    <a:pt x="2076" y="779"/>
                  </a:lnTo>
                  <a:lnTo>
                    <a:pt x="2076" y="1157"/>
                  </a:lnTo>
                  <a:lnTo>
                    <a:pt x="2073" y="1181"/>
                  </a:lnTo>
                  <a:lnTo>
                    <a:pt x="2064" y="1205"/>
                  </a:lnTo>
                  <a:lnTo>
                    <a:pt x="2052" y="1224"/>
                  </a:lnTo>
                  <a:lnTo>
                    <a:pt x="2036" y="1241"/>
                  </a:lnTo>
                  <a:lnTo>
                    <a:pt x="2016" y="1253"/>
                  </a:lnTo>
                  <a:lnTo>
                    <a:pt x="1994" y="1262"/>
                  </a:lnTo>
                  <a:lnTo>
                    <a:pt x="1968" y="1265"/>
                  </a:lnTo>
                  <a:lnTo>
                    <a:pt x="1590" y="1265"/>
                  </a:lnTo>
                  <a:lnTo>
                    <a:pt x="1566" y="1262"/>
                  </a:lnTo>
                  <a:lnTo>
                    <a:pt x="1543" y="1253"/>
                  </a:lnTo>
                  <a:lnTo>
                    <a:pt x="1523" y="1241"/>
                  </a:lnTo>
                  <a:lnTo>
                    <a:pt x="1507" y="1224"/>
                  </a:lnTo>
                  <a:lnTo>
                    <a:pt x="1494" y="1205"/>
                  </a:lnTo>
                  <a:lnTo>
                    <a:pt x="1486" y="1181"/>
                  </a:lnTo>
                  <a:lnTo>
                    <a:pt x="1483" y="1157"/>
                  </a:lnTo>
                  <a:lnTo>
                    <a:pt x="1486" y="1133"/>
                  </a:lnTo>
                  <a:lnTo>
                    <a:pt x="1494" y="1110"/>
                  </a:lnTo>
                  <a:lnTo>
                    <a:pt x="1507" y="1090"/>
                  </a:lnTo>
                  <a:lnTo>
                    <a:pt x="1523" y="1074"/>
                  </a:lnTo>
                  <a:lnTo>
                    <a:pt x="1543" y="1061"/>
                  </a:lnTo>
                  <a:lnTo>
                    <a:pt x="1566" y="1053"/>
                  </a:lnTo>
                  <a:lnTo>
                    <a:pt x="1590" y="1049"/>
                  </a:lnTo>
                  <a:lnTo>
                    <a:pt x="1709" y="1049"/>
                  </a:lnTo>
                  <a:lnTo>
                    <a:pt x="1338" y="680"/>
                  </a:lnTo>
                  <a:lnTo>
                    <a:pt x="1314" y="659"/>
                  </a:lnTo>
                  <a:lnTo>
                    <a:pt x="1287" y="642"/>
                  </a:lnTo>
                  <a:lnTo>
                    <a:pt x="1259" y="629"/>
                  </a:lnTo>
                  <a:lnTo>
                    <a:pt x="1229" y="622"/>
                  </a:lnTo>
                  <a:lnTo>
                    <a:pt x="1200" y="618"/>
                  </a:lnTo>
                  <a:lnTo>
                    <a:pt x="1169" y="619"/>
                  </a:lnTo>
                  <a:lnTo>
                    <a:pt x="1138" y="624"/>
                  </a:lnTo>
                  <a:lnTo>
                    <a:pt x="1110" y="633"/>
                  </a:lnTo>
                  <a:lnTo>
                    <a:pt x="1081" y="647"/>
                  </a:lnTo>
                  <a:lnTo>
                    <a:pt x="1055" y="665"/>
                  </a:lnTo>
                  <a:lnTo>
                    <a:pt x="1015" y="695"/>
                  </a:lnTo>
                  <a:lnTo>
                    <a:pt x="972" y="719"/>
                  </a:lnTo>
                  <a:lnTo>
                    <a:pt x="927" y="737"/>
                  </a:lnTo>
                  <a:lnTo>
                    <a:pt x="882" y="751"/>
                  </a:lnTo>
                  <a:lnTo>
                    <a:pt x="835" y="758"/>
                  </a:lnTo>
                  <a:lnTo>
                    <a:pt x="788" y="761"/>
                  </a:lnTo>
                  <a:lnTo>
                    <a:pt x="741" y="759"/>
                  </a:lnTo>
                  <a:lnTo>
                    <a:pt x="695" y="752"/>
                  </a:lnTo>
                  <a:lnTo>
                    <a:pt x="650" y="739"/>
                  </a:lnTo>
                  <a:lnTo>
                    <a:pt x="605" y="721"/>
                  </a:lnTo>
                  <a:lnTo>
                    <a:pt x="563" y="698"/>
                  </a:lnTo>
                  <a:lnTo>
                    <a:pt x="523" y="669"/>
                  </a:lnTo>
                  <a:lnTo>
                    <a:pt x="485" y="637"/>
                  </a:lnTo>
                  <a:lnTo>
                    <a:pt x="31" y="182"/>
                  </a:lnTo>
                  <a:lnTo>
                    <a:pt x="16" y="163"/>
                  </a:lnTo>
                  <a:lnTo>
                    <a:pt x="6" y="141"/>
                  </a:lnTo>
                  <a:lnTo>
                    <a:pt x="0" y="118"/>
                  </a:lnTo>
                  <a:lnTo>
                    <a:pt x="0" y="94"/>
                  </a:lnTo>
                  <a:lnTo>
                    <a:pt x="6" y="72"/>
                  </a:lnTo>
                  <a:lnTo>
                    <a:pt x="16" y="50"/>
                  </a:lnTo>
                  <a:lnTo>
                    <a:pt x="31" y="31"/>
                  </a:lnTo>
                  <a:lnTo>
                    <a:pt x="51" y="15"/>
                  </a:lnTo>
                  <a:lnTo>
                    <a:pt x="72" y="5"/>
                  </a:lnTo>
                  <a:lnTo>
                    <a:pt x="95" y="0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3" name="Freeform 248">
              <a:extLst>
                <a:ext uri="{FF2B5EF4-FFF2-40B4-BE49-F238E27FC236}">
                  <a16:creationId xmlns:a16="http://schemas.microsoft.com/office/drawing/2014/main" id="{4A807B91-9D01-4FE4-85D8-1CCFCA02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650" y="3833813"/>
              <a:ext cx="290513" cy="25400"/>
            </a:xfrm>
            <a:custGeom>
              <a:avLst/>
              <a:gdLst>
                <a:gd name="T0" fmla="*/ 107 w 2381"/>
                <a:gd name="T1" fmla="*/ 0 h 214"/>
                <a:gd name="T2" fmla="*/ 2274 w 2381"/>
                <a:gd name="T3" fmla="*/ 0 h 214"/>
                <a:gd name="T4" fmla="*/ 2299 w 2381"/>
                <a:gd name="T5" fmla="*/ 2 h 214"/>
                <a:gd name="T6" fmla="*/ 2321 w 2381"/>
                <a:gd name="T7" fmla="*/ 11 h 214"/>
                <a:gd name="T8" fmla="*/ 2341 w 2381"/>
                <a:gd name="T9" fmla="*/ 23 h 214"/>
                <a:gd name="T10" fmla="*/ 2358 w 2381"/>
                <a:gd name="T11" fmla="*/ 40 h 214"/>
                <a:gd name="T12" fmla="*/ 2371 w 2381"/>
                <a:gd name="T13" fmla="*/ 59 h 214"/>
                <a:gd name="T14" fmla="*/ 2379 w 2381"/>
                <a:gd name="T15" fmla="*/ 82 h 214"/>
                <a:gd name="T16" fmla="*/ 2381 w 2381"/>
                <a:gd name="T17" fmla="*/ 107 h 214"/>
                <a:gd name="T18" fmla="*/ 2379 w 2381"/>
                <a:gd name="T19" fmla="*/ 131 h 214"/>
                <a:gd name="T20" fmla="*/ 2371 w 2381"/>
                <a:gd name="T21" fmla="*/ 154 h 214"/>
                <a:gd name="T22" fmla="*/ 2358 w 2381"/>
                <a:gd name="T23" fmla="*/ 174 h 214"/>
                <a:gd name="T24" fmla="*/ 2341 w 2381"/>
                <a:gd name="T25" fmla="*/ 190 h 214"/>
                <a:gd name="T26" fmla="*/ 2321 w 2381"/>
                <a:gd name="T27" fmla="*/ 203 h 214"/>
                <a:gd name="T28" fmla="*/ 2299 w 2381"/>
                <a:gd name="T29" fmla="*/ 211 h 214"/>
                <a:gd name="T30" fmla="*/ 2274 w 2381"/>
                <a:gd name="T31" fmla="*/ 214 h 214"/>
                <a:gd name="T32" fmla="*/ 107 w 2381"/>
                <a:gd name="T33" fmla="*/ 214 h 214"/>
                <a:gd name="T34" fmla="*/ 83 w 2381"/>
                <a:gd name="T35" fmla="*/ 211 h 214"/>
                <a:gd name="T36" fmla="*/ 60 w 2381"/>
                <a:gd name="T37" fmla="*/ 203 h 214"/>
                <a:gd name="T38" fmla="*/ 40 w 2381"/>
                <a:gd name="T39" fmla="*/ 190 h 214"/>
                <a:gd name="T40" fmla="*/ 23 w 2381"/>
                <a:gd name="T41" fmla="*/ 174 h 214"/>
                <a:gd name="T42" fmla="*/ 11 w 2381"/>
                <a:gd name="T43" fmla="*/ 154 h 214"/>
                <a:gd name="T44" fmla="*/ 3 w 2381"/>
                <a:gd name="T45" fmla="*/ 131 h 214"/>
                <a:gd name="T46" fmla="*/ 0 w 2381"/>
                <a:gd name="T47" fmla="*/ 107 h 214"/>
                <a:gd name="T48" fmla="*/ 3 w 2381"/>
                <a:gd name="T49" fmla="*/ 82 h 214"/>
                <a:gd name="T50" fmla="*/ 11 w 2381"/>
                <a:gd name="T51" fmla="*/ 59 h 214"/>
                <a:gd name="T52" fmla="*/ 23 w 2381"/>
                <a:gd name="T53" fmla="*/ 40 h 214"/>
                <a:gd name="T54" fmla="*/ 40 w 2381"/>
                <a:gd name="T55" fmla="*/ 23 h 214"/>
                <a:gd name="T56" fmla="*/ 60 w 2381"/>
                <a:gd name="T57" fmla="*/ 11 h 214"/>
                <a:gd name="T58" fmla="*/ 83 w 2381"/>
                <a:gd name="T59" fmla="*/ 2 h 214"/>
                <a:gd name="T60" fmla="*/ 107 w 2381"/>
                <a:gd name="T6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81" h="214">
                  <a:moveTo>
                    <a:pt x="107" y="0"/>
                  </a:moveTo>
                  <a:lnTo>
                    <a:pt x="2274" y="0"/>
                  </a:lnTo>
                  <a:lnTo>
                    <a:pt x="2299" y="2"/>
                  </a:lnTo>
                  <a:lnTo>
                    <a:pt x="2321" y="11"/>
                  </a:lnTo>
                  <a:lnTo>
                    <a:pt x="2341" y="23"/>
                  </a:lnTo>
                  <a:lnTo>
                    <a:pt x="2358" y="40"/>
                  </a:lnTo>
                  <a:lnTo>
                    <a:pt x="2371" y="59"/>
                  </a:lnTo>
                  <a:lnTo>
                    <a:pt x="2379" y="82"/>
                  </a:lnTo>
                  <a:lnTo>
                    <a:pt x="2381" y="107"/>
                  </a:lnTo>
                  <a:lnTo>
                    <a:pt x="2379" y="131"/>
                  </a:lnTo>
                  <a:lnTo>
                    <a:pt x="2371" y="154"/>
                  </a:lnTo>
                  <a:lnTo>
                    <a:pt x="2358" y="174"/>
                  </a:lnTo>
                  <a:lnTo>
                    <a:pt x="2341" y="190"/>
                  </a:lnTo>
                  <a:lnTo>
                    <a:pt x="2321" y="203"/>
                  </a:lnTo>
                  <a:lnTo>
                    <a:pt x="2299" y="211"/>
                  </a:lnTo>
                  <a:lnTo>
                    <a:pt x="2274" y="214"/>
                  </a:lnTo>
                  <a:lnTo>
                    <a:pt x="107" y="214"/>
                  </a:lnTo>
                  <a:lnTo>
                    <a:pt x="83" y="211"/>
                  </a:lnTo>
                  <a:lnTo>
                    <a:pt x="60" y="203"/>
                  </a:lnTo>
                  <a:lnTo>
                    <a:pt x="40" y="190"/>
                  </a:lnTo>
                  <a:lnTo>
                    <a:pt x="23" y="174"/>
                  </a:lnTo>
                  <a:lnTo>
                    <a:pt x="11" y="154"/>
                  </a:lnTo>
                  <a:lnTo>
                    <a:pt x="3" y="131"/>
                  </a:lnTo>
                  <a:lnTo>
                    <a:pt x="0" y="107"/>
                  </a:lnTo>
                  <a:lnTo>
                    <a:pt x="3" y="82"/>
                  </a:lnTo>
                  <a:lnTo>
                    <a:pt x="11" y="59"/>
                  </a:lnTo>
                  <a:lnTo>
                    <a:pt x="23" y="40"/>
                  </a:lnTo>
                  <a:lnTo>
                    <a:pt x="40" y="23"/>
                  </a:lnTo>
                  <a:lnTo>
                    <a:pt x="60" y="11"/>
                  </a:lnTo>
                  <a:lnTo>
                    <a:pt x="83" y="2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4" name="Freeform 249">
              <a:extLst>
                <a:ext uri="{FF2B5EF4-FFF2-40B4-BE49-F238E27FC236}">
                  <a16:creationId xmlns:a16="http://schemas.microsoft.com/office/drawing/2014/main" id="{82D3C8AC-1A9C-CADA-E3EC-A20AC246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650" y="3871913"/>
              <a:ext cx="290513" cy="25400"/>
            </a:xfrm>
            <a:custGeom>
              <a:avLst/>
              <a:gdLst>
                <a:gd name="T0" fmla="*/ 107 w 2381"/>
                <a:gd name="T1" fmla="*/ 0 h 215"/>
                <a:gd name="T2" fmla="*/ 2274 w 2381"/>
                <a:gd name="T3" fmla="*/ 0 h 215"/>
                <a:gd name="T4" fmla="*/ 2299 w 2381"/>
                <a:gd name="T5" fmla="*/ 4 h 215"/>
                <a:gd name="T6" fmla="*/ 2321 w 2381"/>
                <a:gd name="T7" fmla="*/ 11 h 215"/>
                <a:gd name="T8" fmla="*/ 2341 w 2381"/>
                <a:gd name="T9" fmla="*/ 24 h 215"/>
                <a:gd name="T10" fmla="*/ 2358 w 2381"/>
                <a:gd name="T11" fmla="*/ 41 h 215"/>
                <a:gd name="T12" fmla="*/ 2371 w 2381"/>
                <a:gd name="T13" fmla="*/ 61 h 215"/>
                <a:gd name="T14" fmla="*/ 2379 w 2381"/>
                <a:gd name="T15" fmla="*/ 83 h 215"/>
                <a:gd name="T16" fmla="*/ 2381 w 2381"/>
                <a:gd name="T17" fmla="*/ 107 h 215"/>
                <a:gd name="T18" fmla="*/ 2379 w 2381"/>
                <a:gd name="T19" fmla="*/ 132 h 215"/>
                <a:gd name="T20" fmla="*/ 2371 w 2381"/>
                <a:gd name="T21" fmla="*/ 155 h 215"/>
                <a:gd name="T22" fmla="*/ 2358 w 2381"/>
                <a:gd name="T23" fmla="*/ 175 h 215"/>
                <a:gd name="T24" fmla="*/ 2341 w 2381"/>
                <a:gd name="T25" fmla="*/ 192 h 215"/>
                <a:gd name="T26" fmla="*/ 2321 w 2381"/>
                <a:gd name="T27" fmla="*/ 204 h 215"/>
                <a:gd name="T28" fmla="*/ 2299 w 2381"/>
                <a:gd name="T29" fmla="*/ 212 h 215"/>
                <a:gd name="T30" fmla="*/ 2274 w 2381"/>
                <a:gd name="T31" fmla="*/ 215 h 215"/>
                <a:gd name="T32" fmla="*/ 107 w 2381"/>
                <a:gd name="T33" fmla="*/ 215 h 215"/>
                <a:gd name="T34" fmla="*/ 83 w 2381"/>
                <a:gd name="T35" fmla="*/ 212 h 215"/>
                <a:gd name="T36" fmla="*/ 60 w 2381"/>
                <a:gd name="T37" fmla="*/ 204 h 215"/>
                <a:gd name="T38" fmla="*/ 40 w 2381"/>
                <a:gd name="T39" fmla="*/ 192 h 215"/>
                <a:gd name="T40" fmla="*/ 23 w 2381"/>
                <a:gd name="T41" fmla="*/ 175 h 215"/>
                <a:gd name="T42" fmla="*/ 11 w 2381"/>
                <a:gd name="T43" fmla="*/ 155 h 215"/>
                <a:gd name="T44" fmla="*/ 3 w 2381"/>
                <a:gd name="T45" fmla="*/ 132 h 215"/>
                <a:gd name="T46" fmla="*/ 0 w 2381"/>
                <a:gd name="T47" fmla="*/ 107 h 215"/>
                <a:gd name="T48" fmla="*/ 3 w 2381"/>
                <a:gd name="T49" fmla="*/ 83 h 215"/>
                <a:gd name="T50" fmla="*/ 11 w 2381"/>
                <a:gd name="T51" fmla="*/ 61 h 215"/>
                <a:gd name="T52" fmla="*/ 23 w 2381"/>
                <a:gd name="T53" fmla="*/ 41 h 215"/>
                <a:gd name="T54" fmla="*/ 40 w 2381"/>
                <a:gd name="T55" fmla="*/ 24 h 215"/>
                <a:gd name="T56" fmla="*/ 60 w 2381"/>
                <a:gd name="T57" fmla="*/ 11 h 215"/>
                <a:gd name="T58" fmla="*/ 83 w 2381"/>
                <a:gd name="T59" fmla="*/ 4 h 215"/>
                <a:gd name="T60" fmla="*/ 107 w 2381"/>
                <a:gd name="T6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81" h="215">
                  <a:moveTo>
                    <a:pt x="107" y="0"/>
                  </a:moveTo>
                  <a:lnTo>
                    <a:pt x="2274" y="0"/>
                  </a:lnTo>
                  <a:lnTo>
                    <a:pt x="2299" y="4"/>
                  </a:lnTo>
                  <a:lnTo>
                    <a:pt x="2321" y="11"/>
                  </a:lnTo>
                  <a:lnTo>
                    <a:pt x="2341" y="24"/>
                  </a:lnTo>
                  <a:lnTo>
                    <a:pt x="2358" y="41"/>
                  </a:lnTo>
                  <a:lnTo>
                    <a:pt x="2371" y="61"/>
                  </a:lnTo>
                  <a:lnTo>
                    <a:pt x="2379" y="83"/>
                  </a:lnTo>
                  <a:lnTo>
                    <a:pt x="2381" y="107"/>
                  </a:lnTo>
                  <a:lnTo>
                    <a:pt x="2379" y="132"/>
                  </a:lnTo>
                  <a:lnTo>
                    <a:pt x="2371" y="155"/>
                  </a:lnTo>
                  <a:lnTo>
                    <a:pt x="2358" y="175"/>
                  </a:lnTo>
                  <a:lnTo>
                    <a:pt x="2341" y="192"/>
                  </a:lnTo>
                  <a:lnTo>
                    <a:pt x="2321" y="204"/>
                  </a:lnTo>
                  <a:lnTo>
                    <a:pt x="2299" y="212"/>
                  </a:lnTo>
                  <a:lnTo>
                    <a:pt x="2274" y="215"/>
                  </a:lnTo>
                  <a:lnTo>
                    <a:pt x="107" y="215"/>
                  </a:lnTo>
                  <a:lnTo>
                    <a:pt x="83" y="212"/>
                  </a:lnTo>
                  <a:lnTo>
                    <a:pt x="60" y="204"/>
                  </a:lnTo>
                  <a:lnTo>
                    <a:pt x="40" y="192"/>
                  </a:lnTo>
                  <a:lnTo>
                    <a:pt x="23" y="175"/>
                  </a:lnTo>
                  <a:lnTo>
                    <a:pt x="11" y="155"/>
                  </a:lnTo>
                  <a:lnTo>
                    <a:pt x="3" y="132"/>
                  </a:lnTo>
                  <a:lnTo>
                    <a:pt x="0" y="107"/>
                  </a:lnTo>
                  <a:lnTo>
                    <a:pt x="3" y="83"/>
                  </a:lnTo>
                  <a:lnTo>
                    <a:pt x="11" y="61"/>
                  </a:lnTo>
                  <a:lnTo>
                    <a:pt x="23" y="41"/>
                  </a:lnTo>
                  <a:lnTo>
                    <a:pt x="40" y="24"/>
                  </a:lnTo>
                  <a:lnTo>
                    <a:pt x="60" y="11"/>
                  </a:lnTo>
                  <a:lnTo>
                    <a:pt x="83" y="4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5" name="Freeform 250">
              <a:extLst>
                <a:ext uri="{FF2B5EF4-FFF2-40B4-BE49-F238E27FC236}">
                  <a16:creationId xmlns:a16="http://schemas.microsoft.com/office/drawing/2014/main" id="{F4EF81DA-2DBE-9075-537D-E0440FEC27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6200" y="3525838"/>
              <a:ext cx="379413" cy="423863"/>
            </a:xfrm>
            <a:custGeom>
              <a:avLst/>
              <a:gdLst>
                <a:gd name="T0" fmla="*/ 1554 w 3107"/>
                <a:gd name="T1" fmla="*/ 223 h 3461"/>
                <a:gd name="T2" fmla="*/ 214 w 3107"/>
                <a:gd name="T3" fmla="*/ 780 h 3461"/>
                <a:gd name="T4" fmla="*/ 214 w 3107"/>
                <a:gd name="T5" fmla="*/ 3247 h 3461"/>
                <a:gd name="T6" fmla="*/ 2893 w 3107"/>
                <a:gd name="T7" fmla="*/ 3247 h 3461"/>
                <a:gd name="T8" fmla="*/ 2893 w 3107"/>
                <a:gd name="T9" fmla="*/ 780 h 3461"/>
                <a:gd name="T10" fmla="*/ 1554 w 3107"/>
                <a:gd name="T11" fmla="*/ 223 h 3461"/>
                <a:gd name="T12" fmla="*/ 1554 w 3107"/>
                <a:gd name="T13" fmla="*/ 0 h 3461"/>
                <a:gd name="T14" fmla="*/ 1574 w 3107"/>
                <a:gd name="T15" fmla="*/ 2 h 3461"/>
                <a:gd name="T16" fmla="*/ 1595 w 3107"/>
                <a:gd name="T17" fmla="*/ 8 h 3461"/>
                <a:gd name="T18" fmla="*/ 3041 w 3107"/>
                <a:gd name="T19" fmla="*/ 609 h 3461"/>
                <a:gd name="T20" fmla="*/ 3060 w 3107"/>
                <a:gd name="T21" fmla="*/ 620 h 3461"/>
                <a:gd name="T22" fmla="*/ 3076 w 3107"/>
                <a:gd name="T23" fmla="*/ 633 h 3461"/>
                <a:gd name="T24" fmla="*/ 3089 w 3107"/>
                <a:gd name="T25" fmla="*/ 650 h 3461"/>
                <a:gd name="T26" fmla="*/ 3099 w 3107"/>
                <a:gd name="T27" fmla="*/ 667 h 3461"/>
                <a:gd name="T28" fmla="*/ 3105 w 3107"/>
                <a:gd name="T29" fmla="*/ 688 h 3461"/>
                <a:gd name="T30" fmla="*/ 3107 w 3107"/>
                <a:gd name="T31" fmla="*/ 709 h 3461"/>
                <a:gd name="T32" fmla="*/ 3107 w 3107"/>
                <a:gd name="T33" fmla="*/ 3353 h 3461"/>
                <a:gd name="T34" fmla="*/ 3104 w 3107"/>
                <a:gd name="T35" fmla="*/ 3379 h 3461"/>
                <a:gd name="T36" fmla="*/ 3097 w 3107"/>
                <a:gd name="T37" fmla="*/ 3401 h 3461"/>
                <a:gd name="T38" fmla="*/ 3084 w 3107"/>
                <a:gd name="T39" fmla="*/ 3421 h 3461"/>
                <a:gd name="T40" fmla="*/ 3067 w 3107"/>
                <a:gd name="T41" fmla="*/ 3438 h 3461"/>
                <a:gd name="T42" fmla="*/ 3047 w 3107"/>
                <a:gd name="T43" fmla="*/ 3450 h 3461"/>
                <a:gd name="T44" fmla="*/ 3025 w 3107"/>
                <a:gd name="T45" fmla="*/ 3458 h 3461"/>
                <a:gd name="T46" fmla="*/ 3000 w 3107"/>
                <a:gd name="T47" fmla="*/ 3461 h 3461"/>
                <a:gd name="T48" fmla="*/ 108 w 3107"/>
                <a:gd name="T49" fmla="*/ 3461 h 3461"/>
                <a:gd name="T50" fmla="*/ 83 w 3107"/>
                <a:gd name="T51" fmla="*/ 3458 h 3461"/>
                <a:gd name="T52" fmla="*/ 60 w 3107"/>
                <a:gd name="T53" fmla="*/ 3450 h 3461"/>
                <a:gd name="T54" fmla="*/ 40 w 3107"/>
                <a:gd name="T55" fmla="*/ 3438 h 3461"/>
                <a:gd name="T56" fmla="*/ 24 w 3107"/>
                <a:gd name="T57" fmla="*/ 3421 h 3461"/>
                <a:gd name="T58" fmla="*/ 12 w 3107"/>
                <a:gd name="T59" fmla="*/ 3401 h 3461"/>
                <a:gd name="T60" fmla="*/ 3 w 3107"/>
                <a:gd name="T61" fmla="*/ 3379 h 3461"/>
                <a:gd name="T62" fmla="*/ 0 w 3107"/>
                <a:gd name="T63" fmla="*/ 3353 h 3461"/>
                <a:gd name="T64" fmla="*/ 0 w 3107"/>
                <a:gd name="T65" fmla="*/ 709 h 3461"/>
                <a:gd name="T66" fmla="*/ 2 w 3107"/>
                <a:gd name="T67" fmla="*/ 688 h 3461"/>
                <a:gd name="T68" fmla="*/ 8 w 3107"/>
                <a:gd name="T69" fmla="*/ 667 h 3461"/>
                <a:gd name="T70" fmla="*/ 18 w 3107"/>
                <a:gd name="T71" fmla="*/ 650 h 3461"/>
                <a:gd name="T72" fmla="*/ 32 w 3107"/>
                <a:gd name="T73" fmla="*/ 633 h 3461"/>
                <a:gd name="T74" fmla="*/ 47 w 3107"/>
                <a:gd name="T75" fmla="*/ 620 h 3461"/>
                <a:gd name="T76" fmla="*/ 66 w 3107"/>
                <a:gd name="T77" fmla="*/ 609 h 3461"/>
                <a:gd name="T78" fmla="*/ 1513 w 3107"/>
                <a:gd name="T79" fmla="*/ 8 h 3461"/>
                <a:gd name="T80" fmla="*/ 1533 w 3107"/>
                <a:gd name="T81" fmla="*/ 2 h 3461"/>
                <a:gd name="T82" fmla="*/ 1554 w 3107"/>
                <a:gd name="T83" fmla="*/ 0 h 3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07" h="3461">
                  <a:moveTo>
                    <a:pt x="1554" y="223"/>
                  </a:moveTo>
                  <a:lnTo>
                    <a:pt x="214" y="780"/>
                  </a:lnTo>
                  <a:lnTo>
                    <a:pt x="214" y="3247"/>
                  </a:lnTo>
                  <a:lnTo>
                    <a:pt x="2893" y="3247"/>
                  </a:lnTo>
                  <a:lnTo>
                    <a:pt x="2893" y="780"/>
                  </a:lnTo>
                  <a:lnTo>
                    <a:pt x="1554" y="223"/>
                  </a:lnTo>
                  <a:close/>
                  <a:moveTo>
                    <a:pt x="1554" y="0"/>
                  </a:moveTo>
                  <a:lnTo>
                    <a:pt x="1574" y="2"/>
                  </a:lnTo>
                  <a:lnTo>
                    <a:pt x="1595" y="8"/>
                  </a:lnTo>
                  <a:lnTo>
                    <a:pt x="3041" y="609"/>
                  </a:lnTo>
                  <a:lnTo>
                    <a:pt x="3060" y="620"/>
                  </a:lnTo>
                  <a:lnTo>
                    <a:pt x="3076" y="633"/>
                  </a:lnTo>
                  <a:lnTo>
                    <a:pt x="3089" y="650"/>
                  </a:lnTo>
                  <a:lnTo>
                    <a:pt x="3099" y="667"/>
                  </a:lnTo>
                  <a:lnTo>
                    <a:pt x="3105" y="688"/>
                  </a:lnTo>
                  <a:lnTo>
                    <a:pt x="3107" y="709"/>
                  </a:lnTo>
                  <a:lnTo>
                    <a:pt x="3107" y="3353"/>
                  </a:lnTo>
                  <a:lnTo>
                    <a:pt x="3104" y="3379"/>
                  </a:lnTo>
                  <a:lnTo>
                    <a:pt x="3097" y="3401"/>
                  </a:lnTo>
                  <a:lnTo>
                    <a:pt x="3084" y="3421"/>
                  </a:lnTo>
                  <a:lnTo>
                    <a:pt x="3067" y="3438"/>
                  </a:lnTo>
                  <a:lnTo>
                    <a:pt x="3047" y="3450"/>
                  </a:lnTo>
                  <a:lnTo>
                    <a:pt x="3025" y="3458"/>
                  </a:lnTo>
                  <a:lnTo>
                    <a:pt x="3000" y="3461"/>
                  </a:lnTo>
                  <a:lnTo>
                    <a:pt x="108" y="3461"/>
                  </a:lnTo>
                  <a:lnTo>
                    <a:pt x="83" y="3458"/>
                  </a:lnTo>
                  <a:lnTo>
                    <a:pt x="60" y="3450"/>
                  </a:lnTo>
                  <a:lnTo>
                    <a:pt x="40" y="3438"/>
                  </a:lnTo>
                  <a:lnTo>
                    <a:pt x="24" y="3421"/>
                  </a:lnTo>
                  <a:lnTo>
                    <a:pt x="12" y="3401"/>
                  </a:lnTo>
                  <a:lnTo>
                    <a:pt x="3" y="3379"/>
                  </a:lnTo>
                  <a:lnTo>
                    <a:pt x="0" y="3353"/>
                  </a:lnTo>
                  <a:lnTo>
                    <a:pt x="0" y="709"/>
                  </a:lnTo>
                  <a:lnTo>
                    <a:pt x="2" y="688"/>
                  </a:lnTo>
                  <a:lnTo>
                    <a:pt x="8" y="667"/>
                  </a:lnTo>
                  <a:lnTo>
                    <a:pt x="18" y="650"/>
                  </a:lnTo>
                  <a:lnTo>
                    <a:pt x="32" y="633"/>
                  </a:lnTo>
                  <a:lnTo>
                    <a:pt x="47" y="620"/>
                  </a:lnTo>
                  <a:lnTo>
                    <a:pt x="66" y="609"/>
                  </a:lnTo>
                  <a:lnTo>
                    <a:pt x="1513" y="8"/>
                  </a:lnTo>
                  <a:lnTo>
                    <a:pt x="1533" y="2"/>
                  </a:lnTo>
                  <a:lnTo>
                    <a:pt x="15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  <p:grpSp>
        <p:nvGrpSpPr>
          <p:cNvPr id="26" name="Group 79">
            <a:extLst>
              <a:ext uri="{FF2B5EF4-FFF2-40B4-BE49-F238E27FC236}">
                <a16:creationId xmlns:a16="http://schemas.microsoft.com/office/drawing/2014/main" id="{225719F4-4CA9-F9EF-76E0-6BEA24FA3F8C}"/>
              </a:ext>
            </a:extLst>
          </p:cNvPr>
          <p:cNvGrpSpPr/>
          <p:nvPr/>
        </p:nvGrpSpPr>
        <p:grpSpPr>
          <a:xfrm>
            <a:off x="493430" y="3688701"/>
            <a:ext cx="1146192" cy="825265"/>
            <a:chOff x="4435475" y="1962150"/>
            <a:chExt cx="555625" cy="465138"/>
          </a:xfrm>
          <a:solidFill>
            <a:schemeClr val="accent1"/>
          </a:solidFill>
        </p:grpSpPr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01159743-8C26-370C-99A7-3B6F7734DF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5475" y="1962150"/>
              <a:ext cx="296863" cy="400050"/>
            </a:xfrm>
            <a:custGeom>
              <a:avLst/>
              <a:gdLst>
                <a:gd name="T0" fmla="*/ 752 w 1867"/>
                <a:gd name="T1" fmla="*/ 1587 h 2522"/>
                <a:gd name="T2" fmla="*/ 1207 w 1867"/>
                <a:gd name="T3" fmla="*/ 1624 h 2522"/>
                <a:gd name="T4" fmla="*/ 1090 w 1867"/>
                <a:gd name="T5" fmla="*/ 1411 h 2522"/>
                <a:gd name="T6" fmla="*/ 879 w 1867"/>
                <a:gd name="T7" fmla="*/ 1422 h 2522"/>
                <a:gd name="T8" fmla="*/ 649 w 1867"/>
                <a:gd name="T9" fmla="*/ 750 h 2522"/>
                <a:gd name="T10" fmla="*/ 615 w 1867"/>
                <a:gd name="T11" fmla="*/ 979 h 2522"/>
                <a:gd name="T12" fmla="*/ 740 w 1867"/>
                <a:gd name="T13" fmla="*/ 1185 h 2522"/>
                <a:gd name="T14" fmla="*/ 924 w 1867"/>
                <a:gd name="T15" fmla="*/ 1281 h 2522"/>
                <a:gd name="T16" fmla="*/ 1129 w 1867"/>
                <a:gd name="T17" fmla="*/ 1233 h 2522"/>
                <a:gd name="T18" fmla="*/ 1286 w 1867"/>
                <a:gd name="T19" fmla="*/ 1044 h 2522"/>
                <a:gd name="T20" fmla="*/ 1353 w 1867"/>
                <a:gd name="T21" fmla="*/ 787 h 2522"/>
                <a:gd name="T22" fmla="*/ 1277 w 1867"/>
                <a:gd name="T23" fmla="*/ 668 h 2522"/>
                <a:gd name="T24" fmla="*/ 762 w 1867"/>
                <a:gd name="T25" fmla="*/ 639 h 2522"/>
                <a:gd name="T26" fmla="*/ 923 w 1867"/>
                <a:gd name="T27" fmla="*/ 157 h 2522"/>
                <a:gd name="T28" fmla="*/ 779 w 1867"/>
                <a:gd name="T29" fmla="*/ 200 h 2522"/>
                <a:gd name="T30" fmla="*/ 618 w 1867"/>
                <a:gd name="T31" fmla="*/ 292 h 2522"/>
                <a:gd name="T32" fmla="*/ 527 w 1867"/>
                <a:gd name="T33" fmla="*/ 481 h 2522"/>
                <a:gd name="T34" fmla="*/ 558 w 1867"/>
                <a:gd name="T35" fmla="*/ 625 h 2522"/>
                <a:gd name="T36" fmla="*/ 647 w 1867"/>
                <a:gd name="T37" fmla="*/ 437 h 2522"/>
                <a:gd name="T38" fmla="*/ 746 w 1867"/>
                <a:gd name="T39" fmla="*/ 418 h 2522"/>
                <a:gd name="T40" fmla="*/ 805 w 1867"/>
                <a:gd name="T41" fmla="*/ 491 h 2522"/>
                <a:gd name="T42" fmla="*/ 1251 w 1867"/>
                <a:gd name="T43" fmla="*/ 518 h 2522"/>
                <a:gd name="T44" fmla="*/ 1409 w 1867"/>
                <a:gd name="T45" fmla="*/ 572 h 2522"/>
                <a:gd name="T46" fmla="*/ 1333 w 1867"/>
                <a:gd name="T47" fmla="*/ 328 h 2522"/>
                <a:gd name="T48" fmla="*/ 1152 w 1867"/>
                <a:gd name="T49" fmla="*/ 175 h 2522"/>
                <a:gd name="T50" fmla="*/ 1070 w 1867"/>
                <a:gd name="T51" fmla="*/ 3 h 2522"/>
                <a:gd name="T52" fmla="*/ 1332 w 1867"/>
                <a:gd name="T53" fmla="*/ 114 h 2522"/>
                <a:gd name="T54" fmla="*/ 1506 w 1867"/>
                <a:gd name="T55" fmla="*/ 345 h 2522"/>
                <a:gd name="T56" fmla="*/ 1552 w 1867"/>
                <a:gd name="T57" fmla="*/ 649 h 2522"/>
                <a:gd name="T58" fmla="*/ 1493 w 1867"/>
                <a:gd name="T59" fmla="*/ 849 h 2522"/>
                <a:gd name="T60" fmla="*/ 1409 w 1867"/>
                <a:gd name="T61" fmla="*/ 1123 h 2522"/>
                <a:gd name="T62" fmla="*/ 1259 w 1867"/>
                <a:gd name="T63" fmla="*/ 1316 h 2522"/>
                <a:gd name="T64" fmla="*/ 1286 w 1867"/>
                <a:gd name="T65" fmla="*/ 1492 h 2522"/>
                <a:gd name="T66" fmla="*/ 1450 w 1867"/>
                <a:gd name="T67" fmla="*/ 1604 h 2522"/>
                <a:gd name="T68" fmla="*/ 1633 w 1867"/>
                <a:gd name="T69" fmla="*/ 1631 h 2522"/>
                <a:gd name="T70" fmla="*/ 1825 w 1867"/>
                <a:gd name="T71" fmla="*/ 1750 h 2522"/>
                <a:gd name="T72" fmla="*/ 1860 w 1867"/>
                <a:gd name="T73" fmla="*/ 1858 h 2522"/>
                <a:gd name="T74" fmla="*/ 1794 w 1867"/>
                <a:gd name="T75" fmla="*/ 1901 h 2522"/>
                <a:gd name="T76" fmla="*/ 1712 w 1867"/>
                <a:gd name="T77" fmla="*/ 1842 h 2522"/>
                <a:gd name="T78" fmla="*/ 1561 w 1867"/>
                <a:gd name="T79" fmla="*/ 1765 h 2522"/>
                <a:gd name="T80" fmla="*/ 1369 w 1867"/>
                <a:gd name="T81" fmla="*/ 1731 h 2522"/>
                <a:gd name="T82" fmla="*/ 964 w 1867"/>
                <a:gd name="T83" fmla="*/ 2262 h 2522"/>
                <a:gd name="T84" fmla="*/ 558 w 1867"/>
                <a:gd name="T85" fmla="*/ 1731 h 2522"/>
                <a:gd name="T86" fmla="*/ 360 w 1867"/>
                <a:gd name="T87" fmla="*/ 1765 h 2522"/>
                <a:gd name="T88" fmla="*/ 196 w 1867"/>
                <a:gd name="T89" fmla="*/ 1867 h 2522"/>
                <a:gd name="T90" fmla="*/ 146 w 1867"/>
                <a:gd name="T91" fmla="*/ 2377 h 2522"/>
                <a:gd name="T92" fmla="*/ 1425 w 1867"/>
                <a:gd name="T93" fmla="*/ 2413 h 2522"/>
                <a:gd name="T94" fmla="*/ 1414 w 1867"/>
                <a:gd name="T95" fmla="*/ 2501 h 2522"/>
                <a:gd name="T96" fmla="*/ 53 w 1867"/>
                <a:gd name="T97" fmla="*/ 2520 h 2522"/>
                <a:gd name="T98" fmla="*/ 0 w 1867"/>
                <a:gd name="T99" fmla="*/ 2450 h 2522"/>
                <a:gd name="T100" fmla="*/ 45 w 1867"/>
                <a:gd name="T101" fmla="*/ 1833 h 2522"/>
                <a:gd name="T102" fmla="*/ 204 w 1867"/>
                <a:gd name="T103" fmla="*/ 1668 h 2522"/>
                <a:gd name="T104" fmla="*/ 395 w 1867"/>
                <a:gd name="T105" fmla="*/ 1616 h 2522"/>
                <a:gd name="T106" fmla="*/ 585 w 1867"/>
                <a:gd name="T107" fmla="*/ 1550 h 2522"/>
                <a:gd name="T108" fmla="*/ 693 w 1867"/>
                <a:gd name="T109" fmla="*/ 1383 h 2522"/>
                <a:gd name="T110" fmla="*/ 542 w 1867"/>
                <a:gd name="T111" fmla="*/ 1167 h 2522"/>
                <a:gd name="T112" fmla="*/ 434 w 1867"/>
                <a:gd name="T113" fmla="*/ 853 h 2522"/>
                <a:gd name="T114" fmla="*/ 381 w 1867"/>
                <a:gd name="T115" fmla="*/ 688 h 2522"/>
                <a:gd name="T116" fmla="*/ 392 w 1867"/>
                <a:gd name="T117" fmla="*/ 416 h 2522"/>
                <a:gd name="T118" fmla="*/ 508 w 1867"/>
                <a:gd name="T119" fmla="*/ 196 h 2522"/>
                <a:gd name="T120" fmla="*/ 708 w 1867"/>
                <a:gd name="T121" fmla="*/ 67 h 2522"/>
                <a:gd name="T122" fmla="*/ 953 w 1867"/>
                <a:gd name="T123" fmla="*/ 3 h 2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7" h="2522">
                  <a:moveTo>
                    <a:pt x="837" y="1411"/>
                  </a:moveTo>
                  <a:lnTo>
                    <a:pt x="823" y="1459"/>
                  </a:lnTo>
                  <a:lnTo>
                    <a:pt x="804" y="1505"/>
                  </a:lnTo>
                  <a:lnTo>
                    <a:pt x="780" y="1548"/>
                  </a:lnTo>
                  <a:lnTo>
                    <a:pt x="752" y="1587"/>
                  </a:lnTo>
                  <a:lnTo>
                    <a:pt x="720" y="1624"/>
                  </a:lnTo>
                  <a:lnTo>
                    <a:pt x="684" y="1657"/>
                  </a:lnTo>
                  <a:lnTo>
                    <a:pt x="964" y="2061"/>
                  </a:lnTo>
                  <a:lnTo>
                    <a:pt x="1243" y="1657"/>
                  </a:lnTo>
                  <a:lnTo>
                    <a:pt x="1207" y="1624"/>
                  </a:lnTo>
                  <a:lnTo>
                    <a:pt x="1175" y="1587"/>
                  </a:lnTo>
                  <a:lnTo>
                    <a:pt x="1148" y="1548"/>
                  </a:lnTo>
                  <a:lnTo>
                    <a:pt x="1123" y="1505"/>
                  </a:lnTo>
                  <a:lnTo>
                    <a:pt x="1104" y="1459"/>
                  </a:lnTo>
                  <a:lnTo>
                    <a:pt x="1090" y="1411"/>
                  </a:lnTo>
                  <a:lnTo>
                    <a:pt x="1049" y="1422"/>
                  </a:lnTo>
                  <a:lnTo>
                    <a:pt x="1006" y="1428"/>
                  </a:lnTo>
                  <a:lnTo>
                    <a:pt x="964" y="1430"/>
                  </a:lnTo>
                  <a:lnTo>
                    <a:pt x="920" y="1428"/>
                  </a:lnTo>
                  <a:lnTo>
                    <a:pt x="879" y="1422"/>
                  </a:lnTo>
                  <a:lnTo>
                    <a:pt x="837" y="1411"/>
                  </a:lnTo>
                  <a:close/>
                  <a:moveTo>
                    <a:pt x="730" y="618"/>
                  </a:moveTo>
                  <a:lnTo>
                    <a:pt x="706" y="664"/>
                  </a:lnTo>
                  <a:lnTo>
                    <a:pt x="679" y="708"/>
                  </a:lnTo>
                  <a:lnTo>
                    <a:pt x="649" y="750"/>
                  </a:lnTo>
                  <a:lnTo>
                    <a:pt x="615" y="789"/>
                  </a:lnTo>
                  <a:lnTo>
                    <a:pt x="578" y="826"/>
                  </a:lnTo>
                  <a:lnTo>
                    <a:pt x="587" y="878"/>
                  </a:lnTo>
                  <a:lnTo>
                    <a:pt x="599" y="929"/>
                  </a:lnTo>
                  <a:lnTo>
                    <a:pt x="615" y="979"/>
                  </a:lnTo>
                  <a:lnTo>
                    <a:pt x="633" y="1026"/>
                  </a:lnTo>
                  <a:lnTo>
                    <a:pt x="655" y="1070"/>
                  </a:lnTo>
                  <a:lnTo>
                    <a:pt x="681" y="1111"/>
                  </a:lnTo>
                  <a:lnTo>
                    <a:pt x="708" y="1150"/>
                  </a:lnTo>
                  <a:lnTo>
                    <a:pt x="740" y="1185"/>
                  </a:lnTo>
                  <a:lnTo>
                    <a:pt x="774" y="1214"/>
                  </a:lnTo>
                  <a:lnTo>
                    <a:pt x="809" y="1239"/>
                  </a:lnTo>
                  <a:lnTo>
                    <a:pt x="847" y="1259"/>
                  </a:lnTo>
                  <a:lnTo>
                    <a:pt x="885" y="1273"/>
                  </a:lnTo>
                  <a:lnTo>
                    <a:pt x="924" y="1281"/>
                  </a:lnTo>
                  <a:lnTo>
                    <a:pt x="964" y="1285"/>
                  </a:lnTo>
                  <a:lnTo>
                    <a:pt x="1006" y="1281"/>
                  </a:lnTo>
                  <a:lnTo>
                    <a:pt x="1048" y="1271"/>
                  </a:lnTo>
                  <a:lnTo>
                    <a:pt x="1089" y="1255"/>
                  </a:lnTo>
                  <a:lnTo>
                    <a:pt x="1129" y="1233"/>
                  </a:lnTo>
                  <a:lnTo>
                    <a:pt x="1166" y="1204"/>
                  </a:lnTo>
                  <a:lnTo>
                    <a:pt x="1201" y="1170"/>
                  </a:lnTo>
                  <a:lnTo>
                    <a:pt x="1234" y="1129"/>
                  </a:lnTo>
                  <a:lnTo>
                    <a:pt x="1261" y="1089"/>
                  </a:lnTo>
                  <a:lnTo>
                    <a:pt x="1286" y="1044"/>
                  </a:lnTo>
                  <a:lnTo>
                    <a:pt x="1306" y="997"/>
                  </a:lnTo>
                  <a:lnTo>
                    <a:pt x="1323" y="947"/>
                  </a:lnTo>
                  <a:lnTo>
                    <a:pt x="1337" y="895"/>
                  </a:lnTo>
                  <a:lnTo>
                    <a:pt x="1348" y="842"/>
                  </a:lnTo>
                  <a:lnTo>
                    <a:pt x="1353" y="787"/>
                  </a:lnTo>
                  <a:lnTo>
                    <a:pt x="1355" y="730"/>
                  </a:lnTo>
                  <a:lnTo>
                    <a:pt x="1342" y="709"/>
                  </a:lnTo>
                  <a:lnTo>
                    <a:pt x="1324" y="691"/>
                  </a:lnTo>
                  <a:lnTo>
                    <a:pt x="1302" y="677"/>
                  </a:lnTo>
                  <a:lnTo>
                    <a:pt x="1277" y="668"/>
                  </a:lnTo>
                  <a:lnTo>
                    <a:pt x="1251" y="665"/>
                  </a:lnTo>
                  <a:lnTo>
                    <a:pt x="870" y="665"/>
                  </a:lnTo>
                  <a:lnTo>
                    <a:pt x="832" y="662"/>
                  </a:lnTo>
                  <a:lnTo>
                    <a:pt x="796" y="654"/>
                  </a:lnTo>
                  <a:lnTo>
                    <a:pt x="762" y="639"/>
                  </a:lnTo>
                  <a:lnTo>
                    <a:pt x="730" y="618"/>
                  </a:lnTo>
                  <a:lnTo>
                    <a:pt x="730" y="618"/>
                  </a:lnTo>
                  <a:close/>
                  <a:moveTo>
                    <a:pt x="1010" y="146"/>
                  </a:moveTo>
                  <a:lnTo>
                    <a:pt x="967" y="149"/>
                  </a:lnTo>
                  <a:lnTo>
                    <a:pt x="923" y="157"/>
                  </a:lnTo>
                  <a:lnTo>
                    <a:pt x="882" y="170"/>
                  </a:lnTo>
                  <a:lnTo>
                    <a:pt x="840" y="190"/>
                  </a:lnTo>
                  <a:lnTo>
                    <a:pt x="825" y="195"/>
                  </a:lnTo>
                  <a:lnTo>
                    <a:pt x="809" y="197"/>
                  </a:lnTo>
                  <a:lnTo>
                    <a:pt x="779" y="200"/>
                  </a:lnTo>
                  <a:lnTo>
                    <a:pt x="749" y="208"/>
                  </a:lnTo>
                  <a:lnTo>
                    <a:pt x="713" y="221"/>
                  </a:lnTo>
                  <a:lnTo>
                    <a:pt x="678" y="240"/>
                  </a:lnTo>
                  <a:lnTo>
                    <a:pt x="647" y="263"/>
                  </a:lnTo>
                  <a:lnTo>
                    <a:pt x="618" y="292"/>
                  </a:lnTo>
                  <a:lnTo>
                    <a:pt x="592" y="323"/>
                  </a:lnTo>
                  <a:lnTo>
                    <a:pt x="570" y="358"/>
                  </a:lnTo>
                  <a:lnTo>
                    <a:pt x="552" y="397"/>
                  </a:lnTo>
                  <a:lnTo>
                    <a:pt x="537" y="437"/>
                  </a:lnTo>
                  <a:lnTo>
                    <a:pt x="527" y="481"/>
                  </a:lnTo>
                  <a:lnTo>
                    <a:pt x="520" y="526"/>
                  </a:lnTo>
                  <a:lnTo>
                    <a:pt x="517" y="573"/>
                  </a:lnTo>
                  <a:lnTo>
                    <a:pt x="519" y="621"/>
                  </a:lnTo>
                  <a:lnTo>
                    <a:pt x="525" y="670"/>
                  </a:lnTo>
                  <a:lnTo>
                    <a:pt x="558" y="625"/>
                  </a:lnTo>
                  <a:lnTo>
                    <a:pt x="587" y="578"/>
                  </a:lnTo>
                  <a:lnTo>
                    <a:pt x="609" y="527"/>
                  </a:lnTo>
                  <a:lnTo>
                    <a:pt x="626" y="475"/>
                  </a:lnTo>
                  <a:lnTo>
                    <a:pt x="634" y="455"/>
                  </a:lnTo>
                  <a:lnTo>
                    <a:pt x="647" y="437"/>
                  </a:lnTo>
                  <a:lnTo>
                    <a:pt x="663" y="424"/>
                  </a:lnTo>
                  <a:lnTo>
                    <a:pt x="683" y="415"/>
                  </a:lnTo>
                  <a:lnTo>
                    <a:pt x="704" y="411"/>
                  </a:lnTo>
                  <a:lnTo>
                    <a:pt x="725" y="412"/>
                  </a:lnTo>
                  <a:lnTo>
                    <a:pt x="746" y="418"/>
                  </a:lnTo>
                  <a:lnTo>
                    <a:pt x="764" y="430"/>
                  </a:lnTo>
                  <a:lnTo>
                    <a:pt x="778" y="445"/>
                  </a:lnTo>
                  <a:lnTo>
                    <a:pt x="788" y="464"/>
                  </a:lnTo>
                  <a:lnTo>
                    <a:pt x="796" y="478"/>
                  </a:lnTo>
                  <a:lnTo>
                    <a:pt x="805" y="491"/>
                  </a:lnTo>
                  <a:lnTo>
                    <a:pt x="818" y="501"/>
                  </a:lnTo>
                  <a:lnTo>
                    <a:pt x="834" y="511"/>
                  </a:lnTo>
                  <a:lnTo>
                    <a:pt x="851" y="517"/>
                  </a:lnTo>
                  <a:lnTo>
                    <a:pt x="870" y="518"/>
                  </a:lnTo>
                  <a:lnTo>
                    <a:pt x="1251" y="518"/>
                  </a:lnTo>
                  <a:lnTo>
                    <a:pt x="1286" y="522"/>
                  </a:lnTo>
                  <a:lnTo>
                    <a:pt x="1320" y="528"/>
                  </a:lnTo>
                  <a:lnTo>
                    <a:pt x="1352" y="539"/>
                  </a:lnTo>
                  <a:lnTo>
                    <a:pt x="1382" y="553"/>
                  </a:lnTo>
                  <a:lnTo>
                    <a:pt x="1409" y="572"/>
                  </a:lnTo>
                  <a:lnTo>
                    <a:pt x="1404" y="518"/>
                  </a:lnTo>
                  <a:lnTo>
                    <a:pt x="1394" y="466"/>
                  </a:lnTo>
                  <a:lnTo>
                    <a:pt x="1378" y="417"/>
                  </a:lnTo>
                  <a:lnTo>
                    <a:pt x="1358" y="372"/>
                  </a:lnTo>
                  <a:lnTo>
                    <a:pt x="1333" y="328"/>
                  </a:lnTo>
                  <a:lnTo>
                    <a:pt x="1304" y="288"/>
                  </a:lnTo>
                  <a:lnTo>
                    <a:pt x="1271" y="253"/>
                  </a:lnTo>
                  <a:lnTo>
                    <a:pt x="1234" y="223"/>
                  </a:lnTo>
                  <a:lnTo>
                    <a:pt x="1194" y="196"/>
                  </a:lnTo>
                  <a:lnTo>
                    <a:pt x="1152" y="175"/>
                  </a:lnTo>
                  <a:lnTo>
                    <a:pt x="1106" y="159"/>
                  </a:lnTo>
                  <a:lnTo>
                    <a:pt x="1059" y="149"/>
                  </a:lnTo>
                  <a:lnTo>
                    <a:pt x="1010" y="146"/>
                  </a:lnTo>
                  <a:close/>
                  <a:moveTo>
                    <a:pt x="1010" y="0"/>
                  </a:moveTo>
                  <a:lnTo>
                    <a:pt x="1070" y="3"/>
                  </a:lnTo>
                  <a:lnTo>
                    <a:pt x="1127" y="14"/>
                  </a:lnTo>
                  <a:lnTo>
                    <a:pt x="1183" y="30"/>
                  </a:lnTo>
                  <a:lnTo>
                    <a:pt x="1235" y="52"/>
                  </a:lnTo>
                  <a:lnTo>
                    <a:pt x="1285" y="80"/>
                  </a:lnTo>
                  <a:lnTo>
                    <a:pt x="1332" y="114"/>
                  </a:lnTo>
                  <a:lnTo>
                    <a:pt x="1375" y="151"/>
                  </a:lnTo>
                  <a:lnTo>
                    <a:pt x="1415" y="194"/>
                  </a:lnTo>
                  <a:lnTo>
                    <a:pt x="1450" y="241"/>
                  </a:lnTo>
                  <a:lnTo>
                    <a:pt x="1481" y="291"/>
                  </a:lnTo>
                  <a:lnTo>
                    <a:pt x="1506" y="345"/>
                  </a:lnTo>
                  <a:lnTo>
                    <a:pt x="1527" y="401"/>
                  </a:lnTo>
                  <a:lnTo>
                    <a:pt x="1542" y="461"/>
                  </a:lnTo>
                  <a:lnTo>
                    <a:pt x="1552" y="523"/>
                  </a:lnTo>
                  <a:lnTo>
                    <a:pt x="1555" y="586"/>
                  </a:lnTo>
                  <a:lnTo>
                    <a:pt x="1552" y="649"/>
                  </a:lnTo>
                  <a:lnTo>
                    <a:pt x="1543" y="710"/>
                  </a:lnTo>
                  <a:lnTo>
                    <a:pt x="1528" y="770"/>
                  </a:lnTo>
                  <a:lnTo>
                    <a:pt x="1507" y="828"/>
                  </a:lnTo>
                  <a:lnTo>
                    <a:pt x="1501" y="839"/>
                  </a:lnTo>
                  <a:lnTo>
                    <a:pt x="1493" y="849"/>
                  </a:lnTo>
                  <a:lnTo>
                    <a:pt x="1484" y="907"/>
                  </a:lnTo>
                  <a:lnTo>
                    <a:pt x="1470" y="964"/>
                  </a:lnTo>
                  <a:lnTo>
                    <a:pt x="1454" y="1020"/>
                  </a:lnTo>
                  <a:lnTo>
                    <a:pt x="1433" y="1073"/>
                  </a:lnTo>
                  <a:lnTo>
                    <a:pt x="1409" y="1123"/>
                  </a:lnTo>
                  <a:lnTo>
                    <a:pt x="1382" y="1171"/>
                  </a:lnTo>
                  <a:lnTo>
                    <a:pt x="1351" y="1217"/>
                  </a:lnTo>
                  <a:lnTo>
                    <a:pt x="1322" y="1253"/>
                  </a:lnTo>
                  <a:lnTo>
                    <a:pt x="1291" y="1286"/>
                  </a:lnTo>
                  <a:lnTo>
                    <a:pt x="1259" y="1316"/>
                  </a:lnTo>
                  <a:lnTo>
                    <a:pt x="1226" y="1342"/>
                  </a:lnTo>
                  <a:lnTo>
                    <a:pt x="1234" y="1384"/>
                  </a:lnTo>
                  <a:lnTo>
                    <a:pt x="1247" y="1422"/>
                  </a:lnTo>
                  <a:lnTo>
                    <a:pt x="1265" y="1459"/>
                  </a:lnTo>
                  <a:lnTo>
                    <a:pt x="1286" y="1492"/>
                  </a:lnTo>
                  <a:lnTo>
                    <a:pt x="1313" y="1523"/>
                  </a:lnTo>
                  <a:lnTo>
                    <a:pt x="1342" y="1550"/>
                  </a:lnTo>
                  <a:lnTo>
                    <a:pt x="1375" y="1572"/>
                  </a:lnTo>
                  <a:lnTo>
                    <a:pt x="1411" y="1591"/>
                  </a:lnTo>
                  <a:lnTo>
                    <a:pt x="1450" y="1604"/>
                  </a:lnTo>
                  <a:lnTo>
                    <a:pt x="1490" y="1612"/>
                  </a:lnTo>
                  <a:lnTo>
                    <a:pt x="1533" y="1616"/>
                  </a:lnTo>
                  <a:lnTo>
                    <a:pt x="1541" y="1616"/>
                  </a:lnTo>
                  <a:lnTo>
                    <a:pt x="1587" y="1621"/>
                  </a:lnTo>
                  <a:lnTo>
                    <a:pt x="1633" y="1631"/>
                  </a:lnTo>
                  <a:lnTo>
                    <a:pt x="1675" y="1644"/>
                  </a:lnTo>
                  <a:lnTo>
                    <a:pt x="1717" y="1665"/>
                  </a:lnTo>
                  <a:lnTo>
                    <a:pt x="1756" y="1688"/>
                  </a:lnTo>
                  <a:lnTo>
                    <a:pt x="1792" y="1717"/>
                  </a:lnTo>
                  <a:lnTo>
                    <a:pt x="1825" y="1750"/>
                  </a:lnTo>
                  <a:lnTo>
                    <a:pt x="1854" y="1786"/>
                  </a:lnTo>
                  <a:lnTo>
                    <a:pt x="1862" y="1803"/>
                  </a:lnTo>
                  <a:lnTo>
                    <a:pt x="1867" y="1821"/>
                  </a:lnTo>
                  <a:lnTo>
                    <a:pt x="1867" y="1840"/>
                  </a:lnTo>
                  <a:lnTo>
                    <a:pt x="1860" y="1858"/>
                  </a:lnTo>
                  <a:lnTo>
                    <a:pt x="1851" y="1874"/>
                  </a:lnTo>
                  <a:lnTo>
                    <a:pt x="1837" y="1887"/>
                  </a:lnTo>
                  <a:lnTo>
                    <a:pt x="1823" y="1895"/>
                  </a:lnTo>
                  <a:lnTo>
                    <a:pt x="1809" y="1900"/>
                  </a:lnTo>
                  <a:lnTo>
                    <a:pt x="1794" y="1901"/>
                  </a:lnTo>
                  <a:lnTo>
                    <a:pt x="1777" y="1899"/>
                  </a:lnTo>
                  <a:lnTo>
                    <a:pt x="1761" y="1893"/>
                  </a:lnTo>
                  <a:lnTo>
                    <a:pt x="1746" y="1883"/>
                  </a:lnTo>
                  <a:lnTo>
                    <a:pt x="1735" y="1870"/>
                  </a:lnTo>
                  <a:lnTo>
                    <a:pt x="1712" y="1842"/>
                  </a:lnTo>
                  <a:lnTo>
                    <a:pt x="1687" y="1819"/>
                  </a:lnTo>
                  <a:lnTo>
                    <a:pt x="1658" y="1799"/>
                  </a:lnTo>
                  <a:lnTo>
                    <a:pt x="1627" y="1783"/>
                  </a:lnTo>
                  <a:lnTo>
                    <a:pt x="1595" y="1771"/>
                  </a:lnTo>
                  <a:lnTo>
                    <a:pt x="1561" y="1765"/>
                  </a:lnTo>
                  <a:lnTo>
                    <a:pt x="1526" y="1761"/>
                  </a:lnTo>
                  <a:lnTo>
                    <a:pt x="1519" y="1761"/>
                  </a:lnTo>
                  <a:lnTo>
                    <a:pt x="1467" y="1757"/>
                  </a:lnTo>
                  <a:lnTo>
                    <a:pt x="1417" y="1747"/>
                  </a:lnTo>
                  <a:lnTo>
                    <a:pt x="1369" y="1731"/>
                  </a:lnTo>
                  <a:lnTo>
                    <a:pt x="1023" y="2230"/>
                  </a:lnTo>
                  <a:lnTo>
                    <a:pt x="1012" y="2244"/>
                  </a:lnTo>
                  <a:lnTo>
                    <a:pt x="998" y="2253"/>
                  </a:lnTo>
                  <a:lnTo>
                    <a:pt x="981" y="2260"/>
                  </a:lnTo>
                  <a:lnTo>
                    <a:pt x="964" y="2262"/>
                  </a:lnTo>
                  <a:lnTo>
                    <a:pt x="946" y="2260"/>
                  </a:lnTo>
                  <a:lnTo>
                    <a:pt x="930" y="2253"/>
                  </a:lnTo>
                  <a:lnTo>
                    <a:pt x="916" y="2244"/>
                  </a:lnTo>
                  <a:lnTo>
                    <a:pt x="904" y="2230"/>
                  </a:lnTo>
                  <a:lnTo>
                    <a:pt x="558" y="1731"/>
                  </a:lnTo>
                  <a:lnTo>
                    <a:pt x="511" y="1747"/>
                  </a:lnTo>
                  <a:lnTo>
                    <a:pt x="461" y="1757"/>
                  </a:lnTo>
                  <a:lnTo>
                    <a:pt x="408" y="1761"/>
                  </a:lnTo>
                  <a:lnTo>
                    <a:pt x="401" y="1761"/>
                  </a:lnTo>
                  <a:lnTo>
                    <a:pt x="360" y="1765"/>
                  </a:lnTo>
                  <a:lnTo>
                    <a:pt x="321" y="1775"/>
                  </a:lnTo>
                  <a:lnTo>
                    <a:pt x="284" y="1790"/>
                  </a:lnTo>
                  <a:lnTo>
                    <a:pt x="251" y="1811"/>
                  </a:lnTo>
                  <a:lnTo>
                    <a:pt x="221" y="1837"/>
                  </a:lnTo>
                  <a:lnTo>
                    <a:pt x="196" y="1867"/>
                  </a:lnTo>
                  <a:lnTo>
                    <a:pt x="174" y="1900"/>
                  </a:lnTo>
                  <a:lnTo>
                    <a:pt x="158" y="1937"/>
                  </a:lnTo>
                  <a:lnTo>
                    <a:pt x="149" y="1975"/>
                  </a:lnTo>
                  <a:lnTo>
                    <a:pt x="146" y="2017"/>
                  </a:lnTo>
                  <a:lnTo>
                    <a:pt x="146" y="2377"/>
                  </a:lnTo>
                  <a:lnTo>
                    <a:pt x="1363" y="2377"/>
                  </a:lnTo>
                  <a:lnTo>
                    <a:pt x="1382" y="2379"/>
                  </a:lnTo>
                  <a:lnTo>
                    <a:pt x="1399" y="2386"/>
                  </a:lnTo>
                  <a:lnTo>
                    <a:pt x="1414" y="2398"/>
                  </a:lnTo>
                  <a:lnTo>
                    <a:pt x="1425" y="2413"/>
                  </a:lnTo>
                  <a:lnTo>
                    <a:pt x="1433" y="2430"/>
                  </a:lnTo>
                  <a:lnTo>
                    <a:pt x="1435" y="2450"/>
                  </a:lnTo>
                  <a:lnTo>
                    <a:pt x="1433" y="2469"/>
                  </a:lnTo>
                  <a:lnTo>
                    <a:pt x="1425" y="2486"/>
                  </a:lnTo>
                  <a:lnTo>
                    <a:pt x="1414" y="2501"/>
                  </a:lnTo>
                  <a:lnTo>
                    <a:pt x="1399" y="2513"/>
                  </a:lnTo>
                  <a:lnTo>
                    <a:pt x="1382" y="2520"/>
                  </a:lnTo>
                  <a:lnTo>
                    <a:pt x="1363" y="2522"/>
                  </a:lnTo>
                  <a:lnTo>
                    <a:pt x="73" y="2522"/>
                  </a:lnTo>
                  <a:lnTo>
                    <a:pt x="53" y="2520"/>
                  </a:lnTo>
                  <a:lnTo>
                    <a:pt x="36" y="2513"/>
                  </a:lnTo>
                  <a:lnTo>
                    <a:pt x="21" y="2501"/>
                  </a:lnTo>
                  <a:lnTo>
                    <a:pt x="10" y="2486"/>
                  </a:lnTo>
                  <a:lnTo>
                    <a:pt x="2" y="2469"/>
                  </a:lnTo>
                  <a:lnTo>
                    <a:pt x="0" y="2450"/>
                  </a:lnTo>
                  <a:lnTo>
                    <a:pt x="0" y="2017"/>
                  </a:lnTo>
                  <a:lnTo>
                    <a:pt x="3" y="1968"/>
                  </a:lnTo>
                  <a:lnTo>
                    <a:pt x="12" y="1921"/>
                  </a:lnTo>
                  <a:lnTo>
                    <a:pt x="26" y="1875"/>
                  </a:lnTo>
                  <a:lnTo>
                    <a:pt x="45" y="1833"/>
                  </a:lnTo>
                  <a:lnTo>
                    <a:pt x="69" y="1792"/>
                  </a:lnTo>
                  <a:lnTo>
                    <a:pt x="98" y="1755"/>
                  </a:lnTo>
                  <a:lnTo>
                    <a:pt x="130" y="1722"/>
                  </a:lnTo>
                  <a:lnTo>
                    <a:pt x="166" y="1692"/>
                  </a:lnTo>
                  <a:lnTo>
                    <a:pt x="204" y="1668"/>
                  </a:lnTo>
                  <a:lnTo>
                    <a:pt x="247" y="1647"/>
                  </a:lnTo>
                  <a:lnTo>
                    <a:pt x="291" y="1632"/>
                  </a:lnTo>
                  <a:lnTo>
                    <a:pt x="338" y="1621"/>
                  </a:lnTo>
                  <a:lnTo>
                    <a:pt x="387" y="1616"/>
                  </a:lnTo>
                  <a:lnTo>
                    <a:pt x="395" y="1616"/>
                  </a:lnTo>
                  <a:lnTo>
                    <a:pt x="437" y="1612"/>
                  </a:lnTo>
                  <a:lnTo>
                    <a:pt x="478" y="1604"/>
                  </a:lnTo>
                  <a:lnTo>
                    <a:pt x="516" y="1591"/>
                  </a:lnTo>
                  <a:lnTo>
                    <a:pt x="552" y="1572"/>
                  </a:lnTo>
                  <a:lnTo>
                    <a:pt x="585" y="1550"/>
                  </a:lnTo>
                  <a:lnTo>
                    <a:pt x="615" y="1523"/>
                  </a:lnTo>
                  <a:lnTo>
                    <a:pt x="641" y="1492"/>
                  </a:lnTo>
                  <a:lnTo>
                    <a:pt x="664" y="1458"/>
                  </a:lnTo>
                  <a:lnTo>
                    <a:pt x="681" y="1422"/>
                  </a:lnTo>
                  <a:lnTo>
                    <a:pt x="693" y="1383"/>
                  </a:lnTo>
                  <a:lnTo>
                    <a:pt x="701" y="1342"/>
                  </a:lnTo>
                  <a:lnTo>
                    <a:pt x="657" y="1306"/>
                  </a:lnTo>
                  <a:lnTo>
                    <a:pt x="616" y="1264"/>
                  </a:lnTo>
                  <a:lnTo>
                    <a:pt x="578" y="1218"/>
                  </a:lnTo>
                  <a:lnTo>
                    <a:pt x="542" y="1167"/>
                  </a:lnTo>
                  <a:lnTo>
                    <a:pt x="513" y="1111"/>
                  </a:lnTo>
                  <a:lnTo>
                    <a:pt x="486" y="1052"/>
                  </a:lnTo>
                  <a:lnTo>
                    <a:pt x="464" y="989"/>
                  </a:lnTo>
                  <a:lnTo>
                    <a:pt x="447" y="923"/>
                  </a:lnTo>
                  <a:lnTo>
                    <a:pt x="434" y="853"/>
                  </a:lnTo>
                  <a:lnTo>
                    <a:pt x="428" y="843"/>
                  </a:lnTo>
                  <a:lnTo>
                    <a:pt x="421" y="832"/>
                  </a:lnTo>
                  <a:lnTo>
                    <a:pt x="405" y="789"/>
                  </a:lnTo>
                  <a:lnTo>
                    <a:pt x="392" y="744"/>
                  </a:lnTo>
                  <a:lnTo>
                    <a:pt x="381" y="688"/>
                  </a:lnTo>
                  <a:lnTo>
                    <a:pt x="373" y="631"/>
                  </a:lnTo>
                  <a:lnTo>
                    <a:pt x="371" y="576"/>
                  </a:lnTo>
                  <a:lnTo>
                    <a:pt x="374" y="522"/>
                  </a:lnTo>
                  <a:lnTo>
                    <a:pt x="381" y="468"/>
                  </a:lnTo>
                  <a:lnTo>
                    <a:pt x="392" y="416"/>
                  </a:lnTo>
                  <a:lnTo>
                    <a:pt x="408" y="367"/>
                  </a:lnTo>
                  <a:lnTo>
                    <a:pt x="428" y="319"/>
                  </a:lnTo>
                  <a:lnTo>
                    <a:pt x="451" y="276"/>
                  </a:lnTo>
                  <a:lnTo>
                    <a:pt x="478" y="234"/>
                  </a:lnTo>
                  <a:lnTo>
                    <a:pt x="508" y="196"/>
                  </a:lnTo>
                  <a:lnTo>
                    <a:pt x="542" y="161"/>
                  </a:lnTo>
                  <a:lnTo>
                    <a:pt x="580" y="131"/>
                  </a:lnTo>
                  <a:lnTo>
                    <a:pt x="620" y="104"/>
                  </a:lnTo>
                  <a:lnTo>
                    <a:pt x="663" y="83"/>
                  </a:lnTo>
                  <a:lnTo>
                    <a:pt x="708" y="67"/>
                  </a:lnTo>
                  <a:lnTo>
                    <a:pt x="747" y="58"/>
                  </a:lnTo>
                  <a:lnTo>
                    <a:pt x="786" y="52"/>
                  </a:lnTo>
                  <a:lnTo>
                    <a:pt x="840" y="30"/>
                  </a:lnTo>
                  <a:lnTo>
                    <a:pt x="896" y="13"/>
                  </a:lnTo>
                  <a:lnTo>
                    <a:pt x="953" y="3"/>
                  </a:lnTo>
                  <a:lnTo>
                    <a:pt x="10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D8777086-943A-4D74-CAED-9F0A889C8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6300" y="2009775"/>
              <a:ext cx="304800" cy="417513"/>
            </a:xfrm>
            <a:custGeom>
              <a:avLst/>
              <a:gdLst>
                <a:gd name="T0" fmla="*/ 284 w 1928"/>
                <a:gd name="T1" fmla="*/ 1896 h 2628"/>
                <a:gd name="T2" fmla="*/ 146 w 1928"/>
                <a:gd name="T3" fmla="*/ 2122 h 2628"/>
                <a:gd name="T4" fmla="*/ 1732 w 1928"/>
                <a:gd name="T5" fmla="*/ 1971 h 2628"/>
                <a:gd name="T6" fmla="*/ 1518 w 1928"/>
                <a:gd name="T7" fmla="*/ 1866 h 2628"/>
                <a:gd name="T8" fmla="*/ 1305 w 1928"/>
                <a:gd name="T9" fmla="*/ 2081 h 2628"/>
                <a:gd name="T10" fmla="*/ 964 w 1928"/>
                <a:gd name="T11" fmla="*/ 2215 h 2628"/>
                <a:gd name="T12" fmla="*/ 623 w 1928"/>
                <a:gd name="T13" fmla="*/ 2081 h 2628"/>
                <a:gd name="T14" fmla="*/ 824 w 1928"/>
                <a:gd name="T15" fmla="*/ 1562 h 2628"/>
                <a:gd name="T16" fmla="*/ 619 w 1928"/>
                <a:gd name="T17" fmla="*/ 1806 h 2628"/>
                <a:gd name="T18" fmla="*/ 826 w 1928"/>
                <a:gd name="T19" fmla="*/ 2041 h 2628"/>
                <a:gd name="T20" fmla="*/ 1143 w 1928"/>
                <a:gd name="T21" fmla="*/ 2020 h 2628"/>
                <a:gd name="T22" fmla="*/ 1268 w 1928"/>
                <a:gd name="T23" fmla="*/ 1782 h 2628"/>
                <a:gd name="T24" fmla="*/ 1091 w 1928"/>
                <a:gd name="T25" fmla="*/ 1516 h 2628"/>
                <a:gd name="T26" fmla="*/ 1187 w 1928"/>
                <a:gd name="T27" fmla="*/ 721 h 2628"/>
                <a:gd name="T28" fmla="*/ 977 w 1928"/>
                <a:gd name="T29" fmla="*/ 904 h 2628"/>
                <a:gd name="T30" fmla="*/ 677 w 1928"/>
                <a:gd name="T31" fmla="*/ 950 h 2628"/>
                <a:gd name="T32" fmla="*/ 698 w 1928"/>
                <a:gd name="T33" fmla="*/ 1241 h 2628"/>
                <a:gd name="T34" fmla="*/ 963 w 1928"/>
                <a:gd name="T35" fmla="*/ 1389 h 2628"/>
                <a:gd name="T36" fmla="*/ 1218 w 1928"/>
                <a:gd name="T37" fmla="*/ 1254 h 2628"/>
                <a:gd name="T38" fmla="*/ 1352 w 1928"/>
                <a:gd name="T39" fmla="*/ 896 h 2628"/>
                <a:gd name="T40" fmla="*/ 880 w 1928"/>
                <a:gd name="T41" fmla="*/ 146 h 2628"/>
                <a:gd name="T42" fmla="*/ 636 w 1928"/>
                <a:gd name="T43" fmla="*/ 225 h 2628"/>
                <a:gd name="T44" fmla="*/ 416 w 1928"/>
                <a:gd name="T45" fmla="*/ 544 h 2628"/>
                <a:gd name="T46" fmla="*/ 399 w 1928"/>
                <a:gd name="T47" fmla="*/ 912 h 2628"/>
                <a:gd name="T48" fmla="*/ 576 w 1928"/>
                <a:gd name="T49" fmla="*/ 835 h 2628"/>
                <a:gd name="T50" fmla="*/ 883 w 1928"/>
                <a:gd name="T51" fmla="*/ 776 h 2628"/>
                <a:gd name="T52" fmla="*/ 1067 w 1928"/>
                <a:gd name="T53" fmla="*/ 634 h 2628"/>
                <a:gd name="T54" fmla="*/ 1180 w 1928"/>
                <a:gd name="T55" fmla="*/ 553 h 2628"/>
                <a:gd name="T56" fmla="*/ 1485 w 1928"/>
                <a:gd name="T57" fmla="*/ 825 h 2628"/>
                <a:gd name="T58" fmla="*/ 1564 w 1928"/>
                <a:gd name="T59" fmla="*/ 654 h 2628"/>
                <a:gd name="T60" fmla="*/ 1394 w 1928"/>
                <a:gd name="T61" fmla="*/ 304 h 2628"/>
                <a:gd name="T62" fmla="*/ 1131 w 1928"/>
                <a:gd name="T63" fmla="*/ 195 h 2628"/>
                <a:gd name="T64" fmla="*/ 1060 w 1928"/>
                <a:gd name="T65" fmla="*/ 189 h 2628"/>
                <a:gd name="T66" fmla="*/ 880 w 1928"/>
                <a:gd name="T67" fmla="*/ 146 h 2628"/>
                <a:gd name="T68" fmla="*/ 1111 w 1928"/>
                <a:gd name="T69" fmla="*/ 49 h 2628"/>
                <a:gd name="T70" fmla="*/ 1355 w 1928"/>
                <a:gd name="T71" fmla="*/ 100 h 2628"/>
                <a:gd name="T72" fmla="*/ 1640 w 1928"/>
                <a:gd name="T73" fmla="*/ 401 h 2628"/>
                <a:gd name="T74" fmla="*/ 1707 w 1928"/>
                <a:gd name="T75" fmla="*/ 841 h 2628"/>
                <a:gd name="T76" fmla="*/ 1553 w 1928"/>
                <a:gd name="T77" fmla="*/ 1201 h 2628"/>
                <a:gd name="T78" fmla="*/ 1445 w 1928"/>
                <a:gd name="T79" fmla="*/ 1182 h 2628"/>
                <a:gd name="T80" fmla="*/ 1226 w 1928"/>
                <a:gd name="T81" fmla="*/ 1447 h 2628"/>
                <a:gd name="T82" fmla="*/ 1376 w 1928"/>
                <a:gd name="T83" fmla="*/ 1678 h 2628"/>
                <a:gd name="T84" fmla="*/ 1636 w 1928"/>
                <a:gd name="T85" fmla="*/ 1736 h 2628"/>
                <a:gd name="T86" fmla="*/ 1882 w 1928"/>
                <a:gd name="T87" fmla="*/ 1937 h 2628"/>
                <a:gd name="T88" fmla="*/ 1917 w 1928"/>
                <a:gd name="T89" fmla="*/ 2592 h 2628"/>
                <a:gd name="T90" fmla="*/ 36 w 1928"/>
                <a:gd name="T91" fmla="*/ 2617 h 2628"/>
                <a:gd name="T92" fmla="*/ 12 w 1928"/>
                <a:gd name="T93" fmla="*/ 2026 h 2628"/>
                <a:gd name="T94" fmla="*/ 205 w 1928"/>
                <a:gd name="T95" fmla="*/ 1772 h 2628"/>
                <a:gd name="T96" fmla="*/ 477 w 1928"/>
                <a:gd name="T97" fmla="*/ 1710 h 2628"/>
                <a:gd name="T98" fmla="*/ 681 w 1928"/>
                <a:gd name="T99" fmla="*/ 1528 h 2628"/>
                <a:gd name="T100" fmla="*/ 545 w 1928"/>
                <a:gd name="T101" fmla="*/ 1276 h 2628"/>
                <a:gd name="T102" fmla="*/ 418 w 1928"/>
                <a:gd name="T103" fmla="*/ 1171 h 2628"/>
                <a:gd name="T104" fmla="*/ 294 w 1928"/>
                <a:gd name="T105" fmla="*/ 1077 h 2628"/>
                <a:gd name="T106" fmla="*/ 245 w 1928"/>
                <a:gd name="T107" fmla="*/ 659 h 2628"/>
                <a:gd name="T108" fmla="*/ 407 w 1928"/>
                <a:gd name="T109" fmla="*/ 246 h 2628"/>
                <a:gd name="T110" fmla="*/ 746 w 1928"/>
                <a:gd name="T111" fmla="*/ 15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8" h="2628">
                  <a:moveTo>
                    <a:pt x="482" y="1859"/>
                  </a:moveTo>
                  <a:lnTo>
                    <a:pt x="446" y="1864"/>
                  </a:lnTo>
                  <a:lnTo>
                    <a:pt x="409" y="1866"/>
                  </a:lnTo>
                  <a:lnTo>
                    <a:pt x="401" y="1867"/>
                  </a:lnTo>
                  <a:lnTo>
                    <a:pt x="360" y="1870"/>
                  </a:lnTo>
                  <a:lnTo>
                    <a:pt x="320" y="1880"/>
                  </a:lnTo>
                  <a:lnTo>
                    <a:pt x="284" y="1896"/>
                  </a:lnTo>
                  <a:lnTo>
                    <a:pt x="250" y="1916"/>
                  </a:lnTo>
                  <a:lnTo>
                    <a:pt x="220" y="1942"/>
                  </a:lnTo>
                  <a:lnTo>
                    <a:pt x="195" y="1971"/>
                  </a:lnTo>
                  <a:lnTo>
                    <a:pt x="175" y="2005"/>
                  </a:lnTo>
                  <a:lnTo>
                    <a:pt x="159" y="2042"/>
                  </a:lnTo>
                  <a:lnTo>
                    <a:pt x="149" y="2081"/>
                  </a:lnTo>
                  <a:lnTo>
                    <a:pt x="146" y="2122"/>
                  </a:lnTo>
                  <a:lnTo>
                    <a:pt x="146" y="2481"/>
                  </a:lnTo>
                  <a:lnTo>
                    <a:pt x="1781" y="2481"/>
                  </a:lnTo>
                  <a:lnTo>
                    <a:pt x="1781" y="2122"/>
                  </a:lnTo>
                  <a:lnTo>
                    <a:pt x="1778" y="2081"/>
                  </a:lnTo>
                  <a:lnTo>
                    <a:pt x="1768" y="2042"/>
                  </a:lnTo>
                  <a:lnTo>
                    <a:pt x="1753" y="2005"/>
                  </a:lnTo>
                  <a:lnTo>
                    <a:pt x="1732" y="1971"/>
                  </a:lnTo>
                  <a:lnTo>
                    <a:pt x="1706" y="1942"/>
                  </a:lnTo>
                  <a:lnTo>
                    <a:pt x="1677" y="1916"/>
                  </a:lnTo>
                  <a:lnTo>
                    <a:pt x="1643" y="1896"/>
                  </a:lnTo>
                  <a:lnTo>
                    <a:pt x="1606" y="1880"/>
                  </a:lnTo>
                  <a:lnTo>
                    <a:pt x="1567" y="1870"/>
                  </a:lnTo>
                  <a:lnTo>
                    <a:pt x="1526" y="1867"/>
                  </a:lnTo>
                  <a:lnTo>
                    <a:pt x="1518" y="1866"/>
                  </a:lnTo>
                  <a:lnTo>
                    <a:pt x="1481" y="1864"/>
                  </a:lnTo>
                  <a:lnTo>
                    <a:pt x="1445" y="1859"/>
                  </a:lnTo>
                  <a:lnTo>
                    <a:pt x="1427" y="1909"/>
                  </a:lnTo>
                  <a:lnTo>
                    <a:pt x="1403" y="1956"/>
                  </a:lnTo>
                  <a:lnTo>
                    <a:pt x="1375" y="2002"/>
                  </a:lnTo>
                  <a:lnTo>
                    <a:pt x="1342" y="2043"/>
                  </a:lnTo>
                  <a:lnTo>
                    <a:pt x="1305" y="2081"/>
                  </a:lnTo>
                  <a:lnTo>
                    <a:pt x="1264" y="2115"/>
                  </a:lnTo>
                  <a:lnTo>
                    <a:pt x="1220" y="2144"/>
                  </a:lnTo>
                  <a:lnTo>
                    <a:pt x="1174" y="2168"/>
                  </a:lnTo>
                  <a:lnTo>
                    <a:pt x="1125" y="2188"/>
                  </a:lnTo>
                  <a:lnTo>
                    <a:pt x="1072" y="2203"/>
                  </a:lnTo>
                  <a:lnTo>
                    <a:pt x="1019" y="2212"/>
                  </a:lnTo>
                  <a:lnTo>
                    <a:pt x="964" y="2215"/>
                  </a:lnTo>
                  <a:lnTo>
                    <a:pt x="909" y="2212"/>
                  </a:lnTo>
                  <a:lnTo>
                    <a:pt x="854" y="2203"/>
                  </a:lnTo>
                  <a:lnTo>
                    <a:pt x="802" y="2188"/>
                  </a:lnTo>
                  <a:lnTo>
                    <a:pt x="753" y="2168"/>
                  </a:lnTo>
                  <a:lnTo>
                    <a:pt x="707" y="2144"/>
                  </a:lnTo>
                  <a:lnTo>
                    <a:pt x="663" y="2115"/>
                  </a:lnTo>
                  <a:lnTo>
                    <a:pt x="623" y="2081"/>
                  </a:lnTo>
                  <a:lnTo>
                    <a:pt x="585" y="2043"/>
                  </a:lnTo>
                  <a:lnTo>
                    <a:pt x="552" y="2002"/>
                  </a:lnTo>
                  <a:lnTo>
                    <a:pt x="525" y="1956"/>
                  </a:lnTo>
                  <a:lnTo>
                    <a:pt x="500" y="1909"/>
                  </a:lnTo>
                  <a:lnTo>
                    <a:pt x="482" y="1859"/>
                  </a:lnTo>
                  <a:close/>
                  <a:moveTo>
                    <a:pt x="837" y="1516"/>
                  </a:moveTo>
                  <a:lnTo>
                    <a:pt x="824" y="1562"/>
                  </a:lnTo>
                  <a:lnTo>
                    <a:pt x="805" y="1605"/>
                  </a:lnTo>
                  <a:lnTo>
                    <a:pt x="783" y="1647"/>
                  </a:lnTo>
                  <a:lnTo>
                    <a:pt x="758" y="1685"/>
                  </a:lnTo>
                  <a:lnTo>
                    <a:pt x="728" y="1720"/>
                  </a:lnTo>
                  <a:lnTo>
                    <a:pt x="695" y="1753"/>
                  </a:lnTo>
                  <a:lnTo>
                    <a:pt x="659" y="1782"/>
                  </a:lnTo>
                  <a:lnTo>
                    <a:pt x="619" y="1806"/>
                  </a:lnTo>
                  <a:lnTo>
                    <a:pt x="634" y="1851"/>
                  </a:lnTo>
                  <a:lnTo>
                    <a:pt x="656" y="1893"/>
                  </a:lnTo>
                  <a:lnTo>
                    <a:pt x="681" y="1931"/>
                  </a:lnTo>
                  <a:lnTo>
                    <a:pt x="712" y="1965"/>
                  </a:lnTo>
                  <a:lnTo>
                    <a:pt x="746" y="1995"/>
                  </a:lnTo>
                  <a:lnTo>
                    <a:pt x="784" y="2020"/>
                  </a:lnTo>
                  <a:lnTo>
                    <a:pt x="826" y="2041"/>
                  </a:lnTo>
                  <a:lnTo>
                    <a:pt x="869" y="2056"/>
                  </a:lnTo>
                  <a:lnTo>
                    <a:pt x="916" y="2066"/>
                  </a:lnTo>
                  <a:lnTo>
                    <a:pt x="964" y="2069"/>
                  </a:lnTo>
                  <a:lnTo>
                    <a:pt x="1012" y="2066"/>
                  </a:lnTo>
                  <a:lnTo>
                    <a:pt x="1058" y="2056"/>
                  </a:lnTo>
                  <a:lnTo>
                    <a:pt x="1101" y="2041"/>
                  </a:lnTo>
                  <a:lnTo>
                    <a:pt x="1143" y="2020"/>
                  </a:lnTo>
                  <a:lnTo>
                    <a:pt x="1181" y="1995"/>
                  </a:lnTo>
                  <a:lnTo>
                    <a:pt x="1215" y="1965"/>
                  </a:lnTo>
                  <a:lnTo>
                    <a:pt x="1246" y="1931"/>
                  </a:lnTo>
                  <a:lnTo>
                    <a:pt x="1271" y="1893"/>
                  </a:lnTo>
                  <a:lnTo>
                    <a:pt x="1293" y="1851"/>
                  </a:lnTo>
                  <a:lnTo>
                    <a:pt x="1308" y="1806"/>
                  </a:lnTo>
                  <a:lnTo>
                    <a:pt x="1268" y="1782"/>
                  </a:lnTo>
                  <a:lnTo>
                    <a:pt x="1232" y="1753"/>
                  </a:lnTo>
                  <a:lnTo>
                    <a:pt x="1199" y="1720"/>
                  </a:lnTo>
                  <a:lnTo>
                    <a:pt x="1169" y="1685"/>
                  </a:lnTo>
                  <a:lnTo>
                    <a:pt x="1144" y="1647"/>
                  </a:lnTo>
                  <a:lnTo>
                    <a:pt x="1121" y="1605"/>
                  </a:lnTo>
                  <a:lnTo>
                    <a:pt x="1103" y="1562"/>
                  </a:lnTo>
                  <a:lnTo>
                    <a:pt x="1091" y="1516"/>
                  </a:lnTo>
                  <a:lnTo>
                    <a:pt x="1049" y="1526"/>
                  </a:lnTo>
                  <a:lnTo>
                    <a:pt x="1007" y="1533"/>
                  </a:lnTo>
                  <a:lnTo>
                    <a:pt x="963" y="1536"/>
                  </a:lnTo>
                  <a:lnTo>
                    <a:pt x="920" y="1533"/>
                  </a:lnTo>
                  <a:lnTo>
                    <a:pt x="879" y="1526"/>
                  </a:lnTo>
                  <a:lnTo>
                    <a:pt x="837" y="1516"/>
                  </a:lnTo>
                  <a:close/>
                  <a:moveTo>
                    <a:pt x="1187" y="721"/>
                  </a:moveTo>
                  <a:lnTo>
                    <a:pt x="1176" y="742"/>
                  </a:lnTo>
                  <a:lnTo>
                    <a:pt x="1151" y="779"/>
                  </a:lnTo>
                  <a:lnTo>
                    <a:pt x="1124" y="812"/>
                  </a:lnTo>
                  <a:lnTo>
                    <a:pt x="1092" y="842"/>
                  </a:lnTo>
                  <a:lnTo>
                    <a:pt x="1057" y="868"/>
                  </a:lnTo>
                  <a:lnTo>
                    <a:pt x="1018" y="888"/>
                  </a:lnTo>
                  <a:lnTo>
                    <a:pt x="977" y="904"/>
                  </a:lnTo>
                  <a:lnTo>
                    <a:pt x="933" y="916"/>
                  </a:lnTo>
                  <a:lnTo>
                    <a:pt x="888" y="922"/>
                  </a:lnTo>
                  <a:lnTo>
                    <a:pt x="842" y="923"/>
                  </a:lnTo>
                  <a:lnTo>
                    <a:pt x="813" y="923"/>
                  </a:lnTo>
                  <a:lnTo>
                    <a:pt x="766" y="927"/>
                  </a:lnTo>
                  <a:lnTo>
                    <a:pt x="720" y="936"/>
                  </a:lnTo>
                  <a:lnTo>
                    <a:pt x="677" y="950"/>
                  </a:lnTo>
                  <a:lnTo>
                    <a:pt x="631" y="970"/>
                  </a:lnTo>
                  <a:lnTo>
                    <a:pt x="589" y="995"/>
                  </a:lnTo>
                  <a:lnTo>
                    <a:pt x="603" y="1052"/>
                  </a:lnTo>
                  <a:lnTo>
                    <a:pt x="621" y="1105"/>
                  </a:lnTo>
                  <a:lnTo>
                    <a:pt x="644" y="1154"/>
                  </a:lnTo>
                  <a:lnTo>
                    <a:pt x="669" y="1200"/>
                  </a:lnTo>
                  <a:lnTo>
                    <a:pt x="698" y="1241"/>
                  </a:lnTo>
                  <a:lnTo>
                    <a:pt x="730" y="1278"/>
                  </a:lnTo>
                  <a:lnTo>
                    <a:pt x="764" y="1311"/>
                  </a:lnTo>
                  <a:lnTo>
                    <a:pt x="801" y="1338"/>
                  </a:lnTo>
                  <a:lnTo>
                    <a:pt x="840" y="1360"/>
                  </a:lnTo>
                  <a:lnTo>
                    <a:pt x="879" y="1376"/>
                  </a:lnTo>
                  <a:lnTo>
                    <a:pt x="920" y="1386"/>
                  </a:lnTo>
                  <a:lnTo>
                    <a:pt x="963" y="1389"/>
                  </a:lnTo>
                  <a:lnTo>
                    <a:pt x="1003" y="1387"/>
                  </a:lnTo>
                  <a:lnTo>
                    <a:pt x="1042" y="1377"/>
                  </a:lnTo>
                  <a:lnTo>
                    <a:pt x="1080" y="1364"/>
                  </a:lnTo>
                  <a:lnTo>
                    <a:pt x="1117" y="1344"/>
                  </a:lnTo>
                  <a:lnTo>
                    <a:pt x="1152" y="1319"/>
                  </a:lnTo>
                  <a:lnTo>
                    <a:pt x="1186" y="1289"/>
                  </a:lnTo>
                  <a:lnTo>
                    <a:pt x="1218" y="1254"/>
                  </a:lnTo>
                  <a:lnTo>
                    <a:pt x="1249" y="1212"/>
                  </a:lnTo>
                  <a:lnTo>
                    <a:pt x="1276" y="1167"/>
                  </a:lnTo>
                  <a:lnTo>
                    <a:pt x="1299" y="1118"/>
                  </a:lnTo>
                  <a:lnTo>
                    <a:pt x="1318" y="1067"/>
                  </a:lnTo>
                  <a:lnTo>
                    <a:pt x="1334" y="1011"/>
                  </a:lnTo>
                  <a:lnTo>
                    <a:pt x="1346" y="955"/>
                  </a:lnTo>
                  <a:lnTo>
                    <a:pt x="1352" y="896"/>
                  </a:lnTo>
                  <a:lnTo>
                    <a:pt x="1353" y="890"/>
                  </a:lnTo>
                  <a:lnTo>
                    <a:pt x="1326" y="850"/>
                  </a:lnTo>
                  <a:lnTo>
                    <a:pt x="1296" y="811"/>
                  </a:lnTo>
                  <a:lnTo>
                    <a:pt x="1262" y="777"/>
                  </a:lnTo>
                  <a:lnTo>
                    <a:pt x="1226" y="747"/>
                  </a:lnTo>
                  <a:lnTo>
                    <a:pt x="1187" y="721"/>
                  </a:lnTo>
                  <a:close/>
                  <a:moveTo>
                    <a:pt x="880" y="146"/>
                  </a:moveTo>
                  <a:lnTo>
                    <a:pt x="869" y="146"/>
                  </a:lnTo>
                  <a:lnTo>
                    <a:pt x="865" y="146"/>
                  </a:lnTo>
                  <a:lnTo>
                    <a:pt x="816" y="150"/>
                  </a:lnTo>
                  <a:lnTo>
                    <a:pt x="769" y="161"/>
                  </a:lnTo>
                  <a:lnTo>
                    <a:pt x="723" y="177"/>
                  </a:lnTo>
                  <a:lnTo>
                    <a:pt x="679" y="198"/>
                  </a:lnTo>
                  <a:lnTo>
                    <a:pt x="636" y="225"/>
                  </a:lnTo>
                  <a:lnTo>
                    <a:pt x="596" y="257"/>
                  </a:lnTo>
                  <a:lnTo>
                    <a:pt x="558" y="293"/>
                  </a:lnTo>
                  <a:lnTo>
                    <a:pt x="523" y="336"/>
                  </a:lnTo>
                  <a:lnTo>
                    <a:pt x="490" y="382"/>
                  </a:lnTo>
                  <a:lnTo>
                    <a:pt x="461" y="433"/>
                  </a:lnTo>
                  <a:lnTo>
                    <a:pt x="436" y="488"/>
                  </a:lnTo>
                  <a:lnTo>
                    <a:pt x="416" y="544"/>
                  </a:lnTo>
                  <a:lnTo>
                    <a:pt x="401" y="603"/>
                  </a:lnTo>
                  <a:lnTo>
                    <a:pt x="391" y="663"/>
                  </a:lnTo>
                  <a:lnTo>
                    <a:pt x="385" y="725"/>
                  </a:lnTo>
                  <a:lnTo>
                    <a:pt x="385" y="788"/>
                  </a:lnTo>
                  <a:lnTo>
                    <a:pt x="387" y="830"/>
                  </a:lnTo>
                  <a:lnTo>
                    <a:pt x="392" y="869"/>
                  </a:lnTo>
                  <a:lnTo>
                    <a:pt x="399" y="912"/>
                  </a:lnTo>
                  <a:lnTo>
                    <a:pt x="409" y="955"/>
                  </a:lnTo>
                  <a:lnTo>
                    <a:pt x="433" y="932"/>
                  </a:lnTo>
                  <a:lnTo>
                    <a:pt x="461" y="908"/>
                  </a:lnTo>
                  <a:lnTo>
                    <a:pt x="489" y="887"/>
                  </a:lnTo>
                  <a:lnTo>
                    <a:pt x="518" y="868"/>
                  </a:lnTo>
                  <a:lnTo>
                    <a:pt x="547" y="851"/>
                  </a:lnTo>
                  <a:lnTo>
                    <a:pt x="576" y="835"/>
                  </a:lnTo>
                  <a:lnTo>
                    <a:pt x="601" y="823"/>
                  </a:lnTo>
                  <a:lnTo>
                    <a:pt x="625" y="813"/>
                  </a:lnTo>
                  <a:lnTo>
                    <a:pt x="684" y="794"/>
                  </a:lnTo>
                  <a:lnTo>
                    <a:pt x="746" y="783"/>
                  </a:lnTo>
                  <a:lnTo>
                    <a:pt x="809" y="777"/>
                  </a:lnTo>
                  <a:lnTo>
                    <a:pt x="847" y="777"/>
                  </a:lnTo>
                  <a:lnTo>
                    <a:pt x="883" y="776"/>
                  </a:lnTo>
                  <a:lnTo>
                    <a:pt x="918" y="770"/>
                  </a:lnTo>
                  <a:lnTo>
                    <a:pt x="950" y="758"/>
                  </a:lnTo>
                  <a:lnTo>
                    <a:pt x="980" y="742"/>
                  </a:lnTo>
                  <a:lnTo>
                    <a:pt x="1007" y="723"/>
                  </a:lnTo>
                  <a:lnTo>
                    <a:pt x="1030" y="698"/>
                  </a:lnTo>
                  <a:lnTo>
                    <a:pt x="1048" y="671"/>
                  </a:lnTo>
                  <a:lnTo>
                    <a:pt x="1067" y="634"/>
                  </a:lnTo>
                  <a:lnTo>
                    <a:pt x="1083" y="595"/>
                  </a:lnTo>
                  <a:lnTo>
                    <a:pt x="1093" y="578"/>
                  </a:lnTo>
                  <a:lnTo>
                    <a:pt x="1105" y="563"/>
                  </a:lnTo>
                  <a:lnTo>
                    <a:pt x="1122" y="554"/>
                  </a:lnTo>
                  <a:lnTo>
                    <a:pt x="1142" y="548"/>
                  </a:lnTo>
                  <a:lnTo>
                    <a:pt x="1161" y="548"/>
                  </a:lnTo>
                  <a:lnTo>
                    <a:pt x="1180" y="553"/>
                  </a:lnTo>
                  <a:lnTo>
                    <a:pt x="1233" y="578"/>
                  </a:lnTo>
                  <a:lnTo>
                    <a:pt x="1283" y="609"/>
                  </a:lnTo>
                  <a:lnTo>
                    <a:pt x="1331" y="644"/>
                  </a:lnTo>
                  <a:lnTo>
                    <a:pt x="1375" y="684"/>
                  </a:lnTo>
                  <a:lnTo>
                    <a:pt x="1415" y="727"/>
                  </a:lnTo>
                  <a:lnTo>
                    <a:pt x="1452" y="774"/>
                  </a:lnTo>
                  <a:lnTo>
                    <a:pt x="1485" y="825"/>
                  </a:lnTo>
                  <a:lnTo>
                    <a:pt x="1514" y="880"/>
                  </a:lnTo>
                  <a:lnTo>
                    <a:pt x="1537" y="935"/>
                  </a:lnTo>
                  <a:lnTo>
                    <a:pt x="1552" y="881"/>
                  </a:lnTo>
                  <a:lnTo>
                    <a:pt x="1562" y="827"/>
                  </a:lnTo>
                  <a:lnTo>
                    <a:pt x="1567" y="771"/>
                  </a:lnTo>
                  <a:lnTo>
                    <a:pt x="1568" y="713"/>
                  </a:lnTo>
                  <a:lnTo>
                    <a:pt x="1564" y="654"/>
                  </a:lnTo>
                  <a:lnTo>
                    <a:pt x="1553" y="595"/>
                  </a:lnTo>
                  <a:lnTo>
                    <a:pt x="1538" y="539"/>
                  </a:lnTo>
                  <a:lnTo>
                    <a:pt x="1518" y="485"/>
                  </a:lnTo>
                  <a:lnTo>
                    <a:pt x="1494" y="433"/>
                  </a:lnTo>
                  <a:lnTo>
                    <a:pt x="1464" y="386"/>
                  </a:lnTo>
                  <a:lnTo>
                    <a:pt x="1430" y="342"/>
                  </a:lnTo>
                  <a:lnTo>
                    <a:pt x="1394" y="304"/>
                  </a:lnTo>
                  <a:lnTo>
                    <a:pt x="1355" y="272"/>
                  </a:lnTo>
                  <a:lnTo>
                    <a:pt x="1314" y="245"/>
                  </a:lnTo>
                  <a:lnTo>
                    <a:pt x="1271" y="224"/>
                  </a:lnTo>
                  <a:lnTo>
                    <a:pt x="1227" y="208"/>
                  </a:lnTo>
                  <a:lnTo>
                    <a:pt x="1181" y="198"/>
                  </a:lnTo>
                  <a:lnTo>
                    <a:pt x="1134" y="195"/>
                  </a:lnTo>
                  <a:lnTo>
                    <a:pt x="1131" y="195"/>
                  </a:lnTo>
                  <a:lnTo>
                    <a:pt x="1125" y="195"/>
                  </a:lnTo>
                  <a:lnTo>
                    <a:pt x="1115" y="196"/>
                  </a:lnTo>
                  <a:lnTo>
                    <a:pt x="1105" y="196"/>
                  </a:lnTo>
                  <a:lnTo>
                    <a:pt x="1098" y="196"/>
                  </a:lnTo>
                  <a:lnTo>
                    <a:pt x="1095" y="196"/>
                  </a:lnTo>
                  <a:lnTo>
                    <a:pt x="1077" y="195"/>
                  </a:lnTo>
                  <a:lnTo>
                    <a:pt x="1060" y="189"/>
                  </a:lnTo>
                  <a:lnTo>
                    <a:pt x="1028" y="175"/>
                  </a:lnTo>
                  <a:lnTo>
                    <a:pt x="997" y="164"/>
                  </a:lnTo>
                  <a:lnTo>
                    <a:pt x="967" y="157"/>
                  </a:lnTo>
                  <a:lnTo>
                    <a:pt x="941" y="151"/>
                  </a:lnTo>
                  <a:lnTo>
                    <a:pt x="916" y="148"/>
                  </a:lnTo>
                  <a:lnTo>
                    <a:pt x="896" y="146"/>
                  </a:lnTo>
                  <a:lnTo>
                    <a:pt x="880" y="146"/>
                  </a:lnTo>
                  <a:close/>
                  <a:moveTo>
                    <a:pt x="861" y="0"/>
                  </a:moveTo>
                  <a:lnTo>
                    <a:pt x="911" y="0"/>
                  </a:lnTo>
                  <a:lnTo>
                    <a:pt x="961" y="6"/>
                  </a:lnTo>
                  <a:lnTo>
                    <a:pt x="1010" y="16"/>
                  </a:lnTo>
                  <a:lnTo>
                    <a:pt x="1059" y="30"/>
                  </a:lnTo>
                  <a:lnTo>
                    <a:pt x="1105" y="49"/>
                  </a:lnTo>
                  <a:lnTo>
                    <a:pt x="1111" y="49"/>
                  </a:lnTo>
                  <a:lnTo>
                    <a:pt x="1119" y="49"/>
                  </a:lnTo>
                  <a:lnTo>
                    <a:pt x="1129" y="48"/>
                  </a:lnTo>
                  <a:lnTo>
                    <a:pt x="1137" y="48"/>
                  </a:lnTo>
                  <a:lnTo>
                    <a:pt x="1194" y="52"/>
                  </a:lnTo>
                  <a:lnTo>
                    <a:pt x="1249" y="62"/>
                  </a:lnTo>
                  <a:lnTo>
                    <a:pt x="1303" y="79"/>
                  </a:lnTo>
                  <a:lnTo>
                    <a:pt x="1355" y="100"/>
                  </a:lnTo>
                  <a:lnTo>
                    <a:pt x="1405" y="129"/>
                  </a:lnTo>
                  <a:lnTo>
                    <a:pt x="1453" y="163"/>
                  </a:lnTo>
                  <a:lnTo>
                    <a:pt x="1499" y="201"/>
                  </a:lnTo>
                  <a:lnTo>
                    <a:pt x="1540" y="246"/>
                  </a:lnTo>
                  <a:lnTo>
                    <a:pt x="1579" y="295"/>
                  </a:lnTo>
                  <a:lnTo>
                    <a:pt x="1612" y="346"/>
                  </a:lnTo>
                  <a:lnTo>
                    <a:pt x="1640" y="401"/>
                  </a:lnTo>
                  <a:lnTo>
                    <a:pt x="1665" y="459"/>
                  </a:lnTo>
                  <a:lnTo>
                    <a:pt x="1685" y="519"/>
                  </a:lnTo>
                  <a:lnTo>
                    <a:pt x="1700" y="580"/>
                  </a:lnTo>
                  <a:lnTo>
                    <a:pt x="1710" y="644"/>
                  </a:lnTo>
                  <a:lnTo>
                    <a:pt x="1714" y="709"/>
                  </a:lnTo>
                  <a:lnTo>
                    <a:pt x="1714" y="776"/>
                  </a:lnTo>
                  <a:lnTo>
                    <a:pt x="1707" y="841"/>
                  </a:lnTo>
                  <a:lnTo>
                    <a:pt x="1696" y="905"/>
                  </a:lnTo>
                  <a:lnTo>
                    <a:pt x="1680" y="967"/>
                  </a:lnTo>
                  <a:lnTo>
                    <a:pt x="1659" y="1026"/>
                  </a:lnTo>
                  <a:lnTo>
                    <a:pt x="1632" y="1084"/>
                  </a:lnTo>
                  <a:lnTo>
                    <a:pt x="1601" y="1138"/>
                  </a:lnTo>
                  <a:lnTo>
                    <a:pt x="1565" y="1189"/>
                  </a:lnTo>
                  <a:lnTo>
                    <a:pt x="1553" y="1201"/>
                  </a:lnTo>
                  <a:lnTo>
                    <a:pt x="1539" y="1209"/>
                  </a:lnTo>
                  <a:lnTo>
                    <a:pt x="1523" y="1215"/>
                  </a:lnTo>
                  <a:lnTo>
                    <a:pt x="1507" y="1217"/>
                  </a:lnTo>
                  <a:lnTo>
                    <a:pt x="1486" y="1214"/>
                  </a:lnTo>
                  <a:lnTo>
                    <a:pt x="1469" y="1206"/>
                  </a:lnTo>
                  <a:lnTo>
                    <a:pt x="1455" y="1195"/>
                  </a:lnTo>
                  <a:lnTo>
                    <a:pt x="1445" y="1182"/>
                  </a:lnTo>
                  <a:lnTo>
                    <a:pt x="1437" y="1166"/>
                  </a:lnTo>
                  <a:lnTo>
                    <a:pt x="1412" y="1223"/>
                  </a:lnTo>
                  <a:lnTo>
                    <a:pt x="1381" y="1276"/>
                  </a:lnTo>
                  <a:lnTo>
                    <a:pt x="1347" y="1326"/>
                  </a:lnTo>
                  <a:lnTo>
                    <a:pt x="1310" y="1371"/>
                  </a:lnTo>
                  <a:lnTo>
                    <a:pt x="1269" y="1412"/>
                  </a:lnTo>
                  <a:lnTo>
                    <a:pt x="1226" y="1447"/>
                  </a:lnTo>
                  <a:lnTo>
                    <a:pt x="1233" y="1488"/>
                  </a:lnTo>
                  <a:lnTo>
                    <a:pt x="1246" y="1526"/>
                  </a:lnTo>
                  <a:lnTo>
                    <a:pt x="1264" y="1564"/>
                  </a:lnTo>
                  <a:lnTo>
                    <a:pt x="1286" y="1597"/>
                  </a:lnTo>
                  <a:lnTo>
                    <a:pt x="1312" y="1628"/>
                  </a:lnTo>
                  <a:lnTo>
                    <a:pt x="1342" y="1654"/>
                  </a:lnTo>
                  <a:lnTo>
                    <a:pt x="1376" y="1678"/>
                  </a:lnTo>
                  <a:lnTo>
                    <a:pt x="1411" y="1696"/>
                  </a:lnTo>
                  <a:lnTo>
                    <a:pt x="1450" y="1710"/>
                  </a:lnTo>
                  <a:lnTo>
                    <a:pt x="1490" y="1718"/>
                  </a:lnTo>
                  <a:lnTo>
                    <a:pt x="1533" y="1720"/>
                  </a:lnTo>
                  <a:lnTo>
                    <a:pt x="1540" y="1721"/>
                  </a:lnTo>
                  <a:lnTo>
                    <a:pt x="1589" y="1725"/>
                  </a:lnTo>
                  <a:lnTo>
                    <a:pt x="1636" y="1736"/>
                  </a:lnTo>
                  <a:lnTo>
                    <a:pt x="1681" y="1752"/>
                  </a:lnTo>
                  <a:lnTo>
                    <a:pt x="1722" y="1772"/>
                  </a:lnTo>
                  <a:lnTo>
                    <a:pt x="1762" y="1798"/>
                  </a:lnTo>
                  <a:lnTo>
                    <a:pt x="1798" y="1827"/>
                  </a:lnTo>
                  <a:lnTo>
                    <a:pt x="1830" y="1861"/>
                  </a:lnTo>
                  <a:lnTo>
                    <a:pt x="1858" y="1897"/>
                  </a:lnTo>
                  <a:lnTo>
                    <a:pt x="1882" y="1937"/>
                  </a:lnTo>
                  <a:lnTo>
                    <a:pt x="1901" y="1980"/>
                  </a:lnTo>
                  <a:lnTo>
                    <a:pt x="1916" y="2026"/>
                  </a:lnTo>
                  <a:lnTo>
                    <a:pt x="1924" y="2074"/>
                  </a:lnTo>
                  <a:lnTo>
                    <a:pt x="1928" y="2122"/>
                  </a:lnTo>
                  <a:lnTo>
                    <a:pt x="1928" y="2555"/>
                  </a:lnTo>
                  <a:lnTo>
                    <a:pt x="1924" y="2574"/>
                  </a:lnTo>
                  <a:lnTo>
                    <a:pt x="1917" y="2592"/>
                  </a:lnTo>
                  <a:lnTo>
                    <a:pt x="1905" y="2607"/>
                  </a:lnTo>
                  <a:lnTo>
                    <a:pt x="1891" y="2617"/>
                  </a:lnTo>
                  <a:lnTo>
                    <a:pt x="1873" y="2625"/>
                  </a:lnTo>
                  <a:lnTo>
                    <a:pt x="1854" y="2628"/>
                  </a:lnTo>
                  <a:lnTo>
                    <a:pt x="73" y="2628"/>
                  </a:lnTo>
                  <a:lnTo>
                    <a:pt x="53" y="2625"/>
                  </a:lnTo>
                  <a:lnTo>
                    <a:pt x="36" y="2617"/>
                  </a:lnTo>
                  <a:lnTo>
                    <a:pt x="22" y="2607"/>
                  </a:lnTo>
                  <a:lnTo>
                    <a:pt x="10" y="2592"/>
                  </a:lnTo>
                  <a:lnTo>
                    <a:pt x="2" y="2574"/>
                  </a:lnTo>
                  <a:lnTo>
                    <a:pt x="0" y="2555"/>
                  </a:lnTo>
                  <a:lnTo>
                    <a:pt x="0" y="2122"/>
                  </a:lnTo>
                  <a:lnTo>
                    <a:pt x="2" y="2074"/>
                  </a:lnTo>
                  <a:lnTo>
                    <a:pt x="12" y="2026"/>
                  </a:lnTo>
                  <a:lnTo>
                    <a:pt x="26" y="1980"/>
                  </a:lnTo>
                  <a:lnTo>
                    <a:pt x="45" y="1937"/>
                  </a:lnTo>
                  <a:lnTo>
                    <a:pt x="69" y="1897"/>
                  </a:lnTo>
                  <a:lnTo>
                    <a:pt x="97" y="1861"/>
                  </a:lnTo>
                  <a:lnTo>
                    <a:pt x="129" y="1827"/>
                  </a:lnTo>
                  <a:lnTo>
                    <a:pt x="165" y="1798"/>
                  </a:lnTo>
                  <a:lnTo>
                    <a:pt x="205" y="1772"/>
                  </a:lnTo>
                  <a:lnTo>
                    <a:pt x="247" y="1752"/>
                  </a:lnTo>
                  <a:lnTo>
                    <a:pt x="292" y="1736"/>
                  </a:lnTo>
                  <a:lnTo>
                    <a:pt x="339" y="1725"/>
                  </a:lnTo>
                  <a:lnTo>
                    <a:pt x="386" y="1721"/>
                  </a:lnTo>
                  <a:lnTo>
                    <a:pt x="394" y="1720"/>
                  </a:lnTo>
                  <a:lnTo>
                    <a:pt x="436" y="1718"/>
                  </a:lnTo>
                  <a:lnTo>
                    <a:pt x="477" y="1710"/>
                  </a:lnTo>
                  <a:lnTo>
                    <a:pt x="516" y="1696"/>
                  </a:lnTo>
                  <a:lnTo>
                    <a:pt x="552" y="1678"/>
                  </a:lnTo>
                  <a:lnTo>
                    <a:pt x="585" y="1654"/>
                  </a:lnTo>
                  <a:lnTo>
                    <a:pt x="615" y="1628"/>
                  </a:lnTo>
                  <a:lnTo>
                    <a:pt x="641" y="1597"/>
                  </a:lnTo>
                  <a:lnTo>
                    <a:pt x="663" y="1564"/>
                  </a:lnTo>
                  <a:lnTo>
                    <a:pt x="681" y="1528"/>
                  </a:lnTo>
                  <a:lnTo>
                    <a:pt x="694" y="1488"/>
                  </a:lnTo>
                  <a:lnTo>
                    <a:pt x="701" y="1447"/>
                  </a:lnTo>
                  <a:lnTo>
                    <a:pt x="671" y="1423"/>
                  </a:lnTo>
                  <a:lnTo>
                    <a:pt x="642" y="1398"/>
                  </a:lnTo>
                  <a:lnTo>
                    <a:pt x="614" y="1369"/>
                  </a:lnTo>
                  <a:lnTo>
                    <a:pt x="578" y="1324"/>
                  </a:lnTo>
                  <a:lnTo>
                    <a:pt x="545" y="1276"/>
                  </a:lnTo>
                  <a:lnTo>
                    <a:pt x="516" y="1224"/>
                  </a:lnTo>
                  <a:lnTo>
                    <a:pt x="491" y="1169"/>
                  </a:lnTo>
                  <a:lnTo>
                    <a:pt x="469" y="1111"/>
                  </a:lnTo>
                  <a:lnTo>
                    <a:pt x="458" y="1128"/>
                  </a:lnTo>
                  <a:lnTo>
                    <a:pt x="447" y="1144"/>
                  </a:lnTo>
                  <a:lnTo>
                    <a:pt x="434" y="1159"/>
                  </a:lnTo>
                  <a:lnTo>
                    <a:pt x="418" y="1171"/>
                  </a:lnTo>
                  <a:lnTo>
                    <a:pt x="400" y="1177"/>
                  </a:lnTo>
                  <a:lnTo>
                    <a:pt x="381" y="1179"/>
                  </a:lnTo>
                  <a:lnTo>
                    <a:pt x="361" y="1175"/>
                  </a:lnTo>
                  <a:lnTo>
                    <a:pt x="344" y="1167"/>
                  </a:lnTo>
                  <a:lnTo>
                    <a:pt x="329" y="1153"/>
                  </a:lnTo>
                  <a:lnTo>
                    <a:pt x="318" y="1137"/>
                  </a:lnTo>
                  <a:lnTo>
                    <a:pt x="294" y="1077"/>
                  </a:lnTo>
                  <a:lnTo>
                    <a:pt x="275" y="1017"/>
                  </a:lnTo>
                  <a:lnTo>
                    <a:pt x="259" y="954"/>
                  </a:lnTo>
                  <a:lnTo>
                    <a:pt x="247" y="889"/>
                  </a:lnTo>
                  <a:lnTo>
                    <a:pt x="242" y="843"/>
                  </a:lnTo>
                  <a:lnTo>
                    <a:pt x="240" y="793"/>
                  </a:lnTo>
                  <a:lnTo>
                    <a:pt x="240" y="725"/>
                  </a:lnTo>
                  <a:lnTo>
                    <a:pt x="245" y="659"/>
                  </a:lnTo>
                  <a:lnTo>
                    <a:pt x="255" y="594"/>
                  </a:lnTo>
                  <a:lnTo>
                    <a:pt x="268" y="530"/>
                  </a:lnTo>
                  <a:lnTo>
                    <a:pt x="287" y="469"/>
                  </a:lnTo>
                  <a:lnTo>
                    <a:pt x="311" y="409"/>
                  </a:lnTo>
                  <a:lnTo>
                    <a:pt x="339" y="351"/>
                  </a:lnTo>
                  <a:lnTo>
                    <a:pt x="370" y="297"/>
                  </a:lnTo>
                  <a:lnTo>
                    <a:pt x="407" y="246"/>
                  </a:lnTo>
                  <a:lnTo>
                    <a:pt x="447" y="197"/>
                  </a:lnTo>
                  <a:lnTo>
                    <a:pt x="491" y="154"/>
                  </a:lnTo>
                  <a:lnTo>
                    <a:pt x="537" y="115"/>
                  </a:lnTo>
                  <a:lnTo>
                    <a:pt x="586" y="82"/>
                  </a:lnTo>
                  <a:lnTo>
                    <a:pt x="637" y="55"/>
                  </a:lnTo>
                  <a:lnTo>
                    <a:pt x="691" y="32"/>
                  </a:lnTo>
                  <a:lnTo>
                    <a:pt x="746" y="15"/>
                  </a:lnTo>
                  <a:lnTo>
                    <a:pt x="802" y="5"/>
                  </a:lnTo>
                  <a:lnTo>
                    <a:pt x="8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  <p:grpSp>
        <p:nvGrpSpPr>
          <p:cNvPr id="29" name="Group 1017">
            <a:extLst>
              <a:ext uri="{FF2B5EF4-FFF2-40B4-BE49-F238E27FC236}">
                <a16:creationId xmlns:a16="http://schemas.microsoft.com/office/drawing/2014/main" id="{A1DD8962-4FF0-4910-E61B-91524FA7DE3A}"/>
              </a:ext>
            </a:extLst>
          </p:cNvPr>
          <p:cNvGrpSpPr/>
          <p:nvPr/>
        </p:nvGrpSpPr>
        <p:grpSpPr>
          <a:xfrm>
            <a:off x="516041" y="5172096"/>
            <a:ext cx="1179568" cy="839303"/>
            <a:chOff x="9058275" y="5100638"/>
            <a:chExt cx="550863" cy="363538"/>
          </a:xfrm>
          <a:solidFill>
            <a:schemeClr val="accent1"/>
          </a:solidFill>
        </p:grpSpPr>
        <p:sp>
          <p:nvSpPr>
            <p:cNvPr id="30" name="Freeform 411">
              <a:extLst>
                <a:ext uri="{FF2B5EF4-FFF2-40B4-BE49-F238E27FC236}">
                  <a16:creationId xmlns:a16="http://schemas.microsoft.com/office/drawing/2014/main" id="{F622F74A-95B6-496F-57B4-5477E010D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8275" y="5100638"/>
              <a:ext cx="379413" cy="219075"/>
            </a:xfrm>
            <a:custGeom>
              <a:avLst/>
              <a:gdLst>
                <a:gd name="T0" fmla="*/ 470 w 2387"/>
                <a:gd name="T1" fmla="*/ 1221 h 1381"/>
                <a:gd name="T2" fmla="*/ 446 w 2387"/>
                <a:gd name="T3" fmla="*/ 0 h 1381"/>
                <a:gd name="T4" fmla="*/ 911 w 2387"/>
                <a:gd name="T5" fmla="*/ 160 h 1381"/>
                <a:gd name="T6" fmla="*/ 991 w 2387"/>
                <a:gd name="T7" fmla="*/ 190 h 1381"/>
                <a:gd name="T8" fmla="*/ 1093 w 2387"/>
                <a:gd name="T9" fmla="*/ 200 h 1381"/>
                <a:gd name="T10" fmla="*/ 1202 w 2387"/>
                <a:gd name="T11" fmla="*/ 159 h 1381"/>
                <a:gd name="T12" fmla="*/ 1336 w 2387"/>
                <a:gd name="T13" fmla="*/ 123 h 1381"/>
                <a:gd name="T14" fmla="*/ 1475 w 2387"/>
                <a:gd name="T15" fmla="*/ 142 h 1381"/>
                <a:gd name="T16" fmla="*/ 2368 w 2387"/>
                <a:gd name="T17" fmla="*/ 462 h 1381"/>
                <a:gd name="T18" fmla="*/ 2387 w 2387"/>
                <a:gd name="T19" fmla="*/ 510 h 1381"/>
                <a:gd name="T20" fmla="*/ 2383 w 2387"/>
                <a:gd name="T21" fmla="*/ 545 h 1381"/>
                <a:gd name="T22" fmla="*/ 2368 w 2387"/>
                <a:gd name="T23" fmla="*/ 612 h 1381"/>
                <a:gd name="T24" fmla="*/ 2331 w 2387"/>
                <a:gd name="T25" fmla="*/ 689 h 1381"/>
                <a:gd name="T26" fmla="*/ 2265 w 2387"/>
                <a:gd name="T27" fmla="*/ 758 h 1381"/>
                <a:gd name="T28" fmla="*/ 2162 w 2387"/>
                <a:gd name="T29" fmla="*/ 798 h 1381"/>
                <a:gd name="T30" fmla="*/ 2038 w 2387"/>
                <a:gd name="T31" fmla="*/ 790 h 1381"/>
                <a:gd name="T32" fmla="*/ 1682 w 2387"/>
                <a:gd name="T33" fmla="*/ 699 h 1381"/>
                <a:gd name="T34" fmla="*/ 1631 w 2387"/>
                <a:gd name="T35" fmla="*/ 789 h 1381"/>
                <a:gd name="T36" fmla="*/ 1553 w 2387"/>
                <a:gd name="T37" fmla="*/ 883 h 1381"/>
                <a:gd name="T38" fmla="*/ 1443 w 2387"/>
                <a:gd name="T39" fmla="*/ 964 h 1381"/>
                <a:gd name="T40" fmla="*/ 1304 w 2387"/>
                <a:gd name="T41" fmla="*/ 1014 h 1381"/>
                <a:gd name="T42" fmla="*/ 1145 w 2387"/>
                <a:gd name="T43" fmla="*/ 1020 h 1381"/>
                <a:gd name="T44" fmla="*/ 961 w 2387"/>
                <a:gd name="T45" fmla="*/ 979 h 1381"/>
                <a:gd name="T46" fmla="*/ 921 w 2387"/>
                <a:gd name="T47" fmla="*/ 944 h 1381"/>
                <a:gd name="T48" fmla="*/ 918 w 2387"/>
                <a:gd name="T49" fmla="*/ 890 h 1381"/>
                <a:gd name="T50" fmla="*/ 954 w 2387"/>
                <a:gd name="T51" fmla="*/ 849 h 1381"/>
                <a:gd name="T52" fmla="*/ 1007 w 2387"/>
                <a:gd name="T53" fmla="*/ 846 h 1381"/>
                <a:gd name="T54" fmla="*/ 1161 w 2387"/>
                <a:gd name="T55" fmla="*/ 880 h 1381"/>
                <a:gd name="T56" fmla="*/ 1297 w 2387"/>
                <a:gd name="T57" fmla="*/ 871 h 1381"/>
                <a:gd name="T58" fmla="*/ 1410 w 2387"/>
                <a:gd name="T59" fmla="*/ 820 h 1381"/>
                <a:gd name="T60" fmla="*/ 1492 w 2387"/>
                <a:gd name="T61" fmla="*/ 741 h 1381"/>
                <a:gd name="T62" fmla="*/ 1546 w 2387"/>
                <a:gd name="T63" fmla="*/ 659 h 1381"/>
                <a:gd name="T64" fmla="*/ 1575 w 2387"/>
                <a:gd name="T65" fmla="*/ 594 h 1381"/>
                <a:gd name="T66" fmla="*/ 1584 w 2387"/>
                <a:gd name="T67" fmla="*/ 566 h 1381"/>
                <a:gd name="T68" fmla="*/ 1618 w 2387"/>
                <a:gd name="T69" fmla="*/ 522 h 1381"/>
                <a:gd name="T70" fmla="*/ 1675 w 2387"/>
                <a:gd name="T71" fmla="*/ 518 h 1381"/>
                <a:gd name="T72" fmla="*/ 2098 w 2387"/>
                <a:gd name="T73" fmla="*/ 657 h 1381"/>
                <a:gd name="T74" fmla="*/ 2168 w 2387"/>
                <a:gd name="T75" fmla="*/ 651 h 1381"/>
                <a:gd name="T76" fmla="*/ 2214 w 2387"/>
                <a:gd name="T77" fmla="*/ 612 h 1381"/>
                <a:gd name="T78" fmla="*/ 2239 w 2387"/>
                <a:gd name="T79" fmla="*/ 555 h 1381"/>
                <a:gd name="T80" fmla="*/ 1364 w 2387"/>
                <a:gd name="T81" fmla="*/ 262 h 1381"/>
                <a:gd name="T82" fmla="*/ 1265 w 2387"/>
                <a:gd name="T83" fmla="*/ 284 h 1381"/>
                <a:gd name="T84" fmla="*/ 1145 w 2387"/>
                <a:gd name="T85" fmla="*/ 333 h 1381"/>
                <a:gd name="T86" fmla="*/ 1024 w 2387"/>
                <a:gd name="T87" fmla="*/ 339 h 1381"/>
                <a:gd name="T88" fmla="*/ 927 w 2387"/>
                <a:gd name="T89" fmla="*/ 315 h 1381"/>
                <a:gd name="T90" fmla="*/ 560 w 2387"/>
                <a:gd name="T91" fmla="*/ 1363 h 1381"/>
                <a:gd name="T92" fmla="*/ 513 w 2387"/>
                <a:gd name="T93" fmla="*/ 1381 h 1381"/>
                <a:gd name="T94" fmla="*/ 47 w 2387"/>
                <a:gd name="T95" fmla="*/ 1225 h 1381"/>
                <a:gd name="T96" fmla="*/ 7 w 2387"/>
                <a:gd name="T97" fmla="*/ 1189 h 1381"/>
                <a:gd name="T98" fmla="*/ 3 w 2387"/>
                <a:gd name="T99" fmla="*/ 1136 h 1381"/>
                <a:gd name="T100" fmla="*/ 395 w 2387"/>
                <a:gd name="T101" fmla="*/ 17 h 1381"/>
                <a:gd name="T102" fmla="*/ 446 w 2387"/>
                <a:gd name="T103" fmla="*/ 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7" h="1381">
                  <a:moveTo>
                    <a:pt x="486" y="160"/>
                  </a:moveTo>
                  <a:lnTo>
                    <a:pt x="160" y="1114"/>
                  </a:lnTo>
                  <a:lnTo>
                    <a:pt x="470" y="1221"/>
                  </a:lnTo>
                  <a:lnTo>
                    <a:pt x="796" y="266"/>
                  </a:lnTo>
                  <a:lnTo>
                    <a:pt x="486" y="160"/>
                  </a:lnTo>
                  <a:close/>
                  <a:moveTo>
                    <a:pt x="446" y="0"/>
                  </a:moveTo>
                  <a:lnTo>
                    <a:pt x="465" y="4"/>
                  </a:lnTo>
                  <a:lnTo>
                    <a:pt x="905" y="159"/>
                  </a:lnTo>
                  <a:lnTo>
                    <a:pt x="911" y="160"/>
                  </a:lnTo>
                  <a:lnTo>
                    <a:pt x="915" y="162"/>
                  </a:lnTo>
                  <a:lnTo>
                    <a:pt x="919" y="165"/>
                  </a:lnTo>
                  <a:lnTo>
                    <a:pt x="991" y="190"/>
                  </a:lnTo>
                  <a:lnTo>
                    <a:pt x="1024" y="199"/>
                  </a:lnTo>
                  <a:lnTo>
                    <a:pt x="1058" y="202"/>
                  </a:lnTo>
                  <a:lnTo>
                    <a:pt x="1093" y="200"/>
                  </a:lnTo>
                  <a:lnTo>
                    <a:pt x="1126" y="192"/>
                  </a:lnTo>
                  <a:lnTo>
                    <a:pt x="1159" y="180"/>
                  </a:lnTo>
                  <a:lnTo>
                    <a:pt x="1202" y="159"/>
                  </a:lnTo>
                  <a:lnTo>
                    <a:pt x="1245" y="141"/>
                  </a:lnTo>
                  <a:lnTo>
                    <a:pt x="1290" y="129"/>
                  </a:lnTo>
                  <a:lnTo>
                    <a:pt x="1336" y="123"/>
                  </a:lnTo>
                  <a:lnTo>
                    <a:pt x="1384" y="124"/>
                  </a:lnTo>
                  <a:lnTo>
                    <a:pt x="1430" y="129"/>
                  </a:lnTo>
                  <a:lnTo>
                    <a:pt x="1475" y="142"/>
                  </a:lnTo>
                  <a:lnTo>
                    <a:pt x="2339" y="442"/>
                  </a:lnTo>
                  <a:lnTo>
                    <a:pt x="2355" y="449"/>
                  </a:lnTo>
                  <a:lnTo>
                    <a:pt x="2368" y="462"/>
                  </a:lnTo>
                  <a:lnTo>
                    <a:pt x="2379" y="475"/>
                  </a:lnTo>
                  <a:lnTo>
                    <a:pt x="2385" y="492"/>
                  </a:lnTo>
                  <a:lnTo>
                    <a:pt x="2387" y="510"/>
                  </a:lnTo>
                  <a:lnTo>
                    <a:pt x="2386" y="518"/>
                  </a:lnTo>
                  <a:lnTo>
                    <a:pt x="2385" y="529"/>
                  </a:lnTo>
                  <a:lnTo>
                    <a:pt x="2383" y="545"/>
                  </a:lnTo>
                  <a:lnTo>
                    <a:pt x="2380" y="565"/>
                  </a:lnTo>
                  <a:lnTo>
                    <a:pt x="2374" y="587"/>
                  </a:lnTo>
                  <a:lnTo>
                    <a:pt x="2368" y="612"/>
                  </a:lnTo>
                  <a:lnTo>
                    <a:pt x="2359" y="637"/>
                  </a:lnTo>
                  <a:lnTo>
                    <a:pt x="2347" y="663"/>
                  </a:lnTo>
                  <a:lnTo>
                    <a:pt x="2331" y="689"/>
                  </a:lnTo>
                  <a:lnTo>
                    <a:pt x="2313" y="714"/>
                  </a:lnTo>
                  <a:lnTo>
                    <a:pt x="2291" y="737"/>
                  </a:lnTo>
                  <a:lnTo>
                    <a:pt x="2265" y="758"/>
                  </a:lnTo>
                  <a:lnTo>
                    <a:pt x="2233" y="777"/>
                  </a:lnTo>
                  <a:lnTo>
                    <a:pt x="2199" y="790"/>
                  </a:lnTo>
                  <a:lnTo>
                    <a:pt x="2162" y="798"/>
                  </a:lnTo>
                  <a:lnTo>
                    <a:pt x="2123" y="801"/>
                  </a:lnTo>
                  <a:lnTo>
                    <a:pt x="2081" y="797"/>
                  </a:lnTo>
                  <a:lnTo>
                    <a:pt x="2038" y="790"/>
                  </a:lnTo>
                  <a:lnTo>
                    <a:pt x="1992" y="776"/>
                  </a:lnTo>
                  <a:lnTo>
                    <a:pt x="1694" y="674"/>
                  </a:lnTo>
                  <a:lnTo>
                    <a:pt x="1682" y="699"/>
                  </a:lnTo>
                  <a:lnTo>
                    <a:pt x="1668" y="728"/>
                  </a:lnTo>
                  <a:lnTo>
                    <a:pt x="1651" y="758"/>
                  </a:lnTo>
                  <a:lnTo>
                    <a:pt x="1631" y="789"/>
                  </a:lnTo>
                  <a:lnTo>
                    <a:pt x="1608" y="821"/>
                  </a:lnTo>
                  <a:lnTo>
                    <a:pt x="1583" y="852"/>
                  </a:lnTo>
                  <a:lnTo>
                    <a:pt x="1553" y="883"/>
                  </a:lnTo>
                  <a:lnTo>
                    <a:pt x="1519" y="913"/>
                  </a:lnTo>
                  <a:lnTo>
                    <a:pt x="1483" y="940"/>
                  </a:lnTo>
                  <a:lnTo>
                    <a:pt x="1443" y="964"/>
                  </a:lnTo>
                  <a:lnTo>
                    <a:pt x="1397" y="985"/>
                  </a:lnTo>
                  <a:lnTo>
                    <a:pt x="1351" y="1002"/>
                  </a:lnTo>
                  <a:lnTo>
                    <a:pt x="1304" y="1014"/>
                  </a:lnTo>
                  <a:lnTo>
                    <a:pt x="1253" y="1021"/>
                  </a:lnTo>
                  <a:lnTo>
                    <a:pt x="1202" y="1023"/>
                  </a:lnTo>
                  <a:lnTo>
                    <a:pt x="1145" y="1020"/>
                  </a:lnTo>
                  <a:lnTo>
                    <a:pt x="1086" y="1013"/>
                  </a:lnTo>
                  <a:lnTo>
                    <a:pt x="1024" y="999"/>
                  </a:lnTo>
                  <a:lnTo>
                    <a:pt x="961" y="979"/>
                  </a:lnTo>
                  <a:lnTo>
                    <a:pt x="944" y="971"/>
                  </a:lnTo>
                  <a:lnTo>
                    <a:pt x="931" y="959"/>
                  </a:lnTo>
                  <a:lnTo>
                    <a:pt x="921" y="944"/>
                  </a:lnTo>
                  <a:lnTo>
                    <a:pt x="915" y="926"/>
                  </a:lnTo>
                  <a:lnTo>
                    <a:pt x="914" y="908"/>
                  </a:lnTo>
                  <a:lnTo>
                    <a:pt x="918" y="890"/>
                  </a:lnTo>
                  <a:lnTo>
                    <a:pt x="926" y="872"/>
                  </a:lnTo>
                  <a:lnTo>
                    <a:pt x="938" y="859"/>
                  </a:lnTo>
                  <a:lnTo>
                    <a:pt x="954" y="849"/>
                  </a:lnTo>
                  <a:lnTo>
                    <a:pt x="971" y="843"/>
                  </a:lnTo>
                  <a:lnTo>
                    <a:pt x="988" y="842"/>
                  </a:lnTo>
                  <a:lnTo>
                    <a:pt x="1007" y="846"/>
                  </a:lnTo>
                  <a:lnTo>
                    <a:pt x="1060" y="862"/>
                  </a:lnTo>
                  <a:lnTo>
                    <a:pt x="1111" y="873"/>
                  </a:lnTo>
                  <a:lnTo>
                    <a:pt x="1161" y="880"/>
                  </a:lnTo>
                  <a:lnTo>
                    <a:pt x="1208" y="882"/>
                  </a:lnTo>
                  <a:lnTo>
                    <a:pt x="1253" y="879"/>
                  </a:lnTo>
                  <a:lnTo>
                    <a:pt x="1297" y="871"/>
                  </a:lnTo>
                  <a:lnTo>
                    <a:pt x="1336" y="859"/>
                  </a:lnTo>
                  <a:lnTo>
                    <a:pt x="1375" y="841"/>
                  </a:lnTo>
                  <a:lnTo>
                    <a:pt x="1410" y="820"/>
                  </a:lnTo>
                  <a:lnTo>
                    <a:pt x="1441" y="795"/>
                  </a:lnTo>
                  <a:lnTo>
                    <a:pt x="1468" y="769"/>
                  </a:lnTo>
                  <a:lnTo>
                    <a:pt x="1492" y="741"/>
                  </a:lnTo>
                  <a:lnTo>
                    <a:pt x="1512" y="714"/>
                  </a:lnTo>
                  <a:lnTo>
                    <a:pt x="1530" y="687"/>
                  </a:lnTo>
                  <a:lnTo>
                    <a:pt x="1546" y="659"/>
                  </a:lnTo>
                  <a:lnTo>
                    <a:pt x="1557" y="635"/>
                  </a:lnTo>
                  <a:lnTo>
                    <a:pt x="1568" y="613"/>
                  </a:lnTo>
                  <a:lnTo>
                    <a:pt x="1575" y="594"/>
                  </a:lnTo>
                  <a:lnTo>
                    <a:pt x="1580" y="580"/>
                  </a:lnTo>
                  <a:lnTo>
                    <a:pt x="1583" y="570"/>
                  </a:lnTo>
                  <a:lnTo>
                    <a:pt x="1584" y="566"/>
                  </a:lnTo>
                  <a:lnTo>
                    <a:pt x="1592" y="548"/>
                  </a:lnTo>
                  <a:lnTo>
                    <a:pt x="1604" y="533"/>
                  </a:lnTo>
                  <a:lnTo>
                    <a:pt x="1618" y="522"/>
                  </a:lnTo>
                  <a:lnTo>
                    <a:pt x="1637" y="516"/>
                  </a:lnTo>
                  <a:lnTo>
                    <a:pt x="1656" y="513"/>
                  </a:lnTo>
                  <a:lnTo>
                    <a:pt x="1675" y="518"/>
                  </a:lnTo>
                  <a:lnTo>
                    <a:pt x="2037" y="641"/>
                  </a:lnTo>
                  <a:lnTo>
                    <a:pt x="2069" y="651"/>
                  </a:lnTo>
                  <a:lnTo>
                    <a:pt x="2098" y="657"/>
                  </a:lnTo>
                  <a:lnTo>
                    <a:pt x="2124" y="659"/>
                  </a:lnTo>
                  <a:lnTo>
                    <a:pt x="2147" y="657"/>
                  </a:lnTo>
                  <a:lnTo>
                    <a:pt x="2168" y="651"/>
                  </a:lnTo>
                  <a:lnTo>
                    <a:pt x="2186" y="641"/>
                  </a:lnTo>
                  <a:lnTo>
                    <a:pt x="2202" y="627"/>
                  </a:lnTo>
                  <a:lnTo>
                    <a:pt x="2214" y="612"/>
                  </a:lnTo>
                  <a:lnTo>
                    <a:pt x="2225" y="593"/>
                  </a:lnTo>
                  <a:lnTo>
                    <a:pt x="2233" y="574"/>
                  </a:lnTo>
                  <a:lnTo>
                    <a:pt x="2239" y="555"/>
                  </a:lnTo>
                  <a:lnTo>
                    <a:pt x="1430" y="274"/>
                  </a:lnTo>
                  <a:lnTo>
                    <a:pt x="1397" y="265"/>
                  </a:lnTo>
                  <a:lnTo>
                    <a:pt x="1364" y="262"/>
                  </a:lnTo>
                  <a:lnTo>
                    <a:pt x="1330" y="264"/>
                  </a:lnTo>
                  <a:lnTo>
                    <a:pt x="1297" y="272"/>
                  </a:lnTo>
                  <a:lnTo>
                    <a:pt x="1265" y="284"/>
                  </a:lnTo>
                  <a:lnTo>
                    <a:pt x="1222" y="305"/>
                  </a:lnTo>
                  <a:lnTo>
                    <a:pt x="1184" y="321"/>
                  </a:lnTo>
                  <a:lnTo>
                    <a:pt x="1145" y="333"/>
                  </a:lnTo>
                  <a:lnTo>
                    <a:pt x="1105" y="339"/>
                  </a:lnTo>
                  <a:lnTo>
                    <a:pt x="1065" y="341"/>
                  </a:lnTo>
                  <a:lnTo>
                    <a:pt x="1024" y="339"/>
                  </a:lnTo>
                  <a:lnTo>
                    <a:pt x="984" y="333"/>
                  </a:lnTo>
                  <a:lnTo>
                    <a:pt x="945" y="321"/>
                  </a:lnTo>
                  <a:lnTo>
                    <a:pt x="927" y="315"/>
                  </a:lnTo>
                  <a:lnTo>
                    <a:pt x="579" y="1334"/>
                  </a:lnTo>
                  <a:lnTo>
                    <a:pt x="572" y="1350"/>
                  </a:lnTo>
                  <a:lnTo>
                    <a:pt x="560" y="1363"/>
                  </a:lnTo>
                  <a:lnTo>
                    <a:pt x="547" y="1373"/>
                  </a:lnTo>
                  <a:lnTo>
                    <a:pt x="530" y="1379"/>
                  </a:lnTo>
                  <a:lnTo>
                    <a:pt x="513" y="1381"/>
                  </a:lnTo>
                  <a:lnTo>
                    <a:pt x="502" y="1380"/>
                  </a:lnTo>
                  <a:lnTo>
                    <a:pt x="491" y="1378"/>
                  </a:lnTo>
                  <a:lnTo>
                    <a:pt x="47" y="1225"/>
                  </a:lnTo>
                  <a:lnTo>
                    <a:pt x="30" y="1217"/>
                  </a:lnTo>
                  <a:lnTo>
                    <a:pt x="17" y="1205"/>
                  </a:lnTo>
                  <a:lnTo>
                    <a:pt x="7" y="1189"/>
                  </a:lnTo>
                  <a:lnTo>
                    <a:pt x="1" y="1171"/>
                  </a:lnTo>
                  <a:lnTo>
                    <a:pt x="0" y="1153"/>
                  </a:lnTo>
                  <a:lnTo>
                    <a:pt x="3" y="1136"/>
                  </a:lnTo>
                  <a:lnTo>
                    <a:pt x="375" y="48"/>
                  </a:lnTo>
                  <a:lnTo>
                    <a:pt x="384" y="31"/>
                  </a:lnTo>
                  <a:lnTo>
                    <a:pt x="395" y="17"/>
                  </a:lnTo>
                  <a:lnTo>
                    <a:pt x="411" y="8"/>
                  </a:lnTo>
                  <a:lnTo>
                    <a:pt x="428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31" name="Freeform 412">
              <a:extLst>
                <a:ext uri="{FF2B5EF4-FFF2-40B4-BE49-F238E27FC236}">
                  <a16:creationId xmlns:a16="http://schemas.microsoft.com/office/drawing/2014/main" id="{7F7213B1-9F4C-496C-4B40-DEA81EF977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6225" y="5100638"/>
              <a:ext cx="442913" cy="363538"/>
            </a:xfrm>
            <a:custGeom>
              <a:avLst/>
              <a:gdLst>
                <a:gd name="T0" fmla="*/ 2631 w 2793"/>
                <a:gd name="T1" fmla="*/ 1070 h 2289"/>
                <a:gd name="T2" fmla="*/ 2261 w 2793"/>
                <a:gd name="T3" fmla="*/ 11 h 2289"/>
                <a:gd name="T4" fmla="*/ 2792 w 2793"/>
                <a:gd name="T5" fmla="*/ 1090 h 2289"/>
                <a:gd name="T6" fmla="*/ 2770 w 2793"/>
                <a:gd name="T7" fmla="*/ 1156 h 2289"/>
                <a:gd name="T8" fmla="*/ 2087 w 2793"/>
                <a:gd name="T9" fmla="*/ 1599 h 2289"/>
                <a:gd name="T10" fmla="*/ 1758 w 2793"/>
                <a:gd name="T11" fmla="*/ 1825 h 2289"/>
                <a:gd name="T12" fmla="*/ 806 w 2793"/>
                <a:gd name="T13" fmla="*/ 2286 h 2289"/>
                <a:gd name="T14" fmla="*/ 678 w 2793"/>
                <a:gd name="T15" fmla="*/ 2264 h 2289"/>
                <a:gd name="T16" fmla="*/ 590 w 2793"/>
                <a:gd name="T17" fmla="*/ 2172 h 2289"/>
                <a:gd name="T18" fmla="*/ 505 w 2793"/>
                <a:gd name="T19" fmla="*/ 2139 h 2289"/>
                <a:gd name="T20" fmla="*/ 378 w 2793"/>
                <a:gd name="T21" fmla="*/ 2138 h 2289"/>
                <a:gd name="T22" fmla="*/ 276 w 2793"/>
                <a:gd name="T23" fmla="*/ 2061 h 2289"/>
                <a:gd name="T24" fmla="*/ 239 w 2793"/>
                <a:gd name="T25" fmla="*/ 1942 h 2289"/>
                <a:gd name="T26" fmla="*/ 122 w 2793"/>
                <a:gd name="T27" fmla="*/ 1901 h 2289"/>
                <a:gd name="T28" fmla="*/ 48 w 2793"/>
                <a:gd name="T29" fmla="*/ 1797 h 2289"/>
                <a:gd name="T30" fmla="*/ 51 w 2793"/>
                <a:gd name="T31" fmla="*/ 1672 h 2289"/>
                <a:gd name="T32" fmla="*/ 37 w 2793"/>
                <a:gd name="T33" fmla="*/ 1573 h 2289"/>
                <a:gd name="T34" fmla="*/ 0 w 2793"/>
                <a:gd name="T35" fmla="*/ 1450 h 2289"/>
                <a:gd name="T36" fmla="*/ 40 w 2793"/>
                <a:gd name="T37" fmla="*/ 1331 h 2289"/>
                <a:gd name="T38" fmla="*/ 422 w 2793"/>
                <a:gd name="T39" fmla="*/ 1118 h 2289"/>
                <a:gd name="T40" fmla="*/ 491 w 2793"/>
                <a:gd name="T41" fmla="*/ 1123 h 2289"/>
                <a:gd name="T42" fmla="*/ 523 w 2793"/>
                <a:gd name="T43" fmla="*/ 1186 h 2289"/>
                <a:gd name="T44" fmla="*/ 484 w 2793"/>
                <a:gd name="T45" fmla="*/ 1244 h 2289"/>
                <a:gd name="T46" fmla="*/ 144 w 2793"/>
                <a:gd name="T47" fmla="*/ 1432 h 2289"/>
                <a:gd name="T48" fmla="*/ 157 w 2793"/>
                <a:gd name="T49" fmla="*/ 1498 h 2289"/>
                <a:gd name="T50" fmla="*/ 218 w 2793"/>
                <a:gd name="T51" fmla="*/ 1518 h 2289"/>
                <a:gd name="T52" fmla="*/ 849 w 2793"/>
                <a:gd name="T53" fmla="*/ 1221 h 2289"/>
                <a:gd name="T54" fmla="*/ 907 w 2793"/>
                <a:gd name="T55" fmla="*/ 1260 h 2289"/>
                <a:gd name="T56" fmla="*/ 902 w 2793"/>
                <a:gd name="T57" fmla="*/ 1330 h 2289"/>
                <a:gd name="T58" fmla="*/ 217 w 2793"/>
                <a:gd name="T59" fmla="*/ 1677 h 2289"/>
                <a:gd name="T60" fmla="*/ 180 w 2793"/>
                <a:gd name="T61" fmla="*/ 1732 h 2289"/>
                <a:gd name="T62" fmla="*/ 209 w 2793"/>
                <a:gd name="T63" fmla="*/ 1791 h 2289"/>
                <a:gd name="T64" fmla="*/ 275 w 2793"/>
                <a:gd name="T65" fmla="*/ 1796 h 2289"/>
                <a:gd name="T66" fmla="*/ 1054 w 2793"/>
                <a:gd name="T67" fmla="*/ 1437 h 2289"/>
                <a:gd name="T68" fmla="*/ 1100 w 2793"/>
                <a:gd name="T69" fmla="*/ 1489 h 2289"/>
                <a:gd name="T70" fmla="*/ 1077 w 2793"/>
                <a:gd name="T71" fmla="*/ 1555 h 2289"/>
                <a:gd name="T72" fmla="*/ 390 w 2793"/>
                <a:gd name="T73" fmla="*/ 1905 h 2289"/>
                <a:gd name="T74" fmla="*/ 385 w 2793"/>
                <a:gd name="T75" fmla="*/ 1971 h 2289"/>
                <a:gd name="T76" fmla="*/ 440 w 2793"/>
                <a:gd name="T77" fmla="*/ 2008 h 2289"/>
                <a:gd name="T78" fmla="*/ 1136 w 2793"/>
                <a:gd name="T79" fmla="*/ 1675 h 2289"/>
                <a:gd name="T80" fmla="*/ 1205 w 2793"/>
                <a:gd name="T81" fmla="*/ 1680 h 2289"/>
                <a:gd name="T82" fmla="*/ 1237 w 2793"/>
                <a:gd name="T83" fmla="*/ 1744 h 2289"/>
                <a:gd name="T84" fmla="*/ 1198 w 2793"/>
                <a:gd name="T85" fmla="*/ 1802 h 2289"/>
                <a:gd name="T86" fmla="*/ 714 w 2793"/>
                <a:gd name="T87" fmla="*/ 2061 h 2289"/>
                <a:gd name="T88" fmla="*/ 727 w 2793"/>
                <a:gd name="T89" fmla="*/ 2125 h 2289"/>
                <a:gd name="T90" fmla="*/ 789 w 2793"/>
                <a:gd name="T91" fmla="*/ 2147 h 2289"/>
                <a:gd name="T92" fmla="*/ 1773 w 2793"/>
                <a:gd name="T93" fmla="*/ 1655 h 2289"/>
                <a:gd name="T94" fmla="*/ 2070 w 2793"/>
                <a:gd name="T95" fmla="*/ 1430 h 2289"/>
                <a:gd name="T96" fmla="*/ 1731 w 2793"/>
                <a:gd name="T97" fmla="*/ 272 h 2289"/>
                <a:gd name="T98" fmla="*/ 1770 w 2793"/>
                <a:gd name="T99" fmla="*/ 214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93" h="2289">
                  <a:moveTo>
                    <a:pt x="2189" y="164"/>
                  </a:moveTo>
                  <a:lnTo>
                    <a:pt x="1895" y="309"/>
                  </a:lnTo>
                  <a:lnTo>
                    <a:pt x="2337" y="1216"/>
                  </a:lnTo>
                  <a:lnTo>
                    <a:pt x="2631" y="1070"/>
                  </a:lnTo>
                  <a:lnTo>
                    <a:pt x="2189" y="164"/>
                  </a:lnTo>
                  <a:close/>
                  <a:moveTo>
                    <a:pt x="2226" y="0"/>
                  </a:moveTo>
                  <a:lnTo>
                    <a:pt x="2244" y="3"/>
                  </a:lnTo>
                  <a:lnTo>
                    <a:pt x="2261" y="11"/>
                  </a:lnTo>
                  <a:lnTo>
                    <a:pt x="2275" y="23"/>
                  </a:lnTo>
                  <a:lnTo>
                    <a:pt x="2285" y="39"/>
                  </a:lnTo>
                  <a:lnTo>
                    <a:pt x="2786" y="1072"/>
                  </a:lnTo>
                  <a:lnTo>
                    <a:pt x="2792" y="1090"/>
                  </a:lnTo>
                  <a:lnTo>
                    <a:pt x="2793" y="1108"/>
                  </a:lnTo>
                  <a:lnTo>
                    <a:pt x="2790" y="1125"/>
                  </a:lnTo>
                  <a:lnTo>
                    <a:pt x="2781" y="1141"/>
                  </a:lnTo>
                  <a:lnTo>
                    <a:pt x="2770" y="1156"/>
                  </a:lnTo>
                  <a:lnTo>
                    <a:pt x="2754" y="1166"/>
                  </a:lnTo>
                  <a:lnTo>
                    <a:pt x="2343" y="1368"/>
                  </a:lnTo>
                  <a:lnTo>
                    <a:pt x="2163" y="1534"/>
                  </a:lnTo>
                  <a:lnTo>
                    <a:pt x="2087" y="1599"/>
                  </a:lnTo>
                  <a:lnTo>
                    <a:pt x="2010" y="1661"/>
                  </a:lnTo>
                  <a:lnTo>
                    <a:pt x="1929" y="1721"/>
                  </a:lnTo>
                  <a:lnTo>
                    <a:pt x="1846" y="1774"/>
                  </a:lnTo>
                  <a:lnTo>
                    <a:pt x="1758" y="1825"/>
                  </a:lnTo>
                  <a:lnTo>
                    <a:pt x="1670" y="1872"/>
                  </a:lnTo>
                  <a:lnTo>
                    <a:pt x="864" y="2267"/>
                  </a:lnTo>
                  <a:lnTo>
                    <a:pt x="836" y="2279"/>
                  </a:lnTo>
                  <a:lnTo>
                    <a:pt x="806" y="2286"/>
                  </a:lnTo>
                  <a:lnTo>
                    <a:pt x="775" y="2289"/>
                  </a:lnTo>
                  <a:lnTo>
                    <a:pt x="741" y="2285"/>
                  </a:lnTo>
                  <a:lnTo>
                    <a:pt x="709" y="2277"/>
                  </a:lnTo>
                  <a:lnTo>
                    <a:pt x="678" y="2264"/>
                  </a:lnTo>
                  <a:lnTo>
                    <a:pt x="651" y="2247"/>
                  </a:lnTo>
                  <a:lnTo>
                    <a:pt x="627" y="2226"/>
                  </a:lnTo>
                  <a:lnTo>
                    <a:pt x="607" y="2201"/>
                  </a:lnTo>
                  <a:lnTo>
                    <a:pt x="590" y="2172"/>
                  </a:lnTo>
                  <a:lnTo>
                    <a:pt x="577" y="2141"/>
                  </a:lnTo>
                  <a:lnTo>
                    <a:pt x="571" y="2109"/>
                  </a:lnTo>
                  <a:lnTo>
                    <a:pt x="534" y="2127"/>
                  </a:lnTo>
                  <a:lnTo>
                    <a:pt x="505" y="2139"/>
                  </a:lnTo>
                  <a:lnTo>
                    <a:pt x="475" y="2146"/>
                  </a:lnTo>
                  <a:lnTo>
                    <a:pt x="444" y="2148"/>
                  </a:lnTo>
                  <a:lnTo>
                    <a:pt x="411" y="2146"/>
                  </a:lnTo>
                  <a:lnTo>
                    <a:pt x="378" y="2138"/>
                  </a:lnTo>
                  <a:lnTo>
                    <a:pt x="347" y="2124"/>
                  </a:lnTo>
                  <a:lnTo>
                    <a:pt x="321" y="2107"/>
                  </a:lnTo>
                  <a:lnTo>
                    <a:pt x="297" y="2086"/>
                  </a:lnTo>
                  <a:lnTo>
                    <a:pt x="276" y="2061"/>
                  </a:lnTo>
                  <a:lnTo>
                    <a:pt x="260" y="2033"/>
                  </a:lnTo>
                  <a:lnTo>
                    <a:pt x="248" y="2003"/>
                  </a:lnTo>
                  <a:lnTo>
                    <a:pt x="241" y="1973"/>
                  </a:lnTo>
                  <a:lnTo>
                    <a:pt x="239" y="1942"/>
                  </a:lnTo>
                  <a:lnTo>
                    <a:pt x="207" y="1939"/>
                  </a:lnTo>
                  <a:lnTo>
                    <a:pt x="178" y="1931"/>
                  </a:lnTo>
                  <a:lnTo>
                    <a:pt x="148" y="1918"/>
                  </a:lnTo>
                  <a:lnTo>
                    <a:pt x="122" y="1901"/>
                  </a:lnTo>
                  <a:lnTo>
                    <a:pt x="99" y="1880"/>
                  </a:lnTo>
                  <a:lnTo>
                    <a:pt x="78" y="1856"/>
                  </a:lnTo>
                  <a:lnTo>
                    <a:pt x="61" y="1827"/>
                  </a:lnTo>
                  <a:lnTo>
                    <a:pt x="48" y="1797"/>
                  </a:lnTo>
                  <a:lnTo>
                    <a:pt x="42" y="1765"/>
                  </a:lnTo>
                  <a:lnTo>
                    <a:pt x="40" y="1733"/>
                  </a:lnTo>
                  <a:lnTo>
                    <a:pt x="43" y="1702"/>
                  </a:lnTo>
                  <a:lnTo>
                    <a:pt x="51" y="1672"/>
                  </a:lnTo>
                  <a:lnTo>
                    <a:pt x="62" y="1643"/>
                  </a:lnTo>
                  <a:lnTo>
                    <a:pt x="79" y="1617"/>
                  </a:lnTo>
                  <a:lnTo>
                    <a:pt x="56" y="1597"/>
                  </a:lnTo>
                  <a:lnTo>
                    <a:pt x="37" y="1573"/>
                  </a:lnTo>
                  <a:lnTo>
                    <a:pt x="21" y="1545"/>
                  </a:lnTo>
                  <a:lnTo>
                    <a:pt x="9" y="1515"/>
                  </a:lnTo>
                  <a:lnTo>
                    <a:pt x="1" y="1482"/>
                  </a:lnTo>
                  <a:lnTo>
                    <a:pt x="0" y="1450"/>
                  </a:lnTo>
                  <a:lnTo>
                    <a:pt x="3" y="1419"/>
                  </a:lnTo>
                  <a:lnTo>
                    <a:pt x="11" y="1388"/>
                  </a:lnTo>
                  <a:lnTo>
                    <a:pt x="23" y="1358"/>
                  </a:lnTo>
                  <a:lnTo>
                    <a:pt x="40" y="1331"/>
                  </a:lnTo>
                  <a:lnTo>
                    <a:pt x="61" y="1307"/>
                  </a:lnTo>
                  <a:lnTo>
                    <a:pt x="86" y="1286"/>
                  </a:lnTo>
                  <a:lnTo>
                    <a:pt x="115" y="1269"/>
                  </a:lnTo>
                  <a:lnTo>
                    <a:pt x="422" y="1118"/>
                  </a:lnTo>
                  <a:lnTo>
                    <a:pt x="440" y="1112"/>
                  </a:lnTo>
                  <a:lnTo>
                    <a:pt x="459" y="1111"/>
                  </a:lnTo>
                  <a:lnTo>
                    <a:pt x="475" y="1115"/>
                  </a:lnTo>
                  <a:lnTo>
                    <a:pt x="491" y="1123"/>
                  </a:lnTo>
                  <a:lnTo>
                    <a:pt x="505" y="1135"/>
                  </a:lnTo>
                  <a:lnTo>
                    <a:pt x="515" y="1150"/>
                  </a:lnTo>
                  <a:lnTo>
                    <a:pt x="522" y="1168"/>
                  </a:lnTo>
                  <a:lnTo>
                    <a:pt x="523" y="1186"/>
                  </a:lnTo>
                  <a:lnTo>
                    <a:pt x="520" y="1204"/>
                  </a:lnTo>
                  <a:lnTo>
                    <a:pt x="511" y="1220"/>
                  </a:lnTo>
                  <a:lnTo>
                    <a:pt x="500" y="1234"/>
                  </a:lnTo>
                  <a:lnTo>
                    <a:pt x="484" y="1244"/>
                  </a:lnTo>
                  <a:lnTo>
                    <a:pt x="177" y="1394"/>
                  </a:lnTo>
                  <a:lnTo>
                    <a:pt x="162" y="1405"/>
                  </a:lnTo>
                  <a:lnTo>
                    <a:pt x="152" y="1418"/>
                  </a:lnTo>
                  <a:lnTo>
                    <a:pt x="144" y="1432"/>
                  </a:lnTo>
                  <a:lnTo>
                    <a:pt x="140" y="1449"/>
                  </a:lnTo>
                  <a:lnTo>
                    <a:pt x="141" y="1466"/>
                  </a:lnTo>
                  <a:lnTo>
                    <a:pt x="146" y="1483"/>
                  </a:lnTo>
                  <a:lnTo>
                    <a:pt x="157" y="1498"/>
                  </a:lnTo>
                  <a:lnTo>
                    <a:pt x="169" y="1508"/>
                  </a:lnTo>
                  <a:lnTo>
                    <a:pt x="184" y="1516"/>
                  </a:lnTo>
                  <a:lnTo>
                    <a:pt x="201" y="1519"/>
                  </a:lnTo>
                  <a:lnTo>
                    <a:pt x="218" y="1518"/>
                  </a:lnTo>
                  <a:lnTo>
                    <a:pt x="235" y="1513"/>
                  </a:lnTo>
                  <a:lnTo>
                    <a:pt x="813" y="1229"/>
                  </a:lnTo>
                  <a:lnTo>
                    <a:pt x="831" y="1222"/>
                  </a:lnTo>
                  <a:lnTo>
                    <a:pt x="849" y="1221"/>
                  </a:lnTo>
                  <a:lnTo>
                    <a:pt x="867" y="1225"/>
                  </a:lnTo>
                  <a:lnTo>
                    <a:pt x="882" y="1233"/>
                  </a:lnTo>
                  <a:lnTo>
                    <a:pt x="896" y="1244"/>
                  </a:lnTo>
                  <a:lnTo>
                    <a:pt x="907" y="1260"/>
                  </a:lnTo>
                  <a:lnTo>
                    <a:pt x="913" y="1278"/>
                  </a:lnTo>
                  <a:lnTo>
                    <a:pt x="914" y="1296"/>
                  </a:lnTo>
                  <a:lnTo>
                    <a:pt x="910" y="1314"/>
                  </a:lnTo>
                  <a:lnTo>
                    <a:pt x="902" y="1330"/>
                  </a:lnTo>
                  <a:lnTo>
                    <a:pt x="891" y="1344"/>
                  </a:lnTo>
                  <a:lnTo>
                    <a:pt x="875" y="1354"/>
                  </a:lnTo>
                  <a:lnTo>
                    <a:pt x="503" y="1537"/>
                  </a:lnTo>
                  <a:lnTo>
                    <a:pt x="217" y="1677"/>
                  </a:lnTo>
                  <a:lnTo>
                    <a:pt x="203" y="1688"/>
                  </a:lnTo>
                  <a:lnTo>
                    <a:pt x="192" y="1700"/>
                  </a:lnTo>
                  <a:lnTo>
                    <a:pt x="183" y="1715"/>
                  </a:lnTo>
                  <a:lnTo>
                    <a:pt x="180" y="1732"/>
                  </a:lnTo>
                  <a:lnTo>
                    <a:pt x="181" y="1750"/>
                  </a:lnTo>
                  <a:lnTo>
                    <a:pt x="186" y="1766"/>
                  </a:lnTo>
                  <a:lnTo>
                    <a:pt x="197" y="1781"/>
                  </a:lnTo>
                  <a:lnTo>
                    <a:pt x="209" y="1791"/>
                  </a:lnTo>
                  <a:lnTo>
                    <a:pt x="224" y="1799"/>
                  </a:lnTo>
                  <a:lnTo>
                    <a:pt x="241" y="1802"/>
                  </a:lnTo>
                  <a:lnTo>
                    <a:pt x="258" y="1801"/>
                  </a:lnTo>
                  <a:lnTo>
                    <a:pt x="275" y="1796"/>
                  </a:lnTo>
                  <a:lnTo>
                    <a:pt x="1000" y="1440"/>
                  </a:lnTo>
                  <a:lnTo>
                    <a:pt x="1018" y="1433"/>
                  </a:lnTo>
                  <a:lnTo>
                    <a:pt x="1036" y="1432"/>
                  </a:lnTo>
                  <a:lnTo>
                    <a:pt x="1054" y="1437"/>
                  </a:lnTo>
                  <a:lnTo>
                    <a:pt x="1070" y="1444"/>
                  </a:lnTo>
                  <a:lnTo>
                    <a:pt x="1083" y="1456"/>
                  </a:lnTo>
                  <a:lnTo>
                    <a:pt x="1094" y="1471"/>
                  </a:lnTo>
                  <a:lnTo>
                    <a:pt x="1100" y="1489"/>
                  </a:lnTo>
                  <a:lnTo>
                    <a:pt x="1101" y="1507"/>
                  </a:lnTo>
                  <a:lnTo>
                    <a:pt x="1097" y="1525"/>
                  </a:lnTo>
                  <a:lnTo>
                    <a:pt x="1089" y="1541"/>
                  </a:lnTo>
                  <a:lnTo>
                    <a:pt x="1077" y="1555"/>
                  </a:lnTo>
                  <a:lnTo>
                    <a:pt x="1062" y="1565"/>
                  </a:lnTo>
                  <a:lnTo>
                    <a:pt x="415" y="1882"/>
                  </a:lnTo>
                  <a:lnTo>
                    <a:pt x="402" y="1893"/>
                  </a:lnTo>
                  <a:lnTo>
                    <a:pt x="390" y="1905"/>
                  </a:lnTo>
                  <a:lnTo>
                    <a:pt x="383" y="1920"/>
                  </a:lnTo>
                  <a:lnTo>
                    <a:pt x="379" y="1937"/>
                  </a:lnTo>
                  <a:lnTo>
                    <a:pt x="380" y="1955"/>
                  </a:lnTo>
                  <a:lnTo>
                    <a:pt x="385" y="1971"/>
                  </a:lnTo>
                  <a:lnTo>
                    <a:pt x="395" y="1986"/>
                  </a:lnTo>
                  <a:lnTo>
                    <a:pt x="408" y="1996"/>
                  </a:lnTo>
                  <a:lnTo>
                    <a:pt x="423" y="2005"/>
                  </a:lnTo>
                  <a:lnTo>
                    <a:pt x="440" y="2008"/>
                  </a:lnTo>
                  <a:lnTo>
                    <a:pt x="458" y="2007"/>
                  </a:lnTo>
                  <a:lnTo>
                    <a:pt x="473" y="2001"/>
                  </a:lnTo>
                  <a:lnTo>
                    <a:pt x="686" y="1897"/>
                  </a:lnTo>
                  <a:lnTo>
                    <a:pt x="1136" y="1675"/>
                  </a:lnTo>
                  <a:lnTo>
                    <a:pt x="1154" y="1670"/>
                  </a:lnTo>
                  <a:lnTo>
                    <a:pt x="1172" y="1669"/>
                  </a:lnTo>
                  <a:lnTo>
                    <a:pt x="1189" y="1672"/>
                  </a:lnTo>
                  <a:lnTo>
                    <a:pt x="1205" y="1680"/>
                  </a:lnTo>
                  <a:lnTo>
                    <a:pt x="1219" y="1692"/>
                  </a:lnTo>
                  <a:lnTo>
                    <a:pt x="1229" y="1708"/>
                  </a:lnTo>
                  <a:lnTo>
                    <a:pt x="1236" y="1726"/>
                  </a:lnTo>
                  <a:lnTo>
                    <a:pt x="1237" y="1744"/>
                  </a:lnTo>
                  <a:lnTo>
                    <a:pt x="1233" y="1762"/>
                  </a:lnTo>
                  <a:lnTo>
                    <a:pt x="1225" y="1778"/>
                  </a:lnTo>
                  <a:lnTo>
                    <a:pt x="1214" y="1791"/>
                  </a:lnTo>
                  <a:lnTo>
                    <a:pt x="1198" y="1802"/>
                  </a:lnTo>
                  <a:lnTo>
                    <a:pt x="748" y="2023"/>
                  </a:lnTo>
                  <a:lnTo>
                    <a:pt x="733" y="2032"/>
                  </a:lnTo>
                  <a:lnTo>
                    <a:pt x="721" y="2045"/>
                  </a:lnTo>
                  <a:lnTo>
                    <a:pt x="714" y="2061"/>
                  </a:lnTo>
                  <a:lnTo>
                    <a:pt x="711" y="2077"/>
                  </a:lnTo>
                  <a:lnTo>
                    <a:pt x="711" y="2094"/>
                  </a:lnTo>
                  <a:lnTo>
                    <a:pt x="717" y="2111"/>
                  </a:lnTo>
                  <a:lnTo>
                    <a:pt x="727" y="2125"/>
                  </a:lnTo>
                  <a:lnTo>
                    <a:pt x="739" y="2137"/>
                  </a:lnTo>
                  <a:lnTo>
                    <a:pt x="754" y="2144"/>
                  </a:lnTo>
                  <a:lnTo>
                    <a:pt x="772" y="2148"/>
                  </a:lnTo>
                  <a:lnTo>
                    <a:pt x="789" y="2147"/>
                  </a:lnTo>
                  <a:lnTo>
                    <a:pt x="805" y="2142"/>
                  </a:lnTo>
                  <a:lnTo>
                    <a:pt x="1610" y="1745"/>
                  </a:lnTo>
                  <a:lnTo>
                    <a:pt x="1692" y="1703"/>
                  </a:lnTo>
                  <a:lnTo>
                    <a:pt x="1773" y="1655"/>
                  </a:lnTo>
                  <a:lnTo>
                    <a:pt x="1851" y="1604"/>
                  </a:lnTo>
                  <a:lnTo>
                    <a:pt x="1927" y="1550"/>
                  </a:lnTo>
                  <a:lnTo>
                    <a:pt x="1999" y="1491"/>
                  </a:lnTo>
                  <a:lnTo>
                    <a:pt x="2070" y="1430"/>
                  </a:lnTo>
                  <a:lnTo>
                    <a:pt x="2218" y="1293"/>
                  </a:lnTo>
                  <a:lnTo>
                    <a:pt x="1738" y="308"/>
                  </a:lnTo>
                  <a:lnTo>
                    <a:pt x="1732" y="290"/>
                  </a:lnTo>
                  <a:lnTo>
                    <a:pt x="1731" y="272"/>
                  </a:lnTo>
                  <a:lnTo>
                    <a:pt x="1734" y="254"/>
                  </a:lnTo>
                  <a:lnTo>
                    <a:pt x="1742" y="238"/>
                  </a:lnTo>
                  <a:lnTo>
                    <a:pt x="1754" y="225"/>
                  </a:lnTo>
                  <a:lnTo>
                    <a:pt x="1770" y="214"/>
                  </a:lnTo>
                  <a:lnTo>
                    <a:pt x="2190" y="7"/>
                  </a:lnTo>
                  <a:lnTo>
                    <a:pt x="2208" y="1"/>
                  </a:lnTo>
                  <a:lnTo>
                    <a:pt x="2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225690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EC0FEB-02E2-2222-FD6F-2A46630E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Основные тенденции развития градостроительной среды крупных городов в последние 15 лет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A22F02-82EE-A155-F341-FCC36A43223F}"/>
              </a:ext>
            </a:extLst>
          </p:cNvPr>
          <p:cNvSpPr txBox="1"/>
          <p:nvPr/>
        </p:nvSpPr>
        <p:spPr>
          <a:xfrm>
            <a:off x="1642820" y="1141050"/>
            <a:ext cx="975636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7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Значительное повышение фундаментальной доступности жилья (соотношение цен на жилье и доходов населения)</a:t>
            </a:r>
            <a:r>
              <a:rPr lang="en-US" sz="17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7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счет существенного увеличения объемов жилищного строительства</a:t>
            </a:r>
          </a:p>
          <a:p>
            <a:pPr lvl="0" algn="just"/>
            <a:endParaRPr lang="ru-RU" sz="1700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sz="1700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7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езначительное улучшение качества жилищных условий граждан в терминах средней обеспеченности площадью жилья на душу населения ввиду высокой доли маленьких по площади квартир во вновь строящемся жилье</a:t>
            </a:r>
          </a:p>
          <a:p>
            <a:pPr lvl="0" algn="just"/>
            <a:endParaRPr lang="ru-RU" sz="1700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sz="1700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7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асползание городской застройки в форме многоэтажной застройки периферии городов</a:t>
            </a:r>
          </a:p>
          <a:p>
            <a:pPr lvl="0" algn="just"/>
            <a:endParaRPr lang="ru-RU" sz="1700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sz="1700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sz="1700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7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величение энергоемкости ВВП, в том числе доли ВВП, создаваемой на территориях крупных городов</a:t>
            </a:r>
            <a:endParaRPr lang="ru-RU" sz="1700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sz="1700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sz="1700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Низкая производительность труда в строительстве, с</a:t>
            </a:r>
            <a:r>
              <a:rPr lang="ru-RU" sz="17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лабое развитие технологий зеленого строительства и экономики замкнутого цикла в строительстве, а также иных инновационных, в том числе цифровых, технологий </a:t>
            </a:r>
            <a:endParaRPr lang="en-US" sz="1700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2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тренд изменился в 2020 году, когда доступность жилья начала снижаться.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1EEEAAE-2ABA-F027-1FD4-A6834D2610AF}"/>
              </a:ext>
            </a:extLst>
          </p:cNvPr>
          <p:cNvSpPr/>
          <p:nvPr/>
        </p:nvSpPr>
        <p:spPr>
          <a:xfrm>
            <a:off x="461170" y="1178259"/>
            <a:ext cx="975823" cy="9318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latin typeface="Trebuchet MS" panose="020B0603020202020204"/>
              </a:rPr>
              <a:t>1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86DF90A-1BC0-1323-E02B-8DCE980B337F}"/>
              </a:ext>
            </a:extLst>
          </p:cNvPr>
          <p:cNvSpPr/>
          <p:nvPr/>
        </p:nvSpPr>
        <p:spPr>
          <a:xfrm>
            <a:off x="447485" y="2219094"/>
            <a:ext cx="975823" cy="9318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latin typeface="Trebuchet MS" panose="020B0603020202020204"/>
              </a:rPr>
              <a:t>2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2EBF21A-52B5-857E-D921-94A3C8163B2F}"/>
              </a:ext>
            </a:extLst>
          </p:cNvPr>
          <p:cNvSpPr/>
          <p:nvPr/>
        </p:nvSpPr>
        <p:spPr>
          <a:xfrm>
            <a:off x="433673" y="3259929"/>
            <a:ext cx="975823" cy="9318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latin typeface="Trebuchet MS" panose="020B0603020202020204"/>
              </a:rPr>
              <a:t>3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B40262A-4076-6D42-DD75-B82E7F6566AA}"/>
              </a:ext>
            </a:extLst>
          </p:cNvPr>
          <p:cNvSpPr/>
          <p:nvPr/>
        </p:nvSpPr>
        <p:spPr>
          <a:xfrm>
            <a:off x="433672" y="4284561"/>
            <a:ext cx="975823" cy="9318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latin typeface="Trebuchet MS" panose="020B0603020202020204"/>
              </a:rPr>
              <a:t>4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802434E-9812-0296-C9CA-FE3534DBBF8F}"/>
              </a:ext>
            </a:extLst>
          </p:cNvPr>
          <p:cNvSpPr/>
          <p:nvPr/>
        </p:nvSpPr>
        <p:spPr>
          <a:xfrm>
            <a:off x="436209" y="5379124"/>
            <a:ext cx="975823" cy="9318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latin typeface="Trebuchet MS" panose="020B060302020202020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2438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9AC4134-2AC8-623D-F1A2-2378C079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70" y="376816"/>
            <a:ext cx="11426030" cy="545946"/>
          </a:xfrm>
        </p:spPr>
        <p:txBody>
          <a:bodyPr/>
          <a:lstStyle/>
          <a:p>
            <a:r>
              <a:rPr lang="ru-RU" sz="2300" dirty="0"/>
              <a:t>Учет целей устойчивого (в том числе зеленого) развития в градостроительном регулировании и строительстве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1D9EA-6239-3785-B62E-A538832107C7}"/>
              </a:ext>
            </a:extLst>
          </p:cNvPr>
          <p:cNvSpPr txBox="1"/>
          <p:nvPr/>
        </p:nvSpPr>
        <p:spPr>
          <a:xfrm>
            <a:off x="437229" y="1142490"/>
            <a:ext cx="11317542" cy="12939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/>
            <a:r>
              <a:rPr lang="ru-RU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задача долгосрочного планирования пространственного развития - управление плотностью застройки и населения в различных зонах города, а также обеспечение сбалансированного развития территорий с точки зрения баланса между наращиванием застройки и наращиванием инфраструктуры.</a:t>
            </a:r>
          </a:p>
          <a:p>
            <a:pPr indent="449580" algn="just"/>
            <a:r>
              <a:rPr lang="ru-RU" sz="1400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между компактным и расползающимся городом стоит </a:t>
            </a:r>
            <a:r>
              <a:rPr lang="ru-RU" sz="1400" b="1" u="sng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перед растущими городами</a:t>
            </a:r>
            <a:r>
              <a:rPr lang="ru-RU" sz="1400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Сжимающиеся города не могут выбрать расползание.</a:t>
            </a:r>
            <a:endParaRPr lang="ru-RU" sz="1400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F0A5F-8CEE-A755-34EC-7520E958FE6A}"/>
              </a:ext>
            </a:extLst>
          </p:cNvPr>
          <p:cNvSpPr txBox="1"/>
          <p:nvPr/>
        </p:nvSpPr>
        <p:spPr>
          <a:xfrm>
            <a:off x="441199" y="2499464"/>
            <a:ext cx="2464231" cy="4086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Генеральный план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4D4D9-4138-82FB-4A6B-4C361E3BE83E}"/>
              </a:ext>
            </a:extLst>
          </p:cNvPr>
          <p:cNvSpPr txBox="1"/>
          <p:nvPr/>
        </p:nvSpPr>
        <p:spPr>
          <a:xfrm>
            <a:off x="3270836" y="2509098"/>
            <a:ext cx="3672405" cy="4086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ПЗЗ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6BB65-1589-DB04-A1F6-D994B1F7F5DA}"/>
              </a:ext>
            </a:extLst>
          </p:cNvPr>
          <p:cNvSpPr txBox="1"/>
          <p:nvPr/>
        </p:nvSpPr>
        <p:spPr>
          <a:xfrm>
            <a:off x="7214989" y="2517730"/>
            <a:ext cx="2464231" cy="4086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НГП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3B725F-970D-DDFC-CAD0-BADD5928EF43}"/>
              </a:ext>
            </a:extLst>
          </p:cNvPr>
          <p:cNvSpPr txBox="1"/>
          <p:nvPr/>
        </p:nvSpPr>
        <p:spPr>
          <a:xfrm>
            <a:off x="9980263" y="2490869"/>
            <a:ext cx="1906937" cy="646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Техническое регулирование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E226AB-F345-3A99-C6E6-1D3A4812B953}"/>
              </a:ext>
            </a:extLst>
          </p:cNvPr>
          <p:cNvSpPr txBox="1"/>
          <p:nvPr/>
        </p:nvSpPr>
        <p:spPr>
          <a:xfrm>
            <a:off x="245486" y="2971091"/>
            <a:ext cx="302535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rebuchet MS" panose="020B0703020202090204" pitchFamily="34" charset="0"/>
                <a:ea typeface="Calibri" panose="020F0502020204030204" pitchFamily="34" charset="0"/>
              </a:rPr>
              <a:t>О</a:t>
            </a:r>
            <a:r>
              <a:rPr lang="ru-RU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беспечить защиту существующих зеленых территорий (парков, скверов, лесов и др.) от вовлечения в застройку путем установления границ (красных линий) таких территорий</a:t>
            </a:r>
            <a:r>
              <a:rPr lang="ru-RU" sz="1400" dirty="0">
                <a:effectLst/>
                <a:latin typeface="Trebuchet MS" panose="020B0703020202090204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rebuchet MS" panose="020B0703020202090204" pitchFamily="34" charset="0"/>
              </a:rPr>
              <a:t>Установить этапность реализации ГП в целях синхронизации наращивания инф-</a:t>
            </a:r>
            <a:r>
              <a:rPr lang="ru-RU" sz="1400" dirty="0" err="1">
                <a:latin typeface="Trebuchet MS" panose="020B0703020202090204" pitchFamily="34" charset="0"/>
              </a:rPr>
              <a:t>ры</a:t>
            </a:r>
            <a:r>
              <a:rPr lang="ru-RU" sz="1400" dirty="0">
                <a:latin typeface="Trebuchet MS" panose="020B0703020202090204" pitchFamily="34" charset="0"/>
              </a:rPr>
              <a:t> и застройки </a:t>
            </a:r>
            <a:endParaRPr lang="en-US" sz="1400" dirty="0">
              <a:effectLst/>
              <a:latin typeface="Trebuchet MS" panose="020B070302020209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rebuchet MS" panose="020B0703020202090204" pitchFamily="34" charset="0"/>
              </a:rPr>
              <a:t>Вывести вредные производства и сократить негативное воздействующие </a:t>
            </a:r>
            <a:r>
              <a:rPr lang="ru-RU" sz="1400" dirty="0" err="1">
                <a:latin typeface="Trebuchet MS" panose="020B0703020202090204" pitchFamily="34" charset="0"/>
              </a:rPr>
              <a:t>сущ</a:t>
            </a:r>
            <a:r>
              <a:rPr lang="ru-RU" sz="1400" dirty="0">
                <a:latin typeface="Trebuchet MS" panose="020B0703020202090204" pitchFamily="34" charset="0"/>
              </a:rPr>
              <a:t>-х вредных объектов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DC4492-BEE0-2597-7573-D0517C5707AF}"/>
              </a:ext>
            </a:extLst>
          </p:cNvPr>
          <p:cNvSpPr txBox="1"/>
          <p:nvPr/>
        </p:nvSpPr>
        <p:spPr>
          <a:xfrm>
            <a:off x="3070649" y="2990358"/>
            <a:ext cx="401207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Предельные </a:t>
            </a:r>
            <a:r>
              <a:rPr lang="ru-RU" sz="1400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параметры </a:t>
            </a:r>
            <a:r>
              <a:rPr lang="ru-RU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озеленения частных земельных участков, кровли или стен зданий (например, предельной доли площади земельного участка, поверхности стены, на которых должно быть размещено озеленение)</a:t>
            </a:r>
            <a:endParaRPr lang="ru-RU" sz="1400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Предельные параметры благоустройства территорий общего пользования, прилегающих к земельным участкам застройки (например, виды, высота</a:t>
            </a:r>
            <a:r>
              <a:rPr lang="ru-RU" sz="1400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зеленых насаждений, расстояния их размещения от границы земельного участка)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</a:t>
            </a:r>
            <a:r>
              <a:rPr lang="ru-RU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безбарьерной городской среде для маломобильных групп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5FB276-2214-0CBE-61A1-463FB3DC6503}"/>
              </a:ext>
            </a:extLst>
          </p:cNvPr>
          <p:cNvSpPr txBox="1"/>
          <p:nvPr/>
        </p:nvSpPr>
        <p:spPr>
          <a:xfrm>
            <a:off x="7157085" y="3007622"/>
            <a:ext cx="275080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rebuchet MS" panose="020B0703020202090204" pitchFamily="34" charset="0"/>
                <a:ea typeface="Calibri" panose="020F0502020204030204" pitchFamily="34" charset="0"/>
              </a:rPr>
              <a:t>В зависимости от плотности и морфологии застройки выделение типов пространственных единиц, установление для них</a:t>
            </a:r>
            <a:r>
              <a:rPr lang="en-US" sz="1400" dirty="0">
                <a:latin typeface="Trebuchet MS" panose="020B0703020202090204" pitchFamily="34" charset="0"/>
                <a:ea typeface="Calibri" panose="020F0502020204030204" pitchFamily="34" charset="0"/>
              </a:rPr>
              <a:t>:</a:t>
            </a:r>
            <a:endParaRPr lang="ru-RU" sz="1400" dirty="0">
              <a:latin typeface="Trebuchet MS" panose="020B070302020209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rebuchet MS" panose="020B0703020202090204" pitchFamily="34" charset="0"/>
                <a:ea typeface="Calibri" panose="020F0502020204030204" pitchFamily="34" charset="0"/>
              </a:rPr>
              <a:t>д</a:t>
            </a:r>
            <a:r>
              <a:rPr lang="ru-RU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ифференцированных показателей транспортной и пешеходной доступности</a:t>
            </a:r>
            <a:r>
              <a:rPr lang="ru-RU" sz="1400" dirty="0">
                <a:latin typeface="Trebuchet MS" panose="020B0703020202090204" pitchFamily="34" charset="0"/>
                <a:ea typeface="Calibri" panose="020F0502020204030204" pitchFamily="34" charset="0"/>
              </a:rPr>
              <a:t> </a:t>
            </a:r>
            <a:r>
              <a:rPr lang="ru-RU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объектов социальной инфраструктуры, а также параметров таких объектов</a:t>
            </a:r>
            <a:endParaRPr lang="ru-RU" sz="1400" dirty="0">
              <a:latin typeface="Trebuchet MS" panose="020B070302020209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дифференцированных показателей обеспеченности парковками</a:t>
            </a:r>
            <a:r>
              <a:rPr lang="ru-RU" sz="1400" dirty="0">
                <a:effectLst/>
                <a:latin typeface="Trebuchet MS" panose="020B0703020202090204" pitchFamily="34" charset="0"/>
              </a:rPr>
              <a:t> </a:t>
            </a:r>
            <a:endParaRPr lang="ru-RU" sz="1400" dirty="0">
              <a:latin typeface="Trebuchet MS" panose="020B070302020209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27EB9C-9307-90ED-E088-A667549FAFB6}"/>
              </a:ext>
            </a:extLst>
          </p:cNvPr>
          <p:cNvSpPr txBox="1"/>
          <p:nvPr/>
        </p:nvSpPr>
        <p:spPr>
          <a:xfrm>
            <a:off x="9679220" y="3192263"/>
            <a:ext cx="23784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200" dirty="0">
                <a:latin typeface="Trebuchet MS" panose="020B0703020202090204" pitchFamily="34" charset="0"/>
                <a:ea typeface="Calibri" panose="020F0502020204030204" pitchFamily="34" charset="0"/>
              </a:rPr>
              <a:t>Разработать "СП -</a:t>
            </a:r>
            <a:r>
              <a:rPr lang="ru-RU" sz="1200" dirty="0" err="1">
                <a:latin typeface="Trebuchet MS" panose="020B0703020202090204" pitchFamily="34" charset="0"/>
                <a:ea typeface="Calibri" panose="020F0502020204030204" pitchFamily="34" charset="0"/>
              </a:rPr>
              <a:t>градорегулирование</a:t>
            </a:r>
            <a:r>
              <a:rPr lang="ru-RU" sz="1200" dirty="0">
                <a:latin typeface="Trebuchet MS" panose="020B0703020202090204" pitchFamily="34" charset="0"/>
                <a:ea typeface="Calibri" panose="020F0502020204030204" pitchFamily="34" charset="0"/>
              </a:rPr>
              <a:t>: обеспечение требований безопасности при градостроительном проектировании", содержащий требования безопасности, подлежащие соблюдению при подготовке всех видов документов градостроительного проектирования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>
                <a:latin typeface="Trebuchet MS" panose="020B0703020202090204" pitchFamily="34" charset="0"/>
              </a:rPr>
              <a:t>Переход к параметрическому нормированию, ЭПР для новых технологий в строительстве</a:t>
            </a:r>
          </a:p>
        </p:txBody>
      </p:sp>
    </p:spTree>
    <p:extLst>
      <p:ext uri="{BB962C8B-B14F-4D97-AF65-F5344CB8AC3E}">
        <p14:creationId xmlns:p14="http://schemas.microsoft.com/office/powerpoint/2010/main" val="395677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5929" y="270289"/>
            <a:ext cx="11441271" cy="545946"/>
          </a:xfrm>
        </p:spPr>
        <p:txBody>
          <a:bodyPr/>
          <a:lstStyle/>
          <a:p>
            <a:r>
              <a:rPr lang="ru-RU" sz="2800" dirty="0"/>
              <a:t>Концепция компактного города</a:t>
            </a:r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2A409A8E-9487-D5CD-C647-C82616FCAB93}"/>
              </a:ext>
            </a:extLst>
          </p:cNvPr>
          <p:cNvSpPr/>
          <p:nvPr/>
        </p:nvSpPr>
        <p:spPr>
          <a:xfrm rot="5400000">
            <a:off x="2291938" y="2908955"/>
            <a:ext cx="665018" cy="11291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50FF3-C96E-BA27-B148-7CA53502F674}"/>
              </a:ext>
            </a:extLst>
          </p:cNvPr>
          <p:cNvSpPr txBox="1"/>
          <p:nvPr/>
        </p:nvSpPr>
        <p:spPr>
          <a:xfrm>
            <a:off x="-1978" y="2772966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1DA62A-6AB3-13FB-4AF1-885C514792D5}"/>
              </a:ext>
            </a:extLst>
          </p:cNvPr>
          <p:cNvSpPr txBox="1"/>
          <p:nvPr/>
        </p:nvSpPr>
        <p:spPr>
          <a:xfrm>
            <a:off x="816952" y="6141510"/>
            <a:ext cx="838895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Simon Elias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Bibri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John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Krogstie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Mattias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Kärrholm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Compact city planning and development: Emerging practices and strategies for achieving the goals of sustainability. / Developments in the Built Environment. – 2020. –Volume 4. </a:t>
            </a: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по ссылке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5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https://doi.org/10.1016/j.dibe.2020.100021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>
            <a:extLst>
              <a:ext uri="{FF2B5EF4-FFF2-40B4-BE49-F238E27FC236}">
                <a16:creationId xmlns:a16="http://schemas.microsoft.com/office/drawing/2014/main" id="{69B851A3-3AA6-4411-6AFC-C39F191E6FED}"/>
              </a:ext>
            </a:extLst>
          </p:cNvPr>
          <p:cNvSpPr/>
          <p:nvPr/>
        </p:nvSpPr>
        <p:spPr>
          <a:xfrm>
            <a:off x="335092" y="927179"/>
            <a:ext cx="4996929" cy="2151079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Концепция компактного города основана на идее обеспечения реализации агломерационных, экологических, экономических и социальных преимуществ городского развития путем правильного пространственного планирования и развития городов как альтернативы избыточному расширению территорий застройки («расползанию» городов»)</a:t>
            </a:r>
            <a:r>
              <a:rPr lang="ru-RU" sz="1600" dirty="0">
                <a:effectLst/>
              </a:rPr>
              <a:t> </a:t>
            </a:r>
          </a:p>
          <a:p>
            <a:pPr algn="ctr"/>
            <a:endParaRPr lang="ru-RU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55B8EB-1DCB-006F-AED6-899425F1C172}"/>
              </a:ext>
            </a:extLst>
          </p:cNvPr>
          <p:cNvSpPr txBox="1"/>
          <p:nvPr/>
        </p:nvSpPr>
        <p:spPr>
          <a:xfrm>
            <a:off x="445929" y="3868809"/>
            <a:ext cx="4886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Регуляторные инструменты в международной практике</a:t>
            </a:r>
            <a:r>
              <a:rPr lang="en-US" dirty="0"/>
              <a:t>:</a:t>
            </a:r>
          </a:p>
          <a:p>
            <a:r>
              <a:rPr lang="en-US" dirty="0"/>
              <a:t>- </a:t>
            </a:r>
            <a:r>
              <a:rPr lang="ru-RU" dirty="0"/>
              <a:t>зеленые пояса</a:t>
            </a:r>
          </a:p>
          <a:p>
            <a:r>
              <a:rPr lang="ru-RU" dirty="0"/>
              <a:t>- плата за воздействие </a:t>
            </a:r>
          </a:p>
          <a:p>
            <a:r>
              <a:rPr lang="ru-RU" dirty="0"/>
              <a:t>- ограничения на перевод с</a:t>
            </a:r>
            <a:r>
              <a:rPr lang="en-US" dirty="0"/>
              <a:t>/</a:t>
            </a:r>
            <a:r>
              <a:rPr lang="ru-RU" dirty="0"/>
              <a:t>х земель в городские земли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06B35B1-C1F3-C90E-FB3A-488883C91DD6}"/>
              </a:ext>
            </a:extLst>
          </p:cNvPr>
          <p:cNvSpPr/>
          <p:nvPr/>
        </p:nvSpPr>
        <p:spPr>
          <a:xfrm>
            <a:off x="6899564" y="1056904"/>
            <a:ext cx="3906981" cy="593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833D1B-7FAF-9843-DEC4-21EC330FAFD2}"/>
              </a:ext>
            </a:extLst>
          </p:cNvPr>
          <p:cNvSpPr txBox="1"/>
          <p:nvPr/>
        </p:nvSpPr>
        <p:spPr>
          <a:xfrm>
            <a:off x="6507677" y="779734"/>
            <a:ext cx="4690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Эффекты применения концепции неоднозначны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18" name="Крест 17">
            <a:extLst>
              <a:ext uri="{FF2B5EF4-FFF2-40B4-BE49-F238E27FC236}">
                <a16:creationId xmlns:a16="http://schemas.microsoft.com/office/drawing/2014/main" id="{56529AFE-814E-5302-72EB-1FF7402ED6FA}"/>
              </a:ext>
            </a:extLst>
          </p:cNvPr>
          <p:cNvSpPr/>
          <p:nvPr/>
        </p:nvSpPr>
        <p:spPr>
          <a:xfrm>
            <a:off x="7338206" y="1502811"/>
            <a:ext cx="619005" cy="646331"/>
          </a:xfrm>
          <a:prstGeom prst="plus">
            <a:avLst>
              <a:gd name="adj" fmla="val 4188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D942E3F-281E-4AB1-7C6D-3F2FE59779FC}"/>
              </a:ext>
            </a:extLst>
          </p:cNvPr>
          <p:cNvCxnSpPr>
            <a:cxnSpLocks/>
          </p:cNvCxnSpPr>
          <p:nvPr/>
        </p:nvCxnSpPr>
        <p:spPr>
          <a:xfrm>
            <a:off x="9666514" y="1825976"/>
            <a:ext cx="7125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BFAFB6DC-3A52-0956-C5D3-3E666BADF6E9}"/>
              </a:ext>
            </a:extLst>
          </p:cNvPr>
          <p:cNvSpPr/>
          <p:nvPr/>
        </p:nvSpPr>
        <p:spPr>
          <a:xfrm>
            <a:off x="6899564" y="2493818"/>
            <a:ext cx="1496291" cy="25650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EFFA58-A71A-B81F-36BB-C5C223510C7A}"/>
              </a:ext>
            </a:extLst>
          </p:cNvPr>
          <p:cNvSpPr txBox="1"/>
          <p:nvPr/>
        </p:nvSpPr>
        <p:spPr>
          <a:xfrm>
            <a:off x="5726924" y="2199620"/>
            <a:ext cx="333388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Сокращение количества поездок и времени в пути 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Снижение зависимости от автомобилей</a:t>
            </a:r>
          </a:p>
          <a:p>
            <a:endParaRPr lang="ru-RU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Снижение уровня потребления энергии на душу населения 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Ограничение потребления строительных и инфраструктурных материалов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Уменьшение загрязнения 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Сохранение разнообразия выбора рабочих мест, объектов обслуживания и социальных контактов и ограничения потери зеленых и природных территорий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3FA5DB-E04B-79F8-CEBF-DCF63B163F92}"/>
              </a:ext>
            </a:extLst>
          </p:cNvPr>
          <p:cNvSpPr txBox="1"/>
          <p:nvPr/>
        </p:nvSpPr>
        <p:spPr>
          <a:xfrm>
            <a:off x="9002976" y="2169045"/>
            <a:ext cx="30547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Рост цен и снижение доступности жилья и услуг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Вытеснение с рынка труда низкооплачиваемых профессий</a:t>
            </a:r>
          </a:p>
          <a:p>
            <a:endParaRPr lang="ru-RU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Необходимость расширения государственных жилищных программ и бюджетных расходов на их реализацию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Несоответствие города предпочтениям жителей по проживанию в низкоплотной среде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уменьшения загрязнения 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сохранение разнообразия выбора рабочих мест, объектов обслуживания и социальных контактов и ограничения потери зеленых и природных территорий</a:t>
            </a:r>
          </a:p>
        </p:txBody>
      </p:sp>
    </p:spTree>
    <p:extLst>
      <p:ext uri="{BB962C8B-B14F-4D97-AF65-F5344CB8AC3E}">
        <p14:creationId xmlns:p14="http://schemas.microsoft.com/office/powerpoint/2010/main" val="85254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5929" y="270289"/>
            <a:ext cx="11441271" cy="545946"/>
          </a:xfrm>
        </p:spPr>
        <p:txBody>
          <a:bodyPr/>
          <a:lstStyle/>
          <a:p>
            <a:pPr lvl="0" algn="just" rtl="0"/>
            <a:r>
              <a:rPr lang="ru-RU" sz="2800" b="0" dirty="0"/>
              <a:t>Концепция </a:t>
            </a:r>
            <a:r>
              <a:rPr lang="en-US" sz="2800" b="0" dirty="0"/>
              <a:t>N-</a:t>
            </a:r>
            <a:r>
              <a:rPr lang="ru-RU" sz="2800" b="0" dirty="0"/>
              <a:t>минутного города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88086309"/>
              </p:ext>
            </p:extLst>
          </p:nvPr>
        </p:nvGraphicFramePr>
        <p:xfrm>
          <a:off x="5937662" y="511444"/>
          <a:ext cx="5760908" cy="582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2A409A8E-9487-D5CD-C647-C82616FCAB93}"/>
              </a:ext>
            </a:extLst>
          </p:cNvPr>
          <p:cNvSpPr/>
          <p:nvPr/>
        </p:nvSpPr>
        <p:spPr>
          <a:xfrm>
            <a:off x="4975761" y="3098459"/>
            <a:ext cx="665018" cy="11291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0858ED-DA46-780B-DD03-B87B5A3C94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5" t="4189" r="30246" b="10352"/>
          <a:stretch>
            <a:fillRect/>
          </a:stretch>
        </p:blipFill>
        <p:spPr bwMode="auto">
          <a:xfrm>
            <a:off x="1069383" y="2437824"/>
            <a:ext cx="3531963" cy="38957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731FD4-9948-2A1C-ECA1-0C00E3E161DD}"/>
              </a:ext>
            </a:extLst>
          </p:cNvPr>
          <p:cNvSpPr txBox="1"/>
          <p:nvPr/>
        </p:nvSpPr>
        <p:spPr>
          <a:xfrm>
            <a:off x="959078" y="6252595"/>
            <a:ext cx="83574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Источник</a:t>
            </a:r>
            <a:r>
              <a:rPr lang="en-US" sz="11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: Moreno, C.; Allam, Z.; </a:t>
            </a:r>
            <a:r>
              <a:rPr lang="en-US" sz="1100" dirty="0" err="1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Chabaud</a:t>
            </a:r>
            <a:r>
              <a:rPr lang="en-US" sz="11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, D.; Gall, C.; </a:t>
            </a:r>
            <a:r>
              <a:rPr lang="en-US" sz="1100" dirty="0" err="1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Pratlong</a:t>
            </a:r>
            <a:r>
              <a:rPr lang="en-US" sz="11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, F. Introducing the “15-Minute City”: Sustainability, Resilience and Place Identity in Future Post-Pandemic Cities. / Smart Cities. – 2021. – Vol. 4. – P. 93–111. </a:t>
            </a:r>
            <a:r>
              <a:rPr lang="ru-RU" sz="11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Доступ по ссылке: </a:t>
            </a:r>
            <a:r>
              <a:rPr lang="en-US" sz="11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11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1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</a:t>
            </a:r>
            <a:r>
              <a:rPr lang="ru-RU" sz="11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1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</a:t>
            </a:r>
            <a:r>
              <a:rPr lang="ru-RU" sz="11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/10.3390/</a:t>
            </a:r>
            <a:r>
              <a:rPr lang="en-US" sz="11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smartcities</a:t>
            </a:r>
            <a:r>
              <a:rPr lang="ru-RU" sz="11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4010006</a:t>
            </a:r>
            <a:r>
              <a:rPr lang="ru-RU" sz="11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 </a:t>
            </a:r>
            <a:endParaRPr lang="ru-RU" sz="1100" dirty="0">
              <a:latin typeface="Trebuchet MS" panose="020B070302020209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B17CC-F37F-81F2-C7EB-458C7FDABD2B}"/>
              </a:ext>
            </a:extLst>
          </p:cNvPr>
          <p:cNvSpPr txBox="1"/>
          <p:nvPr/>
        </p:nvSpPr>
        <p:spPr>
          <a:xfrm>
            <a:off x="399079" y="897857"/>
            <a:ext cx="5071823" cy="1600438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 i="1">
                <a:solidFill>
                  <a:schemeClr val="l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Концепция </a:t>
            </a:r>
            <a:r>
              <a:rPr lang="en-US" dirty="0"/>
              <a:t>N</a:t>
            </a:r>
            <a:r>
              <a:rPr lang="ru-RU" dirty="0"/>
              <a:t>-минутного города отражает время доступности тех или иных благ, необходимых для жизни человека. Такие модели подразумевают, что город развивается </a:t>
            </a:r>
            <a:r>
              <a:rPr lang="ru-RU" dirty="0" err="1"/>
              <a:t>полицентрично</a:t>
            </a:r>
            <a:r>
              <a:rPr lang="ru-RU" dirty="0"/>
              <a:t> и состоит из отдельных районов, в которых есть все необходимые услуги в шаговой доступности</a:t>
            </a:r>
          </a:p>
        </p:txBody>
      </p:sp>
    </p:spTree>
    <p:extLst>
      <p:ext uri="{BB962C8B-B14F-4D97-AF65-F5344CB8AC3E}">
        <p14:creationId xmlns:p14="http://schemas.microsoft.com/office/powerpoint/2010/main" val="183943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8FDEEB-ADAF-46F9-23B2-234B82B9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Истинно </a:t>
            </a:r>
            <a:r>
              <a:rPr lang="ru-RU" sz="3200" dirty="0" err="1"/>
              <a:t>полицентричный</a:t>
            </a:r>
            <a:r>
              <a:rPr lang="ru-RU" sz="3200" dirty="0"/>
              <a:t> город существует лишь в теории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E944F7-D55C-35D8-83FC-719090331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2" b="3622"/>
          <a:stretch>
            <a:fillRect/>
          </a:stretch>
        </p:blipFill>
        <p:spPr bwMode="auto">
          <a:xfrm>
            <a:off x="850147" y="922762"/>
            <a:ext cx="5067300" cy="5227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FA73C0-768D-8E18-9834-AE31B9365897}"/>
              </a:ext>
            </a:extLst>
          </p:cNvPr>
          <p:cNvSpPr txBox="1"/>
          <p:nvPr/>
        </p:nvSpPr>
        <p:spPr>
          <a:xfrm>
            <a:off x="850147" y="6219574"/>
            <a:ext cx="9519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2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</a:t>
            </a:r>
            <a:r>
              <a:rPr lang="en-US" sz="12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Bertaud</a:t>
            </a:r>
            <a:r>
              <a:rPr lang="en-US" sz="12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Metropolis: A Measure of the Spatial Organization of 7 Large Cities. – 2003. </a:t>
            </a:r>
            <a:r>
              <a:rPr lang="ru-RU" sz="12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по ссылке: </a:t>
            </a:r>
            <a:r>
              <a:rPr lang="en-US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alainbertaud</a:t>
            </a:r>
            <a:r>
              <a:rPr lang="ru-RU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ru-RU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</a:t>
            </a:r>
            <a:r>
              <a:rPr lang="ru-RU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content</a:t>
            </a:r>
            <a:r>
              <a:rPr lang="ru-RU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uploads</a:t>
            </a:r>
            <a:r>
              <a:rPr lang="ru-RU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/2013/06/</a:t>
            </a:r>
            <a:r>
              <a:rPr lang="en-US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</a:t>
            </a:r>
            <a:r>
              <a:rPr lang="ru-RU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-US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Metropolis</a:t>
            </a:r>
            <a:r>
              <a:rPr lang="ru-RU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-US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Spatial</a:t>
            </a:r>
            <a:r>
              <a:rPr lang="ru-RU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-US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Organization</a:t>
            </a:r>
            <a:r>
              <a:rPr lang="ru-RU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2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en-US" sz="12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4130E-2A42-A0E0-B3E4-7A39A939F901}"/>
              </a:ext>
            </a:extLst>
          </p:cNvPr>
          <p:cNvSpPr txBox="1"/>
          <p:nvPr/>
        </p:nvSpPr>
        <p:spPr>
          <a:xfrm>
            <a:off x="5917447" y="1412763"/>
            <a:ext cx="609858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rebuchet MS" panose="020B0703020202090204" pitchFamily="34" charset="0"/>
                <a:ea typeface="Calibri" panose="020F0502020204030204" pitchFamily="34" charset="0"/>
              </a:rPr>
              <a:t>Алан </a:t>
            </a:r>
            <a:r>
              <a:rPr lang="ru-RU" dirty="0" err="1">
                <a:latin typeface="Trebuchet MS" panose="020B0703020202090204" pitchFamily="34" charset="0"/>
                <a:ea typeface="Calibri" panose="020F0502020204030204" pitchFamily="34" charset="0"/>
              </a:rPr>
              <a:t>Берто</a:t>
            </a:r>
            <a:r>
              <a:rPr lang="en-US" dirty="0">
                <a:latin typeface="Trebuchet MS" panose="020B0703020202090204" pitchFamily="34" charset="0"/>
                <a:ea typeface="Calibri" panose="020F0502020204030204" pitchFamily="34" charset="0"/>
              </a:rPr>
              <a:t>:</a:t>
            </a:r>
          </a:p>
          <a:p>
            <a:endParaRPr lang="en-US" sz="1800" dirty="0">
              <a:effectLst/>
              <a:latin typeface="Trebuchet MS" panose="020B0703020202090204" pitchFamily="34" charset="0"/>
              <a:ea typeface="Calibri" panose="020F0502020204030204" pitchFamily="34" charset="0"/>
            </a:endParaRPr>
          </a:p>
          <a:p>
            <a:r>
              <a:rPr lang="ru-RU" dirty="0">
                <a:latin typeface="Trebuchet MS" panose="020B0703020202090204" pitchFamily="34" charset="0"/>
                <a:ea typeface="Calibri" panose="020F0502020204030204" pitchFamily="34" charset="0"/>
              </a:rPr>
              <a:t>"Ошибочно предполагается, что при создании </a:t>
            </a:r>
            <a:r>
              <a:rPr lang="ru-RU" sz="18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«инфраструктуры </a:t>
            </a:r>
            <a:r>
              <a:rPr lang="en-US" sz="18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N</a:t>
            </a:r>
            <a:r>
              <a:rPr lang="ru-RU" sz="18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-минутного города» в крупном мегаполисе большинство людей </a:t>
            </a:r>
            <a:r>
              <a:rPr lang="ru-RU" sz="1800" b="1" i="1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не будут искать работу за пределами радиуса нескольких километров от своего дома </a:t>
            </a:r>
            <a:r>
              <a:rPr lang="ru-RU" sz="18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или </a:t>
            </a:r>
            <a:r>
              <a:rPr lang="ru-RU" sz="1800" b="1" i="1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будут выбирать жилье только в границах, ограниченных заданным радиусом от их работы</a:t>
            </a:r>
            <a:r>
              <a:rPr lang="ru-RU" sz="18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, поскольку </a:t>
            </a:r>
            <a:r>
              <a:rPr lang="ru-RU" sz="1800" dirty="0">
                <a:solidFill>
                  <a:srgbClr val="FF0000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наличие единого рынка труда всегда являлось конкурентным преимуществом крупного города, городской агломерации</a:t>
            </a:r>
            <a:r>
              <a:rPr lang="ru-RU" sz="1800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"</a:t>
            </a:r>
            <a:r>
              <a:rPr lang="ru-RU" dirty="0">
                <a:effectLst/>
                <a:latin typeface="Trebuchet MS" panose="020B0703020202090204" pitchFamily="34" charset="0"/>
              </a:rPr>
              <a:t> </a:t>
            </a:r>
          </a:p>
          <a:p>
            <a:endParaRPr lang="ru-RU" dirty="0">
              <a:latin typeface="Trebuchet MS" panose="020B0703020202090204" pitchFamily="34" charset="0"/>
            </a:endParaRPr>
          </a:p>
          <a:p>
            <a:r>
              <a:rPr lang="ru-RU" dirty="0">
                <a:latin typeface="Trebuchet MS" panose="020B0703020202090204" pitchFamily="34" charset="0"/>
              </a:rPr>
              <a:t>Реальные схемы перемещения горожан устроены гораздо сложнее</a:t>
            </a:r>
          </a:p>
        </p:txBody>
      </p:sp>
    </p:spTree>
    <p:extLst>
      <p:ext uri="{BB962C8B-B14F-4D97-AF65-F5344CB8AC3E}">
        <p14:creationId xmlns:p14="http://schemas.microsoft.com/office/powerpoint/2010/main" val="1748451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5929" y="270289"/>
            <a:ext cx="11441271" cy="545946"/>
          </a:xfrm>
        </p:spPr>
        <p:txBody>
          <a:bodyPr/>
          <a:lstStyle/>
          <a:p>
            <a:pPr lvl="0" algn="just" rtl="0"/>
            <a:r>
              <a:rPr lang="ru-RU" sz="2400" b="0" dirty="0"/>
              <a:t>Концепция энергосбережения и энергоэффективности зданий</a:t>
            </a:r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2A409A8E-9487-D5CD-C647-C82616FCAB93}"/>
              </a:ext>
            </a:extLst>
          </p:cNvPr>
          <p:cNvSpPr/>
          <p:nvPr/>
        </p:nvSpPr>
        <p:spPr>
          <a:xfrm>
            <a:off x="4975761" y="3098459"/>
            <a:ext cx="665018" cy="11291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DA40C-7CCC-2EDA-FD2E-4C4394D6D91E}"/>
              </a:ext>
            </a:extLst>
          </p:cNvPr>
          <p:cNvSpPr txBox="1"/>
          <p:nvPr/>
        </p:nvSpPr>
        <p:spPr>
          <a:xfrm>
            <a:off x="399079" y="897857"/>
            <a:ext cx="5071823" cy="1600438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 i="1">
                <a:solidFill>
                  <a:schemeClr val="l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Концепция повышения энергоэффективности зданий направлена на снижение потребления энергии, защиту окружающей среды и одновременно создание комфортных условий для жизнедеятельности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0C9849-F3BD-80E7-0B92-25A2D5D9E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9" y="3098459"/>
            <a:ext cx="4905375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1C53F8-2671-C0D2-B72C-9B38CFBE5D6C}"/>
              </a:ext>
            </a:extLst>
          </p:cNvPr>
          <p:cNvSpPr txBox="1"/>
          <p:nvPr/>
        </p:nvSpPr>
        <p:spPr>
          <a:xfrm>
            <a:off x="590666" y="5270159"/>
            <a:ext cx="49053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effectLst/>
                <a:latin typeface="Trebuchet MS" panose="020B0703020202090204" pitchFamily="34" charset="0"/>
                <a:ea typeface="Calibri" panose="020F0502020204030204" pitchFamily="34" charset="0"/>
              </a:rPr>
              <a:t>Потребление энергии в зданиях в сравнении с другими секторами экономики, 2021 год</a:t>
            </a:r>
            <a:r>
              <a:rPr lang="ru-RU" sz="1050" dirty="0">
                <a:effectLst/>
                <a:latin typeface="Trebuchet MS" panose="020B0703020202090204" pitchFamily="34" charset="0"/>
              </a:rPr>
              <a:t> </a:t>
            </a:r>
            <a:endParaRPr lang="ru-RU" sz="1050" dirty="0">
              <a:latin typeface="Trebuchet MS" panose="020B070302020209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B4B77-C1A8-797E-8A02-13BF87ED9828}"/>
              </a:ext>
            </a:extLst>
          </p:cNvPr>
          <p:cNvSpPr txBox="1"/>
          <p:nvPr/>
        </p:nvSpPr>
        <p:spPr>
          <a:xfrm>
            <a:off x="188433" y="5603493"/>
            <a:ext cx="5162872" cy="569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200"/>
              </a:spcAft>
            </a:pPr>
            <a:r>
              <a:rPr lang="ru-RU" sz="11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Источник: Доклад МЭА «</a:t>
            </a:r>
            <a:r>
              <a:rPr lang="ru-RU" sz="1100" dirty="0" err="1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Buildings</a:t>
            </a:r>
            <a:r>
              <a:rPr lang="ru-RU" sz="11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– сентябрь 2022 г. </a:t>
            </a:r>
            <a:r>
              <a:rPr lang="ru-RU" sz="11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https://www.iea.org/reports/buildings</a:t>
            </a:r>
            <a:r>
              <a:rPr lang="ru-RU" sz="11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809D6-F850-840E-7A85-B5A457D1B16D}"/>
              </a:ext>
            </a:extLst>
          </p:cNvPr>
          <p:cNvSpPr txBox="1"/>
          <p:nvPr/>
        </p:nvSpPr>
        <p:spPr>
          <a:xfrm>
            <a:off x="5788618" y="861072"/>
            <a:ext cx="6098582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докладе Всемирного экономического форума указано, что большинство оценок показывают, что недвижимость является наиболее значительным сектором с точки зрения потребления энергии и выбросов CO</a:t>
            </a:r>
            <a:r>
              <a:rPr lang="ru-RU" baseline="-250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здания ежегодно потребляют более 40% мировой энергии (транспорт и производственный сектор – примерно по 30%)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 глобальных выбросов парниковых газов продуцирует недвижимость (прогнозируется увеличение этой доли на 7% к 2030 г.)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прогнозируется к 2030 г. увеличение выбросов CO</a:t>
            </a:r>
            <a:r>
              <a:rPr lang="ru-RU" baseline="-250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зданиями на 56%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строительства зданий используется 40% мирового сырья (3 млрд тонн в год) 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долю зданий приходится 30% отходов в странах ЕС</a:t>
            </a:r>
          </a:p>
          <a:p>
            <a:r>
              <a:rPr lang="ru-RU" sz="1100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</a:t>
            </a:r>
            <a:r>
              <a:rPr lang="en-US" sz="1100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Sustainability Principles for the Real Estate Industry. World Economic Forum, Geneve. – 2016.   P. 6. </a:t>
            </a:r>
            <a:r>
              <a:rPr lang="ru-RU" sz="11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по ссылке</a:t>
            </a:r>
            <a:r>
              <a:rPr lang="en-US" sz="11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u="sng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https://www3.weforum.org/docs/GAC16/CRE_Sustainability.pdf</a:t>
            </a:r>
            <a:r>
              <a:rPr lang="en-US" sz="11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78832"/>
      </p:ext>
    </p:extLst>
  </p:cSld>
  <p:clrMapOvr>
    <a:masterClrMapping/>
  </p:clrMapOvr>
</p:sld>
</file>

<file path=ppt/theme/theme1.xml><?xml version="1.0" encoding="utf-8"?>
<a:theme xmlns:a="http://schemas.openxmlformats.org/drawingml/2006/main" name="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E_Templ2020" id="{E5D6B862-327C-C541-9B97-0DF4F7B3373A}" vid="{44C71C92-A84D-8E4D-B2D1-C0589BEA85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6054</TotalTime>
  <Words>1773</Words>
  <Application>Microsoft Macintosh PowerPoint</Application>
  <PresentationFormat>Широкоэкранный</PresentationFormat>
  <Paragraphs>149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Symbol</vt:lpstr>
      <vt:lpstr>Times New Roman</vt:lpstr>
      <vt:lpstr>Trebuchet MS</vt:lpstr>
      <vt:lpstr>Wingdings</vt:lpstr>
      <vt:lpstr>UE_Templ2020</vt:lpstr>
      <vt:lpstr>Презентация PowerPoint</vt:lpstr>
      <vt:lpstr>Исследование ИЭГ</vt:lpstr>
      <vt:lpstr>Какие концепции находятся в контуре зеленой повестки градостроительного развития и строительства? Как они связаны с устойчивым развитием? </vt:lpstr>
      <vt:lpstr>Основные тенденции развития градостроительной среды крупных городов в последние 15 лет </vt:lpstr>
      <vt:lpstr>Учет целей устойчивого (в том числе зеленого) развития в градостроительном регулировании и строительстве</vt:lpstr>
      <vt:lpstr>Концепция компактного города</vt:lpstr>
      <vt:lpstr>Концепция N-минутного города</vt:lpstr>
      <vt:lpstr>Истинно полицентричный город существует лишь в теории</vt:lpstr>
      <vt:lpstr>Концепция энергосбережения и энергоэффективности зданий</vt:lpstr>
      <vt:lpstr>Концепции "зеленого строительства" и экономики замкнутого цикла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Дмитриевна Полиди</dc:creator>
  <cp:lastModifiedBy>Татьяна Дмитриевна Полиди</cp:lastModifiedBy>
  <cp:revision>4</cp:revision>
  <dcterms:created xsi:type="dcterms:W3CDTF">2023-02-10T11:03:41Z</dcterms:created>
  <dcterms:modified xsi:type="dcterms:W3CDTF">2023-02-27T12:13:07Z</dcterms:modified>
</cp:coreProperties>
</file>