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147476859" r:id="rId3"/>
    <p:sldId id="2147476846" r:id="rId4"/>
    <p:sldId id="261" r:id="rId5"/>
    <p:sldId id="2147476847" r:id="rId6"/>
    <p:sldId id="2147476848" r:id="rId7"/>
    <p:sldId id="2147476849" r:id="rId8"/>
    <p:sldId id="257" r:id="rId9"/>
    <p:sldId id="2147476850" r:id="rId10"/>
    <p:sldId id="2147476851" r:id="rId11"/>
    <p:sldId id="262" r:id="rId12"/>
    <p:sldId id="2147476853" r:id="rId13"/>
    <p:sldId id="2147476854" r:id="rId14"/>
    <p:sldId id="266" r:id="rId15"/>
    <p:sldId id="264" r:id="rId16"/>
    <p:sldId id="2147476855" r:id="rId17"/>
    <p:sldId id="265" r:id="rId18"/>
    <p:sldId id="2147476856" r:id="rId19"/>
    <p:sldId id="2147476857" r:id="rId20"/>
    <p:sldId id="267" r:id="rId21"/>
    <p:sldId id="2147476858" r:id="rId22"/>
    <p:sldId id="259" r:id="rId23"/>
    <p:sldId id="2147476861" r:id="rId24"/>
    <p:sldId id="2147476862" r:id="rId25"/>
    <p:sldId id="25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393939"/>
    <a:srgbClr val="FFFFFF"/>
    <a:srgbClr val="A6A6A6"/>
    <a:srgbClr val="EDEDED"/>
    <a:srgbClr val="FF6D44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8"/>
    <p:restoredTop sz="94694"/>
  </p:normalViewPr>
  <p:slideViewPr>
    <p:cSldViewPr snapToGrid="0">
      <p:cViewPr varScale="1">
        <p:scale>
          <a:sx n="83" d="100"/>
          <a:sy n="83" d="100"/>
        </p:scale>
        <p:origin x="19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38019652305358E-2"/>
          <c:y val="0.1292740395263243"/>
          <c:w val="0.89767761795075873"/>
          <c:h val="0.77922256516468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CE4E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CE4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70-AF4A-918B-88927F341CA6}"/>
              </c:ext>
            </c:extLst>
          </c:dPt>
          <c:dPt>
            <c:idx val="1"/>
            <c:invertIfNegative val="0"/>
            <c:bubble3D val="0"/>
            <c:spPr>
              <a:solidFill>
                <a:srgbClr val="DCE4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70-AF4A-918B-88927F341CA6}"/>
              </c:ext>
            </c:extLst>
          </c:dPt>
          <c:dPt>
            <c:idx val="2"/>
            <c:invertIfNegative val="0"/>
            <c:bubble3D val="0"/>
            <c:spPr>
              <a:solidFill>
                <a:srgbClr val="FF6D4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70-AF4A-918B-88927F341CA6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0.23</c:v>
                </c:pt>
                <c:pt idx="1">
                  <c:v>0.5</c:v>
                </c:pt>
                <c:pt idx="2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70-AF4A-918B-88927F341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axId val="746950376"/>
        <c:axId val="746946768"/>
      </c:barChart>
      <c:catAx>
        <c:axId val="746950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746946768"/>
        <c:crosses val="autoZero"/>
        <c:auto val="0"/>
        <c:lblAlgn val="ctr"/>
        <c:lblOffset val="100"/>
        <c:noMultiLvlLbl val="0"/>
      </c:catAx>
      <c:valAx>
        <c:axId val="746946768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695037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>
              <a:lumMod val="8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023955904176383E-2"/>
          <c:y val="2.4928092042186004E-2"/>
          <c:w val="0.97795208819164725"/>
          <c:h val="0.9501438159156280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FFFFFF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17.7</c:v>
                </c:pt>
                <c:pt idx="1">
                  <c:v>15.9</c:v>
                </c:pt>
                <c:pt idx="2">
                  <c:v>15.8</c:v>
                </c:pt>
                <c:pt idx="3">
                  <c:v>11.899999999999999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EE4B-9768-1B57A839B8AA}"/>
            </c:ext>
          </c:extLst>
        </c:ser>
        <c:ser>
          <c:idx val="1"/>
          <c:order val="1"/>
          <c:spPr>
            <a:solidFill>
              <a:schemeClr val="bg1">
                <a:lumMod val="65000"/>
              </a:schemeClr>
            </a:solidFill>
            <a:ln>
              <a:noFill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0">
                  <c:v>29.7</c:v>
                </c:pt>
                <c:pt idx="1">
                  <c:v>33.599999999999994</c:v>
                </c:pt>
                <c:pt idx="2">
                  <c:v>33.299999999999997</c:v>
                </c:pt>
                <c:pt idx="3">
                  <c:v>36.6</c:v>
                </c:pt>
                <c:pt idx="4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EE4B-9768-1B57A839B8AA}"/>
            </c:ext>
          </c:extLst>
        </c:ser>
        <c:ser>
          <c:idx val="2"/>
          <c:order val="2"/>
          <c:spPr>
            <a:solidFill>
              <a:srgbClr val="FF6D44"/>
            </a:solidFill>
            <a:ln>
              <a:noFill/>
            </a:ln>
          </c:spPr>
          <c:invertIfNegative val="0"/>
          <c:val>
            <c:numRef>
              <c:f>Sheet1!$A$3:$E$3</c:f>
              <c:numCache>
                <c:formatCode>General</c:formatCode>
                <c:ptCount val="5"/>
                <c:pt idx="0">
                  <c:v>52.699999999999989</c:v>
                </c:pt>
                <c:pt idx="1">
                  <c:v>50.5</c:v>
                </c:pt>
                <c:pt idx="2">
                  <c:v>50.8</c:v>
                </c:pt>
                <c:pt idx="3">
                  <c:v>51.4</c:v>
                </c:pt>
                <c:pt idx="4">
                  <c:v>64.5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EE4B-9768-1B57A839B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47850336"/>
        <c:axId val="1"/>
      </c:barChart>
      <c:catAx>
        <c:axId val="84785033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FFFFF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.1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847850336"/>
        <c:crosses val="min"/>
        <c:crossBetween val="between"/>
      </c:valAx>
    </c:plotArea>
    <c:plotVisOnly val="0"/>
    <c:dispBlanksAs val="gap"/>
    <c:showDLblsOverMax val="1"/>
  </c:chart>
  <c:txPr>
    <a:bodyPr/>
    <a:lstStyle/>
    <a:p>
      <a:pPr>
        <a:defRPr b="0" i="0">
          <a:solidFill>
            <a:schemeClr val="tx1"/>
          </a:solidFill>
          <a:latin typeface="SB Sans Display" panose="020B0503040504020204" pitchFamily="34" charset="0"/>
          <a:cs typeface="SB Sans Display" panose="020B0503040504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296DD9-4775-9641-8BFC-FA315DF287D2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38309D5C-013F-144E-83B6-67E15C2D7B05}">
      <dgm:prSet phldrT="[Текст]" custT="1"/>
      <dgm:spPr>
        <a:solidFill>
          <a:srgbClr val="FF6D44"/>
        </a:solidFill>
        <a:ln>
          <a:noFill/>
        </a:ln>
      </dgm:spPr>
      <dgm:t>
        <a:bodyPr anchor="b"/>
        <a:lstStyle/>
        <a:p>
          <a:pPr>
            <a:lnSpc>
              <a:spcPct val="80000"/>
            </a:lnSpc>
          </a:pPr>
          <a:r>
            <a:rPr lang="ru-RU" sz="14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Ассортимент</a:t>
          </a:r>
        </a:p>
      </dgm:t>
    </dgm:pt>
    <dgm:pt modelId="{15E4CAF4-076E-C049-95FD-96610E50F174}" type="parTrans" cxnId="{D43E530E-8205-8D4A-9E46-1F05D7465C7E}">
      <dgm:prSet/>
      <dgm:spPr/>
      <dgm:t>
        <a:bodyPr/>
        <a:lstStyle/>
        <a:p>
          <a:endParaRPr lang="ru-RU" sz="1400" b="0" i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D92D5A-F1B4-884C-8579-3E82508FAAD2}" type="sibTrans" cxnId="{D43E530E-8205-8D4A-9E46-1F05D7465C7E}">
      <dgm:prSet/>
      <dgm:spPr/>
      <dgm:t>
        <a:bodyPr/>
        <a:lstStyle/>
        <a:p>
          <a:endParaRPr lang="ru-RU" sz="1400" b="0" i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48D95C-B0C5-7C43-9B39-C0078C840A07}">
      <dgm:prSet phldrT="[Текст]" custT="1"/>
      <dgm:spPr>
        <a:solidFill>
          <a:srgbClr val="A6A6A6"/>
        </a:solidFill>
        <a:ln>
          <a:noFill/>
        </a:ln>
      </dgm:spPr>
      <dgm:t>
        <a:bodyPr/>
        <a:lstStyle/>
        <a:p>
          <a:r>
            <a:rPr lang="ru-RU" altLang="zh-CN" sz="1400" b="0" i="0" dirty="0">
              <a:solidFill>
                <a:schemeClr val="bg1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rPr>
            <a:t>Цена завтра</a:t>
          </a:r>
          <a:endParaRPr lang="ru-RU" sz="1400" b="0" i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4249AC-9C7F-3749-A3BF-D2BAC5632410}" type="parTrans" cxnId="{2BA5D6ED-3BB3-2B4D-AC42-57DBDF116500}">
      <dgm:prSet/>
      <dgm:spPr/>
      <dgm:t>
        <a:bodyPr/>
        <a:lstStyle/>
        <a:p>
          <a:endParaRPr lang="ru-RU" sz="1400" b="0" i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8C6092-29C0-F24C-AD08-018064904F60}" type="sibTrans" cxnId="{2BA5D6ED-3BB3-2B4D-AC42-57DBDF116500}">
      <dgm:prSet/>
      <dgm:spPr/>
      <dgm:t>
        <a:bodyPr/>
        <a:lstStyle/>
        <a:p>
          <a:endParaRPr lang="ru-RU" sz="1400" b="0" i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E100CD-1861-E44D-8D10-378E93127F49}">
      <dgm:prSet phldrT="[Текст]" custT="1"/>
      <dgm:spPr>
        <a:solidFill>
          <a:srgbClr val="FFFFFF"/>
        </a:solidFill>
        <a:ln>
          <a:noFill/>
        </a:ln>
      </dgm:spPr>
      <dgm:t>
        <a:bodyPr/>
        <a:lstStyle/>
        <a:p>
          <a:r>
            <a:rPr lang="ru-RU" altLang="zh-CN" sz="1400" b="0" i="0" dirty="0">
              <a:solidFill>
                <a:srgbClr val="393939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rPr>
            <a:t>Цена на старте</a:t>
          </a:r>
          <a:endParaRPr lang="ru-RU" sz="1400" b="0" i="0" dirty="0">
            <a:solidFill>
              <a:srgbClr val="393939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E3EC1B-A6EB-314E-9ADD-B78854B0BFE6}" type="parTrans" cxnId="{705A1371-3EC6-D04C-B970-0F007A7FA5C1}">
      <dgm:prSet/>
      <dgm:spPr/>
      <dgm:t>
        <a:bodyPr/>
        <a:lstStyle/>
        <a:p>
          <a:endParaRPr lang="ru-RU" sz="1400" b="0" i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07DD4B-99BA-844C-9722-FDA6072ACCF8}" type="sibTrans" cxnId="{705A1371-3EC6-D04C-B970-0F007A7FA5C1}">
      <dgm:prSet/>
      <dgm:spPr/>
      <dgm:t>
        <a:bodyPr/>
        <a:lstStyle/>
        <a:p>
          <a:endParaRPr lang="ru-RU" sz="1400" b="0" i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A528E7-A51B-5642-AE77-1FDD274594A4}" type="pres">
      <dgm:prSet presAssocID="{72296DD9-4775-9641-8BFC-FA315DF287D2}" presName="Name0" presStyleCnt="0">
        <dgm:presLayoutVars>
          <dgm:dir/>
          <dgm:animLvl val="lvl"/>
          <dgm:resizeHandles val="exact"/>
        </dgm:presLayoutVars>
      </dgm:prSet>
      <dgm:spPr/>
    </dgm:pt>
    <dgm:pt modelId="{38C6ED1B-A75E-5640-A21E-B1779ADCDB47}" type="pres">
      <dgm:prSet presAssocID="{38309D5C-013F-144E-83B6-67E15C2D7B05}" presName="Name8" presStyleCnt="0"/>
      <dgm:spPr/>
    </dgm:pt>
    <dgm:pt modelId="{4F4C417B-97EB-814D-B8B9-869B8855927A}" type="pres">
      <dgm:prSet presAssocID="{38309D5C-013F-144E-83B6-67E15C2D7B05}" presName="level" presStyleLbl="node1" presStyleIdx="0" presStyleCnt="3">
        <dgm:presLayoutVars>
          <dgm:chMax val="1"/>
          <dgm:bulletEnabled val="1"/>
        </dgm:presLayoutVars>
      </dgm:prSet>
      <dgm:spPr/>
    </dgm:pt>
    <dgm:pt modelId="{50BA81EC-F723-C24B-BC85-930E262BB4D1}" type="pres">
      <dgm:prSet presAssocID="{38309D5C-013F-144E-83B6-67E15C2D7B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66EEFF-A968-0348-AD18-556617FA293D}" type="pres">
      <dgm:prSet presAssocID="{9F48D95C-B0C5-7C43-9B39-C0078C840A07}" presName="Name8" presStyleCnt="0"/>
      <dgm:spPr/>
    </dgm:pt>
    <dgm:pt modelId="{72672BEF-627E-3747-AA46-1CDDDFB43575}" type="pres">
      <dgm:prSet presAssocID="{9F48D95C-B0C5-7C43-9B39-C0078C840A07}" presName="level" presStyleLbl="node1" presStyleIdx="1" presStyleCnt="3">
        <dgm:presLayoutVars>
          <dgm:chMax val="1"/>
          <dgm:bulletEnabled val="1"/>
        </dgm:presLayoutVars>
      </dgm:prSet>
      <dgm:spPr/>
    </dgm:pt>
    <dgm:pt modelId="{73735AD5-BC6F-DD4C-945A-114ED50C87DE}" type="pres">
      <dgm:prSet presAssocID="{9F48D95C-B0C5-7C43-9B39-C0078C840A0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24D5C0-9A1B-8F45-AB92-511C8B635FE0}" type="pres">
      <dgm:prSet presAssocID="{86E100CD-1861-E44D-8D10-378E93127F49}" presName="Name8" presStyleCnt="0"/>
      <dgm:spPr/>
    </dgm:pt>
    <dgm:pt modelId="{3DDDD2F9-55A4-4747-8BB1-FC3606F08B51}" type="pres">
      <dgm:prSet presAssocID="{86E100CD-1861-E44D-8D10-378E93127F49}" presName="level" presStyleLbl="node1" presStyleIdx="2" presStyleCnt="3">
        <dgm:presLayoutVars>
          <dgm:chMax val="1"/>
          <dgm:bulletEnabled val="1"/>
        </dgm:presLayoutVars>
      </dgm:prSet>
      <dgm:spPr/>
    </dgm:pt>
    <dgm:pt modelId="{F1BC5772-EA40-4A47-90C2-03C9DB134DE6}" type="pres">
      <dgm:prSet presAssocID="{86E100CD-1861-E44D-8D10-378E93127F4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43E530E-8205-8D4A-9E46-1F05D7465C7E}" srcId="{72296DD9-4775-9641-8BFC-FA315DF287D2}" destId="{38309D5C-013F-144E-83B6-67E15C2D7B05}" srcOrd="0" destOrd="0" parTransId="{15E4CAF4-076E-C049-95FD-96610E50F174}" sibTransId="{F6D92D5A-F1B4-884C-8579-3E82508FAAD2}"/>
    <dgm:cxn modelId="{1E5D9E23-12B0-5C42-977C-BA49DDE9FA76}" type="presOf" srcId="{9F48D95C-B0C5-7C43-9B39-C0078C840A07}" destId="{72672BEF-627E-3747-AA46-1CDDDFB43575}" srcOrd="0" destOrd="0" presId="urn:microsoft.com/office/officeart/2005/8/layout/pyramid1"/>
    <dgm:cxn modelId="{DEC6DD25-27CF-CB41-8350-4F804DB463FE}" type="presOf" srcId="{72296DD9-4775-9641-8BFC-FA315DF287D2}" destId="{66A528E7-A51B-5642-AE77-1FDD274594A4}" srcOrd="0" destOrd="0" presId="urn:microsoft.com/office/officeart/2005/8/layout/pyramid1"/>
    <dgm:cxn modelId="{9D46F06F-55BA-3240-A05C-DD3DE84B2F30}" type="presOf" srcId="{86E100CD-1861-E44D-8D10-378E93127F49}" destId="{F1BC5772-EA40-4A47-90C2-03C9DB134DE6}" srcOrd="1" destOrd="0" presId="urn:microsoft.com/office/officeart/2005/8/layout/pyramid1"/>
    <dgm:cxn modelId="{705A1371-3EC6-D04C-B970-0F007A7FA5C1}" srcId="{72296DD9-4775-9641-8BFC-FA315DF287D2}" destId="{86E100CD-1861-E44D-8D10-378E93127F49}" srcOrd="2" destOrd="0" parTransId="{C3E3EC1B-A6EB-314E-9ADD-B78854B0BFE6}" sibTransId="{1F07DD4B-99BA-844C-9722-FDA6072ACCF8}"/>
    <dgm:cxn modelId="{82A3648F-3589-9047-A263-ACE1E101A6C7}" type="presOf" srcId="{86E100CD-1861-E44D-8D10-378E93127F49}" destId="{3DDDD2F9-55A4-4747-8BB1-FC3606F08B51}" srcOrd="0" destOrd="0" presId="urn:microsoft.com/office/officeart/2005/8/layout/pyramid1"/>
    <dgm:cxn modelId="{FA88D496-0C59-3A49-824A-9890D1A39174}" type="presOf" srcId="{9F48D95C-B0C5-7C43-9B39-C0078C840A07}" destId="{73735AD5-BC6F-DD4C-945A-114ED50C87DE}" srcOrd="1" destOrd="0" presId="urn:microsoft.com/office/officeart/2005/8/layout/pyramid1"/>
    <dgm:cxn modelId="{E2E4C6B5-1F33-7145-ADC4-5A20A3E864F5}" type="presOf" srcId="{38309D5C-013F-144E-83B6-67E15C2D7B05}" destId="{4F4C417B-97EB-814D-B8B9-869B8855927A}" srcOrd="0" destOrd="0" presId="urn:microsoft.com/office/officeart/2005/8/layout/pyramid1"/>
    <dgm:cxn modelId="{74AA72E8-017D-B041-90ED-AD1BEA41A582}" type="presOf" srcId="{38309D5C-013F-144E-83B6-67E15C2D7B05}" destId="{50BA81EC-F723-C24B-BC85-930E262BB4D1}" srcOrd="1" destOrd="0" presId="urn:microsoft.com/office/officeart/2005/8/layout/pyramid1"/>
    <dgm:cxn modelId="{2BA5D6ED-3BB3-2B4D-AC42-57DBDF116500}" srcId="{72296DD9-4775-9641-8BFC-FA315DF287D2}" destId="{9F48D95C-B0C5-7C43-9B39-C0078C840A07}" srcOrd="1" destOrd="0" parTransId="{814249AC-9C7F-3749-A3BF-D2BAC5632410}" sibTransId="{EC8C6092-29C0-F24C-AD08-018064904F60}"/>
    <dgm:cxn modelId="{1BC6E3C3-FD95-BA4F-87A7-605850514561}" type="presParOf" srcId="{66A528E7-A51B-5642-AE77-1FDD274594A4}" destId="{38C6ED1B-A75E-5640-A21E-B1779ADCDB47}" srcOrd="0" destOrd="0" presId="urn:microsoft.com/office/officeart/2005/8/layout/pyramid1"/>
    <dgm:cxn modelId="{82CD65BE-CC5E-B044-B2CC-6BB37B28892E}" type="presParOf" srcId="{38C6ED1B-A75E-5640-A21E-B1779ADCDB47}" destId="{4F4C417B-97EB-814D-B8B9-869B8855927A}" srcOrd="0" destOrd="0" presId="urn:microsoft.com/office/officeart/2005/8/layout/pyramid1"/>
    <dgm:cxn modelId="{B823D389-0C7A-AE47-AA77-CA7A343F6D17}" type="presParOf" srcId="{38C6ED1B-A75E-5640-A21E-B1779ADCDB47}" destId="{50BA81EC-F723-C24B-BC85-930E262BB4D1}" srcOrd="1" destOrd="0" presId="urn:microsoft.com/office/officeart/2005/8/layout/pyramid1"/>
    <dgm:cxn modelId="{6C05A3BE-FF80-DF45-9E0E-42102C49B100}" type="presParOf" srcId="{66A528E7-A51B-5642-AE77-1FDD274594A4}" destId="{2666EEFF-A968-0348-AD18-556617FA293D}" srcOrd="1" destOrd="0" presId="urn:microsoft.com/office/officeart/2005/8/layout/pyramid1"/>
    <dgm:cxn modelId="{7FB5F339-AB48-644C-8FA3-FDD2B24FC57D}" type="presParOf" srcId="{2666EEFF-A968-0348-AD18-556617FA293D}" destId="{72672BEF-627E-3747-AA46-1CDDDFB43575}" srcOrd="0" destOrd="0" presId="urn:microsoft.com/office/officeart/2005/8/layout/pyramid1"/>
    <dgm:cxn modelId="{53F760CF-5905-4E47-9703-07E2155CE150}" type="presParOf" srcId="{2666EEFF-A968-0348-AD18-556617FA293D}" destId="{73735AD5-BC6F-DD4C-945A-114ED50C87DE}" srcOrd="1" destOrd="0" presId="urn:microsoft.com/office/officeart/2005/8/layout/pyramid1"/>
    <dgm:cxn modelId="{3113E984-931A-2740-A09E-C314AE5FE585}" type="presParOf" srcId="{66A528E7-A51B-5642-AE77-1FDD274594A4}" destId="{D524D5C0-9A1B-8F45-AB92-511C8B635FE0}" srcOrd="2" destOrd="0" presId="urn:microsoft.com/office/officeart/2005/8/layout/pyramid1"/>
    <dgm:cxn modelId="{F45C2DC8-B252-B94B-9760-16D6625B5906}" type="presParOf" srcId="{D524D5C0-9A1B-8F45-AB92-511C8B635FE0}" destId="{3DDDD2F9-55A4-4747-8BB1-FC3606F08B51}" srcOrd="0" destOrd="0" presId="urn:microsoft.com/office/officeart/2005/8/layout/pyramid1"/>
    <dgm:cxn modelId="{E135400C-32D4-6944-94D7-E92498152528}" type="presParOf" srcId="{D524D5C0-9A1B-8F45-AB92-511C8B635FE0}" destId="{F1BC5772-EA40-4A47-90C2-03C9DB134DE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C417B-97EB-814D-B8B9-869B8855927A}">
      <dsp:nvSpPr>
        <dsp:cNvPr id="0" name=""/>
        <dsp:cNvSpPr/>
      </dsp:nvSpPr>
      <dsp:spPr>
        <a:xfrm>
          <a:off x="1474787" y="0"/>
          <a:ext cx="1474787" cy="1246010"/>
        </a:xfrm>
        <a:prstGeom prst="trapezoid">
          <a:avLst>
            <a:gd name="adj" fmla="val 59180"/>
          </a:avLst>
        </a:prstGeom>
        <a:solidFill>
          <a:srgbClr val="FF6D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marL="0" lvl="0" indent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Ассортимент</a:t>
          </a:r>
        </a:p>
      </dsp:txBody>
      <dsp:txXfrm>
        <a:off x="1474787" y="0"/>
        <a:ext cx="1474787" cy="1246010"/>
      </dsp:txXfrm>
    </dsp:sp>
    <dsp:sp modelId="{72672BEF-627E-3747-AA46-1CDDDFB43575}">
      <dsp:nvSpPr>
        <dsp:cNvPr id="0" name=""/>
        <dsp:cNvSpPr/>
      </dsp:nvSpPr>
      <dsp:spPr>
        <a:xfrm>
          <a:off x="737393" y="1246011"/>
          <a:ext cx="2949574" cy="1246010"/>
        </a:xfrm>
        <a:prstGeom prst="trapezoid">
          <a:avLst>
            <a:gd name="adj" fmla="val 59180"/>
          </a:avLst>
        </a:prstGeom>
        <a:solidFill>
          <a:srgbClr val="A6A6A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i="0" kern="1200" dirty="0">
              <a:solidFill>
                <a:schemeClr val="bg1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rPr>
            <a:t>Цена завтра</a:t>
          </a:r>
          <a:endParaRPr lang="ru-RU" sz="1400" b="0" i="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53569" y="1246011"/>
        <a:ext cx="1917223" cy="1246010"/>
      </dsp:txXfrm>
    </dsp:sp>
    <dsp:sp modelId="{3DDDD2F9-55A4-4747-8BB1-FC3606F08B51}">
      <dsp:nvSpPr>
        <dsp:cNvPr id="0" name=""/>
        <dsp:cNvSpPr/>
      </dsp:nvSpPr>
      <dsp:spPr>
        <a:xfrm>
          <a:off x="0" y="2492022"/>
          <a:ext cx="4424362" cy="1246010"/>
        </a:xfrm>
        <a:prstGeom prst="trapezoid">
          <a:avLst>
            <a:gd name="adj" fmla="val 59180"/>
          </a:avLst>
        </a:prstGeom>
        <a:solidFill>
          <a:srgbClr val="FFFF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1400" b="0" i="0" kern="1200" dirty="0">
              <a:solidFill>
                <a:srgbClr val="393939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rPr>
            <a:t>Цена на старте</a:t>
          </a:r>
          <a:endParaRPr lang="ru-RU" sz="1400" b="0" i="0" kern="1200" dirty="0">
            <a:solidFill>
              <a:srgbClr val="393939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74263" y="2492022"/>
        <a:ext cx="2875835" cy="1246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FF7C5-B90C-3C4A-BF90-7C016D6A752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1985B-891B-7C4C-B59F-74DB3FC5E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97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1A584-1742-429C-99DD-259AA5BA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4F57C4-5587-4326-B0C4-521913222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1D3D36-CA78-4C5B-824D-88D100D6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6938F-961F-416B-B2D1-23F95B4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32B3-A980-4183-8B17-6797A3B8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6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327A2-1DAD-412D-8327-C9814F83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D469C2-88C8-4D1F-87D0-F15C60E8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A3F6D2-EF86-408D-A578-7FAFE44B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4223C-7965-46F9-99B2-59407396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4E971-D508-49AB-95F9-E5F0CF73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6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47D046-DC5F-443F-B922-98F3F48F6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9FEC2A-3B10-4314-B4C4-B555719B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6545D4-0F98-457F-B6DA-BEC27F50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E55593-46FD-4B49-8D1C-D4313279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F317D-D21C-47DB-94B7-E4D8175B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A30EE-472C-4671-965D-81866D75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BE564-F108-4200-872B-91376E182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7664-7029-440C-9DF6-8D6E5AB5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114A77-65E9-429F-99E3-0CDBDD79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A50C9-916D-40FC-937D-2DB388C0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4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D975B-9508-41AC-B80A-2E3A03D3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D1823-0A9F-4F96-8397-164A6A472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CD25B-1F0D-4FFB-AA5B-6C3A433F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D9C3F-BEF4-4CA0-AAA7-1B598920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33699-76DD-43C1-A311-78F890B2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DBE47-E360-4965-879E-74BD9A25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1B579-1877-475C-A9CE-0AFA9C604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8CFF4-FA38-43F4-8BD1-45EB21290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0D9021-B027-492B-BB1F-83AD6F91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C2F335-0720-47A7-8625-E2570F3E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74B2EC-4748-4528-A16B-0048D25F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1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896B7-0E74-41AE-AFD3-33CA85A4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082B1-5724-4AB1-A44A-AB5DD92DF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163249-58E5-4982-A152-3A3312185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DF91E3-B67E-46E8-BB2C-86646DA74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81E882-299C-4E2A-B04C-59353E6DE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9C781E-5620-4619-A269-AD5944D0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431DC1-7D95-4BEB-96FC-6BEB437E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5D81B0-4021-4238-A1D0-2AD31BBA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6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23546-02E3-4098-92E5-155ED898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DB3EF9-8D48-4224-BAEF-EDB2BC90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E019C2-BA02-4E5C-A1C4-48E42EC4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32438-047F-4996-B0D0-CDB136E8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4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AD28DA-CC62-48E8-9A0F-F3B47859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AE0FA1-5CAE-4D48-AEDB-54213FB0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C3922-9F73-4026-8D37-24107445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8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6F36-BAD4-4D32-AF78-3FECBBB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03E0D-FE5E-43D3-BE68-8ACD7CB1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C09B6-7549-42D5-8A81-DFB4EA879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1AD76-A683-48AC-A87F-B7A0CF18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0AA5EF-C775-458C-BCCF-8E59CF85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5F9FC-0964-4EBD-A314-06BDAFCF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9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A53A5-7491-45E0-858E-6D667773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33FB66-2F51-4F7E-A1FE-D3BBCAB2E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442EC-59F4-4F4E-A243-7BA6AE400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9CF6CC-DD6F-4135-9687-23DC07C1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2535F-0AB8-4E25-9E14-2404CA25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20CC84-F891-4EC9-A22A-32EA819B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951F1-1667-4DE6-A6D7-C3CD3B05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05E90-B166-4FE4-B8FF-B53ED1A7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E7C5C-9435-43D8-86DC-10AD8D33A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2636-A02A-4D5E-A3A5-CE965F2AF0A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44ADC-1066-4F12-92FC-BD4BB96B1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3FC04F-4DC3-47CE-ACDC-E555B453E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9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hyperlink" Target="https://www.bloomberg.com/press-releases/2022-06-27/-422-37-billion-global-artificial-intelligence-ai-market-size-likely-to-grow-at-39-4-cagr-during-2022-2028-industry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chart" Target="../charts/chart1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hat.com/rhdc/managed-files/mi-451-research-intelligent-process-automation-analyst-paper-f11434-201802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ber.pro/digital/publication/dannie-i-developer-kak-v-kompanii-komfortnoe-zhilyo-otsifrovali-prodazhi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chart" Target="../charts/chart2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BC8D38-24DA-4F72-BDAC-1FABDFCD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30C364-BED0-4CFF-8C61-C33B29CFC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1982754"/>
            <a:ext cx="859155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РОССИЙСКАЯ СТРОИТЕЛЬНАЯ НЕДЕЛЯ 2025</a:t>
            </a:r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B6A97A3-EB28-41A4-832F-15ED9DCB6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348390"/>
            <a:ext cx="6858000" cy="991071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3200" dirty="0">
                <a:solidFill>
                  <a:srgbClr val="1C1C1C"/>
                </a:solidFill>
                <a:latin typeface="Involve" panose="020B0502020202020204" pitchFamily="34" charset="0"/>
              </a:rPr>
              <a:t>Цифровизация девелопмента: </a:t>
            </a:r>
            <a:br>
              <a:rPr lang="ru-RU" sz="32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3200" dirty="0">
                <a:solidFill>
                  <a:srgbClr val="1C1C1C"/>
                </a:solidFill>
                <a:latin typeface="Involve" panose="020B0502020202020204" pitchFamily="34" charset="0"/>
              </a:rPr>
              <a:t>полный цикл цифровых решений для недвижимости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D25F-0123-401F-BB82-717D68CDE1AA}"/>
              </a:ext>
            </a:extLst>
          </p:cNvPr>
          <p:cNvSpPr txBox="1"/>
          <p:nvPr/>
        </p:nvSpPr>
        <p:spPr>
          <a:xfrm>
            <a:off x="419099" y="5207432"/>
            <a:ext cx="6381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Олег Кирьянов, Директор по развитию Сбер Бизнес Софт</a:t>
            </a:r>
          </a:p>
          <a:p>
            <a:pPr lvl="0"/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14</a:t>
            </a:r>
            <a:r>
              <a:rPr lang="en-US" sz="1800" dirty="0">
                <a:solidFill>
                  <a:srgbClr val="1C1C1C"/>
                </a:solidFill>
                <a:latin typeface="Involve" panose="020B0502020202020204" pitchFamily="34" charset="0"/>
              </a:rPr>
              <a:t> </a:t>
            </a:r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марта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A115B-AD1F-4CE0-846A-CF1CFFF77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96900"/>
            <a:ext cx="4152900" cy="3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1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BCD24-0AE9-1D9D-0A1E-2544CCB5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13B96C-66FF-8DA7-1D31-517CE137D0C0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8E644B63-7316-2623-486B-0874483A5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46D0F84-820A-EC40-8A18-9955E8336641}" type="slidenum">
                <a: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10</a:t>
              </a:fld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A6D2F58-C959-DFC9-4971-D65EA747181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7FA992-F079-AB2C-14AE-767CFB47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2" y="3043766"/>
            <a:ext cx="1536700" cy="133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813B33-40F4-967E-3629-7023F71B24FE}"/>
              </a:ext>
            </a:extLst>
          </p:cNvPr>
          <p:cNvSpPr txBox="1"/>
          <p:nvPr/>
        </p:nvSpPr>
        <p:spPr>
          <a:xfrm>
            <a:off x="2543262" y="3341184"/>
            <a:ext cx="57335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AI-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Ассистенты на 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LLM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583DC-71C6-487A-8460-126551DF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2F349B-F41F-F2D7-2170-7AB36C925647}"/>
              </a:ext>
            </a:extLst>
          </p:cNvPr>
          <p:cNvSpPr/>
          <p:nvPr/>
        </p:nvSpPr>
        <p:spPr>
          <a:xfrm>
            <a:off x="4242560" y="1852129"/>
            <a:ext cx="3706879" cy="3552032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24A11E6C-9764-B5F0-DAEF-6D4FE7A4A982}"/>
              </a:ext>
            </a:extLst>
          </p:cNvPr>
          <p:cNvSpPr/>
          <p:nvPr/>
        </p:nvSpPr>
        <p:spPr>
          <a:xfrm rot="10800000">
            <a:off x="5622323" y="3583166"/>
            <a:ext cx="2327115" cy="1820994"/>
          </a:xfrm>
          <a:custGeom>
            <a:avLst/>
            <a:gdLst>
              <a:gd name="connsiteX0" fmla="*/ 0 w 2777874"/>
              <a:gd name="connsiteY0" fmla="*/ 0 h 2173718"/>
              <a:gd name="connsiteX1" fmla="*/ 2698527 w 2777874"/>
              <a:gd name="connsiteY1" fmla="*/ 0 h 2173718"/>
              <a:gd name="connsiteX2" fmla="*/ 2702968 w 2777874"/>
              <a:gd name="connsiteY2" fmla="*/ 12136 h 2173718"/>
              <a:gd name="connsiteX3" fmla="*/ 2777874 w 2777874"/>
              <a:gd name="connsiteY3" fmla="*/ 507591 h 2173718"/>
              <a:gd name="connsiteX4" fmla="*/ 1111747 w 2777874"/>
              <a:gd name="connsiteY4" fmla="*/ 2173718 h 2173718"/>
              <a:gd name="connsiteX5" fmla="*/ 51936 w 2777874"/>
              <a:gd name="connsiteY5" fmla="*/ 1793256 h 2173718"/>
              <a:gd name="connsiteX6" fmla="*/ 0 w 2777874"/>
              <a:gd name="connsiteY6" fmla="*/ 1746054 h 217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7874" h="2173718">
                <a:moveTo>
                  <a:pt x="0" y="0"/>
                </a:moveTo>
                <a:lnTo>
                  <a:pt x="2698527" y="0"/>
                </a:lnTo>
                <a:lnTo>
                  <a:pt x="2702968" y="12136"/>
                </a:lnTo>
                <a:cubicBezTo>
                  <a:pt x="2751649" y="168650"/>
                  <a:pt x="2777874" y="335058"/>
                  <a:pt x="2777874" y="507591"/>
                </a:cubicBezTo>
                <a:cubicBezTo>
                  <a:pt x="2777874" y="1427768"/>
                  <a:pt x="2031924" y="2173718"/>
                  <a:pt x="1111747" y="2173718"/>
                </a:cubicBezTo>
                <a:cubicBezTo>
                  <a:pt x="709170" y="2173718"/>
                  <a:pt x="339941" y="2030939"/>
                  <a:pt x="51936" y="1793256"/>
                </a:cubicBezTo>
                <a:lnTo>
                  <a:pt x="0" y="1746054"/>
                </a:lnTo>
                <a:close/>
              </a:path>
            </a:pathLst>
          </a:custGeom>
          <a:solidFill>
            <a:srgbClr val="FBFBFB">
              <a:alpha val="110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9BCB68-3EE4-52F2-CA63-3F0D6FBFAC8C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B8DDB8D3-2771-26A6-035F-01785454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11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E9553F3-E185-2D4D-5CEC-3D39405DD6C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CE73D2-BBA5-EBC5-CCBC-4C33AEDFEA94}"/>
              </a:ext>
            </a:extLst>
          </p:cNvPr>
          <p:cNvSpPr/>
          <p:nvPr/>
        </p:nvSpPr>
        <p:spPr>
          <a:xfrm>
            <a:off x="348701" y="1852128"/>
            <a:ext cx="3706880" cy="35520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AE0C96-1582-3E9B-7547-340615FE24E7}"/>
              </a:ext>
            </a:extLst>
          </p:cNvPr>
          <p:cNvSpPr txBox="1"/>
          <p:nvPr/>
        </p:nvSpPr>
        <p:spPr>
          <a:xfrm>
            <a:off x="615799" y="3714857"/>
            <a:ext cx="3012447" cy="1002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Загрузите документы с данными (</a:t>
            </a:r>
            <a:r>
              <a:rPr lang="en-AU" sz="1600" dirty="0">
                <a:solidFill>
                  <a:srgbClr val="1C1C1C"/>
                </a:solidFill>
                <a:latin typeface="Involve" panose="020B0502020202020204" pitchFamily="34" charset="0"/>
              </a:rPr>
              <a:t>PDF, docx, 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таблицы, страница </a:t>
            </a:r>
            <a:b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на сайте и т.п.)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B5224-CDAC-67DD-403C-E709EFAA7D7B}"/>
              </a:ext>
            </a:extLst>
          </p:cNvPr>
          <p:cNvSpPr txBox="1"/>
          <p:nvPr/>
        </p:nvSpPr>
        <p:spPr>
          <a:xfrm>
            <a:off x="4509658" y="4184810"/>
            <a:ext cx="3012447" cy="657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Задайте вопрос </a:t>
            </a:r>
          </a:p>
          <a:p>
            <a:pPr>
              <a:lnSpc>
                <a:spcPct val="140000"/>
              </a:lnSpc>
            </a:pPr>
            <a:r>
              <a:rPr lang="en-AU" sz="1600" dirty="0">
                <a:solidFill>
                  <a:srgbClr val="FBFBFB"/>
                </a:solidFill>
                <a:latin typeface="Involve" panose="020B0502020202020204" pitchFamily="34" charset="0"/>
              </a:rPr>
              <a:t>AI-</a:t>
            </a: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Ассистенту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AAB4A-473A-E6BB-3FD4-52FA4D54CC8C}"/>
              </a:ext>
            </a:extLst>
          </p:cNvPr>
          <p:cNvSpPr txBox="1"/>
          <p:nvPr/>
        </p:nvSpPr>
        <p:spPr>
          <a:xfrm>
            <a:off x="4509658" y="3624657"/>
            <a:ext cx="3012447" cy="560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FBFBFB"/>
                </a:solidFill>
                <a:latin typeface="Involve SemiBold" panose="020B0502020202020204" pitchFamily="34" charset="0"/>
              </a:rPr>
              <a:t>Как это работает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52B0A6-6B0A-4C35-7DE4-2C14C498513E}"/>
              </a:ext>
            </a:extLst>
          </p:cNvPr>
          <p:cNvSpPr/>
          <p:nvPr/>
        </p:nvSpPr>
        <p:spPr>
          <a:xfrm>
            <a:off x="8136421" y="1852128"/>
            <a:ext cx="3706878" cy="35520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BF209F-1499-B7D0-85A8-78B5321671D5}"/>
              </a:ext>
            </a:extLst>
          </p:cNvPr>
          <p:cNvSpPr txBox="1"/>
          <p:nvPr/>
        </p:nvSpPr>
        <p:spPr>
          <a:xfrm>
            <a:off x="8403518" y="3714857"/>
            <a:ext cx="3012447" cy="1346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AU" sz="1600" dirty="0">
                <a:solidFill>
                  <a:srgbClr val="1C1C1C"/>
                </a:solidFill>
                <a:latin typeface="Involve" panose="020B0502020202020204" pitchFamily="34" charset="0"/>
              </a:rPr>
              <a:t>AI-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Ассистент найдет информацию в одном или нескольких документах и сформулирует итоговый ответ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A7612D-5AF9-4557-A9B2-10AA5FEF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CF0854-49FE-D1F0-A8B9-B17380371730}"/>
              </a:ext>
            </a:extLst>
          </p:cNvPr>
          <p:cNvSpPr txBox="1"/>
          <p:nvPr/>
        </p:nvSpPr>
        <p:spPr>
          <a:xfrm>
            <a:off x="348701" y="176576"/>
            <a:ext cx="82886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Поиск ответов в базе данных компании</a:t>
            </a:r>
          </a:p>
        </p:txBody>
      </p:sp>
      <p:sp>
        <p:nvSpPr>
          <p:cNvPr id="4" name="Google Shape;355;p37">
            <a:extLst>
              <a:ext uri="{FF2B5EF4-FFF2-40B4-BE49-F238E27FC236}">
                <a16:creationId xmlns:a16="http://schemas.microsoft.com/office/drawing/2014/main" id="{2361A566-5AD3-47CA-DFA5-38B176C03583}"/>
              </a:ext>
            </a:extLst>
          </p:cNvPr>
          <p:cNvSpPr txBox="1"/>
          <p:nvPr/>
        </p:nvSpPr>
        <p:spPr>
          <a:xfrm>
            <a:off x="262202" y="1001153"/>
            <a:ext cx="612156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kern="0">
                <a:solidFill>
                  <a:schemeClr val="tx2"/>
                </a:solidFill>
                <a:cs typeface="SB Sans Display Light" panose="020B0303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СберБизнесБот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использует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LLM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GPT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технологии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 позволяет генерировать ответы, обучаясь на ваших данных</a:t>
            </a:r>
          </a:p>
        </p:txBody>
      </p:sp>
      <p:pic>
        <p:nvPicPr>
          <p:cNvPr id="6" name="Picture 14" descr="документ документы файлы - Электронная торговля и покупки Иконки">
            <a:extLst>
              <a:ext uri="{FF2B5EF4-FFF2-40B4-BE49-F238E27FC236}">
                <a16:creationId xmlns:a16="http://schemas.microsoft.com/office/drawing/2014/main" id="{42628401-612B-CB1E-6B7F-049A27F7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719" y="2289190"/>
            <a:ext cx="1040606" cy="104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Чат-бот – Бесплатные иконки: технологии">
            <a:extLst>
              <a:ext uri="{FF2B5EF4-FFF2-40B4-BE49-F238E27FC236}">
                <a16:creationId xmlns:a16="http://schemas.microsoft.com/office/drawing/2014/main" id="{BEFD786F-1A18-C8E4-72FE-E5360C007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3399" y="2319518"/>
            <a:ext cx="979951" cy="9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670BDDF8-B4E7-8CBD-8F99-23B15493030F}"/>
              </a:ext>
            </a:extLst>
          </p:cNvPr>
          <p:cNvSpPr/>
          <p:nvPr/>
        </p:nvSpPr>
        <p:spPr>
          <a:xfrm>
            <a:off x="5508978" y="2304023"/>
            <a:ext cx="1013805" cy="1010941"/>
          </a:xfrm>
          <a:custGeom>
            <a:avLst/>
            <a:gdLst>
              <a:gd name="connsiteX0" fmla="*/ 38231 w 70933"/>
              <a:gd name="connsiteY0" fmla="*/ 51527 h 70712"/>
              <a:gd name="connsiteX1" fmla="*/ 35288 w 70933"/>
              <a:gd name="connsiteY1" fmla="*/ 48583 h 70712"/>
              <a:gd name="connsiteX2" fmla="*/ 32345 w 70933"/>
              <a:gd name="connsiteY2" fmla="*/ 51527 h 70712"/>
              <a:gd name="connsiteX3" fmla="*/ 32345 w 70933"/>
              <a:gd name="connsiteY3" fmla="*/ 52999 h 70712"/>
              <a:gd name="connsiteX4" fmla="*/ 35288 w 70933"/>
              <a:gd name="connsiteY4" fmla="*/ 55944 h 70712"/>
              <a:gd name="connsiteX5" fmla="*/ 38231 w 70933"/>
              <a:gd name="connsiteY5" fmla="*/ 52999 h 70712"/>
              <a:gd name="connsiteX6" fmla="*/ 38231 w 70933"/>
              <a:gd name="connsiteY6" fmla="*/ 51527 h 70712"/>
              <a:gd name="connsiteX7" fmla="*/ 34552 w 70933"/>
              <a:gd name="connsiteY7" fmla="*/ 22083 h 70712"/>
              <a:gd name="connsiteX8" fmla="*/ 29402 w 70933"/>
              <a:gd name="connsiteY8" fmla="*/ 27236 h 70712"/>
              <a:gd name="connsiteX9" fmla="*/ 29402 w 70933"/>
              <a:gd name="connsiteY9" fmla="*/ 27972 h 70712"/>
              <a:gd name="connsiteX10" fmla="*/ 26459 w 70933"/>
              <a:gd name="connsiteY10" fmla="*/ 30916 h 70712"/>
              <a:gd name="connsiteX11" fmla="*/ 23516 w 70933"/>
              <a:gd name="connsiteY11" fmla="*/ 27972 h 70712"/>
              <a:gd name="connsiteX12" fmla="*/ 23516 w 70933"/>
              <a:gd name="connsiteY12" fmla="*/ 27236 h 70712"/>
              <a:gd name="connsiteX13" fmla="*/ 34552 w 70933"/>
              <a:gd name="connsiteY13" fmla="*/ 16194 h 70712"/>
              <a:gd name="connsiteX14" fmla="*/ 45589 w 70933"/>
              <a:gd name="connsiteY14" fmla="*/ 27236 h 70712"/>
              <a:gd name="connsiteX15" fmla="*/ 45589 w 70933"/>
              <a:gd name="connsiteY15" fmla="*/ 28149 h 70712"/>
              <a:gd name="connsiteX16" fmla="*/ 41175 w 70933"/>
              <a:gd name="connsiteY16" fmla="*/ 37335 h 70712"/>
              <a:gd name="connsiteX17" fmla="*/ 39350 w 70933"/>
              <a:gd name="connsiteY17" fmla="*/ 38807 h 70712"/>
              <a:gd name="connsiteX18" fmla="*/ 38231 w 70933"/>
              <a:gd name="connsiteY18" fmla="*/ 41104 h 70712"/>
              <a:gd name="connsiteX19" fmla="*/ 38231 w 70933"/>
              <a:gd name="connsiteY19" fmla="*/ 41222 h 70712"/>
              <a:gd name="connsiteX20" fmla="*/ 35288 w 70933"/>
              <a:gd name="connsiteY20" fmla="*/ 44166 h 70712"/>
              <a:gd name="connsiteX21" fmla="*/ 32345 w 70933"/>
              <a:gd name="connsiteY21" fmla="*/ 41222 h 70712"/>
              <a:gd name="connsiteX22" fmla="*/ 32345 w 70933"/>
              <a:gd name="connsiteY22" fmla="*/ 41104 h 70712"/>
              <a:gd name="connsiteX23" fmla="*/ 35671 w 70933"/>
              <a:gd name="connsiteY23" fmla="*/ 34214 h 70712"/>
              <a:gd name="connsiteX24" fmla="*/ 37496 w 70933"/>
              <a:gd name="connsiteY24" fmla="*/ 32742 h 70712"/>
              <a:gd name="connsiteX25" fmla="*/ 39703 w 70933"/>
              <a:gd name="connsiteY25" fmla="*/ 28149 h 70712"/>
              <a:gd name="connsiteX26" fmla="*/ 39703 w 70933"/>
              <a:gd name="connsiteY26" fmla="*/ 27236 h 70712"/>
              <a:gd name="connsiteX27" fmla="*/ 34552 w 70933"/>
              <a:gd name="connsiteY27" fmla="*/ 22083 h 70712"/>
              <a:gd name="connsiteX28" fmla="*/ 66898 w 70933"/>
              <a:gd name="connsiteY28" fmla="*/ 51115 h 70712"/>
              <a:gd name="connsiteX29" fmla="*/ 66898 w 70933"/>
              <a:gd name="connsiteY29" fmla="*/ 51321 h 70712"/>
              <a:gd name="connsiteX30" fmla="*/ 70841 w 70933"/>
              <a:gd name="connsiteY30" fmla="*/ 67044 h 70712"/>
              <a:gd name="connsiteX31" fmla="*/ 67104 w 70933"/>
              <a:gd name="connsiteY31" fmla="*/ 70577 h 70712"/>
              <a:gd name="connsiteX32" fmla="*/ 52859 w 70933"/>
              <a:gd name="connsiteY32" fmla="*/ 66131 h 70712"/>
              <a:gd name="connsiteX33" fmla="*/ 52623 w 70933"/>
              <a:gd name="connsiteY33" fmla="*/ 66131 h 70712"/>
              <a:gd name="connsiteX34" fmla="*/ 35318 w 70933"/>
              <a:gd name="connsiteY34" fmla="*/ 70666 h 70712"/>
              <a:gd name="connsiteX35" fmla="*/ 0 w 70933"/>
              <a:gd name="connsiteY35" fmla="*/ 35333 h 70712"/>
              <a:gd name="connsiteX36" fmla="*/ 35318 w 70933"/>
              <a:gd name="connsiteY36" fmla="*/ 0 h 70712"/>
              <a:gd name="connsiteX37" fmla="*/ 70635 w 70933"/>
              <a:gd name="connsiteY37" fmla="*/ 35333 h 70712"/>
              <a:gd name="connsiteX38" fmla="*/ 66927 w 70933"/>
              <a:gd name="connsiteY38" fmla="*/ 51115 h 70712"/>
              <a:gd name="connsiteX39" fmla="*/ 61629 w 70933"/>
              <a:gd name="connsiteY39" fmla="*/ 48494 h 70712"/>
              <a:gd name="connsiteX40" fmla="*/ 64720 w 70933"/>
              <a:gd name="connsiteY40" fmla="*/ 35362 h 70712"/>
              <a:gd name="connsiteX41" fmla="*/ 35288 w 70933"/>
              <a:gd name="connsiteY41" fmla="*/ 5918 h 70712"/>
              <a:gd name="connsiteX42" fmla="*/ 5857 w 70933"/>
              <a:gd name="connsiteY42" fmla="*/ 35362 h 70712"/>
              <a:gd name="connsiteX43" fmla="*/ 35288 w 70933"/>
              <a:gd name="connsiteY43" fmla="*/ 64806 h 70712"/>
              <a:gd name="connsiteX44" fmla="*/ 49710 w 70933"/>
              <a:gd name="connsiteY44" fmla="*/ 61037 h 70712"/>
              <a:gd name="connsiteX45" fmla="*/ 54595 w 70933"/>
              <a:gd name="connsiteY45" fmla="*/ 60537 h 70712"/>
              <a:gd name="connsiteX46" fmla="*/ 63837 w 70933"/>
              <a:gd name="connsiteY46" fmla="*/ 63423 h 70712"/>
              <a:gd name="connsiteX47" fmla="*/ 61188 w 70933"/>
              <a:gd name="connsiteY47" fmla="*/ 52793 h 70712"/>
              <a:gd name="connsiteX48" fmla="*/ 61659 w 70933"/>
              <a:gd name="connsiteY48" fmla="*/ 48524 h 7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0933" h="70712">
                <a:moveTo>
                  <a:pt x="38231" y="51527"/>
                </a:moveTo>
                <a:cubicBezTo>
                  <a:pt x="38231" y="49908"/>
                  <a:pt x="36907" y="48583"/>
                  <a:pt x="35288" y="48583"/>
                </a:cubicBezTo>
                <a:cubicBezTo>
                  <a:pt x="33670" y="48583"/>
                  <a:pt x="32345" y="49908"/>
                  <a:pt x="32345" y="51527"/>
                </a:cubicBezTo>
                <a:lnTo>
                  <a:pt x="32345" y="52999"/>
                </a:lnTo>
                <a:cubicBezTo>
                  <a:pt x="32345" y="54619"/>
                  <a:pt x="33670" y="55944"/>
                  <a:pt x="35288" y="55944"/>
                </a:cubicBezTo>
                <a:cubicBezTo>
                  <a:pt x="36907" y="55944"/>
                  <a:pt x="38231" y="54619"/>
                  <a:pt x="38231" y="52999"/>
                </a:cubicBezTo>
                <a:lnTo>
                  <a:pt x="38231" y="51527"/>
                </a:lnTo>
                <a:close/>
                <a:moveTo>
                  <a:pt x="34552" y="22083"/>
                </a:moveTo>
                <a:cubicBezTo>
                  <a:pt x="31698" y="22083"/>
                  <a:pt x="29402" y="24380"/>
                  <a:pt x="29402" y="27236"/>
                </a:cubicBezTo>
                <a:lnTo>
                  <a:pt x="29402" y="27972"/>
                </a:lnTo>
                <a:cubicBezTo>
                  <a:pt x="29402" y="29591"/>
                  <a:pt x="28078" y="30916"/>
                  <a:pt x="26459" y="30916"/>
                </a:cubicBezTo>
                <a:cubicBezTo>
                  <a:pt x="24840" y="30916"/>
                  <a:pt x="23516" y="29591"/>
                  <a:pt x="23516" y="27972"/>
                </a:cubicBezTo>
                <a:lnTo>
                  <a:pt x="23516" y="27236"/>
                </a:lnTo>
                <a:cubicBezTo>
                  <a:pt x="23516" y="21141"/>
                  <a:pt x="28460" y="16194"/>
                  <a:pt x="34552" y="16194"/>
                </a:cubicBezTo>
                <a:cubicBezTo>
                  <a:pt x="40645" y="16194"/>
                  <a:pt x="45589" y="21141"/>
                  <a:pt x="45589" y="27236"/>
                </a:cubicBezTo>
                <a:lnTo>
                  <a:pt x="45589" y="28149"/>
                </a:lnTo>
                <a:cubicBezTo>
                  <a:pt x="45589" y="31741"/>
                  <a:pt x="43971" y="35097"/>
                  <a:pt x="41175" y="37335"/>
                </a:cubicBezTo>
                <a:lnTo>
                  <a:pt x="39350" y="38807"/>
                </a:lnTo>
                <a:cubicBezTo>
                  <a:pt x="38643" y="39367"/>
                  <a:pt x="38231" y="40220"/>
                  <a:pt x="38231" y="41104"/>
                </a:cubicBezTo>
                <a:lnTo>
                  <a:pt x="38231" y="41222"/>
                </a:lnTo>
                <a:cubicBezTo>
                  <a:pt x="38231" y="42841"/>
                  <a:pt x="36907" y="44166"/>
                  <a:pt x="35288" y="44166"/>
                </a:cubicBezTo>
                <a:cubicBezTo>
                  <a:pt x="33670" y="44166"/>
                  <a:pt x="32345" y="42841"/>
                  <a:pt x="32345" y="41222"/>
                </a:cubicBezTo>
                <a:lnTo>
                  <a:pt x="32345" y="41104"/>
                </a:lnTo>
                <a:cubicBezTo>
                  <a:pt x="32345" y="38425"/>
                  <a:pt x="33552" y="35892"/>
                  <a:pt x="35671" y="34214"/>
                </a:cubicBezTo>
                <a:lnTo>
                  <a:pt x="37496" y="32742"/>
                </a:lnTo>
                <a:cubicBezTo>
                  <a:pt x="38879" y="31623"/>
                  <a:pt x="39703" y="29944"/>
                  <a:pt x="39703" y="28149"/>
                </a:cubicBezTo>
                <a:lnTo>
                  <a:pt x="39703" y="27236"/>
                </a:lnTo>
                <a:cubicBezTo>
                  <a:pt x="39703" y="24380"/>
                  <a:pt x="37407" y="22083"/>
                  <a:pt x="34552" y="22083"/>
                </a:cubicBezTo>
                <a:close/>
                <a:moveTo>
                  <a:pt x="66898" y="51115"/>
                </a:moveTo>
                <a:cubicBezTo>
                  <a:pt x="66898" y="51115"/>
                  <a:pt x="66868" y="51262"/>
                  <a:pt x="66898" y="51321"/>
                </a:cubicBezTo>
                <a:lnTo>
                  <a:pt x="70841" y="67044"/>
                </a:lnTo>
                <a:cubicBezTo>
                  <a:pt x="71401" y="69282"/>
                  <a:pt x="69311" y="71254"/>
                  <a:pt x="67104" y="70577"/>
                </a:cubicBezTo>
                <a:lnTo>
                  <a:pt x="52859" y="66131"/>
                </a:lnTo>
                <a:cubicBezTo>
                  <a:pt x="52859" y="66131"/>
                  <a:pt x="52682" y="66131"/>
                  <a:pt x="52623" y="66131"/>
                </a:cubicBezTo>
                <a:cubicBezTo>
                  <a:pt x="47502" y="69017"/>
                  <a:pt x="41616" y="70666"/>
                  <a:pt x="35318" y="70666"/>
                </a:cubicBezTo>
                <a:cubicBezTo>
                  <a:pt x="15805" y="70666"/>
                  <a:pt x="0" y="54855"/>
                  <a:pt x="0" y="35333"/>
                </a:cubicBezTo>
                <a:cubicBezTo>
                  <a:pt x="0" y="15812"/>
                  <a:pt x="15805" y="0"/>
                  <a:pt x="35318" y="0"/>
                </a:cubicBezTo>
                <a:cubicBezTo>
                  <a:pt x="54831" y="0"/>
                  <a:pt x="70635" y="15812"/>
                  <a:pt x="70635" y="35333"/>
                </a:cubicBezTo>
                <a:cubicBezTo>
                  <a:pt x="70635" y="41015"/>
                  <a:pt x="69311" y="46374"/>
                  <a:pt x="66927" y="51115"/>
                </a:cubicBezTo>
                <a:close/>
                <a:moveTo>
                  <a:pt x="61629" y="48494"/>
                </a:moveTo>
                <a:cubicBezTo>
                  <a:pt x="63601" y="44549"/>
                  <a:pt x="64720" y="40074"/>
                  <a:pt x="64720" y="35362"/>
                </a:cubicBezTo>
                <a:cubicBezTo>
                  <a:pt x="64720" y="19109"/>
                  <a:pt x="51534" y="5918"/>
                  <a:pt x="35288" y="5918"/>
                </a:cubicBezTo>
                <a:cubicBezTo>
                  <a:pt x="19042" y="5918"/>
                  <a:pt x="5857" y="19109"/>
                  <a:pt x="5857" y="35362"/>
                </a:cubicBezTo>
                <a:cubicBezTo>
                  <a:pt x="5857" y="51615"/>
                  <a:pt x="19042" y="64806"/>
                  <a:pt x="35288" y="64806"/>
                </a:cubicBezTo>
                <a:cubicBezTo>
                  <a:pt x="40527" y="64806"/>
                  <a:pt x="45442" y="63452"/>
                  <a:pt x="49710" y="61037"/>
                </a:cubicBezTo>
                <a:cubicBezTo>
                  <a:pt x="51181" y="60213"/>
                  <a:pt x="52947" y="60007"/>
                  <a:pt x="54595" y="60537"/>
                </a:cubicBezTo>
                <a:lnTo>
                  <a:pt x="63837" y="63423"/>
                </a:lnTo>
                <a:lnTo>
                  <a:pt x="61188" y="52793"/>
                </a:lnTo>
                <a:cubicBezTo>
                  <a:pt x="60835" y="51350"/>
                  <a:pt x="61011" y="49849"/>
                  <a:pt x="61659" y="48524"/>
                </a:cubicBezTo>
                <a:close/>
              </a:path>
            </a:pathLst>
          </a:custGeom>
          <a:solidFill>
            <a:srgbClr val="1D1447"/>
          </a:solidFill>
          <a:ln w="41275" cap="flat">
            <a:solidFill>
              <a:srgbClr val="FF6D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SB Sans Text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AA484B2-B462-9D66-041C-2A61F2D6598B}"/>
              </a:ext>
            </a:extLst>
          </p:cNvPr>
          <p:cNvSpPr/>
          <p:nvPr/>
        </p:nvSpPr>
        <p:spPr>
          <a:xfrm rot="13500000">
            <a:off x="405572" y="5600218"/>
            <a:ext cx="513255" cy="51325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7217461-2DD7-A13B-9CA4-717F5EFFD163}"/>
              </a:ext>
            </a:extLst>
          </p:cNvPr>
          <p:cNvSpPr/>
          <p:nvPr/>
        </p:nvSpPr>
        <p:spPr>
          <a:xfrm rot="13500000">
            <a:off x="4322664" y="5600219"/>
            <a:ext cx="513255" cy="51325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72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31BF61-6AAB-4713-A5DF-0DAEA51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462010-FB1E-43F8-B227-78DB4EFC3DCD}"/>
              </a:ext>
            </a:extLst>
          </p:cNvPr>
          <p:cNvSpPr/>
          <p:nvPr/>
        </p:nvSpPr>
        <p:spPr>
          <a:xfrm flipH="1">
            <a:off x="6206427" y="1485253"/>
            <a:ext cx="5636871" cy="4206906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l="-21823" r="-19193" b="-171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742E0F-15ED-44DB-89EF-D733FC55DBE3}"/>
              </a:ext>
            </a:extLst>
          </p:cNvPr>
          <p:cNvSpPr/>
          <p:nvPr/>
        </p:nvSpPr>
        <p:spPr>
          <a:xfrm>
            <a:off x="348702" y="1745307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160D712-880B-449B-BE3E-BF659683E360}"/>
              </a:ext>
            </a:extLst>
          </p:cNvPr>
          <p:cNvSpPr/>
          <p:nvPr/>
        </p:nvSpPr>
        <p:spPr>
          <a:xfrm>
            <a:off x="348702" y="3778197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D89EB3-FE70-E84D-F0CD-705CAF39D828}"/>
              </a:ext>
            </a:extLst>
          </p:cNvPr>
          <p:cNvSpPr txBox="1"/>
          <p:nvPr/>
        </p:nvSpPr>
        <p:spPr>
          <a:xfrm>
            <a:off x="348702" y="176576"/>
            <a:ext cx="61366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Сценарии использования</a:t>
            </a:r>
          </a:p>
        </p:txBody>
      </p:sp>
      <p:sp>
        <p:nvSpPr>
          <p:cNvPr id="12" name="Прямоугольник 25">
            <a:extLst>
              <a:ext uri="{FF2B5EF4-FFF2-40B4-BE49-F238E27FC236}">
                <a16:creationId xmlns:a16="http://schemas.microsoft.com/office/drawing/2014/main" id="{250C2A50-EE1F-5024-F2F7-7E4D7B430331}"/>
              </a:ext>
            </a:extLst>
          </p:cNvPr>
          <p:cNvSpPr txBox="1"/>
          <p:nvPr/>
        </p:nvSpPr>
        <p:spPr bwMode="auto">
          <a:xfrm>
            <a:off x="696033" y="1714618"/>
            <a:ext cx="5137113" cy="172867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Для внутреннего пользования 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Юридическая поддержка 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Техническая поддержка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Кадровая политика 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Обучение сотрудников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Маркетинг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84256F2-94D5-7FA5-7812-EFB7D8A9B3ED}"/>
              </a:ext>
            </a:extLst>
          </p:cNvPr>
          <p:cNvCxnSpPr>
            <a:cxnSpLocks/>
          </p:cNvCxnSpPr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id="{2934FB80-8568-E023-2217-B9E0B8C787FB}"/>
              </a:ext>
            </a:extLst>
          </p:cNvPr>
          <p:cNvSpPr txBox="1"/>
          <p:nvPr/>
        </p:nvSpPr>
        <p:spPr bwMode="auto">
          <a:xfrm>
            <a:off x="696033" y="3778197"/>
            <a:ext cx="5137113" cy="200054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Для коммуникации с клиентами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Вопросы по продуктам: состав, характеристики, цена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Консультация по правилам работы компании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Первая линия поддержки 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Постпродажная поддержка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Помощь в процессе покупки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Поиск ответа на сайте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593477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BCD24-0AE9-1D9D-0A1E-2544CCB5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13B96C-66FF-8DA7-1D31-517CE137D0C0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8E644B63-7316-2623-486B-0874483A5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46D0F84-820A-EC40-8A18-9955E8336641}" type="slidenum">
                <a: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13</a:t>
              </a:fld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A6D2F58-C959-DFC9-4971-D65EA747181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7FA992-F079-AB2C-14AE-767CFB47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2" y="3043766"/>
            <a:ext cx="1536700" cy="133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813B33-40F4-967E-3629-7023F71B24FE}"/>
              </a:ext>
            </a:extLst>
          </p:cNvPr>
          <p:cNvSpPr txBox="1"/>
          <p:nvPr/>
        </p:nvSpPr>
        <p:spPr>
          <a:xfrm>
            <a:off x="2543262" y="2971852"/>
            <a:ext cx="664002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Распознавание </a:t>
            </a:r>
            <a:b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и обработка документов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583DC-71C6-487A-8460-126551DF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80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A7334F4-21C9-B070-DB66-71CBDE1D3214}"/>
              </a:ext>
            </a:extLst>
          </p:cNvPr>
          <p:cNvGrpSpPr/>
          <p:nvPr/>
        </p:nvGrpSpPr>
        <p:grpSpPr>
          <a:xfrm>
            <a:off x="1870412" y="1469238"/>
            <a:ext cx="8451176" cy="4735915"/>
            <a:chOff x="1515938" y="921248"/>
            <a:chExt cx="9160124" cy="5133199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B98C475-711D-48B7-9AC7-EDC683274230}"/>
                </a:ext>
              </a:extLst>
            </p:cNvPr>
            <p:cNvSpPr/>
            <p:nvPr/>
          </p:nvSpPr>
          <p:spPr>
            <a:xfrm>
              <a:off x="1515938" y="953057"/>
              <a:ext cx="5101390" cy="5101390"/>
            </a:xfrm>
            <a:prstGeom prst="ellipse">
              <a:avLst/>
            </a:prstGeom>
            <a:solidFill>
              <a:srgbClr val="BDBD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F82377F0-6C05-4207-8C23-C77744D88102}"/>
                </a:ext>
              </a:extLst>
            </p:cNvPr>
            <p:cNvSpPr/>
            <p:nvPr/>
          </p:nvSpPr>
          <p:spPr>
            <a:xfrm>
              <a:off x="5574672" y="921248"/>
              <a:ext cx="5101390" cy="5101390"/>
            </a:xfrm>
            <a:prstGeom prst="ellipse">
              <a:avLst/>
            </a:prstGeom>
            <a:solidFill>
              <a:srgbClr val="FF6D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EA9AFE3B-720F-48F7-AD60-CBFF6B95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FBFBFB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t>14</a:t>
            </a:fld>
            <a:endParaRPr lang="ru-RU" altLang="ru-RU" sz="1600" dirty="0">
              <a:solidFill>
                <a:srgbClr val="FBFBFB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EB1E99E-39B6-4955-863B-70EA31BC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15F05-8F12-B8ED-03DD-087AB1326E40}"/>
              </a:ext>
            </a:extLst>
          </p:cNvPr>
          <p:cNvSpPr txBox="1"/>
          <p:nvPr/>
        </p:nvSpPr>
        <p:spPr>
          <a:xfrm>
            <a:off x="348702" y="176576"/>
            <a:ext cx="1114308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Гибкий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AI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подход к формированию цены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с учетом конъюнктуры рынка и бизнес-целей застройщика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volve SemiBold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1AFF384-4A0B-15E5-E489-DCD454AFCBFD}"/>
              </a:ext>
            </a:extLst>
          </p:cNvPr>
          <p:cNvCxnSpPr>
            <a:cxnSpLocks/>
          </p:cNvCxnSpPr>
          <p:nvPr/>
        </p:nvCxnSpPr>
        <p:spPr>
          <a:xfrm>
            <a:off x="348702" y="1186896"/>
            <a:ext cx="11494596" cy="0"/>
          </a:xfrm>
          <a:prstGeom prst="line">
            <a:avLst/>
          </a:prstGeom>
          <a:ln w="9525">
            <a:solidFill>
              <a:srgbClr val="FBFB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25">
            <a:extLst>
              <a:ext uri="{FF2B5EF4-FFF2-40B4-BE49-F238E27FC236}">
                <a16:creationId xmlns:a16="http://schemas.microsoft.com/office/drawing/2014/main" id="{B66BF9A3-C448-8B70-7002-75493D016422}"/>
              </a:ext>
            </a:extLst>
          </p:cNvPr>
          <p:cNvSpPr txBox="1"/>
          <p:nvPr/>
        </p:nvSpPr>
        <p:spPr bwMode="auto">
          <a:xfrm>
            <a:off x="2425980" y="2469944"/>
            <a:ext cx="3418766" cy="323678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Проблема: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Низкая скорость внутренних процессов и обслуживания клиентов из-за ручной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работы с документами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Невозможность поиска информации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 внутренней базе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Невозможность проверки полноты заполнения документа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DejaVu Sans"/>
              <a:cs typeface="Calibri Light" panose="020F0302020204030204" pitchFamily="34" charset="0"/>
            </a:endParaRPr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id="{1448930F-C570-49C3-8B6F-1BFBB457C2D5}"/>
              </a:ext>
            </a:extLst>
          </p:cNvPr>
          <p:cNvSpPr txBox="1"/>
          <p:nvPr/>
        </p:nvSpPr>
        <p:spPr bwMode="auto">
          <a:xfrm>
            <a:off x="6244218" y="2469944"/>
            <a:ext cx="3418766" cy="244682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Решение: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ИИ система по преобразованию изображений документов 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в машиночитаемый текст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 сохранением форматирования 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 выявлением сущностей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из документов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DejaVu Sans"/>
              <a:cs typeface="Calibri Light" panose="020F03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DC3929-0B6A-64D6-4AE1-4B9B999B0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04" y="2531101"/>
            <a:ext cx="836210" cy="20861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975302-F15D-5DE4-4F4F-19AC76776688}"/>
              </a:ext>
            </a:extLst>
          </p:cNvPr>
          <p:cNvSpPr/>
          <p:nvPr/>
        </p:nvSpPr>
        <p:spPr>
          <a:xfrm rot="10800000">
            <a:off x="8554623" y="2102516"/>
            <a:ext cx="754083" cy="75408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683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23870C5-6AD1-D67B-5EF3-8CE13FEB8E8D}"/>
              </a:ext>
            </a:extLst>
          </p:cNvPr>
          <p:cNvGrpSpPr/>
          <p:nvPr/>
        </p:nvGrpSpPr>
        <p:grpSpPr>
          <a:xfrm>
            <a:off x="4242560" y="1365956"/>
            <a:ext cx="3706879" cy="4285036"/>
            <a:chOff x="4322678" y="1658563"/>
            <a:chExt cx="3706879" cy="428503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92F349B-F41F-F2D7-2170-7AB36C925647}"/>
                </a:ext>
              </a:extLst>
            </p:cNvPr>
            <p:cNvSpPr/>
            <p:nvPr/>
          </p:nvSpPr>
          <p:spPr>
            <a:xfrm>
              <a:off x="4322678" y="1658564"/>
              <a:ext cx="3706879" cy="4285035"/>
            </a:xfrm>
            <a:prstGeom prst="rect">
              <a:avLst/>
            </a:prstGeom>
            <a:solidFill>
              <a:srgbClr val="FF6D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24A11E6C-9764-B5F0-DAEF-6D4FE7A4A982}"/>
                </a:ext>
              </a:extLst>
            </p:cNvPr>
            <p:cNvSpPr/>
            <p:nvPr/>
          </p:nvSpPr>
          <p:spPr>
            <a:xfrm>
              <a:off x="4322679" y="1658563"/>
              <a:ext cx="2777874" cy="2173718"/>
            </a:xfrm>
            <a:custGeom>
              <a:avLst/>
              <a:gdLst>
                <a:gd name="connsiteX0" fmla="*/ 0 w 2777874"/>
                <a:gd name="connsiteY0" fmla="*/ 0 h 2173718"/>
                <a:gd name="connsiteX1" fmla="*/ 2698527 w 2777874"/>
                <a:gd name="connsiteY1" fmla="*/ 0 h 2173718"/>
                <a:gd name="connsiteX2" fmla="*/ 2702968 w 2777874"/>
                <a:gd name="connsiteY2" fmla="*/ 12136 h 2173718"/>
                <a:gd name="connsiteX3" fmla="*/ 2777874 w 2777874"/>
                <a:gd name="connsiteY3" fmla="*/ 507591 h 2173718"/>
                <a:gd name="connsiteX4" fmla="*/ 1111747 w 2777874"/>
                <a:gd name="connsiteY4" fmla="*/ 2173718 h 2173718"/>
                <a:gd name="connsiteX5" fmla="*/ 51936 w 2777874"/>
                <a:gd name="connsiteY5" fmla="*/ 1793256 h 2173718"/>
                <a:gd name="connsiteX6" fmla="*/ 0 w 2777874"/>
                <a:gd name="connsiteY6" fmla="*/ 1746054 h 2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7874" h="2173718">
                  <a:moveTo>
                    <a:pt x="0" y="0"/>
                  </a:moveTo>
                  <a:lnTo>
                    <a:pt x="2698527" y="0"/>
                  </a:lnTo>
                  <a:lnTo>
                    <a:pt x="2702968" y="12136"/>
                  </a:lnTo>
                  <a:cubicBezTo>
                    <a:pt x="2751649" y="168650"/>
                    <a:pt x="2777874" y="335058"/>
                    <a:pt x="2777874" y="507591"/>
                  </a:cubicBezTo>
                  <a:cubicBezTo>
                    <a:pt x="2777874" y="1427768"/>
                    <a:pt x="2031924" y="2173718"/>
                    <a:pt x="1111747" y="2173718"/>
                  </a:cubicBezTo>
                  <a:cubicBezTo>
                    <a:pt x="709170" y="2173718"/>
                    <a:pt x="339941" y="2030939"/>
                    <a:pt x="51936" y="1793256"/>
                  </a:cubicBezTo>
                  <a:lnTo>
                    <a:pt x="0" y="1746054"/>
                  </a:lnTo>
                  <a:close/>
                </a:path>
              </a:pathLst>
            </a:custGeom>
            <a:solidFill>
              <a:srgbClr val="FBFBFB">
                <a:alpha val="110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CE73D2-BBA5-EBC5-CCBC-4C33AEDFEA94}"/>
              </a:ext>
            </a:extLst>
          </p:cNvPr>
          <p:cNvSpPr/>
          <p:nvPr/>
        </p:nvSpPr>
        <p:spPr>
          <a:xfrm>
            <a:off x="348701" y="1365956"/>
            <a:ext cx="3706880" cy="4285035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AE0C96-1582-3E9B-7547-340615FE24E7}"/>
              </a:ext>
            </a:extLst>
          </p:cNvPr>
          <p:cNvSpPr txBox="1"/>
          <p:nvPr/>
        </p:nvSpPr>
        <p:spPr>
          <a:xfrm>
            <a:off x="615799" y="2851803"/>
            <a:ext cx="3012447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Печатный, </a:t>
            </a:r>
            <a:r>
              <a:rPr lang="ru-RU" sz="1600" dirty="0" err="1">
                <a:solidFill>
                  <a:srgbClr val="FBFBFB"/>
                </a:solidFill>
                <a:latin typeface="Involve" panose="020B0502020202020204" pitchFamily="34" charset="0"/>
              </a:rPr>
              <a:t>рукопечатный</a:t>
            </a: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 </a:t>
            </a:r>
            <a:b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и рукописный текст</a:t>
            </a: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Мультиязычные документы: </a:t>
            </a:r>
            <a:r>
              <a:rPr lang="en-AU" sz="1600" dirty="0" err="1">
                <a:solidFill>
                  <a:srgbClr val="FBFBFB"/>
                </a:solidFill>
                <a:latin typeface="Involve" panose="020B0502020202020204" pitchFamily="34" charset="0"/>
              </a:rPr>
              <a:t>ru</a:t>
            </a:r>
            <a:r>
              <a:rPr lang="en-AU" sz="1600" dirty="0">
                <a:solidFill>
                  <a:srgbClr val="FBFBFB"/>
                </a:solidFill>
                <a:latin typeface="Involve" panose="020B0502020202020204" pitchFamily="34" charset="0"/>
              </a:rPr>
              <a:t>, </a:t>
            </a:r>
            <a:r>
              <a:rPr lang="en-AU" sz="1600" dirty="0" err="1">
                <a:solidFill>
                  <a:srgbClr val="FBFBFB"/>
                </a:solidFill>
                <a:latin typeface="Involve" panose="020B0502020202020204" pitchFamily="34" charset="0"/>
              </a:rPr>
              <a:t>en</a:t>
            </a:r>
            <a:endParaRPr lang="en-AU" sz="1600" dirty="0">
              <a:solidFill>
                <a:srgbClr val="FBFBFB"/>
              </a:solidFill>
              <a:latin typeface="Involve" panose="020B0502020202020204" pitchFamily="34" charset="0"/>
            </a:endParaRP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Восстановление порядка чтения</a:t>
            </a: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Уверенность распознавания</a:t>
            </a: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Разнонаправленный текст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A8094-C75A-6140-546C-7DDFEF984D77}"/>
              </a:ext>
            </a:extLst>
          </p:cNvPr>
          <p:cNvSpPr txBox="1"/>
          <p:nvPr/>
        </p:nvSpPr>
        <p:spPr>
          <a:xfrm>
            <a:off x="615799" y="1540011"/>
            <a:ext cx="3012447" cy="560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FBFBFB"/>
                </a:solidFill>
                <a:latin typeface="Involve SemiBold" panose="020B0502020202020204" pitchFamily="34" charset="0"/>
              </a:rPr>
              <a:t>Распознавание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B5224-CDAC-67DD-403C-E709EFAA7D7B}"/>
              </a:ext>
            </a:extLst>
          </p:cNvPr>
          <p:cNvSpPr txBox="1"/>
          <p:nvPr/>
        </p:nvSpPr>
        <p:spPr>
          <a:xfrm>
            <a:off x="4509658" y="2851804"/>
            <a:ext cx="3012447" cy="24083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Детекция строк </a:t>
            </a:r>
            <a:b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и текстовых блоков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Детекция подписей и печатей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Распознавание штрихкодов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Обработка сложных таблиц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Координаты </a:t>
            </a:r>
            <a:b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и уверенность детекции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Определение размеров </a:t>
            </a:r>
            <a:b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и углов поворота объектов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AAB4A-473A-E6BB-3FD4-52FA4D54CC8C}"/>
              </a:ext>
            </a:extLst>
          </p:cNvPr>
          <p:cNvSpPr txBox="1"/>
          <p:nvPr/>
        </p:nvSpPr>
        <p:spPr>
          <a:xfrm>
            <a:off x="4509658" y="1540012"/>
            <a:ext cx="301244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FBFBFB"/>
                </a:solidFill>
                <a:latin typeface="Involve SemiBold" panose="020B0502020202020204" pitchFamily="34" charset="0"/>
              </a:rPr>
              <a:t>Определение структуры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52B0A6-6B0A-4C35-7DE4-2C14C498513E}"/>
              </a:ext>
            </a:extLst>
          </p:cNvPr>
          <p:cNvSpPr/>
          <p:nvPr/>
        </p:nvSpPr>
        <p:spPr>
          <a:xfrm>
            <a:off x="8136421" y="1365956"/>
            <a:ext cx="3706878" cy="4285035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BF209F-1499-B7D0-85A8-78B5321671D5}"/>
              </a:ext>
            </a:extLst>
          </p:cNvPr>
          <p:cNvSpPr txBox="1"/>
          <p:nvPr/>
        </p:nvSpPr>
        <p:spPr>
          <a:xfrm>
            <a:off x="8403518" y="2851803"/>
            <a:ext cx="3012447" cy="2085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Многостраничные сканы</a:t>
            </a: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Фотографии документов</a:t>
            </a: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Обработка искажений: оптические (шум, размытие), повороты, дефекты сканирования</a:t>
            </a: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Форматы: </a:t>
            </a:r>
            <a:r>
              <a:rPr lang="en-AU" sz="1600" dirty="0">
                <a:solidFill>
                  <a:srgbClr val="FBFBFB"/>
                </a:solidFill>
                <a:latin typeface="Involve" panose="020B0502020202020204" pitchFamily="34" charset="0"/>
              </a:rPr>
              <a:t>JPG/JPEG, PNG, </a:t>
            </a:r>
            <a:b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</a:br>
            <a:r>
              <a:rPr lang="en-AU" sz="1600" dirty="0">
                <a:solidFill>
                  <a:srgbClr val="FBFBFB"/>
                </a:solidFill>
                <a:latin typeface="Involve" panose="020B0502020202020204" pitchFamily="34" charset="0"/>
              </a:rPr>
              <a:t>PDF, TIFF </a:t>
            </a: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и т.п.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C4F2D8-6B9D-2F65-C453-A8B9312E6787}"/>
              </a:ext>
            </a:extLst>
          </p:cNvPr>
          <p:cNvSpPr txBox="1"/>
          <p:nvPr/>
        </p:nvSpPr>
        <p:spPr>
          <a:xfrm>
            <a:off x="8403518" y="1540011"/>
            <a:ext cx="3012447" cy="560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FBFBFB"/>
                </a:solidFill>
                <a:latin typeface="Involve SemiBold" panose="020B0502020202020204" pitchFamily="34" charset="0"/>
              </a:rPr>
              <a:t>Форматы данных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DD2059A-7136-408A-90DE-CB638ABDE9F3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23" name="Заголовок 1">
              <a:extLst>
                <a:ext uri="{FF2B5EF4-FFF2-40B4-BE49-F238E27FC236}">
                  <a16:creationId xmlns:a16="http://schemas.microsoft.com/office/drawing/2014/main" id="{D4923C0C-D386-46E0-9732-C878D8E04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15</a:t>
              </a:fld>
              <a:endParaRPr lang="ru-RU" altLang="ru-RU" sz="1600" dirty="0">
                <a:solidFill>
                  <a:srgbClr val="FBFBFB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EB3D2FF5-EF69-4AB9-8E61-D9B5E28B5583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779455A-8041-48EF-9172-1DF7251E8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4665E-C775-82C9-E451-360EABEEA955}"/>
              </a:ext>
            </a:extLst>
          </p:cNvPr>
          <p:cNvSpPr txBox="1"/>
          <p:nvPr/>
        </p:nvSpPr>
        <p:spPr>
          <a:xfrm>
            <a:off x="348701" y="176576"/>
            <a:ext cx="82886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 SemiBold" panose="020B0502020202020204" pitchFamily="34" charset="0"/>
              </a:rPr>
              <a:t>Функциональные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62997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BCD24-0AE9-1D9D-0A1E-2544CCB5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13B96C-66FF-8DA7-1D31-517CE137D0C0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8E644B63-7316-2623-486B-0874483A5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46D0F84-820A-EC40-8A18-9955E8336641}" type="slidenum">
                <a: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16</a:t>
              </a:fld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A6D2F58-C959-DFC9-4971-D65EA747181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7FA992-F079-AB2C-14AE-767CFB47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2" y="3043766"/>
            <a:ext cx="1536700" cy="133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813B33-40F4-967E-3629-7023F71B24FE}"/>
              </a:ext>
            </a:extLst>
          </p:cNvPr>
          <p:cNvSpPr txBox="1"/>
          <p:nvPr/>
        </p:nvSpPr>
        <p:spPr>
          <a:xfrm>
            <a:off x="2543262" y="3341184"/>
            <a:ext cx="447705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Видеоаналитика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Involve SemiBold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583DC-71C6-487A-8460-126551DF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82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9BCB68-3EE4-52F2-CA63-3F0D6FBFAC8C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B8DDB8D3-2771-26A6-035F-01785454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17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E9553F3-E185-2D4D-5CEC-3D39405DD6C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A7612D-5AF9-4557-A9B2-10AA5FEF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2708234-8EE1-445D-AB79-642C1F764DBB}"/>
              </a:ext>
            </a:extLst>
          </p:cNvPr>
          <p:cNvSpPr/>
          <p:nvPr/>
        </p:nvSpPr>
        <p:spPr>
          <a:xfrm>
            <a:off x="348701" y="1365956"/>
            <a:ext cx="3706880" cy="428503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47C398-A154-4DFC-9205-DE0379CF2BB3}"/>
              </a:ext>
            </a:extLst>
          </p:cNvPr>
          <p:cNvSpPr txBox="1"/>
          <p:nvPr/>
        </p:nvSpPr>
        <p:spPr>
          <a:xfrm>
            <a:off x="646000" y="2702848"/>
            <a:ext cx="3012447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Потребность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AC828B9-ABDA-425F-83DA-A18086B9F998}"/>
              </a:ext>
            </a:extLst>
          </p:cNvPr>
          <p:cNvSpPr/>
          <p:nvPr/>
        </p:nvSpPr>
        <p:spPr>
          <a:xfrm>
            <a:off x="8136421" y="1365956"/>
            <a:ext cx="3706878" cy="428503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EAD30E1-96FC-4E40-93FF-319A285E5D56}"/>
              </a:ext>
            </a:extLst>
          </p:cNvPr>
          <p:cNvSpPr/>
          <p:nvPr/>
        </p:nvSpPr>
        <p:spPr>
          <a:xfrm>
            <a:off x="4242562" y="1365956"/>
            <a:ext cx="3706878" cy="4285035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0DA82E-BD21-4014-8224-1F08B5A7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33" y="1566945"/>
            <a:ext cx="836210" cy="2086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5ED480-BC0A-4B59-AE0D-8C0433B6E407}"/>
              </a:ext>
            </a:extLst>
          </p:cNvPr>
          <p:cNvSpPr txBox="1"/>
          <p:nvPr/>
        </p:nvSpPr>
        <p:spPr>
          <a:xfrm>
            <a:off x="4525608" y="3713109"/>
            <a:ext cx="3012447" cy="1002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Эксперт, который просматривает видеопоток в режиме реального времени или пост-аналитики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EBBA4C-EC6A-40B5-8331-422CF1CC6A9F}"/>
              </a:ext>
            </a:extLst>
          </p:cNvPr>
          <p:cNvSpPr txBox="1"/>
          <p:nvPr/>
        </p:nvSpPr>
        <p:spPr>
          <a:xfrm>
            <a:off x="4525608" y="2702848"/>
            <a:ext cx="301244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FBFBFB"/>
                </a:solidFill>
                <a:latin typeface="Involve SemiBold" panose="020B0502020202020204" pitchFamily="34" charset="0"/>
              </a:rPr>
              <a:t>Стандартное решение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3321C77-4E1F-4525-81E3-C607BC7932DB}"/>
              </a:ext>
            </a:extLst>
          </p:cNvPr>
          <p:cNvSpPr/>
          <p:nvPr/>
        </p:nvSpPr>
        <p:spPr>
          <a:xfrm>
            <a:off x="6980200" y="1576415"/>
            <a:ext cx="754083" cy="75408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93F1C-1ED2-6AF8-2ABE-94D2378C55CA}"/>
              </a:ext>
            </a:extLst>
          </p:cNvPr>
          <p:cNvSpPr txBox="1"/>
          <p:nvPr/>
        </p:nvSpPr>
        <p:spPr>
          <a:xfrm>
            <a:off x="348702" y="176576"/>
            <a:ext cx="61366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Базовая задача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22066-BE30-6304-5351-06B5E2489FA5}"/>
              </a:ext>
            </a:extLst>
          </p:cNvPr>
          <p:cNvSpPr txBox="1"/>
          <p:nvPr/>
        </p:nvSpPr>
        <p:spPr>
          <a:xfrm>
            <a:off x="615799" y="3713109"/>
            <a:ext cx="3012447" cy="77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393939"/>
                </a:solidFill>
                <a:latin typeface="Involve" panose="020B0502020202020204" pitchFamily="34" charset="0"/>
              </a:rPr>
              <a:t>Детекция объектов, </a:t>
            </a:r>
            <a:br>
              <a:rPr lang="ru-RU" sz="1600" dirty="0">
                <a:solidFill>
                  <a:srgbClr val="393939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393939"/>
                </a:solidFill>
                <a:latin typeface="Involve" panose="020B0502020202020204" pitchFamily="34" charset="0"/>
              </a:rPr>
              <a:t>событий, дефектов</a:t>
            </a:r>
          </a:p>
          <a:p>
            <a:pPr marL="285750" indent="-285750">
              <a:spcBef>
                <a:spcPts val="300"/>
              </a:spcBef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393939"/>
                </a:solidFill>
                <a:latin typeface="Involve" panose="020B0502020202020204" pitchFamily="34" charset="0"/>
              </a:rPr>
              <a:t>Распознавание данных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8C52D-26D3-6F4C-8656-CF83807360E3}"/>
              </a:ext>
            </a:extLst>
          </p:cNvPr>
          <p:cNvSpPr txBox="1"/>
          <p:nvPr/>
        </p:nvSpPr>
        <p:spPr>
          <a:xfrm>
            <a:off x="8466170" y="3713109"/>
            <a:ext cx="3012447" cy="1592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Звуковые или световые сигналы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Действия автоматики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Оповещения в мессенджеры или отображение в </a:t>
            </a:r>
            <a:r>
              <a:rPr lang="en-AU" sz="1600" dirty="0">
                <a:solidFill>
                  <a:srgbClr val="FBFBFB"/>
                </a:solidFill>
                <a:latin typeface="Involve" panose="020B0502020202020204" pitchFamily="34" charset="0"/>
              </a:rPr>
              <a:t>UI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Отчеты за период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8C054-01F9-CF62-0111-18743B45AF63}"/>
              </a:ext>
            </a:extLst>
          </p:cNvPr>
          <p:cNvSpPr txBox="1"/>
          <p:nvPr/>
        </p:nvSpPr>
        <p:spPr>
          <a:xfrm>
            <a:off x="8542219" y="2697533"/>
            <a:ext cx="24492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Результат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4BA18-DB2F-4DB1-39A5-C7735A6CE9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82618" y="1491931"/>
            <a:ext cx="465059" cy="7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79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31BF61-6AAB-4713-A5DF-0DAEA51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462010-FB1E-43F8-B227-78DB4EFC3DCD}"/>
              </a:ext>
            </a:extLst>
          </p:cNvPr>
          <p:cNvSpPr/>
          <p:nvPr/>
        </p:nvSpPr>
        <p:spPr>
          <a:xfrm>
            <a:off x="6206427" y="1485253"/>
            <a:ext cx="5636871" cy="4206906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l="-6188" t="-6226" r="-6416" b="-94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742E0F-15ED-44DB-89EF-D733FC55DBE3}"/>
              </a:ext>
            </a:extLst>
          </p:cNvPr>
          <p:cNvSpPr/>
          <p:nvPr/>
        </p:nvSpPr>
        <p:spPr>
          <a:xfrm>
            <a:off x="348702" y="1055685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25">
            <a:extLst>
              <a:ext uri="{FF2B5EF4-FFF2-40B4-BE49-F238E27FC236}">
                <a16:creationId xmlns:a16="http://schemas.microsoft.com/office/drawing/2014/main" id="{250C2A50-EE1F-5024-F2F7-7E4D7B430331}"/>
              </a:ext>
            </a:extLst>
          </p:cNvPr>
          <p:cNvSpPr txBox="1"/>
          <p:nvPr/>
        </p:nvSpPr>
        <p:spPr bwMode="auto">
          <a:xfrm>
            <a:off x="848461" y="967039"/>
            <a:ext cx="5137113" cy="571438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Проблемы, которые решаем: 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Избежать потерь имущества, вызванных пожаром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Снизить риски угроз жизнью и здоровью учащихся, работников и клиентов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Избежать террористических актов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Идентифицировать оставивших вещи клиентов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Как работает система: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Ответственный администратор устанавливает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зоны поиска оставленных предметов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 временные критерии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Система осуществляет мониторинг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В случае обнаружения пожара или оставленного предмета ответственный получает срочное сообщение с выводом на монитор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Выявленные случаи фиксируются </a:t>
            </a:r>
            <a:b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в журнале мониторинга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Возможные интеграции: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СМС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Почта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Система пожарной сигнализации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Система пожаротушения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DFCE1C-0E63-F2A8-D506-594C5F130CD1}"/>
              </a:ext>
            </a:extLst>
          </p:cNvPr>
          <p:cNvSpPr/>
          <p:nvPr/>
        </p:nvSpPr>
        <p:spPr>
          <a:xfrm>
            <a:off x="348702" y="2603731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9C7694-8D5F-5888-A3CD-58D19BDA97E9}"/>
              </a:ext>
            </a:extLst>
          </p:cNvPr>
          <p:cNvSpPr/>
          <p:nvPr/>
        </p:nvSpPr>
        <p:spPr>
          <a:xfrm>
            <a:off x="348702" y="5197227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5D9A7E0-8DB9-0C1C-3F57-1FC7A7D1F826}"/>
              </a:ext>
            </a:extLst>
          </p:cNvPr>
          <p:cNvCxnSpPr>
            <a:cxnSpLocks/>
          </p:cNvCxnSpPr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0FEB41-F2EC-B048-AD52-BF6243FAB974}"/>
              </a:ext>
            </a:extLst>
          </p:cNvPr>
          <p:cNvSpPr txBox="1"/>
          <p:nvPr/>
        </p:nvSpPr>
        <p:spPr>
          <a:xfrm>
            <a:off x="348702" y="176576"/>
            <a:ext cx="61366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Аналитика ЖК</a:t>
            </a:r>
          </a:p>
        </p:txBody>
      </p:sp>
    </p:spTree>
    <p:extLst>
      <p:ext uri="{BB962C8B-B14F-4D97-AF65-F5344CB8AC3E}">
        <p14:creationId xmlns:p14="http://schemas.microsoft.com/office/powerpoint/2010/main" val="3991518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BCD24-0AE9-1D9D-0A1E-2544CCB5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13B96C-66FF-8DA7-1D31-517CE137D0C0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8E644B63-7316-2623-486B-0874483A5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46D0F84-820A-EC40-8A18-9955E8336641}" type="slidenum">
                <a: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19</a:t>
              </a:fld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A6D2F58-C959-DFC9-4971-D65EA747181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7FA992-F079-AB2C-14AE-767CFB47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2" y="3043766"/>
            <a:ext cx="1536700" cy="133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813B33-40F4-967E-3629-7023F71B24FE}"/>
              </a:ext>
            </a:extLst>
          </p:cNvPr>
          <p:cNvSpPr txBox="1"/>
          <p:nvPr/>
        </p:nvSpPr>
        <p:spPr>
          <a:xfrm>
            <a:off x="2543262" y="2602520"/>
            <a:ext cx="7479612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Больше чем 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CRM: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автоматизация процессов </a:t>
            </a:r>
            <a:b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на базе 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no-code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платформы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583DC-71C6-487A-8460-126551DF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1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3C02DA-3D29-4A09-B002-C9AB28C1A9C3}"/>
              </a:ext>
            </a:extLst>
          </p:cNvPr>
          <p:cNvSpPr/>
          <p:nvPr/>
        </p:nvSpPr>
        <p:spPr>
          <a:xfrm>
            <a:off x="6187442" y="1365957"/>
            <a:ext cx="5655858" cy="428503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4D546-EDD8-41D5-8DE7-57FC55D27615}"/>
              </a:ext>
            </a:extLst>
          </p:cNvPr>
          <p:cNvSpPr/>
          <p:nvPr/>
        </p:nvSpPr>
        <p:spPr>
          <a:xfrm>
            <a:off x="348702" y="1365956"/>
            <a:ext cx="5655858" cy="4285035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886C3-5E7E-47C1-BC34-345698F620E4}"/>
              </a:ext>
            </a:extLst>
          </p:cNvPr>
          <p:cNvSpPr txBox="1"/>
          <p:nvPr/>
        </p:nvSpPr>
        <p:spPr>
          <a:xfrm>
            <a:off x="348702" y="176576"/>
            <a:ext cx="61366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Применение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AI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стремительно растет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B305C-3B0D-BB63-245A-E68DA8750F41}"/>
              </a:ext>
            </a:extLst>
          </p:cNvPr>
          <p:cNvSpPr txBox="1"/>
          <p:nvPr/>
        </p:nvSpPr>
        <p:spPr>
          <a:xfrm>
            <a:off x="615799" y="1365956"/>
            <a:ext cx="1090042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х4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F7882-2CC3-3DA0-3E0F-7B1A48A63976}"/>
              </a:ext>
            </a:extLst>
          </p:cNvPr>
          <p:cNvSpPr txBox="1"/>
          <p:nvPr/>
        </p:nvSpPr>
        <p:spPr>
          <a:xfrm>
            <a:off x="1911262" y="1673732"/>
            <a:ext cx="2919069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рост внедрений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AI </a:t>
            </a:r>
            <a:b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в разных отраслях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BD8A26F-6D56-7754-1AE4-6E561EE8D454}"/>
              </a:ext>
            </a:extLst>
          </p:cNvPr>
          <p:cNvGraphicFramePr/>
          <p:nvPr/>
        </p:nvGraphicFramePr>
        <p:xfrm>
          <a:off x="452132" y="2068011"/>
          <a:ext cx="5420539" cy="345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1" name="Прямоугольник 30">
            <a:extLst>
              <a:ext uri="{FF2B5EF4-FFF2-40B4-BE49-F238E27FC236}">
                <a16:creationId xmlns:a16="http://schemas.microsoft.com/office/drawing/2014/main" id="{03E87709-D103-1CBF-6722-3F6A87E78B19}"/>
              </a:ext>
            </a:extLst>
          </p:cNvPr>
          <p:cNvSpPr/>
          <p:nvPr/>
        </p:nvSpPr>
        <p:spPr>
          <a:xfrm>
            <a:off x="4017439" y="2747290"/>
            <a:ext cx="2369271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1" indent="0" algn="l" defTabSz="914354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7639" algn="l"/>
              </a:tabLst>
              <a:defRPr/>
            </a:pPr>
            <a:r>
              <a:rPr kumimoji="0" lang="ru-RU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95</a:t>
            </a:r>
            <a:r>
              <a:rPr kumimoji="0" lang="ru-RU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29A5239C-30DE-33C3-2103-8804F4C36163}"/>
              </a:ext>
            </a:extLst>
          </p:cNvPr>
          <p:cNvSpPr/>
          <p:nvPr/>
        </p:nvSpPr>
        <p:spPr>
          <a:xfrm rot="20593405" flipV="1">
            <a:off x="-3670490" y="1173796"/>
            <a:ext cx="8607876" cy="3462393"/>
          </a:xfrm>
          <a:prstGeom prst="arc">
            <a:avLst>
              <a:gd name="adj1" fmla="val 16200000"/>
              <a:gd name="adj2" fmla="val 20890254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1436275-8654-98FB-28C5-6AF9418F68F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7935" y="5319993"/>
            <a:ext cx="311151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5916A6-5272-4927-B7A0-96298779320F}" type="datetime'''''''''''''''2''''''''''''''''''''0''''1''''''''''9''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09003EB-35B4-D8EA-C317-6CE26926D9E7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0012463" y="5319993"/>
            <a:ext cx="311151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2961C-941A-4969-AB7F-8172D5FE32C4}" type="datetime'''''''''''''''''2''0''''''''''''''''''''''''''''''2''''''3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3EFB84F-2F3E-15B5-EBB5-383E9B2D26E2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0660173" y="2255521"/>
            <a:ext cx="624000" cy="2999969"/>
          </a:xfrm>
          <a:prstGeom prst="rect">
            <a:avLst/>
          </a:prstGeom>
          <a:solidFill>
            <a:srgbClr val="1C1C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225" tIns="0" rIns="22225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93EEC-051B-48A1-B36C-C10866AC3C04}" type="datetime'''''''''''''''''''''''''''2''''''''''1'''''''''''">
              <a: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EEF8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EF8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18FB5A-D12B-9110-AE2F-A098232DA1E5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7646567" y="5319993"/>
            <a:ext cx="311151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28D041-9293-4135-8B8E-09DE28C0B013}" type="datetime'''2''0''2''''''''''0''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2F9F01A-1678-AE06-E7EB-CBA4901F0C03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8435199" y="5319993"/>
            <a:ext cx="311151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C3899D-98F8-4F01-87F7-31DF1E303132}" type="datetime'''2''0''''''''''''''''''''''''''2''''''''1''''''''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D954489-253B-3EE5-D768-EF03EB7CFDF6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801093" y="5319993"/>
            <a:ext cx="311151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7B716-6DAD-4792-AC3B-9B37B8459D3E}" type="datetime'''''''2''''''0''''''''''''''2''''''4''''''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3D56A9B-5F8C-2C9D-1051-53FADA388A7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9223831" y="5319993"/>
            <a:ext cx="311151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44D565-EDC2-48E0-8E6E-623DC5C5793D}" type="datetime'''''2''''''''0''''''''''''''''''''''''''2''''''2''''''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EEDDD05-9C29-A70E-6A06-38A087E9F131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6694615" y="3962401"/>
            <a:ext cx="624000" cy="129309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225" tIns="0" rIns="22225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9F5364-F100-40CB-A8D9-44CF00D16BD9}" type="datetime'''''9''''''''''''''''''''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8D471AC-9C3C-879F-4622-C4B105ED199E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7489419" y="3657601"/>
            <a:ext cx="624000" cy="159789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225" tIns="0" rIns="22225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4C11C0-6E0A-4CE1-8C40-34A67066B1DC}" type="datetime'1''''''''''1''''''''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04A6E3B-80C4-B96F-2694-843E90AC22C3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8284223" y="3239018"/>
            <a:ext cx="624000" cy="201647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225" tIns="0" rIns="22225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4B5C10-C4AF-4FC0-89F4-9C365036426E}" type="datetime'''''''''''1''4''''''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9C0DE4-B7BD-1D76-2ADC-229C778DBC19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9079027" y="2881219"/>
            <a:ext cx="624000" cy="23742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225" tIns="0" rIns="22225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66F99-F3A9-4D57-AA82-880F054146AC}" type="datetime'17''''''''''''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A76192B-47E0-3137-A04E-DE9F41817C49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9873831" y="2611454"/>
            <a:ext cx="624000" cy="264403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225" tIns="0" rIns="22225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A0DEBE-8C81-4FF4-BCB6-D094DFE61074}" type="datetime'''''1''''9''''''''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E0CE4B27-5D98-5890-3C38-D8CB1CC9D718}"/>
              </a:ext>
            </a:extLst>
          </p:cNvPr>
          <p:cNvSpPr txBox="1">
            <a:spLocks/>
          </p:cNvSpPr>
          <p:nvPr/>
        </p:nvSpPr>
        <p:spPr>
          <a:xfrm>
            <a:off x="6485332" y="1673732"/>
            <a:ext cx="3632235" cy="355328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6000" b="0" i="0"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Объем рынка ИИ 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 России, млрд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₽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8521048-9FD7-2D5C-78F8-6C045E5DCD32}"/>
              </a:ext>
            </a:extLst>
          </p:cNvPr>
          <p:cNvSpPr txBox="1">
            <a:spLocks/>
          </p:cNvSpPr>
          <p:nvPr/>
        </p:nvSpPr>
        <p:spPr>
          <a:xfrm>
            <a:off x="348702" y="6232002"/>
            <a:ext cx="5507163" cy="35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McKinsey “The State of AI” report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5111612-4474-4437-A07D-C1BDC23D38C0}"/>
              </a:ext>
            </a:extLst>
          </p:cNvPr>
          <p:cNvSpPr/>
          <p:nvPr/>
        </p:nvSpPr>
        <p:spPr>
          <a:xfrm>
            <a:off x="2807865" y="6279735"/>
            <a:ext cx="6096000" cy="26161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Прогноз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Bloomberg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https://www.bloomberg.com/press-releases/...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D4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4D53AD6-5D7B-49FA-3A69-833061F21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0521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F440A9F-8D19-F6B8-43E2-A20EA9A17C2D}"/>
              </a:ext>
            </a:extLst>
          </p:cNvPr>
          <p:cNvCxnSpPr>
            <a:cxnSpLocks/>
          </p:cNvCxnSpPr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20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31BF61-6AAB-4713-A5DF-0DAEA51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846D0F84-820A-EC40-8A18-9955E8336641}" type="slidenum">
              <a:rPr lang="ru-RU" altLang="ru-RU" sz="1600" smtClean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t>20</a:t>
            </a:fld>
            <a:endParaRPr lang="ru-RU" altLang="ru-RU" sz="1600" dirty="0">
              <a:solidFill>
                <a:srgbClr val="393939"/>
              </a:solidFill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648791-5C6F-4CB5-8259-43083363F9C6}"/>
              </a:ext>
            </a:extLst>
          </p:cNvPr>
          <p:cNvSpPr txBox="1"/>
          <p:nvPr/>
        </p:nvSpPr>
        <p:spPr>
          <a:xfrm>
            <a:off x="348702" y="2323773"/>
            <a:ext cx="423673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1" dirty="0">
                <a:solidFill>
                  <a:srgbClr val="FF6D44"/>
                </a:solidFill>
                <a:latin typeface="Involve" panose="020B0502020202020204" pitchFamily="34" charset="0"/>
              </a:rPr>
              <a:t>на </a:t>
            </a:r>
            <a:r>
              <a:rPr lang="ru-RU" sz="8800" b="1" dirty="0">
                <a:solidFill>
                  <a:srgbClr val="FF6D44"/>
                </a:solidFill>
                <a:latin typeface="Involve" panose="020B0502020202020204" pitchFamily="34" charset="0"/>
              </a:rPr>
              <a:t>50-90%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8900C-CBCE-4D55-AB9A-14A0E41AB51C}"/>
              </a:ext>
            </a:extLst>
          </p:cNvPr>
          <p:cNvSpPr txBox="1"/>
          <p:nvPr/>
        </p:nvSpPr>
        <p:spPr>
          <a:xfrm>
            <a:off x="348702" y="3528752"/>
            <a:ext cx="6447424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сокращается время разработки при использовании </a:t>
            </a:r>
            <a:r>
              <a:rPr lang="en-AU" sz="2400" dirty="0">
                <a:solidFill>
                  <a:srgbClr val="1C1C1C"/>
                </a:solidFill>
                <a:latin typeface="Involve" panose="020B0502020202020204" pitchFamily="34" charset="0"/>
              </a:rPr>
              <a:t>no-code 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инструментов</a:t>
            </a:r>
            <a:r>
              <a:rPr lang="ru-RU" sz="2400" baseline="30000" dirty="0">
                <a:solidFill>
                  <a:srgbClr val="1C1C1C"/>
                </a:solidFill>
                <a:latin typeface="Involve" panose="020B0502020202020204" pitchFamily="34" charset="0"/>
              </a:rPr>
              <a:t>**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14FB7D-902B-1005-1762-98F5A7499B72}"/>
              </a:ext>
            </a:extLst>
          </p:cNvPr>
          <p:cNvSpPr txBox="1"/>
          <p:nvPr/>
        </p:nvSpPr>
        <p:spPr>
          <a:xfrm>
            <a:off x="348702" y="176576"/>
            <a:ext cx="61366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No-code </a:t>
            </a:r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платформа как ключ </a:t>
            </a:r>
            <a:b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</a:br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к цифровой трансформации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EB5377B-AE79-8DCA-436B-7BF4A540545B}"/>
              </a:ext>
            </a:extLst>
          </p:cNvPr>
          <p:cNvCxnSpPr>
            <a:cxnSpLocks/>
          </p:cNvCxnSpPr>
          <p:nvPr/>
        </p:nvCxnSpPr>
        <p:spPr>
          <a:xfrm>
            <a:off x="348702" y="1186896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2E8C2738-1385-D779-A541-A2E4E7762463}"/>
              </a:ext>
            </a:extLst>
          </p:cNvPr>
          <p:cNvSpPr txBox="1"/>
          <p:nvPr/>
        </p:nvSpPr>
        <p:spPr>
          <a:xfrm>
            <a:off x="348702" y="5546934"/>
            <a:ext cx="5103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3000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no-code – 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без кода</a:t>
            </a:r>
            <a:b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52626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kumimoji="0" lang="ru-RU" sz="1200" u="none" strike="noStrike" kern="1200" cap="none" spc="0" normalizeH="0" baseline="0" noProof="0" dirty="0">
              <a:ln>
                <a:noFill/>
              </a:ln>
              <a:solidFill>
                <a:srgbClr val="52626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u="none" strike="noStrike" kern="1200" cap="none" spc="0" normalizeH="0" baseline="3000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**</a:t>
            </a:r>
            <a:r>
              <a:rPr kumimoji="0" lang="ru" sz="1200" u="sng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https://www.redhat.com/rhdc/managed-files/mi-451-research-intelligent-process-automation-analyst-paper-f11434-201802.pdf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srgbClr val="FF6D44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B48FFE-5732-661E-01C8-9DC59F2EC388}"/>
              </a:ext>
            </a:extLst>
          </p:cNvPr>
          <p:cNvSpPr/>
          <p:nvPr/>
        </p:nvSpPr>
        <p:spPr>
          <a:xfrm>
            <a:off x="6599830" y="1501567"/>
            <a:ext cx="4525370" cy="615909"/>
          </a:xfrm>
          <a:prstGeom prst="rect">
            <a:avLst/>
          </a:prstGeom>
          <a:solidFill>
            <a:srgbClr val="EDED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B04BF-765E-B934-692E-3491EEA0DC2A}"/>
              </a:ext>
            </a:extLst>
          </p:cNvPr>
          <p:cNvSpPr txBox="1"/>
          <p:nvPr/>
        </p:nvSpPr>
        <p:spPr>
          <a:xfrm>
            <a:off x="6596792" y="1620724"/>
            <a:ext cx="4531446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визуальный интерфейс и готовые шаблоны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7BEFEB-F13F-647D-51AE-C536A2CB21FA}"/>
              </a:ext>
            </a:extLst>
          </p:cNvPr>
          <p:cNvSpPr/>
          <p:nvPr/>
        </p:nvSpPr>
        <p:spPr>
          <a:xfrm>
            <a:off x="6599830" y="2285338"/>
            <a:ext cx="4525370" cy="615909"/>
          </a:xfrm>
          <a:prstGeom prst="rect">
            <a:avLst/>
          </a:prstGeom>
          <a:solidFill>
            <a:srgbClr val="A6A6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E829E6-9B3B-F811-20D4-064AEFD3ABA0}"/>
              </a:ext>
            </a:extLst>
          </p:cNvPr>
          <p:cNvSpPr txBox="1"/>
          <p:nvPr/>
        </p:nvSpPr>
        <p:spPr>
          <a:xfrm>
            <a:off x="6723792" y="2404495"/>
            <a:ext cx="4277446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не нужен программист и знание кода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ABC3D2-D960-C51F-547A-95B6F46AA03B}"/>
              </a:ext>
            </a:extLst>
          </p:cNvPr>
          <p:cNvSpPr/>
          <p:nvPr/>
        </p:nvSpPr>
        <p:spPr>
          <a:xfrm>
            <a:off x="6599830" y="3112653"/>
            <a:ext cx="4525370" cy="615909"/>
          </a:xfrm>
          <a:prstGeom prst="rect">
            <a:avLst/>
          </a:prstGeom>
          <a:solidFill>
            <a:srgbClr val="FF6D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347606-1405-4899-1EBF-6D38832603FE}"/>
              </a:ext>
            </a:extLst>
          </p:cNvPr>
          <p:cNvSpPr txBox="1"/>
          <p:nvPr/>
        </p:nvSpPr>
        <p:spPr>
          <a:xfrm>
            <a:off x="6584092" y="3231810"/>
            <a:ext cx="4556846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легкая настройка под специфику бизнеса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FB45209-AF04-BFD6-4D5E-9C769AEB534A}"/>
              </a:ext>
            </a:extLst>
          </p:cNvPr>
          <p:cNvSpPr/>
          <p:nvPr/>
        </p:nvSpPr>
        <p:spPr>
          <a:xfrm>
            <a:off x="6599830" y="3913842"/>
            <a:ext cx="4525370" cy="615909"/>
          </a:xfrm>
          <a:prstGeom prst="rect">
            <a:avLst/>
          </a:prstGeom>
          <a:solidFill>
            <a:srgbClr val="EDED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067DD0-547A-92D9-4153-50BB7896D860}"/>
              </a:ext>
            </a:extLst>
          </p:cNvPr>
          <p:cNvSpPr txBox="1"/>
          <p:nvPr/>
        </p:nvSpPr>
        <p:spPr>
          <a:xfrm>
            <a:off x="6704742" y="4032999"/>
            <a:ext cx="4315546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снижение затрат на разработку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BF8A966-D611-7A68-96A3-64514DCAA371}"/>
              </a:ext>
            </a:extLst>
          </p:cNvPr>
          <p:cNvSpPr/>
          <p:nvPr/>
        </p:nvSpPr>
        <p:spPr>
          <a:xfrm>
            <a:off x="6599830" y="4767282"/>
            <a:ext cx="4525370" cy="615909"/>
          </a:xfrm>
          <a:prstGeom prst="rect">
            <a:avLst/>
          </a:prstGeom>
          <a:solidFill>
            <a:srgbClr val="A6A6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1761D0-D13D-75AC-ED50-3A3E6F409714}"/>
              </a:ext>
            </a:extLst>
          </p:cNvPr>
          <p:cNvSpPr txBox="1"/>
          <p:nvPr/>
        </p:nvSpPr>
        <p:spPr>
          <a:xfrm>
            <a:off x="7509111" y="4886439"/>
            <a:ext cx="2706809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быстрый старт инноваций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9332219-D037-30E5-64FD-932FB0DBE0FD}"/>
              </a:ext>
            </a:extLst>
          </p:cNvPr>
          <p:cNvCxnSpPr>
            <a:cxnSpLocks/>
          </p:cNvCxnSpPr>
          <p:nvPr/>
        </p:nvCxnSpPr>
        <p:spPr>
          <a:xfrm>
            <a:off x="6096000" y="1501567"/>
            <a:ext cx="0" cy="3881624"/>
          </a:xfrm>
          <a:prstGeom prst="line">
            <a:avLst/>
          </a:prstGeom>
          <a:ln w="19050">
            <a:solidFill>
              <a:srgbClr val="FF6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050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3C02DA-3D29-4A09-B002-C9AB28C1A9C3}"/>
              </a:ext>
            </a:extLst>
          </p:cNvPr>
          <p:cNvSpPr/>
          <p:nvPr/>
        </p:nvSpPr>
        <p:spPr>
          <a:xfrm>
            <a:off x="6187442" y="1049639"/>
            <a:ext cx="5655858" cy="4968507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4D546-EDD8-41D5-8DE7-57FC55D27615}"/>
              </a:ext>
            </a:extLst>
          </p:cNvPr>
          <p:cNvSpPr/>
          <p:nvPr/>
        </p:nvSpPr>
        <p:spPr>
          <a:xfrm>
            <a:off x="348702" y="1049638"/>
            <a:ext cx="5655858" cy="496850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886C3-5E7E-47C1-BC34-345698F620E4}"/>
              </a:ext>
            </a:extLst>
          </p:cNvPr>
          <p:cNvSpPr txBox="1"/>
          <p:nvPr/>
        </p:nvSpPr>
        <p:spPr>
          <a:xfrm>
            <a:off x="348702" y="176576"/>
            <a:ext cx="61366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BPM-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платформа без разработки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4D53AD6-5D7B-49FA-3A69-833061F21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0521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F440A9F-8D19-F6B8-43E2-A20EA9A17C2D}"/>
              </a:ext>
            </a:extLst>
          </p:cNvPr>
          <p:cNvCxnSpPr>
            <a:cxnSpLocks/>
          </p:cNvCxnSpPr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oogle Shape;715;p107">
            <a:extLst>
              <a:ext uri="{FF2B5EF4-FFF2-40B4-BE49-F238E27FC236}">
                <a16:creationId xmlns:a16="http://schemas.microsoft.com/office/drawing/2014/main" id="{605BEEEB-6A14-8687-DF81-96D281FF65C8}"/>
              </a:ext>
            </a:extLst>
          </p:cNvPr>
          <p:cNvGrpSpPr/>
          <p:nvPr/>
        </p:nvGrpSpPr>
        <p:grpSpPr bwMode="auto">
          <a:xfrm>
            <a:off x="468017" y="2491347"/>
            <a:ext cx="5363757" cy="3216552"/>
            <a:chOff x="524933" y="3233057"/>
            <a:chExt cx="5363757" cy="3216552"/>
          </a:xfrm>
        </p:grpSpPr>
        <p:pic>
          <p:nvPicPr>
            <p:cNvPr id="5" name="Google Shape;716;p107">
              <a:extLst>
                <a:ext uri="{FF2B5EF4-FFF2-40B4-BE49-F238E27FC236}">
                  <a16:creationId xmlns:a16="http://schemas.microsoft.com/office/drawing/2014/main" id="{B1A1EC14-FA14-747C-10F7-C40FAD724B53}"/>
                </a:ext>
              </a:extLst>
            </p:cNvPr>
            <p:cNvPicPr/>
            <p:nvPr/>
          </p:nvPicPr>
          <p:blipFill>
            <a:blip r:embed="rId3">
              <a:alphaModFix/>
            </a:blip>
            <a:srcRect/>
            <a:stretch/>
          </p:blipFill>
          <p:spPr bwMode="auto">
            <a:xfrm>
              <a:off x="524933" y="3233057"/>
              <a:ext cx="5363757" cy="3216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717;p107">
              <a:extLst>
                <a:ext uri="{FF2B5EF4-FFF2-40B4-BE49-F238E27FC236}">
                  <a16:creationId xmlns:a16="http://schemas.microsoft.com/office/drawing/2014/main" id="{668605B4-F74C-1DE3-F1FB-E19B48A15EB9}"/>
                </a:ext>
              </a:extLst>
            </p:cNvPr>
            <p:cNvPicPr/>
            <p:nvPr/>
          </p:nvPicPr>
          <p:blipFill>
            <a:blip r:embed="rId4">
              <a:alphaModFix/>
            </a:blip>
            <a:srcRect/>
            <a:stretch/>
          </p:blipFill>
          <p:spPr bwMode="auto">
            <a:xfrm>
              <a:off x="1120537" y="3825044"/>
              <a:ext cx="4127853" cy="2214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18;p107">
              <a:extLst>
                <a:ext uri="{FF2B5EF4-FFF2-40B4-BE49-F238E27FC236}">
                  <a16:creationId xmlns:a16="http://schemas.microsoft.com/office/drawing/2014/main" id="{A7E361A6-EEE2-21F7-C590-9895CD687F7D}"/>
                </a:ext>
              </a:extLst>
            </p:cNvPr>
            <p:cNvPicPr/>
            <p:nvPr/>
          </p:nvPicPr>
          <p:blipFill>
            <a:blip r:embed="rId5">
              <a:alphaModFix/>
            </a:blip>
            <a:srcRect/>
            <a:stretch/>
          </p:blipFill>
          <p:spPr bwMode="auto">
            <a:xfrm>
              <a:off x="1120537" y="3467922"/>
              <a:ext cx="4127853" cy="2100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722;p107">
            <a:extLst>
              <a:ext uri="{FF2B5EF4-FFF2-40B4-BE49-F238E27FC236}">
                <a16:creationId xmlns:a16="http://schemas.microsoft.com/office/drawing/2014/main" id="{36C564F1-358F-029C-78C1-713D6A113038}"/>
              </a:ext>
            </a:extLst>
          </p:cNvPr>
          <p:cNvPicPr/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6335515" y="2493099"/>
            <a:ext cx="5363757" cy="32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D5DEA4-C69F-9F4D-03E8-055980169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91722" y="2767233"/>
            <a:ext cx="4051342" cy="25451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451CC4-313B-2F52-9879-400BD1F44103}"/>
              </a:ext>
            </a:extLst>
          </p:cNvPr>
          <p:cNvSpPr txBox="1"/>
          <p:nvPr/>
        </p:nvSpPr>
        <p:spPr>
          <a:xfrm>
            <a:off x="990989" y="1723609"/>
            <a:ext cx="4840785" cy="657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600" dirty="0">
                <a:latin typeface="Involve" panose="020B0502020202020204" pitchFamily="34" charset="0"/>
              </a:rPr>
              <a:t>Настраивайте гибкую систему под задачи вашего бизнеса — без навыков в ИТ и разработке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C7D960-FE0A-6071-7048-76FCC3171BD8}"/>
              </a:ext>
            </a:extLst>
          </p:cNvPr>
          <p:cNvSpPr txBox="1"/>
          <p:nvPr/>
        </p:nvSpPr>
        <p:spPr>
          <a:xfrm>
            <a:off x="990989" y="1259815"/>
            <a:ext cx="42004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800" b="1" dirty="0">
                <a:latin typeface="Involve SemiBold" panose="020B0502020202020204" pitchFamily="34" charset="0"/>
              </a:rPr>
              <a:t>No-code </a:t>
            </a:r>
            <a:r>
              <a:rPr lang="ru-RU" sz="2800" b="1" dirty="0">
                <a:latin typeface="Involve SemiBold" panose="020B0502020202020204" pitchFamily="34" charset="0"/>
              </a:rPr>
              <a:t>конструктор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DA38B6-4674-EFB0-2215-8373A11F1D27}"/>
              </a:ext>
            </a:extLst>
          </p:cNvPr>
          <p:cNvSpPr txBox="1"/>
          <p:nvPr/>
        </p:nvSpPr>
        <p:spPr>
          <a:xfrm>
            <a:off x="6848092" y="1723609"/>
            <a:ext cx="5178090" cy="1002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Конструируйте рабочие столы </a:t>
            </a:r>
            <a:b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FBFBFB"/>
                </a:solidFill>
                <a:latin typeface="Involve" panose="020B0502020202020204" pitchFamily="34" charset="0"/>
              </a:rPr>
              <a:t>с аналитическими </a:t>
            </a:r>
            <a:r>
              <a:rPr lang="ru-RU" sz="1600" dirty="0" err="1">
                <a:solidFill>
                  <a:srgbClr val="FBFBFB"/>
                </a:solidFill>
                <a:latin typeface="Involve" panose="020B0502020202020204" pitchFamily="34" charset="0"/>
              </a:rPr>
              <a:t>дэшбордами</a:t>
            </a:r>
            <a:endParaRPr lang="ru-RU" sz="1600" dirty="0">
              <a:solidFill>
                <a:srgbClr val="FBFBFB"/>
              </a:solidFill>
              <a:latin typeface="Involve" panose="020B0502020202020204" pitchFamily="34" charset="0"/>
            </a:endParaRPr>
          </a:p>
          <a:p>
            <a:pPr>
              <a:lnSpc>
                <a:spcPct val="140000"/>
              </a:lnSpc>
            </a:pPr>
            <a:endParaRPr lang="ru-RU" sz="1600" dirty="0">
              <a:solidFill>
                <a:srgbClr val="FBFBFB"/>
              </a:solidFill>
              <a:latin typeface="Involve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88918A-C8F2-E584-596A-F8F9EB649592}"/>
              </a:ext>
            </a:extLst>
          </p:cNvPr>
          <p:cNvSpPr txBox="1"/>
          <p:nvPr/>
        </p:nvSpPr>
        <p:spPr>
          <a:xfrm>
            <a:off x="6848092" y="1259815"/>
            <a:ext cx="42004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FBFBFB"/>
                </a:solidFill>
                <a:latin typeface="Involve SemiBold" panose="020B0502020202020204" pitchFamily="34" charset="0"/>
              </a:rPr>
              <a:t>Операционная аналитика</a:t>
            </a:r>
          </a:p>
        </p:txBody>
      </p:sp>
    </p:spTree>
    <p:extLst>
      <p:ext uri="{BB962C8B-B14F-4D97-AF65-F5344CB8AC3E}">
        <p14:creationId xmlns:p14="http://schemas.microsoft.com/office/powerpoint/2010/main" val="2908165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D2774-4AB0-4F1A-8A00-6A2A8E4FE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7" y="6236195"/>
            <a:ext cx="4152887" cy="38161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D7592F-C4C6-420B-B550-6F99FFBFC06A}"/>
              </a:ext>
            </a:extLst>
          </p:cNvPr>
          <p:cNvGrpSpPr/>
          <p:nvPr/>
        </p:nvGrpSpPr>
        <p:grpSpPr>
          <a:xfrm>
            <a:off x="348702" y="240702"/>
            <a:ext cx="11494596" cy="373615"/>
            <a:chOff x="348702" y="240702"/>
            <a:chExt cx="11494596" cy="373615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08C49569-55A8-4C51-837E-A5D8DD9A1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chemeClr val="bg1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Особенности выбора платформы автоматизации бизнеса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6D2509AF-F438-455A-9E62-6C3FEF4A8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chemeClr val="bg1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22</a:t>
              </a:fld>
              <a:endParaRPr lang="ru-RU" altLang="ru-RU" sz="1600" dirty="0">
                <a:solidFill>
                  <a:schemeClr val="bg1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57CF01-2116-43AA-80B5-D405F7192831}"/>
              </a:ext>
            </a:extLst>
          </p:cNvPr>
          <p:cNvSpPr txBox="1"/>
          <p:nvPr/>
        </p:nvSpPr>
        <p:spPr>
          <a:xfrm>
            <a:off x="348702" y="2034735"/>
            <a:ext cx="3685304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6000" b="1" dirty="0" err="1">
                <a:solidFill>
                  <a:srgbClr val="FF6D44"/>
                </a:solidFill>
                <a:latin typeface="Involve SemiBold" panose="020B0502020202020204" pitchFamily="34" charset="0"/>
              </a:rPr>
              <a:t>SberCRM</a:t>
            </a:r>
            <a:r>
              <a:rPr lang="en-A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 – </a:t>
            </a:r>
            <a:br>
              <a:rPr lang="en-A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</a:br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больше </a:t>
            </a:r>
          </a:p>
          <a:p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чем </a:t>
            </a:r>
            <a:r>
              <a:rPr lang="en-A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CRM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4E40764-01D5-48EE-BDB2-72990FCEB55D}"/>
              </a:ext>
            </a:extLst>
          </p:cNvPr>
          <p:cNvCxnSpPr>
            <a:cxnSpLocks/>
          </p:cNvCxnSpPr>
          <p:nvPr/>
        </p:nvCxnSpPr>
        <p:spPr>
          <a:xfrm>
            <a:off x="4440195" y="1303990"/>
            <a:ext cx="0" cy="4355405"/>
          </a:xfrm>
          <a:prstGeom prst="line">
            <a:avLst/>
          </a:prstGeom>
          <a:ln w="19050">
            <a:solidFill>
              <a:srgbClr val="FF6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8841947B-C4FA-607B-6AD5-851CEAC0AAF7}"/>
              </a:ext>
            </a:extLst>
          </p:cNvPr>
          <p:cNvCxnSpPr>
            <a:cxnSpLocks/>
          </p:cNvCxnSpPr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FBFB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750;p264">
            <a:extLst>
              <a:ext uri="{FF2B5EF4-FFF2-40B4-BE49-F238E27FC236}">
                <a16:creationId xmlns:a16="http://schemas.microsoft.com/office/drawing/2014/main" id="{2D082633-F318-5A13-D55D-EF983C1A9161}"/>
              </a:ext>
            </a:extLst>
          </p:cNvPr>
          <p:cNvSpPr txBox="1"/>
          <p:nvPr/>
        </p:nvSpPr>
        <p:spPr>
          <a:xfrm>
            <a:off x="348702" y="6152608"/>
            <a:ext cx="7117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u="none" strike="noStrike" kern="1200" cap="none" spc="0" normalizeH="0" baseline="30000" noProof="0" dirty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*</a:t>
            </a:r>
            <a:r>
              <a:rPr kumimoji="0" lang="ru-RU" sz="1000" u="none" strike="noStrike" kern="1200" cap="none" spc="0" normalizeH="0" baseline="0" noProof="0" dirty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Business Process Management – </a:t>
            </a:r>
            <a:br>
              <a:rPr kumimoji="0" lang="ru-RU" sz="1000" u="none" strike="noStrike" kern="1200" cap="none" spc="0" normalizeH="0" baseline="0" noProof="0" dirty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</a:br>
            <a:r>
              <a:rPr kumimoji="0" lang="ru-RU" sz="1000" u="none" strike="noStrike" kern="1200" cap="none" spc="0" normalizeH="0" baseline="0" noProof="0" dirty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управление бизнес-процессами</a:t>
            </a:r>
            <a:endParaRPr kumimoji="0" sz="1800" u="none" strike="noStrike" kern="1200" cap="none" spc="0" normalizeH="0" baseline="0" noProof="0" dirty="0">
              <a:ln>
                <a:noFill/>
              </a:ln>
              <a:solidFill>
                <a:srgbClr val="EDEDED"/>
              </a:solidFill>
              <a:effectLst/>
              <a:uLnTx/>
              <a:uFillTx/>
              <a:latin typeface="Calibri Light" panose="020F0302020204030204" pitchFamily="34" charset="0"/>
              <a:ea typeface="Play"/>
              <a:cs typeface="Calibri Light" panose="020F0302020204030204" pitchFamily="34" charset="0"/>
              <a:sym typeface="Play"/>
            </a:endParaRPr>
          </a:p>
        </p:txBody>
      </p:sp>
      <p:sp>
        <p:nvSpPr>
          <p:cNvPr id="13" name="Google Shape;1742;p264">
            <a:extLst>
              <a:ext uri="{FF2B5EF4-FFF2-40B4-BE49-F238E27FC236}">
                <a16:creationId xmlns:a16="http://schemas.microsoft.com/office/drawing/2014/main" id="{EEBBEBC5-4006-F595-D18B-5F2B3DB53E71}"/>
              </a:ext>
            </a:extLst>
          </p:cNvPr>
          <p:cNvSpPr txBox="1"/>
          <p:nvPr/>
        </p:nvSpPr>
        <p:spPr>
          <a:xfrm>
            <a:off x="4820319" y="1688392"/>
            <a:ext cx="4135281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CRM – система управления взаимоотношениями с клиентами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Pts val="1200"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"подсвечивает" общую картину бизнеса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Play"/>
              <a:cs typeface="Calibri Light" panose="020F0302020204030204" pitchFamily="34" charset="0"/>
              <a:sym typeface="Play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Pts val="1200"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помогает фиксировать все взаимодействия </a:t>
            </a:r>
            <a:b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</a:b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с клиентами и контролировать процесс продаж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Play"/>
              <a:cs typeface="Calibri Light" panose="020F0302020204030204" pitchFamily="34" charset="0"/>
              <a:sym typeface="Play"/>
            </a:endParaRPr>
          </a:p>
        </p:txBody>
      </p:sp>
      <p:sp>
        <p:nvSpPr>
          <p:cNvPr id="14" name="Google Shape;1743;p264">
            <a:extLst>
              <a:ext uri="{FF2B5EF4-FFF2-40B4-BE49-F238E27FC236}">
                <a16:creationId xmlns:a16="http://schemas.microsoft.com/office/drawing/2014/main" id="{BD467F90-8F73-DD98-9429-33D304C240F6}"/>
              </a:ext>
            </a:extLst>
          </p:cNvPr>
          <p:cNvSpPr txBox="1"/>
          <p:nvPr/>
        </p:nvSpPr>
        <p:spPr>
          <a:xfrm>
            <a:off x="8955600" y="1694895"/>
            <a:ext cx="28944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BPM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*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– система управления бизнес-процессами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Play"/>
              <a:cs typeface="Calibri" panose="020F0502020204030204" pitchFamily="34" charset="0"/>
              <a:sym typeface="Play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C2A7"/>
              </a:buClr>
              <a:buSzPts val="1200"/>
              <a:buFont typeface="Системный шрифт, обычный"/>
              <a:buChar char="‣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Play"/>
              <a:cs typeface="Calibri" panose="020F0502020204030204" pitchFamily="34" charset="0"/>
              <a:sym typeface="Play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Pts val="1200"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помогает выстроить </a:t>
            </a:r>
            <a:b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</a:b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и оптимизировать внутренние процессы, а не только взаимодействие с клиентами</a:t>
            </a:r>
          </a:p>
        </p:txBody>
      </p:sp>
      <p:sp>
        <p:nvSpPr>
          <p:cNvPr id="15" name="Google Shape;1746;p264">
            <a:extLst>
              <a:ext uri="{FF2B5EF4-FFF2-40B4-BE49-F238E27FC236}">
                <a16:creationId xmlns:a16="http://schemas.microsoft.com/office/drawing/2014/main" id="{0669F475-7DAA-6EF8-428F-4C9AC62299F0}"/>
              </a:ext>
            </a:extLst>
          </p:cNvPr>
          <p:cNvSpPr txBox="1"/>
          <p:nvPr/>
        </p:nvSpPr>
        <p:spPr>
          <a:xfrm>
            <a:off x="4820319" y="4101751"/>
            <a:ext cx="5342949" cy="17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Платформа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SberCRM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позволяет объединить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CRM- и BPM-функции в одной системе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Play"/>
              <a:cs typeface="Calibri" panose="020F0502020204030204" pitchFamily="34" charset="0"/>
              <a:sym typeface="Play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6D44"/>
              </a:buClr>
              <a:buSzPts val="1200"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Единое пространство для всех процессов и данных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Play"/>
              <a:cs typeface="Calibri Light" panose="020F0302020204030204" pitchFamily="34" charset="0"/>
              <a:sym typeface="Play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Pts val="1200"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Повышение управляемости и прозрачности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Play"/>
              <a:cs typeface="Calibri Light" panose="020F0302020204030204" pitchFamily="34" charset="0"/>
              <a:sym typeface="Play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Pts val="1200"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Улучшение качества обслуживания клиентов</a:t>
            </a:r>
            <a:endParaRPr kumimoji="0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Play"/>
              <a:cs typeface="Calibri Light" panose="020F0302020204030204" pitchFamily="34" charset="0"/>
              <a:sym typeface="Play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Pts val="1200"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Play"/>
                <a:cs typeface="Calibri Light" panose="020F0302020204030204" pitchFamily="34" charset="0"/>
                <a:sym typeface="Play"/>
              </a:rPr>
              <a:t>Гибкость и быстрая адаптация</a:t>
            </a:r>
            <a:endParaRPr kumimoji="0" sz="11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/>
              <a:cs typeface="Calibri Light" panose="020F0302020204030204" pitchFamily="34" charset="0"/>
              <a:sym typeface="Times New Roman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D940B9-E803-3DC7-2950-7BE50CEBA165}"/>
              </a:ext>
            </a:extLst>
          </p:cNvPr>
          <p:cNvSpPr/>
          <p:nvPr/>
        </p:nvSpPr>
        <p:spPr>
          <a:xfrm>
            <a:off x="4945415" y="1303990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B736D96-3FF9-D3A2-2511-3F18FB6D9A53}"/>
              </a:ext>
            </a:extLst>
          </p:cNvPr>
          <p:cNvSpPr/>
          <p:nvPr/>
        </p:nvSpPr>
        <p:spPr>
          <a:xfrm>
            <a:off x="9047859" y="1303990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6C6B5B4-0A54-8E52-ABA3-05C78253F8EE}"/>
              </a:ext>
            </a:extLst>
          </p:cNvPr>
          <p:cNvSpPr/>
          <p:nvPr/>
        </p:nvSpPr>
        <p:spPr>
          <a:xfrm>
            <a:off x="4945415" y="3724389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12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FD0B84-AD95-E289-6330-1DDA0803A69E}"/>
              </a:ext>
            </a:extLst>
          </p:cNvPr>
          <p:cNvSpPr/>
          <p:nvPr/>
        </p:nvSpPr>
        <p:spPr>
          <a:xfrm>
            <a:off x="6206428" y="894502"/>
            <a:ext cx="5985572" cy="5209083"/>
          </a:xfrm>
          <a:prstGeom prst="rect">
            <a:avLst/>
          </a:prstGeom>
          <a:solidFill>
            <a:srgbClr val="A6A6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31BF61-6AAB-4713-A5DF-0DAEA51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742E0F-15ED-44DB-89EF-D733FC55DBE3}"/>
              </a:ext>
            </a:extLst>
          </p:cNvPr>
          <p:cNvSpPr/>
          <p:nvPr/>
        </p:nvSpPr>
        <p:spPr>
          <a:xfrm>
            <a:off x="348702" y="1229350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25">
            <a:extLst>
              <a:ext uri="{FF2B5EF4-FFF2-40B4-BE49-F238E27FC236}">
                <a16:creationId xmlns:a16="http://schemas.microsoft.com/office/drawing/2014/main" id="{250C2A50-EE1F-5024-F2F7-7E4D7B430331}"/>
              </a:ext>
            </a:extLst>
          </p:cNvPr>
          <p:cNvSpPr txBox="1"/>
          <p:nvPr/>
        </p:nvSpPr>
        <p:spPr bwMode="auto">
          <a:xfrm>
            <a:off x="848461" y="1229350"/>
            <a:ext cx="5137113" cy="611449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Единая платформа для продажи новостроек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Управление агентскими продажами через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кабинет агента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Смарт-каталог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Динамическое ценообразование 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Кабинет для работы с агентами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Личный кабинет покупателя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 сервисы онлайн-продаж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Сервис выдачи ключей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Управление маркетингом в единой системе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Аналитическая система девелопера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Преднастроенные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 </a:t>
            </a:r>
            <a:r>
              <a:rPr kumimoji="0" lang="ru-RU" sz="1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дэшборды</a:t>
            </a:r>
            <a:endParaRPr kumimoji="0" lang="ru-RU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DejaVu Sans"/>
              <a:cs typeface="Calibri Light" panose="020F0302020204030204" pitchFamily="34" charset="0"/>
            </a:endParaRP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Интеграция </a:t>
            </a:r>
            <a:r>
              <a:rPr kumimoji="0" lang="en-A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c 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разными источниками данных —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1С, </a:t>
            </a:r>
            <a:r>
              <a:rPr kumimoji="0" lang="en-A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Excel 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 др.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Разработка сайтов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Сайт «под ключ» или конструктор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Настройка бизнес-процессов без разработчиков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Доступ ко множеству сервисов из единого окна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1С, ЭДО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Mailganer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DejaVu Sans"/>
              <a:cs typeface="Calibri Light" panose="020F0302020204030204" pitchFamily="34" charset="0"/>
            </a:endParaRP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Сайты,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лендинги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, соцсети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Телефония, мессенджеры,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email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DejaVu Sans"/>
              <a:cs typeface="Calibri Light" panose="020F0302020204030204" pitchFamily="34" charset="0"/>
            </a:endParaRP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DejaVu Sans"/>
              <a:cs typeface="Calibri Light" panose="020F03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DFCE1C-0E63-F2A8-D506-594C5F130CD1}"/>
              </a:ext>
            </a:extLst>
          </p:cNvPr>
          <p:cNvSpPr/>
          <p:nvPr/>
        </p:nvSpPr>
        <p:spPr>
          <a:xfrm>
            <a:off x="348702" y="3604628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9C7694-8D5F-5888-A3CD-58D19BDA97E9}"/>
              </a:ext>
            </a:extLst>
          </p:cNvPr>
          <p:cNvSpPr/>
          <p:nvPr/>
        </p:nvSpPr>
        <p:spPr>
          <a:xfrm>
            <a:off x="348702" y="4542319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5D9A7E0-8DB9-0C1C-3F57-1FC7A7D1F826}"/>
              </a:ext>
            </a:extLst>
          </p:cNvPr>
          <p:cNvCxnSpPr>
            <a:cxnSpLocks/>
          </p:cNvCxnSpPr>
          <p:nvPr/>
        </p:nvCxnSpPr>
        <p:spPr>
          <a:xfrm>
            <a:off x="348702" y="754409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0FEB41-F2EC-B048-AD52-BF6243FAB974}"/>
              </a:ext>
            </a:extLst>
          </p:cNvPr>
          <p:cNvSpPr txBox="1"/>
          <p:nvPr/>
        </p:nvSpPr>
        <p:spPr>
          <a:xfrm>
            <a:off x="348702" y="176576"/>
            <a:ext cx="61366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Решение для недвижимости</a:t>
            </a:r>
          </a:p>
        </p:txBody>
      </p:sp>
      <p:sp>
        <p:nvSpPr>
          <p:cNvPr id="2" name="Google Shape;355;p37">
            <a:extLst>
              <a:ext uri="{FF2B5EF4-FFF2-40B4-BE49-F238E27FC236}">
                <a16:creationId xmlns:a16="http://schemas.microsoft.com/office/drawing/2014/main" id="{AE11FE4D-BECC-5FB4-ED4C-FC49223A9233}"/>
              </a:ext>
            </a:extLst>
          </p:cNvPr>
          <p:cNvSpPr txBox="1"/>
          <p:nvPr/>
        </p:nvSpPr>
        <p:spPr>
          <a:xfrm>
            <a:off x="262202" y="815272"/>
            <a:ext cx="612156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kern="0">
                <a:solidFill>
                  <a:schemeClr val="tx2"/>
                </a:solidFill>
                <a:cs typeface="SB Sans Display Light" panose="020B0303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Экосистема сервисов для полного цикла продаж девелопера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6B2888F-41C4-8E8B-F76F-564A09E43982}"/>
              </a:ext>
            </a:extLst>
          </p:cNvPr>
          <p:cNvSpPr/>
          <p:nvPr/>
        </p:nvSpPr>
        <p:spPr>
          <a:xfrm>
            <a:off x="348702" y="5024233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9DF8BA-1F71-E55C-4F0F-F77FA6F48EE8}"/>
              </a:ext>
            </a:extLst>
          </p:cNvPr>
          <p:cNvSpPr/>
          <p:nvPr/>
        </p:nvSpPr>
        <p:spPr>
          <a:xfrm>
            <a:off x="348702" y="5394936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452;p4" descr="Смарт-каталог">
            <a:extLst>
              <a:ext uri="{FF2B5EF4-FFF2-40B4-BE49-F238E27FC236}">
                <a16:creationId xmlns:a16="http://schemas.microsoft.com/office/drawing/2014/main" id="{D392AB4D-4959-2CF8-2396-88A6846224C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928" y="1083215"/>
            <a:ext cx="3988970" cy="2893757"/>
          </a:xfrm>
          <a:prstGeom prst="roundRect">
            <a:avLst>
              <a:gd name="adj" fmla="val 3103"/>
            </a:avLst>
          </a:prstGeom>
          <a:noFill/>
          <a:ln>
            <a:noFill/>
          </a:ln>
          <a:effectLst/>
        </p:spPr>
      </p:pic>
      <p:pic>
        <p:nvPicPr>
          <p:cNvPr id="13" name="Рисунок 12" descr="Изображение выглядит как текст, программное обеспечение, веб-страница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4588871C-C1A7-CA36-CCD2-B96E619A36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2654" y="1980977"/>
            <a:ext cx="5259346" cy="41226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38038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AC828B9-ABDA-425F-83DA-A18086B9F998}"/>
              </a:ext>
            </a:extLst>
          </p:cNvPr>
          <p:cNvSpPr/>
          <p:nvPr/>
        </p:nvSpPr>
        <p:spPr>
          <a:xfrm>
            <a:off x="8136421" y="1365956"/>
            <a:ext cx="3706878" cy="4737636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9BCB68-3EE4-52F2-CA63-3F0D6FBFAC8C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B8DDB8D3-2771-26A6-035F-01785454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46D0F84-820A-EC40-8A18-9955E8336641}" type="slidenum">
                <a: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93939"/>
                  </a:solidFill>
                  <a:effectLst/>
                  <a:uLnTx/>
                  <a:uFillTx/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24</a:t>
              </a:fld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E9553F3-E185-2D4D-5CEC-3D39405DD6C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A7612D-5AF9-4557-A9B2-10AA5FEF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2708234-8EE1-445D-AB79-642C1F764DBB}"/>
              </a:ext>
            </a:extLst>
          </p:cNvPr>
          <p:cNvSpPr/>
          <p:nvPr/>
        </p:nvSpPr>
        <p:spPr>
          <a:xfrm>
            <a:off x="348701" y="1365956"/>
            <a:ext cx="3706880" cy="473763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47C398-A154-4DFC-9205-DE0379CF2BB3}"/>
              </a:ext>
            </a:extLst>
          </p:cNvPr>
          <p:cNvSpPr txBox="1"/>
          <p:nvPr/>
        </p:nvSpPr>
        <p:spPr>
          <a:xfrm>
            <a:off x="646000" y="1739955"/>
            <a:ext cx="3012447" cy="560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Проблематика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EAD30E1-96FC-4E40-93FF-319A285E5D56}"/>
              </a:ext>
            </a:extLst>
          </p:cNvPr>
          <p:cNvSpPr/>
          <p:nvPr/>
        </p:nvSpPr>
        <p:spPr>
          <a:xfrm>
            <a:off x="4242562" y="1365956"/>
            <a:ext cx="3706878" cy="4737636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0DA82E-BD21-4014-8224-1F08B5A7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33" y="1566945"/>
            <a:ext cx="836210" cy="2086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EEBBA4C-EC6A-40B5-8331-422CF1CC6A9F}"/>
              </a:ext>
            </a:extLst>
          </p:cNvPr>
          <p:cNvSpPr txBox="1"/>
          <p:nvPr/>
        </p:nvSpPr>
        <p:spPr>
          <a:xfrm>
            <a:off x="4485797" y="1828638"/>
            <a:ext cx="30124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3321C77-4E1F-4525-81E3-C607BC7932DB}"/>
              </a:ext>
            </a:extLst>
          </p:cNvPr>
          <p:cNvSpPr/>
          <p:nvPr/>
        </p:nvSpPr>
        <p:spPr>
          <a:xfrm>
            <a:off x="6980200" y="1576415"/>
            <a:ext cx="754083" cy="75408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A011A2-BB46-40F0-BD50-8AF9FBBC5E2B}"/>
              </a:ext>
            </a:extLst>
          </p:cNvPr>
          <p:cNvSpPr txBox="1"/>
          <p:nvPr/>
        </p:nvSpPr>
        <p:spPr>
          <a:xfrm>
            <a:off x="8466170" y="1859543"/>
            <a:ext cx="24492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Результат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77E7F9-D577-4A70-97CC-3D6B9EDCCA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82618" y="1491931"/>
            <a:ext cx="465059" cy="798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3F1C-1ED2-6AF8-2ABE-94D2378C55CA}"/>
              </a:ext>
            </a:extLst>
          </p:cNvPr>
          <p:cNvSpPr txBox="1"/>
          <p:nvPr/>
        </p:nvSpPr>
        <p:spPr>
          <a:xfrm>
            <a:off x="348702" y="176576"/>
            <a:ext cx="61366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Кейс. «Комфортное жильё»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22066-BE30-6304-5351-06B5E2489FA5}"/>
              </a:ext>
            </a:extLst>
          </p:cNvPr>
          <p:cNvSpPr txBox="1"/>
          <p:nvPr/>
        </p:nvSpPr>
        <p:spPr>
          <a:xfrm>
            <a:off x="615799" y="2383576"/>
            <a:ext cx="3279544" cy="28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6D4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Большое количество ручных операций в продажах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6D4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Информация о потенциальных клиентах собиралась в разные таблицы и бумажные документы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6D4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Рост клиентов и объёма данных все сложнее становилось контролировать без единой системы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6D4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Ручная корректировка цен отнимала много времени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8C52D-26D3-6F4C-8656-CF83807360E3}"/>
              </a:ext>
            </a:extLst>
          </p:cNvPr>
          <p:cNvSpPr txBox="1"/>
          <p:nvPr/>
        </p:nvSpPr>
        <p:spPr>
          <a:xfrm>
            <a:off x="8466170" y="2383577"/>
            <a:ext cx="3012447" cy="1592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Увеличение эффективности сотрудников продаж на 25%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Скорость отработки заявок на покупку увеличилась в 1,5 раза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Повышение скорости доступа к данным в 2 раза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60B5E-98C8-8E5A-D1B8-529540733935}"/>
              </a:ext>
            </a:extLst>
          </p:cNvPr>
          <p:cNvSpPr txBox="1"/>
          <p:nvPr/>
        </p:nvSpPr>
        <p:spPr>
          <a:xfrm>
            <a:off x="4524365" y="2383577"/>
            <a:ext cx="3425075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Автоматизация рутинных процессов в единой системе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с управлением данными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и клиентами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Интеграция С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RM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с сайтом, площадками и телефонией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Облачное хранение данных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с разграничением прав доступа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Подключение чат-бота для отработки клиентских обращений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Использование сервиса автоматического отображения бронирования квартир на сайте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и размещения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+mn-ea"/>
                <a:cs typeface="+mn-cs"/>
              </a:rPr>
              <a:t>фидов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Involve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C9DC542-502C-962E-8BEB-A53B1C254006}"/>
              </a:ext>
            </a:extLst>
          </p:cNvPr>
          <p:cNvGrpSpPr/>
          <p:nvPr/>
        </p:nvGrpSpPr>
        <p:grpSpPr>
          <a:xfrm>
            <a:off x="9266007" y="4270291"/>
            <a:ext cx="1447301" cy="1447301"/>
            <a:chOff x="9179510" y="4103017"/>
            <a:chExt cx="1688400" cy="16884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2F336B8-9BDF-C662-CEAA-CDF77AED7D29}"/>
                </a:ext>
              </a:extLst>
            </p:cNvPr>
            <p:cNvSpPr/>
            <p:nvPr/>
          </p:nvSpPr>
          <p:spPr>
            <a:xfrm>
              <a:off x="9179510" y="4103017"/>
              <a:ext cx="1688400" cy="1688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Рисунок 5">
              <a:hlinkClick r:id="rId6"/>
              <a:extLst>
                <a:ext uri="{FF2B5EF4-FFF2-40B4-BE49-F238E27FC236}">
                  <a16:creationId xmlns:a16="http://schemas.microsoft.com/office/drawing/2014/main" id="{0B71A3A8-6524-5D36-DB1B-D3A1569EC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9343" y="4227438"/>
              <a:ext cx="1428735" cy="14395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103250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397E44-E72A-4AF1-B4FC-961EED56F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BC604D4-8880-4E6F-B9D3-D4B314BBB742}"/>
              </a:ext>
            </a:extLst>
          </p:cNvPr>
          <p:cNvSpPr/>
          <p:nvPr/>
        </p:nvSpPr>
        <p:spPr>
          <a:xfrm>
            <a:off x="6779228" y="3986499"/>
            <a:ext cx="2223104" cy="2713350"/>
          </a:xfrm>
          <a:prstGeom prst="roundRect">
            <a:avLst>
              <a:gd name="adj" fmla="val 8418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Involve SemiBold" panose="020B050202020202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64E7EFD-C39D-4EED-8C78-2C7BE7DF51A7}"/>
              </a:ext>
            </a:extLst>
          </p:cNvPr>
          <p:cNvSpPr txBox="1">
            <a:spLocks/>
          </p:cNvSpPr>
          <p:nvPr/>
        </p:nvSpPr>
        <p:spPr>
          <a:xfrm>
            <a:off x="1874564" y="1933575"/>
            <a:ext cx="8442872" cy="1704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400" dirty="0">
                <a:solidFill>
                  <a:schemeClr val="bg1"/>
                </a:solidFill>
                <a:latin typeface="Involve SemiBold" panose="020B0502020202020204" pitchFamily="34" charset="0"/>
              </a:rPr>
              <a:t>Кирьянов Олег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Involve SemiBold" panose="020B0502020202020204" pitchFamily="34" charset="0"/>
              </a:rPr>
              <a:t>Директор по развитию,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Involve SemiBold" panose="020B0502020202020204" pitchFamily="34" charset="0"/>
              </a:rPr>
              <a:t>Сбер Бизнес Софт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7D2A45B-3CF7-4F3C-B2D6-78FA9048873F}"/>
              </a:ext>
            </a:extLst>
          </p:cNvPr>
          <p:cNvSpPr txBox="1">
            <a:spLocks/>
          </p:cNvSpPr>
          <p:nvPr/>
        </p:nvSpPr>
        <p:spPr>
          <a:xfrm>
            <a:off x="348701" y="4333875"/>
            <a:ext cx="5299623" cy="461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6D44"/>
                </a:solidFill>
                <a:latin typeface="Involve SemiBold" panose="020B0502020202020204" pitchFamily="34" charset="0"/>
              </a:rPr>
              <a:t>КОНТАКТНАЯ ИНФОРМАЦИЯ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D98A9F0-CE6F-46CE-8B25-DB0CA1999365}"/>
              </a:ext>
            </a:extLst>
          </p:cNvPr>
          <p:cNvSpPr/>
          <p:nvPr/>
        </p:nvSpPr>
        <p:spPr>
          <a:xfrm>
            <a:off x="322457" y="5466406"/>
            <a:ext cx="2774060" cy="1047796"/>
          </a:xfrm>
          <a:prstGeom prst="roundRect">
            <a:avLst>
              <a:gd name="adj" fmla="val 8418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Involve SemiBold" panose="020B050202020202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4C53C43-E2FE-47EF-AA70-6EEF7189771D}"/>
              </a:ext>
            </a:extLst>
          </p:cNvPr>
          <p:cNvSpPr txBox="1">
            <a:spLocks/>
          </p:cNvSpPr>
          <p:nvPr/>
        </p:nvSpPr>
        <p:spPr>
          <a:xfrm>
            <a:off x="415739" y="5685393"/>
            <a:ext cx="2531253" cy="125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Почта: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rgbClr val="1C1C1C"/>
                </a:solidFill>
                <a:latin typeface="Involve" panose="020B0502020202020204" pitchFamily="34" charset="0"/>
              </a:rPr>
              <a:t>oakiryanov@sberbank.ru</a:t>
            </a:r>
            <a:endParaRPr lang="en-US" sz="16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85F370-5612-DDCB-62A7-81206053B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47" y="4174237"/>
            <a:ext cx="1816067" cy="181606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A6662B-9DD8-E8CE-C86B-AC37325B9EE0}"/>
              </a:ext>
            </a:extLst>
          </p:cNvPr>
          <p:cNvSpPr txBox="1">
            <a:spLocks/>
          </p:cNvSpPr>
          <p:nvPr/>
        </p:nvSpPr>
        <p:spPr>
          <a:xfrm>
            <a:off x="6936967" y="6218813"/>
            <a:ext cx="2227074" cy="1215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Оставить заявку </a:t>
            </a:r>
            <a:endParaRPr lang="en-US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sp>
        <p:nvSpPr>
          <p:cNvPr id="4" name="Google Shape;657;p58">
            <a:extLst>
              <a:ext uri="{FF2B5EF4-FFF2-40B4-BE49-F238E27FC236}">
                <a16:creationId xmlns:a16="http://schemas.microsoft.com/office/drawing/2014/main" id="{8DEFDD57-048F-E9AF-A692-B2FA1E92CFDD}"/>
              </a:ext>
            </a:extLst>
          </p:cNvPr>
          <p:cNvSpPr/>
          <p:nvPr/>
        </p:nvSpPr>
        <p:spPr>
          <a:xfrm>
            <a:off x="9348425" y="3986499"/>
            <a:ext cx="2293589" cy="2713350"/>
          </a:xfrm>
          <a:prstGeom prst="roundRect">
            <a:avLst>
              <a:gd name="adj" fmla="val 4305"/>
            </a:avLst>
          </a:prstGeom>
          <a:solidFill>
            <a:srgbClr val="FFFFFF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81000" sx="90000" sy="9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38700" tIns="19325" rIns="38700" bIns="19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 panose="020B0503040504020204" pitchFamily="34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pic>
        <p:nvPicPr>
          <p:cNvPr id="5" name="Google Shape;658;p58">
            <a:extLst>
              <a:ext uri="{FF2B5EF4-FFF2-40B4-BE49-F238E27FC236}">
                <a16:creationId xmlns:a16="http://schemas.microsoft.com/office/drawing/2014/main" id="{D0C0CD6D-130D-624B-9442-072EAFEC6077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75000"/>
          </a:blip>
          <a:srcRect/>
          <a:stretch/>
        </p:blipFill>
        <p:spPr>
          <a:xfrm>
            <a:off x="9431478" y="4094185"/>
            <a:ext cx="2124628" cy="2124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59;p58">
            <a:extLst>
              <a:ext uri="{FF2B5EF4-FFF2-40B4-BE49-F238E27FC236}">
                <a16:creationId xmlns:a16="http://schemas.microsoft.com/office/drawing/2014/main" id="{D66193B1-DE31-5AF6-4196-DE4D80A15509}"/>
              </a:ext>
            </a:extLst>
          </p:cNvPr>
          <p:cNvSpPr txBox="1"/>
          <p:nvPr/>
        </p:nvSpPr>
        <p:spPr>
          <a:xfrm>
            <a:off x="9431478" y="6154098"/>
            <a:ext cx="2394920" cy="610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Involve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Play"/>
              </a:rPr>
              <a:t>Подписывайтесь на наш TG-канал!</a:t>
            </a:r>
            <a:endParaRPr dirty="0"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9567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EA9AFE3B-720F-48F7-AD60-CBFF6B95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EB1E99E-39B6-4955-863B-70EA31BC4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BBE0B-4709-B8FB-A177-6BEE8BFDC6C4}"/>
              </a:ext>
            </a:extLst>
          </p:cNvPr>
          <p:cNvSpPr txBox="1"/>
          <p:nvPr/>
        </p:nvSpPr>
        <p:spPr>
          <a:xfrm>
            <a:off x="348702" y="176576"/>
            <a:ext cx="1114308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FFFFFF"/>
                </a:solidFill>
                <a:latin typeface="Involve SemiBold" panose="020B0502020202020204" pitchFamily="34" charset="0"/>
              </a:rPr>
              <a:t>Готовность</a:t>
            </a:r>
            <a:r>
              <a:rPr lang="ru-RU" sz="2800" b="1" dirty="0">
                <a:solidFill>
                  <a:schemeClr val="bg1"/>
                </a:solidFill>
                <a:latin typeface="Involve SemiBold" panose="020B0502020202020204" pitchFamily="34" charset="0"/>
              </a:rPr>
              <a:t> использования ИИ организациями </a:t>
            </a:r>
            <a:br>
              <a:rPr lang="ru-RU" sz="2800" b="1" dirty="0">
                <a:solidFill>
                  <a:schemeClr val="bg1"/>
                </a:solidFill>
                <a:latin typeface="Involve SemiBold" panose="020B0502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Involve SemiBold" panose="020B0502020202020204" pitchFamily="34" charset="0"/>
              </a:rPr>
              <a:t>в приоритетных отраслях экономики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 SemiBold" panose="020B0502020202020204" pitchFamily="34" charset="0"/>
              </a:rPr>
              <a:t> </a:t>
            </a:r>
          </a:p>
        </p:txBody>
      </p:sp>
      <p:graphicFrame>
        <p:nvGraphicFramePr>
          <p:cNvPr id="3" name="Chart 3">
            <a:extLst>
              <a:ext uri="{FF2B5EF4-FFF2-40B4-BE49-F238E27FC236}">
                <a16:creationId xmlns:a16="http://schemas.microsoft.com/office/drawing/2014/main" id="{1C32B025-D488-9645-5CD3-4B0F3187D02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0103990"/>
              </p:ext>
            </p:extLst>
          </p:nvPr>
        </p:nvGraphicFramePr>
        <p:xfrm>
          <a:off x="2744915" y="2090924"/>
          <a:ext cx="7488237" cy="33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" name="Текст 2">
            <a:extLst>
              <a:ext uri="{FF2B5EF4-FFF2-40B4-BE49-F238E27FC236}">
                <a16:creationId xmlns:a16="http://schemas.microsoft.com/office/drawing/2014/main" id="{A84F5C7C-1700-6467-9F41-2BCF9A0A91AA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1155826" y="4896037"/>
            <a:ext cx="1517651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FA2154C-9CD8-4A6C-BE95-B529039CFC37}" type="datetime'С''''т''''''''''''роит''е''ль''с''''''''''''''''т''''в''о 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Строительство 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C008408A-BCC0-72D8-35A8-01B94FF0B0E4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931990" y="3637149"/>
            <a:ext cx="17414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666788F-E006-4E28-8CAC-507739D43AF6}" type="datetime'''П''р''''о''м''ы''''''ш''''лен''но''''''''''с''''ть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Промышленность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3EDAB342-8658-58C4-AF49-B9E025522A7A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600326" y="2378263"/>
            <a:ext cx="1073151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DE8A544-7E4C-45D9-AE59-12D7A1864032}" type="datetime'''Пер''''''''''''''''''''е''в''''''''''оз''''к''''и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Перевозки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D33EC4D-187B-720F-D5CE-2B18FA66D888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912939" y="3006913"/>
            <a:ext cx="1760539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59BD4B9-8931-4004-B0A6-E204C0D2F096}" type="datetime'Зд''р''''ав''''''''''''''''''''о''''о''''хра''нен''и''е''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Здравоохранение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CB7BB955-5D90-4D3E-4094-D97532DDB0FB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00216" y="4265800"/>
            <a:ext cx="19732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FA789B0-D991-427A-8FF8-221E7E500366}" type="datetime'С''''ел''''''''ьс''к''''ое'' ''''х''озяй''''''''''''ств''о'''"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Сельское хозяйство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335C3D-ED54-539E-91B8-297B38EFDAF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4391152" y="5580249"/>
            <a:ext cx="214313" cy="16033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EBE445-3FFD-6A42-30AF-EDD534C97173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2844928" y="5580249"/>
            <a:ext cx="214313" cy="16033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DCDE39-F23F-3BB3-F97E-B8629BD34D05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6829552" y="5580249"/>
            <a:ext cx="214313" cy="160339"/>
          </a:xfrm>
          <a:prstGeom prst="rect">
            <a:avLst/>
          </a:prstGeom>
          <a:solidFill>
            <a:srgbClr val="FF6D44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187E5C4-03E9-C5A7-4237-2BD58496189D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3110039" y="5588187"/>
            <a:ext cx="1136651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D572904-6285-4916-A7D6-E555CAC33056}" type="datetime'''При''''''''м''е''''ня''''ю''т'''''' И''И''''''''''''''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Применяют ИИ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2B010FDF-7D1A-B339-2D20-EE4F11CC2F4C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4656264" y="5588187"/>
            <a:ext cx="20716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AF4155D-BD59-4865-A5BB-3C714FCB300D}" type="datetime'Пла''''''н''ир''''у''ю''т'' при''''''ме''не''''ние ''''''ИИ''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Планируют применение ИИ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59611755-85FD-5C73-2735-A8A51086786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094665" y="5588187"/>
            <a:ext cx="23860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6B42B7E-D198-4EAC-877B-EA9CD2415AE0}" type="datetime'Н''е ''''пла''ни''руют'''' испо''''л''ьз''''о''''в''ать'' ИИ'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B Sans Text Light" panose="020B0303040504020204" pitchFamily="34" charset="-52"/>
              </a:rPr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Не планируют использовать ИИ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B Sans Text Light" panose="020B0303040504020204" pitchFamily="34" charset="-52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E83CF13-4805-17C5-DDBE-1CA559F5904F}"/>
              </a:ext>
            </a:extLst>
          </p:cNvPr>
          <p:cNvCxnSpPr>
            <a:cxnSpLocks/>
          </p:cNvCxnSpPr>
          <p:nvPr/>
        </p:nvCxnSpPr>
        <p:spPr>
          <a:xfrm>
            <a:off x="348702" y="1186896"/>
            <a:ext cx="11494596" cy="0"/>
          </a:xfrm>
          <a:prstGeom prst="line">
            <a:avLst/>
          </a:prstGeom>
          <a:ln w="9525">
            <a:solidFill>
              <a:srgbClr val="FBFB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78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BCD24-0AE9-1D9D-0A1E-2544CCB5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13B96C-66FF-8DA7-1D31-517CE137D0C0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8E644B63-7316-2623-486B-0874483A5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46D0F84-820A-EC40-8A18-9955E8336641}" type="slidenum">
                <a: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4</a:t>
              </a:fld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A6D2F58-C959-DFC9-4971-D65EA747181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7FA992-F079-AB2C-14AE-767CFB47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2" y="3043766"/>
            <a:ext cx="1536700" cy="133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813B33-40F4-967E-3629-7023F71B24FE}"/>
              </a:ext>
            </a:extLst>
          </p:cNvPr>
          <p:cNvSpPr txBox="1"/>
          <p:nvPr/>
        </p:nvSpPr>
        <p:spPr>
          <a:xfrm>
            <a:off x="2543262" y="2945268"/>
            <a:ext cx="9057351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Динамическое ценообразование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в недвижимости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583DC-71C6-487A-8460-126551DF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3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31BF61-6AAB-4713-A5DF-0DAEA51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462010-FB1E-43F8-B227-78DB4EFC3DCD}"/>
              </a:ext>
            </a:extLst>
          </p:cNvPr>
          <p:cNvSpPr/>
          <p:nvPr/>
        </p:nvSpPr>
        <p:spPr>
          <a:xfrm>
            <a:off x="6206427" y="1485253"/>
            <a:ext cx="5636871" cy="4206906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l="-13504" r="-61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742E0F-15ED-44DB-89EF-D733FC55DBE3}"/>
              </a:ext>
            </a:extLst>
          </p:cNvPr>
          <p:cNvSpPr/>
          <p:nvPr/>
        </p:nvSpPr>
        <p:spPr>
          <a:xfrm>
            <a:off x="348702" y="1485253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F979B7C-3ADB-4FEB-B23F-D7C759A05A50}"/>
              </a:ext>
            </a:extLst>
          </p:cNvPr>
          <p:cNvSpPr/>
          <p:nvPr/>
        </p:nvSpPr>
        <p:spPr>
          <a:xfrm>
            <a:off x="348702" y="2219393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160D712-880B-449B-BE3E-BF659683E360}"/>
              </a:ext>
            </a:extLst>
          </p:cNvPr>
          <p:cNvSpPr/>
          <p:nvPr/>
        </p:nvSpPr>
        <p:spPr>
          <a:xfrm>
            <a:off x="348702" y="3819409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D89EB3-FE70-E84D-F0CD-705CAF39D828}"/>
              </a:ext>
            </a:extLst>
          </p:cNvPr>
          <p:cNvSpPr txBox="1"/>
          <p:nvPr/>
        </p:nvSpPr>
        <p:spPr>
          <a:xfrm>
            <a:off x="348702" y="176576"/>
            <a:ext cx="61366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AI </a:t>
            </a:r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сервис Для определения цен </a:t>
            </a:r>
            <a:b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</a:br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на жилую недвижимость</a:t>
            </a:r>
          </a:p>
          <a:p>
            <a:endParaRPr lang="ru-RU" sz="2800" b="1" dirty="0">
              <a:solidFill>
                <a:srgbClr val="393939"/>
              </a:solidFill>
              <a:latin typeface="Involve SemiBold" panose="020B0502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04C8A27-0328-B05E-7C3B-1CB161643604}"/>
              </a:ext>
            </a:extLst>
          </p:cNvPr>
          <p:cNvCxnSpPr>
            <a:cxnSpLocks/>
          </p:cNvCxnSpPr>
          <p:nvPr/>
        </p:nvCxnSpPr>
        <p:spPr>
          <a:xfrm>
            <a:off x="348702" y="1186896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25">
            <a:extLst>
              <a:ext uri="{FF2B5EF4-FFF2-40B4-BE49-F238E27FC236}">
                <a16:creationId xmlns:a16="http://schemas.microsoft.com/office/drawing/2014/main" id="{250C2A50-EE1F-5024-F2F7-7E4D7B430331}"/>
              </a:ext>
            </a:extLst>
          </p:cNvPr>
          <p:cNvSpPr txBox="1"/>
          <p:nvPr/>
        </p:nvSpPr>
        <p:spPr bwMode="auto">
          <a:xfrm>
            <a:off x="848461" y="1371893"/>
            <a:ext cx="5137113" cy="388824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Пользователи сервиса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Девелоперы (Маркетинг, аналитика и продажи)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Агентства недвижимости (партнеры застройщиков)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Выгоды от использования сервиса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минимизирует влияние человеческого фактора (субъективность, ошибки ручной обработки)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повышает скорость расчетов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повышает качество прогноза за счет учета многообразия факторов и условий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Бизнес-эффекты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Равномерность выбытия ассортимента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Стабильный денежный  поток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Максимальная выгода от продаж /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Дополнительная выручка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9B7F2-C1ED-9859-A288-0A2162D7B274}"/>
              </a:ext>
            </a:extLst>
          </p:cNvPr>
          <p:cNvSpPr txBox="1"/>
          <p:nvPr/>
        </p:nvSpPr>
        <p:spPr>
          <a:xfrm>
            <a:off x="348702" y="5903681"/>
            <a:ext cx="4653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Классы объектов: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Эконом, комфорт, бизнес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6D4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6ED39A-A22F-15C6-CCD3-D7DCABC5B47D}"/>
              </a:ext>
            </a:extLst>
          </p:cNvPr>
          <p:cNvSpPr txBox="1"/>
          <p:nvPr/>
        </p:nvSpPr>
        <p:spPr>
          <a:xfrm>
            <a:off x="348702" y="5345167"/>
            <a:ext cx="3507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География: </a:t>
            </a:r>
            <a:b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Города 300 000+ жителей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F60822-42EA-5CC4-A3E0-753D2B8A98C2}"/>
              </a:ext>
            </a:extLst>
          </p:cNvPr>
          <p:cNvSpPr txBox="1"/>
          <p:nvPr/>
        </p:nvSpPr>
        <p:spPr>
          <a:xfrm>
            <a:off x="2969642" y="5345167"/>
            <a:ext cx="3661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Типы объектов: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Квартиры, апартаменты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6D4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6D4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D54392-BEA9-EDD5-2648-CE0926491D34}"/>
              </a:ext>
            </a:extLst>
          </p:cNvPr>
          <p:cNvSpPr txBox="1"/>
          <p:nvPr/>
        </p:nvSpPr>
        <p:spPr>
          <a:xfrm>
            <a:off x="348702" y="6459591"/>
            <a:ext cx="4068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Сроки разработки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от 2 до 40 рабочих дней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64192-53EB-A1F2-45FC-89BC23DCAC75}"/>
              </a:ext>
            </a:extLst>
          </p:cNvPr>
          <p:cNvSpPr txBox="1"/>
          <p:nvPr/>
        </p:nvSpPr>
        <p:spPr>
          <a:xfrm>
            <a:off x="2969642" y="5903681"/>
            <a:ext cx="46530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Формат результата: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Saas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, On-premise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6D4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4082054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EA9AFE3B-720F-48F7-AD60-CBFF6B95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EB1E99E-39B6-4955-863B-70EA31BC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BBE0B-4709-B8FB-A177-6BEE8BFDC6C4}"/>
              </a:ext>
            </a:extLst>
          </p:cNvPr>
          <p:cNvSpPr txBox="1"/>
          <p:nvPr/>
        </p:nvSpPr>
        <p:spPr>
          <a:xfrm>
            <a:off x="348702" y="176576"/>
            <a:ext cx="1114308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Гибкий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AI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подход к формированию цены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с учетом конъюнктуры рынка и бизнес-целей застройщика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volve SemiBold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E83CF13-4805-17C5-DDBE-1CA559F5904F}"/>
              </a:ext>
            </a:extLst>
          </p:cNvPr>
          <p:cNvCxnSpPr>
            <a:cxnSpLocks/>
          </p:cNvCxnSpPr>
          <p:nvPr/>
        </p:nvCxnSpPr>
        <p:spPr>
          <a:xfrm>
            <a:off x="348702" y="1186896"/>
            <a:ext cx="11494596" cy="0"/>
          </a:xfrm>
          <a:prstGeom prst="line">
            <a:avLst/>
          </a:prstGeom>
          <a:ln w="9525">
            <a:solidFill>
              <a:srgbClr val="FBFB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1492C552-1FC1-0135-90EB-22A20B44F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951665"/>
              </p:ext>
            </p:extLst>
          </p:nvPr>
        </p:nvGraphicFramePr>
        <p:xfrm>
          <a:off x="3672448" y="1931824"/>
          <a:ext cx="4424362" cy="373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2F76358-BE9A-FE03-0E9B-430A8FAD4113}"/>
              </a:ext>
            </a:extLst>
          </p:cNvPr>
          <p:cNvSpPr txBox="1"/>
          <p:nvPr/>
        </p:nvSpPr>
        <p:spPr>
          <a:xfrm>
            <a:off x="8224297" y="4539276"/>
            <a:ext cx="330392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екомендация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по стартовой цене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767EBA-FFFE-D86C-E464-4DCC4A5C1CD3}"/>
              </a:ext>
            </a:extLst>
          </p:cNvPr>
          <p:cNvSpPr txBox="1"/>
          <p:nvPr/>
        </p:nvSpPr>
        <p:spPr>
          <a:xfrm>
            <a:off x="8224297" y="4838401"/>
            <a:ext cx="3467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квартиры/апартамента на момент </a:t>
            </a:r>
            <a:b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начала продаж, исходя из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конкурентного окружения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состояния рынка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специфики проекта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8327E-3702-6482-A020-C3B61469937B}"/>
              </a:ext>
            </a:extLst>
          </p:cNvPr>
          <p:cNvSpPr txBox="1"/>
          <p:nvPr/>
        </p:nvSpPr>
        <p:spPr>
          <a:xfrm>
            <a:off x="6859491" y="1816237"/>
            <a:ext cx="332636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Рекомендация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 управлению ассортиментом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86201-B08B-F06C-D887-EE800515859B}"/>
              </a:ext>
            </a:extLst>
          </p:cNvPr>
          <p:cNvSpPr txBox="1"/>
          <p:nvPr/>
        </p:nvSpPr>
        <p:spPr>
          <a:xfrm>
            <a:off x="6859491" y="2382061"/>
            <a:ext cx="3023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C2A7"/>
              </a:buClr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квартир/апартаментов </a:t>
            </a:r>
            <a:b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на продажу, исходя из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срока и стратегии реализации объекта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ликвидности помещений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D4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сезонных колебаний спроса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89FFDE-DFCB-9D6A-B10F-295F2708852D}"/>
              </a:ext>
            </a:extLst>
          </p:cNvPr>
          <p:cNvSpPr txBox="1"/>
          <p:nvPr/>
        </p:nvSpPr>
        <p:spPr>
          <a:xfrm>
            <a:off x="1990028" y="2550507"/>
            <a:ext cx="231547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Регулярная (от 1 дня)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корректировка цен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D0EDF3-2FB1-1956-A30B-711FD754D031}"/>
              </a:ext>
            </a:extLst>
          </p:cNvPr>
          <p:cNvSpPr txBox="1"/>
          <p:nvPr/>
        </p:nvSpPr>
        <p:spPr>
          <a:xfrm>
            <a:off x="1990028" y="3108756"/>
            <a:ext cx="2315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C2A7"/>
              </a:buClr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в процессе продажи, исходя из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откликов покупателей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рыночных трендов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выполнения плана продаж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9D028240-F17E-1DEA-B153-F765159A540E}"/>
              </a:ext>
            </a:extLst>
          </p:cNvPr>
          <p:cNvSpPr/>
          <p:nvPr/>
        </p:nvSpPr>
        <p:spPr>
          <a:xfrm>
            <a:off x="6377998" y="2208823"/>
            <a:ext cx="243259" cy="243259"/>
          </a:xfrm>
          <a:prstGeom prst="ellipse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587C3D-E3CE-DFED-D0AE-2C67BB241924}"/>
              </a:ext>
            </a:extLst>
          </p:cNvPr>
          <p:cNvSpPr txBox="1"/>
          <p:nvPr/>
        </p:nvSpPr>
        <p:spPr>
          <a:xfrm>
            <a:off x="415373" y="4558878"/>
            <a:ext cx="459932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Модуль «СТАРТ»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796537-1B13-5979-CEC3-9D0F2819456C}"/>
              </a:ext>
            </a:extLst>
          </p:cNvPr>
          <p:cNvSpPr txBox="1"/>
          <p:nvPr/>
        </p:nvSpPr>
        <p:spPr>
          <a:xfrm>
            <a:off x="415373" y="1515903"/>
            <a:ext cx="459932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Модуль «ДИНАМИКА»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485406-BCA0-46B0-2BC3-23B522C67E6B}"/>
              </a:ext>
            </a:extLst>
          </p:cNvPr>
          <p:cNvSpPr txBox="1"/>
          <p:nvPr/>
        </p:nvSpPr>
        <p:spPr>
          <a:xfrm>
            <a:off x="415373" y="1816716"/>
            <a:ext cx="4657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Для объектов в процессе продажи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1086CB-4885-653A-7914-8EE7AEE07605}"/>
              </a:ext>
            </a:extLst>
          </p:cNvPr>
          <p:cNvSpPr txBox="1"/>
          <p:nvPr/>
        </p:nvSpPr>
        <p:spPr>
          <a:xfrm>
            <a:off x="415373" y="4824740"/>
            <a:ext cx="40626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Для объектов до старта продаж</a:t>
            </a:r>
          </a:p>
        </p:txBody>
      </p:sp>
      <p:sp>
        <p:nvSpPr>
          <p:cNvPr id="44" name="Прямоугольник">
            <a:extLst>
              <a:ext uri="{FF2B5EF4-FFF2-40B4-BE49-F238E27FC236}">
                <a16:creationId xmlns:a16="http://schemas.microsoft.com/office/drawing/2014/main" id="{5EF4A9F2-32F0-82DC-7000-AACE70F8633D}"/>
              </a:ext>
            </a:extLst>
          </p:cNvPr>
          <p:cNvSpPr/>
          <p:nvPr/>
        </p:nvSpPr>
        <p:spPr>
          <a:xfrm>
            <a:off x="335024" y="1457401"/>
            <a:ext cx="11491576" cy="2744202"/>
          </a:xfrm>
          <a:prstGeom prst="rect">
            <a:avLst/>
          </a:prstGeom>
          <a:noFill/>
          <a:ln w="12700" cap="rnd" cmpd="sng" algn="ctr">
            <a:solidFill>
              <a:sysClr val="window" lastClr="FFFFFF">
                <a:lumMod val="65000"/>
              </a:sysClr>
            </a:solidFill>
            <a:prstDash val="sysDot"/>
            <a:round/>
            <a:headEnd type="none"/>
            <a:tailEnd type="none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5" name="Прямоугольник">
            <a:extLst>
              <a:ext uri="{FF2B5EF4-FFF2-40B4-BE49-F238E27FC236}">
                <a16:creationId xmlns:a16="http://schemas.microsoft.com/office/drawing/2014/main" id="{E7E9CF8C-9C37-A334-C175-EF104BC10300}"/>
              </a:ext>
            </a:extLst>
          </p:cNvPr>
          <p:cNvSpPr/>
          <p:nvPr/>
        </p:nvSpPr>
        <p:spPr>
          <a:xfrm>
            <a:off x="335024" y="4429201"/>
            <a:ext cx="11491576" cy="1544630"/>
          </a:xfrm>
          <a:prstGeom prst="rect">
            <a:avLst/>
          </a:prstGeom>
          <a:noFill/>
          <a:ln w="12700" cap="rnd" cmpd="sng" algn="ctr">
            <a:solidFill>
              <a:sysClr val="window" lastClr="FFFFFF">
                <a:lumMod val="65000"/>
              </a:sysClr>
            </a:solidFill>
            <a:prstDash val="sysDot"/>
            <a:round/>
            <a:headEnd type="none"/>
            <a:tailEnd type="none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E00C9116-A4FB-7292-2992-65633171AF76}"/>
              </a:ext>
            </a:extLst>
          </p:cNvPr>
          <p:cNvSpPr/>
          <p:nvPr/>
        </p:nvSpPr>
        <p:spPr>
          <a:xfrm>
            <a:off x="4326776" y="3456855"/>
            <a:ext cx="243259" cy="243259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2441A9C2-6A23-5281-A2AC-294A86B172EE}"/>
              </a:ext>
            </a:extLst>
          </p:cNvPr>
          <p:cNvSpPr/>
          <p:nvPr/>
        </p:nvSpPr>
        <p:spPr>
          <a:xfrm>
            <a:off x="7860808" y="4643104"/>
            <a:ext cx="243259" cy="2432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67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BCD24-0AE9-1D9D-0A1E-2544CCB5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13B96C-66FF-8DA7-1D31-517CE137D0C0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8E644B63-7316-2623-486B-0874483A5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846D0F84-820A-EC40-8A18-9955E8336641}" type="slidenum">
                <a: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7</a:t>
              </a:fld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A6D2F58-C959-DFC9-4971-D65EA747181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7FA992-F079-AB2C-14AE-767CFB479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2" y="3043766"/>
            <a:ext cx="1536700" cy="133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813B33-40F4-967E-3629-7023F71B24FE}"/>
              </a:ext>
            </a:extLst>
          </p:cNvPr>
          <p:cNvSpPr txBox="1"/>
          <p:nvPr/>
        </p:nvSpPr>
        <p:spPr>
          <a:xfrm>
            <a:off x="2543262" y="3341184"/>
            <a:ext cx="509235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Involve SemiBold" panose="020B0502020202020204" pitchFamily="34" charset="0"/>
                <a:ea typeface="+mn-ea"/>
                <a:cs typeface="+mn-cs"/>
              </a:rPr>
              <a:t>Речевая аналитика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583DC-71C6-487A-8460-126551DF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D7592F-C4C6-420B-B550-6F99FFBFC06A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6D2509AF-F438-455A-9E62-6C3FEF4A8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8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46F6DDD-9969-4436-B692-462C09D16E2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B26C8-6928-4467-976C-0ED72284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7CF01-2116-43AA-80B5-D405F7192831}"/>
              </a:ext>
            </a:extLst>
          </p:cNvPr>
          <p:cNvSpPr txBox="1"/>
          <p:nvPr/>
        </p:nvSpPr>
        <p:spPr>
          <a:xfrm>
            <a:off x="348702" y="2656874"/>
            <a:ext cx="5165645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Преимущества </a:t>
            </a:r>
            <a:b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</a:br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речевой </a:t>
            </a:r>
            <a:b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</a:br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аналитики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572A5-99DF-4E66-96E2-8B6BE9FBF975}"/>
              </a:ext>
            </a:extLst>
          </p:cNvPr>
          <p:cNvSpPr txBox="1"/>
          <p:nvPr/>
        </p:nvSpPr>
        <p:spPr>
          <a:xfrm>
            <a:off x="6677654" y="1733544"/>
            <a:ext cx="5110493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Обработка до 100% звонков</a:t>
            </a: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Качественный анализ: оценка негатива клиентов </a:t>
            </a:r>
            <a:b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к компании, рекомендации по устранению  </a:t>
            </a: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Анализ тематик популярных обращений, </a:t>
            </a:r>
            <a:b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определение потенциала по автоматизации </a:t>
            </a:r>
            <a:b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наиболее частых обращений</a:t>
            </a: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Оценка эффективности работы операторов — </a:t>
            </a:r>
            <a:b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факт продажи, отработка  возражений, </a:t>
            </a:r>
            <a:b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ошибки, анализ использования скриптов</a:t>
            </a: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285750" indent="-285750">
              <a:buClr>
                <a:srgbClr val="FF6D4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Дополнительные инсайты клиентов </a:t>
            </a:r>
            <a:b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для развития вашего продукт или услуги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4E40764-01D5-48EE-BDB2-72990FCEB55D}"/>
              </a:ext>
            </a:extLst>
          </p:cNvPr>
          <p:cNvCxnSpPr>
            <a:cxnSpLocks/>
          </p:cNvCxnSpPr>
          <p:nvPr/>
        </p:nvCxnSpPr>
        <p:spPr>
          <a:xfrm>
            <a:off x="6096000" y="1721187"/>
            <a:ext cx="0" cy="3693319"/>
          </a:xfrm>
          <a:prstGeom prst="line">
            <a:avLst/>
          </a:prstGeom>
          <a:ln w="19050">
            <a:solidFill>
              <a:srgbClr val="FF6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5D9367-854D-7D8A-026B-F9598702F3E9}"/>
              </a:ext>
            </a:extLst>
          </p:cNvPr>
          <p:cNvSpPr/>
          <p:nvPr/>
        </p:nvSpPr>
        <p:spPr>
          <a:xfrm rot="10800000">
            <a:off x="447558" y="1761855"/>
            <a:ext cx="754083" cy="75408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31BF61-6AAB-4713-A5DF-0DAEA519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0" y="240702"/>
            <a:ext cx="514898" cy="37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0F84-820A-EC40-8A18-9955E8336641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Involve" panose="020B05020202020202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462010-FB1E-43F8-B227-78DB4EFC3DCD}"/>
              </a:ext>
            </a:extLst>
          </p:cNvPr>
          <p:cNvSpPr/>
          <p:nvPr/>
        </p:nvSpPr>
        <p:spPr>
          <a:xfrm flipH="1">
            <a:off x="6206427" y="1485253"/>
            <a:ext cx="5636871" cy="4206906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l="-1212" r="-19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742E0F-15ED-44DB-89EF-D733FC55DBE3}"/>
              </a:ext>
            </a:extLst>
          </p:cNvPr>
          <p:cNvSpPr/>
          <p:nvPr/>
        </p:nvSpPr>
        <p:spPr>
          <a:xfrm>
            <a:off x="348702" y="1803264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F979B7C-3ADB-4FEB-B23F-D7C759A05A50}"/>
              </a:ext>
            </a:extLst>
          </p:cNvPr>
          <p:cNvSpPr/>
          <p:nvPr/>
        </p:nvSpPr>
        <p:spPr>
          <a:xfrm>
            <a:off x="348702" y="2204962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160D712-880B-449B-BE3E-BF659683E360}"/>
              </a:ext>
            </a:extLst>
          </p:cNvPr>
          <p:cNvSpPr/>
          <p:nvPr/>
        </p:nvSpPr>
        <p:spPr>
          <a:xfrm>
            <a:off x="348702" y="3980081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D89EB3-FE70-E84D-F0CD-705CAF39D828}"/>
              </a:ext>
            </a:extLst>
          </p:cNvPr>
          <p:cNvSpPr txBox="1"/>
          <p:nvPr/>
        </p:nvSpPr>
        <p:spPr>
          <a:xfrm>
            <a:off x="348702" y="176576"/>
            <a:ext cx="61366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Кейсы применения </a:t>
            </a:r>
            <a:b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</a:br>
            <a:r>
              <a:rPr lang="ru-RU" sz="2800" b="1" dirty="0">
                <a:solidFill>
                  <a:srgbClr val="393939"/>
                </a:solidFill>
                <a:latin typeface="Involve SemiBold" panose="020B0502020202020204" pitchFamily="34" charset="0"/>
              </a:rPr>
              <a:t>ИИ в речевой аналитике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04C8A27-0328-B05E-7C3B-1CB161643604}"/>
              </a:ext>
            </a:extLst>
          </p:cNvPr>
          <p:cNvCxnSpPr>
            <a:cxnSpLocks/>
          </p:cNvCxnSpPr>
          <p:nvPr/>
        </p:nvCxnSpPr>
        <p:spPr>
          <a:xfrm>
            <a:off x="348702" y="1186896"/>
            <a:ext cx="11494596" cy="0"/>
          </a:xfrm>
          <a:prstGeom prst="line">
            <a:avLst/>
          </a:prstGeom>
          <a:ln w="9525">
            <a:solidFill>
              <a:srgbClr val="393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25">
            <a:extLst>
              <a:ext uri="{FF2B5EF4-FFF2-40B4-BE49-F238E27FC236}">
                <a16:creationId xmlns:a16="http://schemas.microsoft.com/office/drawing/2014/main" id="{250C2A50-EE1F-5024-F2F7-7E4D7B430331}"/>
              </a:ext>
            </a:extLst>
          </p:cNvPr>
          <p:cNvSpPr txBox="1"/>
          <p:nvPr/>
        </p:nvSpPr>
        <p:spPr bwMode="auto">
          <a:xfrm>
            <a:off x="848461" y="1714618"/>
            <a:ext cx="5137113" cy="487825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Транскрибация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текста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Определение эмоционального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окраса реплик клиента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 аудио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 тексту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Модели классификации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целевые звонки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звонки по заранее определенным тематикам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Выделение сущностей (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NER)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определение бюджета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выявление потребности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Модели кластеризации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 фразам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по репликам</a:t>
            </a:r>
          </a:p>
          <a:p>
            <a:pPr marL="177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07F8C"/>
              </a:buClr>
              <a:buSzPct val="13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Генеративные модели (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GPT)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суммаризация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 диалога</a:t>
            </a:r>
          </a:p>
          <a:p>
            <a:pPr marL="4635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6D44"/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интеграция с </a:t>
            </a: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GigaChat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для анализа диалога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B1393-28FF-69AD-2169-8A992F652E4B}"/>
              </a:ext>
            </a:extLst>
          </p:cNvPr>
          <p:cNvSpPr txBox="1"/>
          <p:nvPr/>
        </p:nvSpPr>
        <p:spPr>
          <a:xfrm>
            <a:off x="252766" y="128445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rgbClr val="FF6D4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модели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DFCE1C-0E63-F2A8-D506-594C5F130CD1}"/>
              </a:ext>
            </a:extLst>
          </p:cNvPr>
          <p:cNvSpPr/>
          <p:nvPr/>
        </p:nvSpPr>
        <p:spPr>
          <a:xfrm>
            <a:off x="348702" y="3156433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7F4B6D-490F-5ECA-8730-A9BE96192343}"/>
              </a:ext>
            </a:extLst>
          </p:cNvPr>
          <p:cNvSpPr/>
          <p:nvPr/>
        </p:nvSpPr>
        <p:spPr>
          <a:xfrm>
            <a:off x="348702" y="4845054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9C7694-8D5F-5888-A3CD-58D19BDA97E9}"/>
              </a:ext>
            </a:extLst>
          </p:cNvPr>
          <p:cNvSpPr/>
          <p:nvPr/>
        </p:nvSpPr>
        <p:spPr>
          <a:xfrm>
            <a:off x="348702" y="5697670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909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m6wlGEyk9ORIeGg529F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BxBbWD2KHKUF..o9Z_v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4EoUQyaIR55PJ01ZqX4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VG44O0fYzyEcZICkiAH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v087UukGRyZYor5bIIu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piWw2eI3l57e.mL69N7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20ubwfx30d6M24MtEeJ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bnpBpLK.UKJ6VorXj97u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yJdZYJrg57y_BIoado8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iOUS_W8M6GrsoyPub7f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qPfWuh_0D9ckDDAEnu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_OkG7hHKaM0e6YdC5eT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xAUBT2LMEDigW81xAB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zGEFu57MbkaNJ60jNZx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vIEhKlgU8GgXYTVu3Bw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F55ikqKa3xOl8PF_f26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wGjVy0YdBau_NW7ov2S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TU2jCUvAtszAAZxsaIR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IbfgLqj7hacwGHA3u0E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0.CeOwGvekXKMUUES47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O78Js7OoFtZiD6nww8P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8mtB7w7isBQo8XTw4XR7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ZNj6NV.iaNkSm12dbKA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LMaq66rB_j0ymx.cOsO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1300</Words>
  <Application>Microsoft Office PowerPoint</Application>
  <PresentationFormat>Широкоэкранный</PresentationFormat>
  <Paragraphs>290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Involve</vt:lpstr>
      <vt:lpstr>Involve SemiBold</vt:lpstr>
      <vt:lpstr>Play</vt:lpstr>
      <vt:lpstr>SB Sans Display</vt:lpstr>
      <vt:lpstr>SB Sans Text</vt:lpstr>
      <vt:lpstr>Системный шрифт, обычный</vt:lpstr>
      <vt:lpstr>Arial</vt:lpstr>
      <vt:lpstr>Calibri</vt:lpstr>
      <vt:lpstr>Calibri Light</vt:lpstr>
      <vt:lpstr>Wingdings</vt:lpstr>
      <vt:lpstr>Тема Office</vt:lpstr>
      <vt:lpstr>РОССИЙСКАЯ СТРОИТЕЛЬНАЯ НЕДЕЛЯ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СТРОИТЕЛЬНАЯ НЕДЕЛЯ 2025</dc:title>
  <dc:creator>Виктория Товарова</dc:creator>
  <cp:lastModifiedBy>Вера Гуляева</cp:lastModifiedBy>
  <cp:revision>24</cp:revision>
  <dcterms:created xsi:type="dcterms:W3CDTF">2025-02-14T10:11:28Z</dcterms:created>
  <dcterms:modified xsi:type="dcterms:W3CDTF">2025-03-11T14:05:32Z</dcterms:modified>
</cp:coreProperties>
</file>