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7" r:id="rId3"/>
    <p:sldId id="259" r:id="rId4"/>
    <p:sldId id="272" r:id="rId5"/>
    <p:sldId id="267" r:id="rId6"/>
    <p:sldId id="269" r:id="rId7"/>
    <p:sldId id="264" r:id="rId8"/>
    <p:sldId id="265" r:id="rId9"/>
    <p:sldId id="275" r:id="rId10"/>
    <p:sldId id="261" r:id="rId11"/>
    <p:sldId id="274" r:id="rId12"/>
    <p:sldId id="270" r:id="rId13"/>
    <p:sldId id="262" r:id="rId14"/>
    <p:sldId id="263" r:id="rId15"/>
    <p:sldId id="276" r:id="rId16"/>
  </p:sldIdLst>
  <p:sldSz cx="9144000" cy="5143500" type="screen16x9"/>
  <p:notesSz cx="6815138" cy="9944100"/>
  <p:embeddedFontLst>
    <p:embeddedFont>
      <p:font typeface="Roboto Black" panose="020B0604020202020204" charset="0"/>
      <p:bold r:id="rId18"/>
      <p:italic r:id="rId19"/>
      <p:boldItalic r:id="rId20"/>
    </p:embeddedFont>
    <p:embeddedFont>
      <p:font typeface="Montserrat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SemiBold" panose="020B0604020202020204" charset="-52"/>
      <p:regular r:id="rId29"/>
      <p:bold r:id="rId30"/>
      <p:italic r:id="rId31"/>
      <p:boldItalic r:id="rId32"/>
    </p:embeddedFont>
    <p:embeddedFont>
      <p:font typeface="Montserrat Black" panose="020B0604020202020204" charset="-52"/>
      <p:bold r:id="rId33"/>
      <p:italic r:id="rId34"/>
      <p:boldItalic r:id="rId35"/>
    </p:embeddedFont>
    <p:embeddedFont>
      <p:font typeface="Montserrat Light" panose="020B0604020202020204" charset="-52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Montserrat Medium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24">
          <p15:clr>
            <a:srgbClr val="A4A3A4"/>
          </p15:clr>
        </p15:guide>
        <p15:guide id="2" pos="159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50">
          <p15:clr>
            <a:srgbClr val="A4A3A4"/>
          </p15:clr>
        </p15:guide>
        <p15:guide id="2" pos="1985">
          <p15:clr>
            <a:srgbClr val="A4A3A4"/>
          </p15:clr>
        </p15:guide>
        <p15:guide id="3" pos="1997">
          <p15:clr>
            <a:srgbClr val="A4A3A4"/>
          </p15:clr>
        </p15:guide>
        <p15:guide id="4" pos="1998">
          <p15:clr>
            <a:srgbClr val="A4A3A4"/>
          </p15:clr>
        </p15:guide>
        <p15:guide id="6" pos="1984">
          <p15:clr>
            <a:srgbClr val="A4A3A4"/>
          </p15:clr>
        </p15:guide>
        <p15:guide id="7" pos="1971">
          <p15:clr>
            <a:srgbClr val="A4A3A4"/>
          </p15:clr>
        </p15:guide>
        <p15:guide id="8" pos="1986">
          <p15:clr>
            <a:srgbClr val="A4A3A4"/>
          </p15:clr>
        </p15:guide>
        <p15:guide id="9" pos="1970">
          <p15:clr>
            <a:srgbClr val="A4A3A4"/>
          </p15:clr>
        </p15:guide>
        <p15:guide id="10" orient="horz" pos="2351">
          <p15:clr>
            <a:srgbClr val="A4A3A4"/>
          </p15:clr>
        </p15:guide>
        <p15:guide id="11" pos="1996">
          <p15:clr>
            <a:srgbClr val="A4A3A4"/>
          </p15:clr>
        </p15:guide>
        <p15:guide id="12" pos="1983">
          <p15:clr>
            <a:srgbClr val="A4A3A4"/>
          </p15:clr>
        </p15:guide>
        <p15:guide id="14" pos="1995">
          <p15:clr>
            <a:srgbClr val="A4A3A4"/>
          </p15:clr>
        </p15:guide>
        <p15:guide id="15" pos="198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4A974-9688-7743-B6DD-D6379F498999}" v="1636" dt="2024-11-08T15:10:48.968"/>
  </p1510:revLst>
</p1510:revInfo>
</file>

<file path=ppt/tableStyles.xml><?xml version="1.0" encoding="utf-8"?>
<a:tblStyleLst xmlns:a="http://schemas.openxmlformats.org/drawingml/2006/main" def="{9844C80B-BB56-41E6-91F0-C3A911D41769}">
  <a:tblStyle styleId="{9844C80B-BB56-41E6-91F0-C3A911D4176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A0C046F-3491-4231-9776-DB381BB2860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56B1C7-3F61-43FA-95B6-5DC1D255B420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91A6B60-18A4-4C50-8FA0-1140CF2F0E56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6"/>
    <p:restoredTop sz="94706"/>
  </p:normalViewPr>
  <p:slideViewPr>
    <p:cSldViewPr snapToGrid="0">
      <p:cViewPr varScale="1">
        <p:scale>
          <a:sx n="132" d="100"/>
          <a:sy n="132" d="100"/>
        </p:scale>
        <p:origin x="138" y="60"/>
      </p:cViewPr>
      <p:guideLst>
        <p:guide orient="horz" pos="1824"/>
        <p:guide pos="1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350"/>
        <p:guide pos="1985"/>
        <p:guide pos="1997"/>
        <p:guide pos="1998"/>
        <p:guide pos="1984"/>
        <p:guide pos="1971"/>
        <p:guide pos="1986"/>
        <p:guide pos="1970"/>
        <p:guide orient="horz" pos="2351"/>
        <p:guide pos="1996"/>
        <p:guide pos="1983"/>
        <p:guide pos="1995"/>
        <p:guide pos="198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7" y="15"/>
            <a:ext cx="2954180" cy="4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75" tIns="46325" rIns="92675" bIns="46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9382" y="15"/>
            <a:ext cx="2954180" cy="4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75" tIns="46325" rIns="92675" bIns="46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915" y="746125"/>
            <a:ext cx="6633300" cy="373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895" y="4722512"/>
            <a:ext cx="5453381" cy="447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75" tIns="46325" rIns="92675" bIns="46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7" y="9445000"/>
            <a:ext cx="2954180" cy="4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75" tIns="46325" rIns="92675" bIns="46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9382" y="9445000"/>
            <a:ext cx="2954180" cy="4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75" tIns="46325" rIns="92675" bIns="46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7dcf545d19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27dcf545d19_0_723:notes"/>
          <p:cNvSpPr txBox="1">
            <a:spLocks noGrp="1"/>
          </p:cNvSpPr>
          <p:nvPr>
            <p:ph type="body" idx="1"/>
          </p:nvPr>
        </p:nvSpPr>
        <p:spPr>
          <a:xfrm>
            <a:off x="681513" y="4723448"/>
            <a:ext cx="54522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5956c30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5956c30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55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680000" y="2520000"/>
            <a:ext cx="3960000" cy="720000"/>
          </a:xfrm>
          <a:prstGeom prst="rect">
            <a:avLst/>
          </a:prstGeom>
        </p:spPr>
        <p:txBody>
          <a:bodyPr spcFirstLastPara="1" wrap="square" lIns="92300" tIns="92300" rIns="92300" bIns="923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680000" y="3240000"/>
            <a:ext cx="3960000" cy="7926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-1"/>
            <a:ext cx="24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242700" y="0"/>
            <a:ext cx="3410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9019" y="499322"/>
            <a:ext cx="1424080" cy="373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лава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9019" y="499322"/>
            <a:ext cx="1424080" cy="3737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1" y="-1"/>
            <a:ext cx="24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489200" y="2160000"/>
            <a:ext cx="1174200" cy="12966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600"/>
              <a:buFont typeface="Roboto Black"/>
              <a:buNone/>
              <a:defRPr sz="8600">
                <a:solidFill>
                  <a:schemeClr val="lt2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4852800" y="2646000"/>
            <a:ext cx="3961200" cy="7287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3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4863850" y="3549600"/>
            <a:ext cx="3570600" cy="6552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>
            <a:off x="242700" y="0"/>
            <a:ext cx="34107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глава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0" y="-50"/>
            <a:ext cx="31242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09600" y="3189600"/>
            <a:ext cx="2721600" cy="6960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3124200" y="0"/>
            <a:ext cx="6019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дастр" userDrawn="1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363" y="187616"/>
            <a:ext cx="1027738" cy="2697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8818876" y="4769330"/>
            <a:ext cx="2331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 fontScale="700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Calibri"/>
              <a:buNone/>
            </a:pPr>
            <a:fld id="{00000000-1234-1234-1234-123412341234}" type="slidenum">
              <a:rPr lang="ru-RU" sz="9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61975" y="712800"/>
            <a:ext cx="8724900" cy="1764000"/>
          </a:xfrm>
          <a:prstGeom prst="rect">
            <a:avLst/>
          </a:prstGeom>
        </p:spPr>
        <p:txBody>
          <a:bodyPr spcFirstLastPara="1" wrap="square" lIns="92300" tIns="92300" rIns="92300" bIns="923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24800" y="68400"/>
            <a:ext cx="3323400" cy="503400"/>
          </a:xfrm>
          <a:prstGeom prst="rect">
            <a:avLst/>
          </a:prstGeom>
        </p:spPr>
        <p:txBody>
          <a:bodyPr spcFirstLastPara="1" wrap="square" lIns="92300" tIns="92300" rIns="92300" bIns="92300" anchor="ctr" anchorCtr="0">
            <a:norm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424800" y="435600"/>
            <a:ext cx="3323400" cy="204000"/>
          </a:xfrm>
          <a:prstGeom prst="rect">
            <a:avLst/>
          </a:prstGeom>
        </p:spPr>
        <p:txBody>
          <a:bodyPr spcFirstLastPara="1" wrap="square" lIns="92300" tIns="92300" rIns="92300" bIns="92300" anchor="ctr" anchorCtr="0">
            <a:norm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None/>
              <a:def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5"/>
          </p:nvPr>
        </p:nvSpPr>
        <p:spPr>
          <a:xfrm>
            <a:off x="4165200" y="100800"/>
            <a:ext cx="3232200" cy="443400"/>
          </a:xfrm>
          <a:prstGeom prst="rect">
            <a:avLst/>
          </a:prstGeom>
        </p:spPr>
        <p:txBody>
          <a:bodyPr spcFirstLastPara="1" wrap="square" lIns="92300" tIns="92300" rIns="92300" bIns="92300" anchor="ctr" anchorCtr="0">
            <a:norm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None/>
              <a:defRPr sz="11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92300" rIns="92300" bIns="923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 SemiBold"/>
              <a:buNone/>
              <a:defRPr sz="2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ontserrat"/>
              <a:buNone/>
              <a:defRPr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92300" rIns="92300" bIns="92300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●"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○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■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●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○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■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●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○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■"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7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80.svg"/><Relationship Id="rId2" Type="http://schemas.openxmlformats.org/officeDocument/2006/relationships/image" Target="../media/image43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47.png"/><Relationship Id="rId19" Type="http://schemas.openxmlformats.org/officeDocument/2006/relationships/image" Target="../media/image82.svg"/><Relationship Id="rId4" Type="http://schemas.openxmlformats.org/officeDocument/2006/relationships/image" Target="../media/image44.png"/><Relationship Id="rId9" Type="http://schemas.openxmlformats.org/officeDocument/2006/relationships/image" Target="../media/image72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12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svg"/><Relationship Id="rId11" Type="http://schemas.openxmlformats.org/officeDocument/2006/relationships/image" Target="../media/image58.png"/><Relationship Id="rId5" Type="http://schemas.openxmlformats.org/officeDocument/2006/relationships/image" Target="../media/image17.png"/><Relationship Id="rId10" Type="http://schemas.openxmlformats.org/officeDocument/2006/relationships/image" Target="../media/image93.svg"/><Relationship Id="rId4" Type="http://schemas.openxmlformats.org/officeDocument/2006/relationships/image" Target="../media/image88.svg"/><Relationship Id="rId9" Type="http://schemas.openxmlformats.org/officeDocument/2006/relationships/image" Target="../media/image57.png"/><Relationship Id="rId1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2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33" Type="http://schemas.openxmlformats.org/officeDocument/2006/relationships/image" Target="../media/image37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23.svg"/><Relationship Id="rId31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1.svg"/><Relationship Id="rId30" Type="http://schemas.openxmlformats.org/officeDocument/2006/relationships/image" Target="../media/image21.png"/><Relationship Id="rId8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"/>
          <p:cNvSpPr/>
          <p:nvPr/>
        </p:nvSpPr>
        <p:spPr>
          <a:xfrm>
            <a:off x="1" y="-1"/>
            <a:ext cx="242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64;p16" descr="Image 3">
            <a:extLst>
              <a:ext uri="{FF2B5EF4-FFF2-40B4-BE49-F238E27FC236}">
                <a16:creationId xmlns:a16="http://schemas.microsoft.com/office/drawing/2014/main" id="{1BEAC673-C947-1D8B-561D-2BD5861894E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515" y="2999092"/>
            <a:ext cx="2959485" cy="214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ображение выглядит как человек, настольная игра, Настольная игр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4D9E02D3-4262-69B9-3AD6-93E4C3D24E7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6852" r="16852"/>
          <a:stretch>
            <a:fillRect/>
          </a:stretch>
        </p:blipFill>
        <p:spPr>
          <a:xfrm>
            <a:off x="242699" y="0"/>
            <a:ext cx="4834627" cy="514350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48F446-2D46-2367-3770-B99A4B6C5FC1}"/>
              </a:ext>
            </a:extLst>
          </p:cNvPr>
          <p:cNvSpPr/>
          <p:nvPr/>
        </p:nvSpPr>
        <p:spPr>
          <a:xfrm>
            <a:off x="242699" y="801"/>
            <a:ext cx="4890775" cy="5243552"/>
          </a:xfrm>
          <a:prstGeom prst="rect">
            <a:avLst/>
          </a:prstGeom>
          <a:gradFill flip="none" rotWithShape="1">
            <a:gsLst>
              <a:gs pos="0">
                <a:srgbClr val="EEEEEE">
                  <a:alpha val="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1" name="Google Shape;351;p26"/>
          <p:cNvSpPr txBox="1"/>
          <p:nvPr/>
        </p:nvSpPr>
        <p:spPr>
          <a:xfrm>
            <a:off x="3954318" y="2078053"/>
            <a:ext cx="4946983" cy="98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300" b="1" i="0" u="none" strike="noStrike" cap="none" dirty="0" smtClean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ea typeface="Montserrat"/>
                <a:cs typeface="Montserrat"/>
                <a:sym typeface="Montserrat"/>
              </a:rPr>
              <a:t>Задачи и неочевидные решения для мастер-плана</a:t>
            </a:r>
            <a:endParaRPr sz="2300" b="1" i="0" u="none" strike="noStrike" cap="none" dirty="0"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98EEEA-2206-0AC5-3D8D-4652D34D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4DE45F0-1B18-8328-D7CA-7DAA4AB6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Емкость рынка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17E6765-8BA0-2D8E-DB12-57EB643B3AE0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A03CE5-0EA4-C0D3-CA10-309D299739B5}"/>
              </a:ext>
            </a:extLst>
          </p:cNvPr>
          <p:cNvSpPr/>
          <p:nvPr/>
        </p:nvSpPr>
        <p:spPr>
          <a:xfrm>
            <a:off x="-1" y="537329"/>
            <a:ext cx="3347357" cy="4246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r>
              <a:rPr lang="ru-RU" sz="1200" b="1" dirty="0">
                <a:latin typeface="Montserrat" pitchFamily="2" charset="0"/>
              </a:rPr>
              <a:t>Анализ рынка и конкурентов по отдельным сегментам:</a:t>
            </a:r>
          </a:p>
          <a:p>
            <a:pPr algn="r">
              <a:spcBef>
                <a:spcPts val="600"/>
              </a:spcBef>
            </a:pPr>
            <a:endParaRPr lang="ru-RU" sz="1200" b="1" dirty="0">
              <a:latin typeface="Montserrat" pitchFamily="2" charset="0"/>
            </a:endParaRP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жилая недвижимость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отельная недвижимость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торговая недвижимость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офисная недвижимость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индустриальная недвижимость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endParaRPr lang="ru-RU" sz="1200" dirty="0">
              <a:latin typeface="Montserrat" pitchFamily="2" charset="0"/>
            </a:endParaRP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социальные объекты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медицина образование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спорт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досуг</a:t>
            </a: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endParaRPr lang="ru-RU" sz="1200" dirty="0">
              <a:latin typeface="Montserrat" pitchFamily="2" charset="0"/>
            </a:endParaRPr>
          </a:p>
          <a:p>
            <a:pPr marL="530225" indent="-171450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latin typeface="Montserrat" pitchFamily="2" charset="0"/>
              </a:rPr>
              <a:t>рынок мест приложения труда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10FF68A-FA16-0855-4B50-C7C410BF12EE}"/>
              </a:ext>
            </a:extLst>
          </p:cNvPr>
          <p:cNvGrpSpPr/>
          <p:nvPr/>
        </p:nvGrpSpPr>
        <p:grpSpPr>
          <a:xfrm>
            <a:off x="3480373" y="2271888"/>
            <a:ext cx="5349394" cy="2512382"/>
            <a:chOff x="561879" y="1278175"/>
            <a:chExt cx="5349394" cy="3209643"/>
          </a:xfrm>
        </p:grpSpPr>
        <p:pic>
          <p:nvPicPr>
            <p:cNvPr id="3" name="Google Shape;163;p24" descr="Image 3">
              <a:extLst>
                <a:ext uri="{FF2B5EF4-FFF2-40B4-BE49-F238E27FC236}">
                  <a16:creationId xmlns:a16="http://schemas.microsoft.com/office/drawing/2014/main" id="{2502E9AC-4514-D9EC-D6AB-F8044DC93F9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1289725"/>
              <a:ext cx="5349394" cy="519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64;p24" descr="Image 4">
              <a:extLst>
                <a:ext uri="{FF2B5EF4-FFF2-40B4-BE49-F238E27FC236}">
                  <a16:creationId xmlns:a16="http://schemas.microsoft.com/office/drawing/2014/main" id="{28A51DEA-51F0-992F-636B-4FC203C999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1278175"/>
              <a:ext cx="5349394" cy="3209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65;p24" descr="Image 5">
              <a:extLst>
                <a:ext uri="{FF2B5EF4-FFF2-40B4-BE49-F238E27FC236}">
                  <a16:creationId xmlns:a16="http://schemas.microsoft.com/office/drawing/2014/main" id="{64D6B49A-F58E-D0F5-D371-18C2AB24A1A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7030" y="1293575"/>
              <a:ext cx="19242" cy="3194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66;p24" descr="Image 6">
              <a:extLst>
                <a:ext uri="{FF2B5EF4-FFF2-40B4-BE49-F238E27FC236}">
                  <a16:creationId xmlns:a16="http://schemas.microsoft.com/office/drawing/2014/main" id="{DB700A1F-040F-21CF-C3C8-687263ED29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1809465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67;p24" descr="Image 7">
              <a:extLst>
                <a:ext uri="{FF2B5EF4-FFF2-40B4-BE49-F238E27FC236}">
                  <a16:creationId xmlns:a16="http://schemas.microsoft.com/office/drawing/2014/main" id="{5F9CF6A5-96C3-9A00-1B25-8C1619E8C3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2306105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68;p24" descr="Image 8">
              <a:extLst>
                <a:ext uri="{FF2B5EF4-FFF2-40B4-BE49-F238E27FC236}">
                  <a16:creationId xmlns:a16="http://schemas.microsoft.com/office/drawing/2014/main" id="{F09A26C0-62BF-8331-F1DD-8F2D0345A67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2667998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9;p24" descr="Image 9">
              <a:extLst>
                <a:ext uri="{FF2B5EF4-FFF2-40B4-BE49-F238E27FC236}">
                  <a16:creationId xmlns:a16="http://schemas.microsoft.com/office/drawing/2014/main" id="{57D84C3C-3F31-2FA8-2FCA-DAF899A376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3037591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70;p24" descr="Image 10">
              <a:extLst>
                <a:ext uri="{FF2B5EF4-FFF2-40B4-BE49-F238E27FC236}">
                  <a16:creationId xmlns:a16="http://schemas.microsoft.com/office/drawing/2014/main" id="{D98F4A47-7CD0-96FC-9EAF-B71C7213709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3399484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71;p24" descr="Image 11">
              <a:extLst>
                <a:ext uri="{FF2B5EF4-FFF2-40B4-BE49-F238E27FC236}">
                  <a16:creationId xmlns:a16="http://schemas.microsoft.com/office/drawing/2014/main" id="{AAAB04D1-D93D-B02D-275B-D53278060BD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3765227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24" descr="Image 12">
              <a:extLst>
                <a:ext uri="{FF2B5EF4-FFF2-40B4-BE49-F238E27FC236}">
                  <a16:creationId xmlns:a16="http://schemas.microsoft.com/office/drawing/2014/main" id="{38AA6F75-8432-60C3-F1E8-569C58E22E7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879" y="4119420"/>
              <a:ext cx="5349394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24" descr="Image 13">
              <a:extLst>
                <a:ext uri="{FF2B5EF4-FFF2-40B4-BE49-F238E27FC236}">
                  <a16:creationId xmlns:a16="http://schemas.microsoft.com/office/drawing/2014/main" id="{2DE42330-5138-4D2B-0BB5-A7C68A8792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2182" y="1293575"/>
              <a:ext cx="19242" cy="3194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24" descr="Image 14">
              <a:extLst>
                <a:ext uri="{FF2B5EF4-FFF2-40B4-BE49-F238E27FC236}">
                  <a16:creationId xmlns:a16="http://schemas.microsoft.com/office/drawing/2014/main" id="{74D0271D-1A99-632B-B0C9-29B9A705238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17333" y="1293575"/>
              <a:ext cx="19242" cy="3194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5;p24" descr="Image 15">
              <a:extLst>
                <a:ext uri="{FF2B5EF4-FFF2-40B4-BE49-F238E27FC236}">
                  <a16:creationId xmlns:a16="http://schemas.microsoft.com/office/drawing/2014/main" id="{D7C07FC2-C0FC-76BC-681B-E1555C5541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2485" y="1293575"/>
              <a:ext cx="19242" cy="3194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6;p24" descr="Image 16">
              <a:extLst>
                <a:ext uri="{FF2B5EF4-FFF2-40B4-BE49-F238E27FC236}">
                  <a16:creationId xmlns:a16="http://schemas.microsoft.com/office/drawing/2014/main" id="{C09E6A70-4EE0-768E-BC13-0EE92E3DB7F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7636" y="1293575"/>
              <a:ext cx="19242" cy="3194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82;p24">
              <a:extLst>
                <a:ext uri="{FF2B5EF4-FFF2-40B4-BE49-F238E27FC236}">
                  <a16:creationId xmlns:a16="http://schemas.microsoft.com/office/drawing/2014/main" id="{6BC5371A-8A69-CCD7-19AC-0BC4D42673A5}"/>
                </a:ext>
              </a:extLst>
            </p:cNvPr>
            <p:cNvSpPr txBox="1"/>
            <p:nvPr/>
          </p:nvSpPr>
          <p:spPr>
            <a:xfrm>
              <a:off x="615758" y="1420622"/>
              <a:ext cx="9237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Наименование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4" name="Google Shape;183;p24">
              <a:extLst>
                <a:ext uri="{FF2B5EF4-FFF2-40B4-BE49-F238E27FC236}">
                  <a16:creationId xmlns:a16="http://schemas.microsoft.com/office/drawing/2014/main" id="{21A766ED-DD71-61FF-E2F5-9E242AC46263}"/>
                </a:ext>
              </a:extLst>
            </p:cNvPr>
            <p:cNvSpPr txBox="1"/>
            <p:nvPr/>
          </p:nvSpPr>
          <p:spPr>
            <a:xfrm>
              <a:off x="1489364" y="1420622"/>
              <a:ext cx="8160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Квартиры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" name="Google Shape;184;p24">
              <a:extLst>
                <a:ext uri="{FF2B5EF4-FFF2-40B4-BE49-F238E27FC236}">
                  <a16:creationId xmlns:a16="http://schemas.microsoft.com/office/drawing/2014/main" id="{7FE46A9A-1F4D-B05E-2C4B-0C217FC012D0}"/>
                </a:ext>
              </a:extLst>
            </p:cNvPr>
            <p:cNvSpPr txBox="1"/>
            <p:nvPr/>
          </p:nvSpPr>
          <p:spPr>
            <a:xfrm>
              <a:off x="2397606" y="1420622"/>
              <a:ext cx="8121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Апартаменты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6" name="Google Shape;185;p24">
              <a:extLst>
                <a:ext uri="{FF2B5EF4-FFF2-40B4-BE49-F238E27FC236}">
                  <a16:creationId xmlns:a16="http://schemas.microsoft.com/office/drawing/2014/main" id="{15389A1C-B0B2-58F5-3AA3-A2261AD37002}"/>
                </a:ext>
              </a:extLst>
            </p:cNvPr>
            <p:cNvSpPr txBox="1"/>
            <p:nvPr/>
          </p:nvSpPr>
          <p:spPr>
            <a:xfrm>
              <a:off x="3275061" y="1420622"/>
              <a:ext cx="8160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Смешанно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7" name="Google Shape;186;p24">
              <a:extLst>
                <a:ext uri="{FF2B5EF4-FFF2-40B4-BE49-F238E27FC236}">
                  <a16:creationId xmlns:a16="http://schemas.microsoft.com/office/drawing/2014/main" id="{C137F4EC-62BA-DB09-DB80-AFA92ED3771C}"/>
                </a:ext>
              </a:extLst>
            </p:cNvPr>
            <p:cNvSpPr txBox="1"/>
            <p:nvPr/>
          </p:nvSpPr>
          <p:spPr>
            <a:xfrm>
              <a:off x="4137121" y="1420622"/>
              <a:ext cx="8160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Общая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" name="Google Shape;187;p24">
              <a:extLst>
                <a:ext uri="{FF2B5EF4-FFF2-40B4-BE49-F238E27FC236}">
                  <a16:creationId xmlns:a16="http://schemas.microsoft.com/office/drawing/2014/main" id="{B96CF8F3-5903-2754-B188-490E9ECB475A}"/>
                </a:ext>
              </a:extLst>
            </p:cNvPr>
            <p:cNvSpPr txBox="1"/>
            <p:nvPr/>
          </p:nvSpPr>
          <p:spPr>
            <a:xfrm>
              <a:off x="5049212" y="1420622"/>
              <a:ext cx="816000" cy="9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Ед. изм.</a:t>
              </a:r>
              <a:endParaRPr sz="6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" name="Google Shape;188;p24">
              <a:extLst>
                <a:ext uri="{FF2B5EF4-FFF2-40B4-BE49-F238E27FC236}">
                  <a16:creationId xmlns:a16="http://schemas.microsoft.com/office/drawing/2014/main" id="{EED019A0-9782-71C5-5C7B-0484E7CA87A4}"/>
                </a:ext>
              </a:extLst>
            </p:cNvPr>
            <p:cNvSpPr txBox="1"/>
            <p:nvPr/>
          </p:nvSpPr>
          <p:spPr>
            <a:xfrm>
              <a:off x="615758" y="1994261"/>
              <a:ext cx="6351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Кол-во ЖК</a:t>
              </a:r>
              <a:endParaRPr sz="600" dirty="0"/>
            </a:p>
          </p:txBody>
        </p:sp>
        <p:sp>
          <p:nvSpPr>
            <p:cNvPr id="30" name="Google Shape;189;p24">
              <a:extLst>
                <a:ext uri="{FF2B5EF4-FFF2-40B4-BE49-F238E27FC236}">
                  <a16:creationId xmlns:a16="http://schemas.microsoft.com/office/drawing/2014/main" id="{765E14F2-8376-B4A8-77D0-FBCEC9C53638}"/>
                </a:ext>
              </a:extLst>
            </p:cNvPr>
            <p:cNvSpPr txBox="1"/>
            <p:nvPr/>
          </p:nvSpPr>
          <p:spPr>
            <a:xfrm>
              <a:off x="615758" y="2390862"/>
              <a:ext cx="677400" cy="2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Средняя этажность</a:t>
              </a:r>
              <a:endParaRPr sz="600"/>
            </a:p>
          </p:txBody>
        </p:sp>
        <p:sp>
          <p:nvSpPr>
            <p:cNvPr id="31" name="Google Shape;190;p24">
              <a:extLst>
                <a:ext uri="{FF2B5EF4-FFF2-40B4-BE49-F238E27FC236}">
                  <a16:creationId xmlns:a16="http://schemas.microsoft.com/office/drawing/2014/main" id="{004F509B-6B6E-E7B4-4610-7807310C0D23}"/>
                </a:ext>
              </a:extLst>
            </p:cNvPr>
            <p:cNvSpPr txBox="1"/>
            <p:nvPr/>
          </p:nvSpPr>
          <p:spPr>
            <a:xfrm>
              <a:off x="615758" y="2762015"/>
              <a:ext cx="762000" cy="2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Средняя стоимость</a:t>
              </a:r>
              <a:endParaRPr sz="600"/>
            </a:p>
          </p:txBody>
        </p:sp>
        <p:sp>
          <p:nvSpPr>
            <p:cNvPr id="32" name="Google Shape;191;p24">
              <a:extLst>
                <a:ext uri="{FF2B5EF4-FFF2-40B4-BE49-F238E27FC236}">
                  <a16:creationId xmlns:a16="http://schemas.microsoft.com/office/drawing/2014/main" id="{3AC42FDA-78EA-5D78-E068-908949F8DF06}"/>
                </a:ext>
              </a:extLst>
            </p:cNvPr>
            <p:cNvSpPr txBox="1"/>
            <p:nvPr/>
          </p:nvSpPr>
          <p:spPr>
            <a:xfrm>
              <a:off x="615758" y="3153088"/>
              <a:ext cx="762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Эконом</a:t>
              </a:r>
              <a:endParaRPr sz="600"/>
            </a:p>
          </p:txBody>
        </p:sp>
        <p:sp>
          <p:nvSpPr>
            <p:cNvPr id="33" name="Google Shape;192;p24">
              <a:extLst>
                <a:ext uri="{FF2B5EF4-FFF2-40B4-BE49-F238E27FC236}">
                  <a16:creationId xmlns:a16="http://schemas.microsoft.com/office/drawing/2014/main" id="{FFEF0B62-FE11-DDFB-8BF0-163B29ABE208}"/>
                </a:ext>
              </a:extLst>
            </p:cNvPr>
            <p:cNvSpPr txBox="1"/>
            <p:nvPr/>
          </p:nvSpPr>
          <p:spPr>
            <a:xfrm>
              <a:off x="615758" y="3534231"/>
              <a:ext cx="762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Комфорт</a:t>
              </a:r>
              <a:endParaRPr sz="600"/>
            </a:p>
          </p:txBody>
        </p:sp>
        <p:sp>
          <p:nvSpPr>
            <p:cNvPr id="34" name="Google Shape;193;p24">
              <a:extLst>
                <a:ext uri="{FF2B5EF4-FFF2-40B4-BE49-F238E27FC236}">
                  <a16:creationId xmlns:a16="http://schemas.microsoft.com/office/drawing/2014/main" id="{48C58E1B-1146-730A-8A38-E2DFF4154B31}"/>
                </a:ext>
              </a:extLst>
            </p:cNvPr>
            <p:cNvSpPr txBox="1"/>
            <p:nvPr/>
          </p:nvSpPr>
          <p:spPr>
            <a:xfrm>
              <a:off x="615758" y="3892274"/>
              <a:ext cx="762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Бизнес</a:t>
              </a:r>
              <a:endParaRPr sz="600"/>
            </a:p>
          </p:txBody>
        </p:sp>
        <p:sp>
          <p:nvSpPr>
            <p:cNvPr id="35" name="Google Shape;194;p24">
              <a:extLst>
                <a:ext uri="{FF2B5EF4-FFF2-40B4-BE49-F238E27FC236}">
                  <a16:creationId xmlns:a16="http://schemas.microsoft.com/office/drawing/2014/main" id="{B5E28FF7-68E1-AA97-35EE-86E8F39AA4F8}"/>
                </a:ext>
              </a:extLst>
            </p:cNvPr>
            <p:cNvSpPr txBox="1"/>
            <p:nvPr/>
          </p:nvSpPr>
          <p:spPr>
            <a:xfrm>
              <a:off x="615758" y="4258017"/>
              <a:ext cx="762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Премиум</a:t>
              </a:r>
              <a:endParaRPr sz="600"/>
            </a:p>
          </p:txBody>
        </p:sp>
        <p:sp>
          <p:nvSpPr>
            <p:cNvPr id="36" name="Google Shape;195;p24">
              <a:extLst>
                <a:ext uri="{FF2B5EF4-FFF2-40B4-BE49-F238E27FC236}">
                  <a16:creationId xmlns:a16="http://schemas.microsoft.com/office/drawing/2014/main" id="{B40FDE57-BF4E-A89C-F731-9C8964C0619E}"/>
                </a:ext>
              </a:extLst>
            </p:cNvPr>
            <p:cNvSpPr txBox="1"/>
            <p:nvPr/>
          </p:nvSpPr>
          <p:spPr>
            <a:xfrm>
              <a:off x="1701030" y="2025060"/>
              <a:ext cx="384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34</a:t>
              </a:r>
              <a:endParaRPr sz="600"/>
            </a:p>
          </p:txBody>
        </p:sp>
        <p:sp>
          <p:nvSpPr>
            <p:cNvPr id="37" name="Google Shape;196;p24">
              <a:extLst>
                <a:ext uri="{FF2B5EF4-FFF2-40B4-BE49-F238E27FC236}">
                  <a16:creationId xmlns:a16="http://schemas.microsoft.com/office/drawing/2014/main" id="{02ED9537-09AD-5364-6FD7-2768DF7F7A84}"/>
                </a:ext>
              </a:extLst>
            </p:cNvPr>
            <p:cNvSpPr txBox="1"/>
            <p:nvPr/>
          </p:nvSpPr>
          <p:spPr>
            <a:xfrm>
              <a:off x="2586182" y="2025060"/>
              <a:ext cx="384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</a:t>
              </a:r>
              <a:endParaRPr sz="600"/>
            </a:p>
          </p:txBody>
        </p:sp>
        <p:sp>
          <p:nvSpPr>
            <p:cNvPr id="38" name="Google Shape;197;p24">
              <a:extLst>
                <a:ext uri="{FF2B5EF4-FFF2-40B4-BE49-F238E27FC236}">
                  <a16:creationId xmlns:a16="http://schemas.microsoft.com/office/drawing/2014/main" id="{08D49E69-2DD1-7D3B-3145-B2A54DD17136}"/>
                </a:ext>
              </a:extLst>
            </p:cNvPr>
            <p:cNvSpPr txBox="1"/>
            <p:nvPr/>
          </p:nvSpPr>
          <p:spPr>
            <a:xfrm>
              <a:off x="3471333" y="2025060"/>
              <a:ext cx="384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600"/>
            </a:p>
          </p:txBody>
        </p:sp>
        <p:sp>
          <p:nvSpPr>
            <p:cNvPr id="39" name="Google Shape;198;p24">
              <a:extLst>
                <a:ext uri="{FF2B5EF4-FFF2-40B4-BE49-F238E27FC236}">
                  <a16:creationId xmlns:a16="http://schemas.microsoft.com/office/drawing/2014/main" id="{E809113F-F0BC-B086-5E14-664B77BBEE7B}"/>
                </a:ext>
              </a:extLst>
            </p:cNvPr>
            <p:cNvSpPr txBox="1"/>
            <p:nvPr/>
          </p:nvSpPr>
          <p:spPr>
            <a:xfrm>
              <a:off x="4356485" y="2025060"/>
              <a:ext cx="384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44</a:t>
              </a:r>
              <a:endParaRPr sz="600"/>
            </a:p>
          </p:txBody>
        </p:sp>
        <p:sp>
          <p:nvSpPr>
            <p:cNvPr id="40" name="Google Shape;199;p24">
              <a:extLst>
                <a:ext uri="{FF2B5EF4-FFF2-40B4-BE49-F238E27FC236}">
                  <a16:creationId xmlns:a16="http://schemas.microsoft.com/office/drawing/2014/main" id="{5AF34042-D94B-764A-215E-91AD0E937A94}"/>
                </a:ext>
              </a:extLst>
            </p:cNvPr>
            <p:cNvSpPr txBox="1"/>
            <p:nvPr/>
          </p:nvSpPr>
          <p:spPr>
            <a:xfrm>
              <a:off x="5241636" y="2025060"/>
              <a:ext cx="384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шт.</a:t>
              </a:r>
              <a:endParaRPr sz="600"/>
            </a:p>
          </p:txBody>
        </p:sp>
        <p:sp>
          <p:nvSpPr>
            <p:cNvPr id="41" name="Google Shape;200;p24">
              <a:extLst>
                <a:ext uri="{FF2B5EF4-FFF2-40B4-BE49-F238E27FC236}">
                  <a16:creationId xmlns:a16="http://schemas.microsoft.com/office/drawing/2014/main" id="{6F7E44C8-9D9F-4903-92F0-38CE70713444}"/>
                </a:ext>
              </a:extLst>
            </p:cNvPr>
            <p:cNvSpPr txBox="1"/>
            <p:nvPr/>
          </p:nvSpPr>
          <p:spPr>
            <a:xfrm>
              <a:off x="1701030" y="2417753"/>
              <a:ext cx="381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600"/>
            </a:p>
          </p:txBody>
        </p:sp>
        <p:sp>
          <p:nvSpPr>
            <p:cNvPr id="42" name="Google Shape;201;p24">
              <a:extLst>
                <a:ext uri="{FF2B5EF4-FFF2-40B4-BE49-F238E27FC236}">
                  <a16:creationId xmlns:a16="http://schemas.microsoft.com/office/drawing/2014/main" id="{59478FD6-0EBB-FFFC-18D9-9E371FD51539}"/>
                </a:ext>
              </a:extLst>
            </p:cNvPr>
            <p:cNvSpPr txBox="1"/>
            <p:nvPr/>
          </p:nvSpPr>
          <p:spPr>
            <a:xfrm>
              <a:off x="2586182" y="2417753"/>
              <a:ext cx="381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sz="600"/>
            </a:p>
          </p:txBody>
        </p:sp>
        <p:sp>
          <p:nvSpPr>
            <p:cNvPr id="43" name="Google Shape;202;p24">
              <a:extLst>
                <a:ext uri="{FF2B5EF4-FFF2-40B4-BE49-F238E27FC236}">
                  <a16:creationId xmlns:a16="http://schemas.microsoft.com/office/drawing/2014/main" id="{72A660A4-2778-EC1B-69C5-214A4023F2A3}"/>
                </a:ext>
              </a:extLst>
            </p:cNvPr>
            <p:cNvSpPr txBox="1"/>
            <p:nvPr/>
          </p:nvSpPr>
          <p:spPr>
            <a:xfrm>
              <a:off x="3471333" y="2417753"/>
              <a:ext cx="381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</a:t>
              </a:r>
              <a:endParaRPr sz="600"/>
            </a:p>
          </p:txBody>
        </p:sp>
        <p:sp>
          <p:nvSpPr>
            <p:cNvPr id="44" name="Google Shape;203;p24">
              <a:extLst>
                <a:ext uri="{FF2B5EF4-FFF2-40B4-BE49-F238E27FC236}">
                  <a16:creationId xmlns:a16="http://schemas.microsoft.com/office/drawing/2014/main" id="{5233B791-143E-FEAD-A63D-4E0685B1B7BD}"/>
                </a:ext>
              </a:extLst>
            </p:cNvPr>
            <p:cNvSpPr txBox="1"/>
            <p:nvPr/>
          </p:nvSpPr>
          <p:spPr>
            <a:xfrm>
              <a:off x="4356485" y="2417753"/>
              <a:ext cx="381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600"/>
            </a:p>
          </p:txBody>
        </p:sp>
        <p:sp>
          <p:nvSpPr>
            <p:cNvPr id="45" name="Google Shape;204;p24">
              <a:extLst>
                <a:ext uri="{FF2B5EF4-FFF2-40B4-BE49-F238E27FC236}">
                  <a16:creationId xmlns:a16="http://schemas.microsoft.com/office/drawing/2014/main" id="{05B45909-0DCD-8165-1E68-926B4FD5772E}"/>
                </a:ext>
              </a:extLst>
            </p:cNvPr>
            <p:cNvSpPr txBox="1"/>
            <p:nvPr/>
          </p:nvSpPr>
          <p:spPr>
            <a:xfrm>
              <a:off x="5241636" y="2417753"/>
              <a:ext cx="381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эт.</a:t>
              </a:r>
              <a:endParaRPr sz="600"/>
            </a:p>
          </p:txBody>
        </p:sp>
        <p:sp>
          <p:nvSpPr>
            <p:cNvPr id="46" name="Google Shape;205;p24">
              <a:extLst>
                <a:ext uri="{FF2B5EF4-FFF2-40B4-BE49-F238E27FC236}">
                  <a16:creationId xmlns:a16="http://schemas.microsoft.com/office/drawing/2014/main" id="{36A503FE-8514-933B-F9DD-FEF8FF2FFE34}"/>
                </a:ext>
              </a:extLst>
            </p:cNvPr>
            <p:cNvSpPr txBox="1"/>
            <p:nvPr/>
          </p:nvSpPr>
          <p:spPr>
            <a:xfrm>
              <a:off x="1689485" y="2814295"/>
              <a:ext cx="4041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139,181</a:t>
              </a:r>
              <a:endParaRPr sz="600"/>
            </a:p>
          </p:txBody>
        </p:sp>
        <p:sp>
          <p:nvSpPr>
            <p:cNvPr id="47" name="Google Shape;206;p24">
              <a:extLst>
                <a:ext uri="{FF2B5EF4-FFF2-40B4-BE49-F238E27FC236}">
                  <a16:creationId xmlns:a16="http://schemas.microsoft.com/office/drawing/2014/main" id="{0EEBC95C-03EF-DFE6-0504-53C81A5EAC2C}"/>
                </a:ext>
              </a:extLst>
            </p:cNvPr>
            <p:cNvSpPr txBox="1"/>
            <p:nvPr/>
          </p:nvSpPr>
          <p:spPr>
            <a:xfrm>
              <a:off x="2574636" y="2814295"/>
              <a:ext cx="4041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161,050</a:t>
              </a:r>
              <a:endParaRPr sz="600"/>
            </a:p>
          </p:txBody>
        </p:sp>
        <p:sp>
          <p:nvSpPr>
            <p:cNvPr id="48" name="Google Shape;207;p24">
              <a:extLst>
                <a:ext uri="{FF2B5EF4-FFF2-40B4-BE49-F238E27FC236}">
                  <a16:creationId xmlns:a16="http://schemas.microsoft.com/office/drawing/2014/main" id="{F94BB251-A10A-A2A2-1381-80CCC298F4FD}"/>
                </a:ext>
              </a:extLst>
            </p:cNvPr>
            <p:cNvSpPr txBox="1"/>
            <p:nvPr/>
          </p:nvSpPr>
          <p:spPr>
            <a:xfrm>
              <a:off x="3459788" y="2814295"/>
              <a:ext cx="4041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194,226</a:t>
              </a:r>
              <a:endParaRPr sz="600"/>
            </a:p>
          </p:txBody>
        </p:sp>
        <p:sp>
          <p:nvSpPr>
            <p:cNvPr id="49" name="Google Shape;208;p24">
              <a:extLst>
                <a:ext uri="{FF2B5EF4-FFF2-40B4-BE49-F238E27FC236}">
                  <a16:creationId xmlns:a16="http://schemas.microsoft.com/office/drawing/2014/main" id="{D6A28906-815F-5B6E-9568-2E294F3F692D}"/>
                </a:ext>
              </a:extLst>
            </p:cNvPr>
            <p:cNvSpPr txBox="1"/>
            <p:nvPr/>
          </p:nvSpPr>
          <p:spPr>
            <a:xfrm>
              <a:off x="4344939" y="2814295"/>
              <a:ext cx="4041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146,307</a:t>
              </a:r>
              <a:endParaRPr sz="600"/>
            </a:p>
          </p:txBody>
        </p:sp>
        <p:sp>
          <p:nvSpPr>
            <p:cNvPr id="50" name="Google Shape;209;p24">
              <a:extLst>
                <a:ext uri="{FF2B5EF4-FFF2-40B4-BE49-F238E27FC236}">
                  <a16:creationId xmlns:a16="http://schemas.microsoft.com/office/drawing/2014/main" id="{7885A5FE-1F3B-056A-44F5-776FC808B741}"/>
                </a:ext>
              </a:extLst>
            </p:cNvPr>
            <p:cNvSpPr txBox="1"/>
            <p:nvPr/>
          </p:nvSpPr>
          <p:spPr>
            <a:xfrm>
              <a:off x="5095394" y="2814295"/>
              <a:ext cx="673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руб./кв. м.</a:t>
              </a:r>
              <a:endParaRPr sz="600"/>
            </a:p>
          </p:txBody>
        </p:sp>
        <p:sp>
          <p:nvSpPr>
            <p:cNvPr id="51" name="Google Shape;210;p24">
              <a:extLst>
                <a:ext uri="{FF2B5EF4-FFF2-40B4-BE49-F238E27FC236}">
                  <a16:creationId xmlns:a16="http://schemas.microsoft.com/office/drawing/2014/main" id="{1BAD37C5-0C36-64D9-2888-C541F7887FEE}"/>
                </a:ext>
              </a:extLst>
            </p:cNvPr>
            <p:cNvSpPr txBox="1"/>
            <p:nvPr/>
          </p:nvSpPr>
          <p:spPr>
            <a:xfrm>
              <a:off x="1627909" y="3153088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117,392</a:t>
              </a:r>
              <a:endParaRPr sz="600"/>
            </a:p>
          </p:txBody>
        </p:sp>
        <p:sp>
          <p:nvSpPr>
            <p:cNvPr id="52" name="Google Shape;211;p24">
              <a:extLst>
                <a:ext uri="{FF2B5EF4-FFF2-40B4-BE49-F238E27FC236}">
                  <a16:creationId xmlns:a16="http://schemas.microsoft.com/office/drawing/2014/main" id="{C1846216-85C2-8FF5-4F1F-254243C199F6}"/>
                </a:ext>
              </a:extLst>
            </p:cNvPr>
            <p:cNvSpPr txBox="1"/>
            <p:nvPr/>
          </p:nvSpPr>
          <p:spPr>
            <a:xfrm>
              <a:off x="2513061" y="3153088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53" name="Google Shape;212;p24">
              <a:extLst>
                <a:ext uri="{FF2B5EF4-FFF2-40B4-BE49-F238E27FC236}">
                  <a16:creationId xmlns:a16="http://schemas.microsoft.com/office/drawing/2014/main" id="{D21DA024-21CD-4E47-D727-0D1BD7181993}"/>
                </a:ext>
              </a:extLst>
            </p:cNvPr>
            <p:cNvSpPr txBox="1"/>
            <p:nvPr/>
          </p:nvSpPr>
          <p:spPr>
            <a:xfrm>
              <a:off x="3398212" y="3153088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54" name="Google Shape;213;p24">
              <a:extLst>
                <a:ext uri="{FF2B5EF4-FFF2-40B4-BE49-F238E27FC236}">
                  <a16:creationId xmlns:a16="http://schemas.microsoft.com/office/drawing/2014/main" id="{15EDCF68-C3AD-80E6-6C33-A60AFC59CF57}"/>
                </a:ext>
              </a:extLst>
            </p:cNvPr>
            <p:cNvSpPr txBox="1"/>
            <p:nvPr/>
          </p:nvSpPr>
          <p:spPr>
            <a:xfrm>
              <a:off x="4283364" y="3153088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117,392</a:t>
              </a:r>
              <a:endParaRPr sz="600"/>
            </a:p>
          </p:txBody>
        </p:sp>
        <p:sp>
          <p:nvSpPr>
            <p:cNvPr id="55" name="Google Shape;214;p24">
              <a:extLst>
                <a:ext uri="{FF2B5EF4-FFF2-40B4-BE49-F238E27FC236}">
                  <a16:creationId xmlns:a16="http://schemas.microsoft.com/office/drawing/2014/main" id="{F1ED4E75-D0DC-6AAC-AB6F-50C2789301D0}"/>
                </a:ext>
              </a:extLst>
            </p:cNvPr>
            <p:cNvSpPr txBox="1"/>
            <p:nvPr/>
          </p:nvSpPr>
          <p:spPr>
            <a:xfrm>
              <a:off x="4999182" y="3153088"/>
              <a:ext cx="8658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руб./кв. м.</a:t>
              </a:r>
              <a:endParaRPr sz="600"/>
            </a:p>
          </p:txBody>
        </p:sp>
        <p:sp>
          <p:nvSpPr>
            <p:cNvPr id="56" name="Google Shape;215;p24">
              <a:extLst>
                <a:ext uri="{FF2B5EF4-FFF2-40B4-BE49-F238E27FC236}">
                  <a16:creationId xmlns:a16="http://schemas.microsoft.com/office/drawing/2014/main" id="{BC1E69FB-BFF2-ED48-3460-DD75037D4604}"/>
                </a:ext>
              </a:extLst>
            </p:cNvPr>
            <p:cNvSpPr txBox="1"/>
            <p:nvPr/>
          </p:nvSpPr>
          <p:spPr>
            <a:xfrm>
              <a:off x="1627909" y="3526531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142,706</a:t>
              </a:r>
              <a:endParaRPr sz="600"/>
            </a:p>
          </p:txBody>
        </p:sp>
        <p:sp>
          <p:nvSpPr>
            <p:cNvPr id="57" name="Google Shape;216;p24">
              <a:extLst>
                <a:ext uri="{FF2B5EF4-FFF2-40B4-BE49-F238E27FC236}">
                  <a16:creationId xmlns:a16="http://schemas.microsoft.com/office/drawing/2014/main" id="{3FF5455F-9B88-441D-D452-8C72E0EC22BA}"/>
                </a:ext>
              </a:extLst>
            </p:cNvPr>
            <p:cNvSpPr txBox="1"/>
            <p:nvPr/>
          </p:nvSpPr>
          <p:spPr>
            <a:xfrm>
              <a:off x="2513061" y="3526531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130,315</a:t>
              </a:r>
              <a:endParaRPr sz="600"/>
            </a:p>
          </p:txBody>
        </p:sp>
        <p:sp>
          <p:nvSpPr>
            <p:cNvPr id="58" name="Google Shape;217;p24">
              <a:extLst>
                <a:ext uri="{FF2B5EF4-FFF2-40B4-BE49-F238E27FC236}">
                  <a16:creationId xmlns:a16="http://schemas.microsoft.com/office/drawing/2014/main" id="{DFAB814D-369B-508E-CA5B-EB781C5FC2B7}"/>
                </a:ext>
              </a:extLst>
            </p:cNvPr>
            <p:cNvSpPr txBox="1"/>
            <p:nvPr/>
          </p:nvSpPr>
          <p:spPr>
            <a:xfrm>
              <a:off x="3398212" y="3526531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194,226</a:t>
              </a:r>
              <a:endParaRPr sz="600"/>
            </a:p>
          </p:txBody>
        </p:sp>
        <p:sp>
          <p:nvSpPr>
            <p:cNvPr id="59" name="Google Shape;218;p24">
              <a:extLst>
                <a:ext uri="{FF2B5EF4-FFF2-40B4-BE49-F238E27FC236}">
                  <a16:creationId xmlns:a16="http://schemas.microsoft.com/office/drawing/2014/main" id="{F592EE3A-F055-FF5F-E925-F741C6C9BDA7}"/>
                </a:ext>
              </a:extLst>
            </p:cNvPr>
            <p:cNvSpPr txBox="1"/>
            <p:nvPr/>
          </p:nvSpPr>
          <p:spPr>
            <a:xfrm>
              <a:off x="4283364" y="3526531"/>
              <a:ext cx="5274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144,286</a:t>
              </a:r>
              <a:endParaRPr sz="600"/>
            </a:p>
          </p:txBody>
        </p:sp>
        <p:sp>
          <p:nvSpPr>
            <p:cNvPr id="60" name="Google Shape;219;p24">
              <a:extLst>
                <a:ext uri="{FF2B5EF4-FFF2-40B4-BE49-F238E27FC236}">
                  <a16:creationId xmlns:a16="http://schemas.microsoft.com/office/drawing/2014/main" id="{CB923006-C972-9161-ABBD-EE6F785D4045}"/>
                </a:ext>
              </a:extLst>
            </p:cNvPr>
            <p:cNvSpPr txBox="1"/>
            <p:nvPr/>
          </p:nvSpPr>
          <p:spPr>
            <a:xfrm>
              <a:off x="5037667" y="3526531"/>
              <a:ext cx="7890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руб./кв. м.</a:t>
              </a:r>
              <a:endParaRPr sz="600"/>
            </a:p>
          </p:txBody>
        </p:sp>
        <p:sp>
          <p:nvSpPr>
            <p:cNvPr id="61" name="Google Shape;220;p24">
              <a:extLst>
                <a:ext uri="{FF2B5EF4-FFF2-40B4-BE49-F238E27FC236}">
                  <a16:creationId xmlns:a16="http://schemas.microsoft.com/office/drawing/2014/main" id="{69F20C65-E12B-56A1-6326-79D63AEFBA08}"/>
                </a:ext>
              </a:extLst>
            </p:cNvPr>
            <p:cNvSpPr txBox="1"/>
            <p:nvPr/>
          </p:nvSpPr>
          <p:spPr>
            <a:xfrm>
              <a:off x="1624061" y="3899974"/>
              <a:ext cx="523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203,750</a:t>
              </a:r>
              <a:endParaRPr sz="600"/>
            </a:p>
          </p:txBody>
        </p:sp>
        <p:sp>
          <p:nvSpPr>
            <p:cNvPr id="62" name="Google Shape;221;p24">
              <a:extLst>
                <a:ext uri="{FF2B5EF4-FFF2-40B4-BE49-F238E27FC236}">
                  <a16:creationId xmlns:a16="http://schemas.microsoft.com/office/drawing/2014/main" id="{817D7ED7-6685-2FBB-2386-A34BE2C013CB}"/>
                </a:ext>
              </a:extLst>
            </p:cNvPr>
            <p:cNvSpPr txBox="1"/>
            <p:nvPr/>
          </p:nvSpPr>
          <p:spPr>
            <a:xfrm>
              <a:off x="2509212" y="3899974"/>
              <a:ext cx="523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212,276</a:t>
              </a:r>
              <a:endParaRPr sz="600"/>
            </a:p>
          </p:txBody>
        </p:sp>
        <p:sp>
          <p:nvSpPr>
            <p:cNvPr id="63" name="Google Shape;222;p24">
              <a:extLst>
                <a:ext uri="{FF2B5EF4-FFF2-40B4-BE49-F238E27FC236}">
                  <a16:creationId xmlns:a16="http://schemas.microsoft.com/office/drawing/2014/main" id="{2AAE3325-AD68-71AF-3050-0AECA22E6D2C}"/>
                </a:ext>
              </a:extLst>
            </p:cNvPr>
            <p:cNvSpPr txBox="1"/>
            <p:nvPr/>
          </p:nvSpPr>
          <p:spPr>
            <a:xfrm>
              <a:off x="3394364" y="3899974"/>
              <a:ext cx="523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64" name="Google Shape;223;p24">
              <a:extLst>
                <a:ext uri="{FF2B5EF4-FFF2-40B4-BE49-F238E27FC236}">
                  <a16:creationId xmlns:a16="http://schemas.microsoft.com/office/drawing/2014/main" id="{66EB00D9-5A43-ED1E-FCEC-AD59C7D115C5}"/>
                </a:ext>
              </a:extLst>
            </p:cNvPr>
            <p:cNvSpPr txBox="1"/>
            <p:nvPr/>
          </p:nvSpPr>
          <p:spPr>
            <a:xfrm>
              <a:off x="4279515" y="3899974"/>
              <a:ext cx="523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208,865</a:t>
              </a:r>
              <a:endParaRPr sz="600"/>
            </a:p>
          </p:txBody>
        </p:sp>
        <p:sp>
          <p:nvSpPr>
            <p:cNvPr id="65" name="Google Shape;224;p24">
              <a:extLst>
                <a:ext uri="{FF2B5EF4-FFF2-40B4-BE49-F238E27FC236}">
                  <a16:creationId xmlns:a16="http://schemas.microsoft.com/office/drawing/2014/main" id="{E11440F7-310C-CD5F-8106-EAAFBB1DAF5A}"/>
                </a:ext>
              </a:extLst>
            </p:cNvPr>
            <p:cNvSpPr txBox="1"/>
            <p:nvPr/>
          </p:nvSpPr>
          <p:spPr>
            <a:xfrm>
              <a:off x="5083848" y="3899974"/>
              <a:ext cx="6852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руб./кв. м.</a:t>
              </a:r>
              <a:endParaRPr sz="600"/>
            </a:p>
          </p:txBody>
        </p:sp>
        <p:sp>
          <p:nvSpPr>
            <p:cNvPr id="66" name="Google Shape;225;p24">
              <a:extLst>
                <a:ext uri="{FF2B5EF4-FFF2-40B4-BE49-F238E27FC236}">
                  <a16:creationId xmlns:a16="http://schemas.microsoft.com/office/drawing/2014/main" id="{1CF9FFD5-1EBD-9B12-6423-7114BC907731}"/>
                </a:ext>
              </a:extLst>
            </p:cNvPr>
            <p:cNvSpPr txBox="1"/>
            <p:nvPr/>
          </p:nvSpPr>
          <p:spPr>
            <a:xfrm>
              <a:off x="1712576" y="4207968"/>
              <a:ext cx="357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67" name="Google Shape;226;p24">
              <a:extLst>
                <a:ext uri="{FF2B5EF4-FFF2-40B4-BE49-F238E27FC236}">
                  <a16:creationId xmlns:a16="http://schemas.microsoft.com/office/drawing/2014/main" id="{11F20C56-6182-EA99-0CAE-13B05198567A}"/>
                </a:ext>
              </a:extLst>
            </p:cNvPr>
            <p:cNvSpPr txBox="1"/>
            <p:nvPr/>
          </p:nvSpPr>
          <p:spPr>
            <a:xfrm>
              <a:off x="2597727" y="4207968"/>
              <a:ext cx="357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68" name="Google Shape;227;p24">
              <a:extLst>
                <a:ext uri="{FF2B5EF4-FFF2-40B4-BE49-F238E27FC236}">
                  <a16:creationId xmlns:a16="http://schemas.microsoft.com/office/drawing/2014/main" id="{4D597D96-7296-9C27-445C-068E8429C841}"/>
                </a:ext>
              </a:extLst>
            </p:cNvPr>
            <p:cNvSpPr txBox="1"/>
            <p:nvPr/>
          </p:nvSpPr>
          <p:spPr>
            <a:xfrm>
              <a:off x="3482879" y="4207968"/>
              <a:ext cx="357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69" name="Google Shape;228;p24">
              <a:extLst>
                <a:ext uri="{FF2B5EF4-FFF2-40B4-BE49-F238E27FC236}">
                  <a16:creationId xmlns:a16="http://schemas.microsoft.com/office/drawing/2014/main" id="{409ECDE2-B1E8-0E56-A811-CC52793B3856}"/>
                </a:ext>
              </a:extLst>
            </p:cNvPr>
            <p:cNvSpPr txBox="1"/>
            <p:nvPr/>
          </p:nvSpPr>
          <p:spPr>
            <a:xfrm>
              <a:off x="4368030" y="4207968"/>
              <a:ext cx="3579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</a:t>
              </a:r>
              <a:endParaRPr sz="600"/>
            </a:p>
          </p:txBody>
        </p:sp>
        <p:sp>
          <p:nvSpPr>
            <p:cNvPr id="70" name="Google Shape;229;p24">
              <a:extLst>
                <a:ext uri="{FF2B5EF4-FFF2-40B4-BE49-F238E27FC236}">
                  <a16:creationId xmlns:a16="http://schemas.microsoft.com/office/drawing/2014/main" id="{C630FF8F-C574-EB03-DAF4-D49BEEDF6664}"/>
                </a:ext>
              </a:extLst>
            </p:cNvPr>
            <p:cNvSpPr txBox="1"/>
            <p:nvPr/>
          </p:nvSpPr>
          <p:spPr>
            <a:xfrm>
              <a:off x="5122333" y="4207968"/>
              <a:ext cx="6195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руб./кв. м.</a:t>
              </a:r>
              <a:endParaRPr sz="600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F315068F-9D2D-08AA-23AC-3ACAD4FE3276}"/>
              </a:ext>
            </a:extLst>
          </p:cNvPr>
          <p:cNvGrpSpPr/>
          <p:nvPr/>
        </p:nvGrpSpPr>
        <p:grpSpPr>
          <a:xfrm>
            <a:off x="6342801" y="612347"/>
            <a:ext cx="2531070" cy="1659541"/>
            <a:chOff x="7564012" y="2321954"/>
            <a:chExt cx="3407369" cy="2234101"/>
          </a:xfrm>
        </p:grpSpPr>
        <p:pic>
          <p:nvPicPr>
            <p:cNvPr id="19" name="Google Shape;177;p24" descr="Image 17">
              <a:extLst>
                <a:ext uri="{FF2B5EF4-FFF2-40B4-BE49-F238E27FC236}">
                  <a16:creationId xmlns:a16="http://schemas.microsoft.com/office/drawing/2014/main" id="{FAC58A7B-0180-D1A9-C183-BA100F09BF5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4012" y="2321954"/>
              <a:ext cx="2234100" cy="2234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8;p24" descr="Image 18">
              <a:extLst>
                <a:ext uri="{FF2B5EF4-FFF2-40B4-BE49-F238E27FC236}">
                  <a16:creationId xmlns:a16="http://schemas.microsoft.com/office/drawing/2014/main" id="{9F2FC98A-2C0C-E4AF-15BA-97C978608AF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8501" y="3569217"/>
              <a:ext cx="534938" cy="192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9;p24" descr="Image 19">
              <a:extLst>
                <a:ext uri="{FF2B5EF4-FFF2-40B4-BE49-F238E27FC236}">
                  <a16:creationId xmlns:a16="http://schemas.microsoft.com/office/drawing/2014/main" id="{9D1D90F2-628C-E57C-81DA-CAEA3870D1B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8501" y="3815612"/>
              <a:ext cx="592667" cy="192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0;p24" descr="Image 20">
              <a:extLst>
                <a:ext uri="{FF2B5EF4-FFF2-40B4-BE49-F238E27FC236}">
                  <a16:creationId xmlns:a16="http://schemas.microsoft.com/office/drawing/2014/main" id="{63E42AF3-9E3B-7334-A50D-F260F5FA3A7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8502" y="4062007"/>
              <a:ext cx="515697" cy="192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230;p24">
              <a:extLst>
                <a:ext uri="{FF2B5EF4-FFF2-40B4-BE49-F238E27FC236}">
                  <a16:creationId xmlns:a16="http://schemas.microsoft.com/office/drawing/2014/main" id="{6A71B5C0-12B8-640B-EFDE-B9E1D0B14F40}"/>
                </a:ext>
              </a:extLst>
            </p:cNvPr>
            <p:cNvSpPr txBox="1"/>
            <p:nvPr/>
          </p:nvSpPr>
          <p:spPr>
            <a:xfrm>
              <a:off x="8897470" y="2403392"/>
              <a:ext cx="1952497" cy="4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7692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4"/>
                </a:buClr>
                <a:buSzPts val="1100"/>
                <a:buFont typeface="Montserrat"/>
                <a:buNone/>
              </a:pPr>
              <a:r>
                <a:rPr lang="ru" sz="900" b="0" i="0" u="none" strike="noStrike" cap="none" dirty="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Распределение лотов по классам:</a:t>
              </a:r>
              <a:endParaRPr sz="300" dirty="0"/>
            </a:p>
          </p:txBody>
        </p:sp>
        <p:sp>
          <p:nvSpPr>
            <p:cNvPr id="72" name="Google Shape;231;p24">
              <a:extLst>
                <a:ext uri="{FF2B5EF4-FFF2-40B4-BE49-F238E27FC236}">
                  <a16:creationId xmlns:a16="http://schemas.microsoft.com/office/drawing/2014/main" id="{0990157D-6539-8D66-EDF8-B34A68D1F1A6}"/>
                </a:ext>
              </a:extLst>
            </p:cNvPr>
            <p:cNvSpPr txBox="1"/>
            <p:nvPr/>
          </p:nvSpPr>
          <p:spPr>
            <a:xfrm>
              <a:off x="8619066" y="3765677"/>
              <a:ext cx="276167" cy="133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"/>
                <a:buNone/>
              </a:pPr>
              <a:r>
                <a:rPr lang="ru" sz="70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47%</a:t>
              </a:r>
              <a:endParaRPr sz="600"/>
            </a:p>
          </p:txBody>
        </p:sp>
        <p:sp>
          <p:nvSpPr>
            <p:cNvPr id="73" name="Google Shape;232;p24">
              <a:extLst>
                <a:ext uri="{FF2B5EF4-FFF2-40B4-BE49-F238E27FC236}">
                  <a16:creationId xmlns:a16="http://schemas.microsoft.com/office/drawing/2014/main" id="{9D5771C1-16D5-6A98-4C3C-7E7734E29C0E}"/>
                </a:ext>
              </a:extLst>
            </p:cNvPr>
            <p:cNvSpPr txBox="1"/>
            <p:nvPr/>
          </p:nvSpPr>
          <p:spPr>
            <a:xfrm>
              <a:off x="8274419" y="3011091"/>
              <a:ext cx="545953" cy="162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"/>
                <a:buNone/>
              </a:pPr>
              <a:r>
                <a:rPr lang="ru" sz="7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46.2%</a:t>
              </a:r>
              <a:endParaRPr sz="600" dirty="0"/>
            </a:p>
          </p:txBody>
        </p:sp>
        <p:sp>
          <p:nvSpPr>
            <p:cNvPr id="74" name="Google Shape;233;p24">
              <a:extLst>
                <a:ext uri="{FF2B5EF4-FFF2-40B4-BE49-F238E27FC236}">
                  <a16:creationId xmlns:a16="http://schemas.microsoft.com/office/drawing/2014/main" id="{35FE7040-476A-78C7-294C-5614D7697A3F}"/>
                </a:ext>
              </a:extLst>
            </p:cNvPr>
            <p:cNvSpPr txBox="1"/>
            <p:nvPr/>
          </p:nvSpPr>
          <p:spPr>
            <a:xfrm>
              <a:off x="9054028" y="3063607"/>
              <a:ext cx="545953" cy="162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3D3A3A"/>
                </a:buClr>
                <a:buSzPts val="700"/>
                <a:buFont typeface="Montserrat"/>
                <a:buNone/>
              </a:pPr>
              <a:r>
                <a:rPr lang="ru" sz="700" b="1" i="0" u="none" strike="noStrike" cap="none" dirty="0">
                  <a:solidFill>
                    <a:srgbClr val="3D3A3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6.8%</a:t>
              </a:r>
              <a:endParaRPr sz="600" dirty="0"/>
            </a:p>
          </p:txBody>
        </p:sp>
        <p:sp>
          <p:nvSpPr>
            <p:cNvPr id="75" name="Google Shape;234;p24">
              <a:extLst>
                <a:ext uri="{FF2B5EF4-FFF2-40B4-BE49-F238E27FC236}">
                  <a16:creationId xmlns:a16="http://schemas.microsoft.com/office/drawing/2014/main" id="{88A8CB79-E0B2-0B07-2275-6F0FFD9C58E7}"/>
                </a:ext>
              </a:extLst>
            </p:cNvPr>
            <p:cNvSpPr txBox="1"/>
            <p:nvPr/>
          </p:nvSpPr>
          <p:spPr>
            <a:xfrm>
              <a:off x="10210894" y="3569217"/>
              <a:ext cx="760487" cy="199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Montserrat"/>
                <a:buNone/>
              </a:pPr>
              <a:r>
                <a:rPr lang="ru" sz="7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Эконом</a:t>
              </a:r>
              <a:endParaRPr sz="600" dirty="0"/>
            </a:p>
          </p:txBody>
        </p:sp>
        <p:sp>
          <p:nvSpPr>
            <p:cNvPr id="76" name="Google Shape;235;p24">
              <a:extLst>
                <a:ext uri="{FF2B5EF4-FFF2-40B4-BE49-F238E27FC236}">
                  <a16:creationId xmlns:a16="http://schemas.microsoft.com/office/drawing/2014/main" id="{4CE06A1A-C24C-8C3E-F964-10C441403D30}"/>
                </a:ext>
              </a:extLst>
            </p:cNvPr>
            <p:cNvSpPr txBox="1"/>
            <p:nvPr/>
          </p:nvSpPr>
          <p:spPr>
            <a:xfrm>
              <a:off x="10210895" y="3815612"/>
              <a:ext cx="592668" cy="199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Montserrat"/>
                <a:buNone/>
              </a:pPr>
              <a:r>
                <a:rPr lang="ru" sz="7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Комфорт</a:t>
              </a:r>
              <a:endParaRPr sz="600" dirty="0"/>
            </a:p>
          </p:txBody>
        </p:sp>
        <p:sp>
          <p:nvSpPr>
            <p:cNvPr id="77" name="Google Shape;236;p24">
              <a:extLst>
                <a:ext uri="{FF2B5EF4-FFF2-40B4-BE49-F238E27FC236}">
                  <a16:creationId xmlns:a16="http://schemas.microsoft.com/office/drawing/2014/main" id="{508D5B78-DC9B-DCCB-6FA6-C301023F7273}"/>
                </a:ext>
              </a:extLst>
            </p:cNvPr>
            <p:cNvSpPr txBox="1"/>
            <p:nvPr/>
          </p:nvSpPr>
          <p:spPr>
            <a:xfrm>
              <a:off x="10210895" y="4062007"/>
              <a:ext cx="592668" cy="199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Montserrat"/>
                <a:buNone/>
              </a:pPr>
              <a:r>
                <a:rPr lang="ru" sz="7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Бизнес</a:t>
              </a:r>
              <a:endParaRPr sz="600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9953F82-0106-421B-BC8A-01FFFDE802CD}"/>
              </a:ext>
            </a:extLst>
          </p:cNvPr>
          <p:cNvSpPr txBox="1"/>
          <p:nvPr/>
        </p:nvSpPr>
        <p:spPr>
          <a:xfrm>
            <a:off x="3378136" y="593432"/>
            <a:ext cx="3358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Анализ рынка жилой недвижимости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F3EC6D8-6A6E-59F7-E22F-893B7144D1B7}"/>
              </a:ext>
            </a:extLst>
          </p:cNvPr>
          <p:cNvSpPr txBox="1"/>
          <p:nvPr/>
        </p:nvSpPr>
        <p:spPr>
          <a:xfrm>
            <a:off x="3381682" y="1271305"/>
            <a:ext cx="296124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1000" b="0" i="0" u="none" strike="noStrike" dirty="0">
                <a:solidFill>
                  <a:schemeClr val="tx1"/>
                </a:solidFill>
                <a:effectLst/>
                <a:latin typeface="Montserrat" pitchFamily="2" charset="0"/>
              </a:rPr>
              <a:t>Средняя стоимость жилья в новостройках в Крыму в 2 с раза ниже, чем в Краснодарском Крае </a:t>
            </a:r>
          </a:p>
          <a:p>
            <a:pPr rtl="0"/>
            <a:r>
              <a:rPr lang="ru-RU" sz="1000" b="0" i="0" u="none" strike="noStrike" dirty="0">
                <a:solidFill>
                  <a:schemeClr val="tx1"/>
                </a:solidFill>
                <a:effectLst/>
                <a:latin typeface="Montserrat" pitchFamily="2" charset="0"/>
              </a:rPr>
              <a:t>–</a:t>
            </a:r>
            <a:r>
              <a:rPr lang="ru-RU" sz="10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ru-RU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144</a:t>
            </a:r>
            <a:r>
              <a:rPr lang="ru-RU" sz="10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 тыс. руб./кв. м. </a:t>
            </a:r>
          </a:p>
          <a:p>
            <a:pPr rtl="0"/>
            <a:r>
              <a:rPr lang="ru-RU" sz="1000" b="0" i="0" u="none" strike="noStrike" dirty="0">
                <a:solidFill>
                  <a:schemeClr val="tx1"/>
                </a:solidFill>
                <a:effectLst/>
                <a:latin typeface="Montserrat" pitchFamily="2" charset="0"/>
              </a:rPr>
              <a:t>против </a:t>
            </a:r>
            <a:r>
              <a:rPr lang="ru-RU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300</a:t>
            </a:r>
            <a:r>
              <a:rPr lang="ru-RU" sz="10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тыс.</a:t>
            </a:r>
            <a:r>
              <a:rPr lang="ru-RU" sz="10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Montserrat" pitchFamily="2" charset="0"/>
              </a:rPr>
              <a:t> руб./кв. м.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34B7B61-AC3C-D9AC-AD0F-258B685353DC}"/>
              </a:ext>
            </a:extLst>
          </p:cNvPr>
          <p:cNvSpPr txBox="1"/>
          <p:nvPr/>
        </p:nvSpPr>
        <p:spPr>
          <a:xfrm>
            <a:off x="256674" y="4797302"/>
            <a:ext cx="34531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 </a:t>
            </a:r>
            <a:r>
              <a:rPr lang="ru-RU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«Проект развития территорий в р. Крым»</a:t>
            </a:r>
          </a:p>
        </p:txBody>
      </p:sp>
    </p:spTree>
    <p:extLst>
      <p:ext uri="{BB962C8B-B14F-4D97-AF65-F5344CB8AC3E}">
        <p14:creationId xmlns:p14="http://schemas.microsoft.com/office/powerpoint/2010/main" val="308598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76BD4-F5E7-7C37-79E5-70C3ADB5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C46784-84E0-24C8-6400-1D1B91FF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Емкость рынка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57ED8AD1-9A24-A4A7-4581-9330187079D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C939BB-7BE2-A12A-3675-B47B41348699}"/>
              </a:ext>
            </a:extLst>
          </p:cNvPr>
          <p:cNvSpPr/>
          <p:nvPr/>
        </p:nvSpPr>
        <p:spPr>
          <a:xfrm>
            <a:off x="-1" y="537329"/>
            <a:ext cx="3522847" cy="424694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r">
              <a:spcBef>
                <a:spcPts val="600"/>
              </a:spcBef>
            </a:pPr>
            <a:r>
              <a:rPr lang="ru-RU" sz="2000" b="1" dirty="0">
                <a:latin typeface="Montserrat" pitchFamily="2" charset="0"/>
              </a:rPr>
              <a:t>Анализ рынка и конкурентов по отдельным сегментам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817A1A9-7FF3-CDF4-56AC-19EBA81D0319}"/>
              </a:ext>
            </a:extLst>
          </p:cNvPr>
          <p:cNvSpPr txBox="1"/>
          <p:nvPr/>
        </p:nvSpPr>
        <p:spPr>
          <a:xfrm>
            <a:off x="3915727" y="801542"/>
            <a:ext cx="4572000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жилая недвижимость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отельная недвижимость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торговая недвижимость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офисная недвижимость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индустриальная недвижимость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endParaRPr lang="ru-RU" sz="1400" dirty="0">
              <a:latin typeface="Montserrat" pitchFamily="2" charset="0"/>
            </a:endParaRP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социальные объекты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медицина образование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спорт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досуг</a:t>
            </a:r>
          </a:p>
          <a:p>
            <a:pPr>
              <a:spcBef>
                <a:spcPts val="900"/>
              </a:spcBef>
              <a:buClr>
                <a:schemeClr val="accent1"/>
              </a:buClr>
            </a:pPr>
            <a:endParaRPr lang="ru-RU" sz="1400" dirty="0">
              <a:latin typeface="Montserrat" pitchFamily="2" charset="0"/>
            </a:endParaRPr>
          </a:p>
          <a:p>
            <a:pPr>
              <a:spcBef>
                <a:spcPts val="900"/>
              </a:spcBef>
              <a:buClr>
                <a:schemeClr val="accent1"/>
              </a:buClr>
            </a:pPr>
            <a:r>
              <a:rPr lang="ru-RU" sz="1400" dirty="0">
                <a:latin typeface="Montserrat" pitchFamily="2" charset="0"/>
              </a:rPr>
              <a:t>рынок мест приложения труда</a:t>
            </a:r>
          </a:p>
        </p:txBody>
      </p:sp>
      <p:pic>
        <p:nvPicPr>
          <p:cNvPr id="86" name="Рисунок 85" descr="Труд со сплошной заливкой">
            <a:extLst>
              <a:ext uri="{FF2B5EF4-FFF2-40B4-BE49-F238E27FC236}">
                <a16:creationId xmlns:a16="http://schemas.microsoft.com/office/drawing/2014/main" id="{A3558982-185C-F3D9-FE43-0C74B709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46303" y="4434446"/>
            <a:ext cx="288000" cy="288000"/>
          </a:xfrm>
          <a:prstGeom prst="rect">
            <a:avLst/>
          </a:prstGeom>
        </p:spPr>
      </p:pic>
      <p:pic>
        <p:nvPicPr>
          <p:cNvPr id="88" name="Рисунок 87" descr="Дирижер женский со сплошной заливкой">
            <a:extLst>
              <a:ext uri="{FF2B5EF4-FFF2-40B4-BE49-F238E27FC236}">
                <a16:creationId xmlns:a16="http://schemas.microsoft.com/office/drawing/2014/main" id="{00312281-8BBB-F992-37BC-4DDE664C6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63758" y="3798222"/>
            <a:ext cx="288000" cy="288000"/>
          </a:xfrm>
          <a:prstGeom prst="rect">
            <a:avLst/>
          </a:prstGeom>
        </p:spPr>
      </p:pic>
      <p:pic>
        <p:nvPicPr>
          <p:cNvPr id="90" name="Рисунок 89" descr="Футбольный мяч со сплошной заливкой">
            <a:extLst>
              <a:ext uri="{FF2B5EF4-FFF2-40B4-BE49-F238E27FC236}">
                <a16:creationId xmlns:a16="http://schemas.microsoft.com/office/drawing/2014/main" id="{713F1776-AC74-3B3D-CA4C-3C9E2F214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646303" y="3438010"/>
            <a:ext cx="288000" cy="288000"/>
          </a:xfrm>
          <a:prstGeom prst="rect">
            <a:avLst/>
          </a:prstGeom>
        </p:spPr>
      </p:pic>
      <p:pic>
        <p:nvPicPr>
          <p:cNvPr id="92" name="Рисунок 91" descr="Медицина со сплошной заливкой">
            <a:extLst>
              <a:ext uri="{FF2B5EF4-FFF2-40B4-BE49-F238E27FC236}">
                <a16:creationId xmlns:a16="http://schemas.microsoft.com/office/drawing/2014/main" id="{E0E84753-78C7-F2BE-3D62-2F8698856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646303" y="3093743"/>
            <a:ext cx="288000" cy="288000"/>
          </a:xfrm>
          <a:prstGeom prst="rect">
            <a:avLst/>
          </a:prstGeom>
        </p:spPr>
      </p:pic>
      <p:pic>
        <p:nvPicPr>
          <p:cNvPr id="94" name="Рисунок 93" descr="Школьный класс со сплошной заливкой">
            <a:extLst>
              <a:ext uri="{FF2B5EF4-FFF2-40B4-BE49-F238E27FC236}">
                <a16:creationId xmlns:a16="http://schemas.microsoft.com/office/drawing/2014/main" id="{D6F2BD2D-52D7-E365-CB0E-0D1FACAAC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303" y="2779413"/>
            <a:ext cx="288000" cy="288000"/>
          </a:xfrm>
          <a:prstGeom prst="rect">
            <a:avLst/>
          </a:prstGeom>
        </p:spPr>
      </p:pic>
      <p:pic>
        <p:nvPicPr>
          <p:cNvPr id="96" name="Рисунок 95" descr="Склад со сплошной заливкой">
            <a:extLst>
              <a:ext uri="{FF2B5EF4-FFF2-40B4-BE49-F238E27FC236}">
                <a16:creationId xmlns:a16="http://schemas.microsoft.com/office/drawing/2014/main" id="{8A5E11D5-D41B-5661-0578-CC8F9B4DEF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664879" y="2111345"/>
            <a:ext cx="288000" cy="288000"/>
          </a:xfrm>
          <a:prstGeom prst="rect">
            <a:avLst/>
          </a:prstGeom>
        </p:spPr>
      </p:pic>
      <p:pic>
        <p:nvPicPr>
          <p:cNvPr id="98" name="Рисунок 97" descr="Здание со сплошной заливкой">
            <a:extLst>
              <a:ext uri="{FF2B5EF4-FFF2-40B4-BE49-F238E27FC236}">
                <a16:creationId xmlns:a16="http://schemas.microsoft.com/office/drawing/2014/main" id="{B5F1446F-DBCE-14E5-9169-4F087CCE63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652042" y="1158190"/>
            <a:ext cx="288000" cy="288000"/>
          </a:xfrm>
          <a:prstGeom prst="rect">
            <a:avLst/>
          </a:prstGeom>
        </p:spPr>
      </p:pic>
      <p:pic>
        <p:nvPicPr>
          <p:cNvPr id="100" name="Рисунок 99" descr="Картотечный шкаф (архив) со сплошной заливкой">
            <a:extLst>
              <a:ext uri="{FF2B5EF4-FFF2-40B4-BE49-F238E27FC236}">
                <a16:creationId xmlns:a16="http://schemas.microsoft.com/office/drawing/2014/main" id="{5BF0311D-CB2C-77DF-4325-F118FF27E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664879" y="1807671"/>
            <a:ext cx="288000" cy="288000"/>
          </a:xfrm>
          <a:prstGeom prst="rect">
            <a:avLst/>
          </a:prstGeom>
        </p:spPr>
      </p:pic>
      <p:pic>
        <p:nvPicPr>
          <p:cNvPr id="102" name="Рисунок 101" descr="Тележка для покупок со сплошной заливкой">
            <a:extLst>
              <a:ext uri="{FF2B5EF4-FFF2-40B4-BE49-F238E27FC236}">
                <a16:creationId xmlns:a16="http://schemas.microsoft.com/office/drawing/2014/main" id="{C573626B-785A-835A-6573-8DC6C1590F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652042" y="1504342"/>
            <a:ext cx="288000" cy="288000"/>
          </a:xfrm>
          <a:prstGeom prst="rect">
            <a:avLst/>
          </a:prstGeom>
        </p:spPr>
      </p:pic>
      <p:pic>
        <p:nvPicPr>
          <p:cNvPr id="104" name="Рисунок 103" descr="Дом со сплошной заливкой">
            <a:extLst>
              <a:ext uri="{FF2B5EF4-FFF2-40B4-BE49-F238E27FC236}">
                <a16:creationId xmlns:a16="http://schemas.microsoft.com/office/drawing/2014/main" id="{9ABDF2D4-A220-2259-A070-4ADC788C87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633695" y="797828"/>
            <a:ext cx="288000" cy="288000"/>
          </a:xfrm>
          <a:prstGeom prst="rect">
            <a:avLst/>
          </a:prstGeom>
        </p:spPr>
      </p:pic>
      <p:pic>
        <p:nvPicPr>
          <p:cNvPr id="105" name="Google Shape;97;p18" descr="Image 1">
            <a:extLst>
              <a:ext uri="{FF2B5EF4-FFF2-40B4-BE49-F238E27FC236}">
                <a16:creationId xmlns:a16="http://schemas.microsoft.com/office/drawing/2014/main" id="{DA562072-F20A-2D87-CA67-941750162650}"/>
              </a:ext>
            </a:extLst>
          </p:cNvPr>
          <p:cNvPicPr preferRelativeResize="0"/>
          <p:nvPr/>
        </p:nvPicPr>
        <p:blipFill rotWithShape="1">
          <a:blip r:embed="rId2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50" y="3272589"/>
            <a:ext cx="2300149" cy="1870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98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47543-7FF7-7CDB-D166-43872529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1AA2313-3F58-7C02-1BAE-A379B5B8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99" y="100798"/>
            <a:ext cx="5406505" cy="443401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Проверка гипотез и формирование продукта 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BB16A72E-6D18-18C7-84DE-2A4A44B8E29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463661-437B-0E08-AC3D-AB6EA59009A5}"/>
              </a:ext>
            </a:extLst>
          </p:cNvPr>
          <p:cNvSpPr/>
          <p:nvPr/>
        </p:nvSpPr>
        <p:spPr>
          <a:xfrm>
            <a:off x="5133474" y="541491"/>
            <a:ext cx="4010526" cy="416199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ru-RU" sz="1200" b="1" dirty="0">
              <a:latin typeface="Montserrat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11F389-0C68-C29A-FCD4-371A394A39F7}"/>
              </a:ext>
            </a:extLst>
          </p:cNvPr>
          <p:cNvSpPr txBox="1"/>
          <p:nvPr/>
        </p:nvSpPr>
        <p:spPr>
          <a:xfrm>
            <a:off x="424800" y="652500"/>
            <a:ext cx="4147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1"/>
                </a:solidFill>
                <a:latin typeface="Montserrat" pitchFamily="2" charset="0"/>
              </a:rPr>
              <a:t>Формирование продукта </a:t>
            </a:r>
            <a:r>
              <a:rPr lang="ru-RU" sz="1050" b="1" dirty="0">
                <a:solidFill>
                  <a:schemeClr val="bg2"/>
                </a:solidFill>
                <a:latin typeface="Montserrat" pitchFamily="2" charset="0"/>
              </a:rPr>
              <a:t>основывается на сформированных в ходе анализа </a:t>
            </a:r>
            <a:r>
              <a:rPr lang="ru-RU" sz="1050" b="1" dirty="0">
                <a:solidFill>
                  <a:schemeClr val="accent1"/>
                </a:solidFill>
                <a:latin typeface="Montserrat" pitchFamily="2" charset="0"/>
              </a:rPr>
              <a:t>гипотезах</a:t>
            </a:r>
            <a:endParaRPr lang="ru-RU" sz="1050" dirty="0">
              <a:latin typeface="Montserra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1072220-53E8-0A6A-8802-8B42F7C3922E}"/>
              </a:ext>
            </a:extLst>
          </p:cNvPr>
          <p:cNvSpPr txBox="1"/>
          <p:nvPr/>
        </p:nvSpPr>
        <p:spPr>
          <a:xfrm>
            <a:off x="424800" y="4378215"/>
            <a:ext cx="215766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accent1"/>
                </a:solidFill>
                <a:latin typeface="Montserrat" pitchFamily="2" charset="0"/>
              </a:rPr>
              <a:t>ОТСУТСВИЕ СЕГМЕНТА</a:t>
            </a:r>
          </a:p>
          <a:p>
            <a:pPr algn="ctr"/>
            <a:r>
              <a:rPr lang="ru-RU" sz="1050" dirty="0">
                <a:solidFill>
                  <a:schemeClr val="accent1"/>
                </a:solidFill>
                <a:latin typeface="Montserrat" pitchFamily="2" charset="0"/>
              </a:rPr>
              <a:t>на рассматриваемом рынке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86AA1CA-68C8-A90B-6812-5438AB374D95}"/>
              </a:ext>
            </a:extLst>
          </p:cNvPr>
          <p:cNvSpPr txBox="1"/>
          <p:nvPr/>
        </p:nvSpPr>
        <p:spPr>
          <a:xfrm>
            <a:off x="2931693" y="4462853"/>
            <a:ext cx="1640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accent1"/>
                </a:solidFill>
                <a:latin typeface="Montserrat" pitchFamily="2" charset="0"/>
              </a:rPr>
              <a:t>ОТСУТВИЕ СПРОСА</a:t>
            </a:r>
            <a:endParaRPr lang="ru-RU" sz="1050" b="1" dirty="0">
              <a:solidFill>
                <a:schemeClr val="accent1"/>
              </a:solidFill>
            </a:endParaRPr>
          </a:p>
        </p:txBody>
      </p:sp>
      <p:pic>
        <p:nvPicPr>
          <p:cNvPr id="89" name="Рисунок 88" descr="Изображение выглядит как символ, Графика, апельсин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510C761E-23FA-CCC9-6AF4-DB9A12155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20" y="4462853"/>
            <a:ext cx="240632" cy="24063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64A008E-4E1F-0952-07D6-2219BC4130E2}"/>
              </a:ext>
            </a:extLst>
          </p:cNvPr>
          <p:cNvSpPr txBox="1"/>
          <p:nvPr/>
        </p:nvSpPr>
        <p:spPr>
          <a:xfrm>
            <a:off x="424800" y="1602254"/>
            <a:ext cx="4446360" cy="22006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</a:rPr>
              <a:t>Факторы формирования продукта (выбора сегмента и класса):</a:t>
            </a:r>
          </a:p>
          <a:p>
            <a:pPr marL="358775">
              <a:spcBef>
                <a:spcPts val="1800"/>
              </a:spcBef>
              <a:buClr>
                <a:schemeClr val="accent1"/>
              </a:buClr>
            </a:pPr>
            <a:r>
              <a:rPr lang="ru-RU" sz="1100" b="1" dirty="0">
                <a:solidFill>
                  <a:schemeClr val="accent1"/>
                </a:solidFill>
                <a:latin typeface="Montserrat" pitchFamily="2" charset="0"/>
              </a:rPr>
              <a:t>Ядро</a:t>
            </a:r>
            <a:r>
              <a:rPr lang="ru-RU" sz="1100" dirty="0">
                <a:latin typeface="Montserrat" pitchFamily="2" charset="0"/>
              </a:rPr>
              <a:t>, выбранное из быстро-растущих рынков</a:t>
            </a:r>
            <a:r>
              <a:rPr lang="ru-RU" sz="1100" b="1" dirty="0">
                <a:solidFill>
                  <a:schemeClr val="accent1"/>
                </a:solidFill>
                <a:latin typeface="Montserrat" pitchFamily="2" charset="0"/>
              </a:rPr>
              <a:t> </a:t>
            </a:r>
          </a:p>
          <a:p>
            <a:pPr marL="358775">
              <a:spcBef>
                <a:spcPts val="1800"/>
              </a:spcBef>
              <a:buClr>
                <a:schemeClr val="accent1"/>
              </a:buClr>
            </a:pPr>
            <a:r>
              <a:rPr lang="ru-RU" sz="1100" b="1" dirty="0">
                <a:solidFill>
                  <a:schemeClr val="accent1"/>
                </a:solidFill>
                <a:latin typeface="Montserrat" pitchFamily="2" charset="0"/>
              </a:rPr>
              <a:t>Цели</a:t>
            </a:r>
            <a:r>
              <a:rPr lang="ru-RU" sz="1100" dirty="0">
                <a:latin typeface="Montserrat" pitchFamily="2" charset="0"/>
              </a:rPr>
              <a:t> государства и субъекта</a:t>
            </a:r>
          </a:p>
          <a:p>
            <a:pPr marL="358775">
              <a:spcBef>
                <a:spcPts val="1800"/>
              </a:spcBef>
              <a:buClr>
                <a:schemeClr val="accent1"/>
              </a:buClr>
            </a:pPr>
            <a:r>
              <a:rPr lang="ru-RU" sz="1100" b="1" dirty="0">
                <a:solidFill>
                  <a:schemeClr val="accent1"/>
                </a:solidFill>
                <a:latin typeface="Montserrat" pitchFamily="2" charset="0"/>
              </a:rPr>
              <a:t>Емкость</a:t>
            </a:r>
            <a:r>
              <a:rPr lang="ru-RU" sz="1100" dirty="0">
                <a:latin typeface="Montserrat" pitchFamily="2" charset="0"/>
              </a:rPr>
              <a:t> рынка</a:t>
            </a:r>
          </a:p>
          <a:p>
            <a:pPr marL="358775">
              <a:spcBef>
                <a:spcPts val="1800"/>
              </a:spcBef>
            </a:pPr>
            <a:r>
              <a:rPr lang="ru-RU" sz="1100" dirty="0">
                <a:latin typeface="Montserrat" pitchFamily="2" charset="0"/>
              </a:rPr>
              <a:t>Анализ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косвенных признаков </a:t>
            </a:r>
            <a:r>
              <a:rPr lang="ru-RU" sz="1100" dirty="0">
                <a:latin typeface="Montserrat" pitchFamily="2" charset="0"/>
              </a:rPr>
              <a:t>–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проверка гипотез </a:t>
            </a:r>
            <a:r>
              <a:rPr lang="ru-RU" sz="1100" dirty="0">
                <a:latin typeface="Montserrat" pitchFamily="2" charset="0"/>
              </a:rPr>
              <a:t>с помощью неочевидных факторов</a:t>
            </a:r>
          </a:p>
        </p:txBody>
      </p:sp>
      <p:pic>
        <p:nvPicPr>
          <p:cNvPr id="94" name="Рисунок 93" descr="Цель со сплошной заливкой">
            <a:extLst>
              <a:ext uri="{FF2B5EF4-FFF2-40B4-BE49-F238E27FC236}">
                <a16:creationId xmlns:a16="http://schemas.microsoft.com/office/drawing/2014/main" id="{4816339D-CBB3-B205-4ECF-10C253C20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4799" y="2098352"/>
            <a:ext cx="360000" cy="360000"/>
          </a:xfrm>
          <a:prstGeom prst="rect">
            <a:avLst/>
          </a:prstGeom>
        </p:spPr>
      </p:pic>
      <p:pic>
        <p:nvPicPr>
          <p:cNvPr id="96" name="Рисунок 95" descr="В яблочко со сплошной заливкой">
            <a:extLst>
              <a:ext uri="{FF2B5EF4-FFF2-40B4-BE49-F238E27FC236}">
                <a16:creationId xmlns:a16="http://schemas.microsoft.com/office/drawing/2014/main" id="{60E596EE-00BF-BF52-168A-7126EF6D3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4799" y="2511830"/>
            <a:ext cx="360000" cy="360000"/>
          </a:xfrm>
          <a:prstGeom prst="rect">
            <a:avLst/>
          </a:prstGeom>
        </p:spPr>
      </p:pic>
      <p:pic>
        <p:nvPicPr>
          <p:cNvPr id="98" name="Рисунок 97" descr="Корзина для покупок со сплошной заливкой">
            <a:extLst>
              <a:ext uri="{FF2B5EF4-FFF2-40B4-BE49-F238E27FC236}">
                <a16:creationId xmlns:a16="http://schemas.microsoft.com/office/drawing/2014/main" id="{EA9124D6-E779-228B-B661-B826C244B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4799" y="2870758"/>
            <a:ext cx="360000" cy="360000"/>
          </a:xfrm>
          <a:prstGeom prst="rect">
            <a:avLst/>
          </a:prstGeom>
        </p:spPr>
      </p:pic>
      <p:pic>
        <p:nvPicPr>
          <p:cNvPr id="100" name="Рисунок 99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6BBD001C-BAD0-16AD-E37C-F2895DC26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4799" y="3389378"/>
            <a:ext cx="360000" cy="3600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45032A6-8936-EBEE-D7BC-2680583E72B0}"/>
              </a:ext>
            </a:extLst>
          </p:cNvPr>
          <p:cNvSpPr txBox="1"/>
          <p:nvPr/>
        </p:nvSpPr>
        <p:spPr>
          <a:xfrm>
            <a:off x="5133473" y="3749378"/>
            <a:ext cx="3673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chemeClr val="accent1"/>
                </a:solidFill>
                <a:latin typeface="Montserrat" pitchFamily="2" charset="0"/>
              </a:rPr>
              <a:t>ЖК «Резиденция», Курган</a:t>
            </a:r>
          </a:p>
          <a:p>
            <a:r>
              <a:rPr lang="ru-RU" sz="800" dirty="0">
                <a:solidFill>
                  <a:schemeClr val="accent1"/>
                </a:solidFill>
                <a:latin typeface="Montserrat" pitchFamily="2" charset="0"/>
              </a:rPr>
              <a:t>Застройщик: «Брусника»</a:t>
            </a:r>
          </a:p>
          <a:p>
            <a:endParaRPr lang="ru-RU" sz="800" dirty="0">
              <a:latin typeface="Montserrat" pitchFamily="2" charset="0"/>
            </a:endParaRPr>
          </a:p>
          <a:p>
            <a:r>
              <a:rPr lang="ru-RU" sz="800" dirty="0">
                <a:latin typeface="Montserrat" pitchFamily="2" charset="0"/>
              </a:rPr>
              <a:t>причина выбора сегмента: </a:t>
            </a:r>
            <a:r>
              <a:rPr lang="ru-RU" sz="800" dirty="0">
                <a:solidFill>
                  <a:schemeClr val="accent1"/>
                </a:solidFill>
                <a:latin typeface="Montserrat" pitchFamily="2" charset="0"/>
              </a:rPr>
              <a:t>наличие инфраструктуры и отсутствие качественного предложения </a:t>
            </a:r>
            <a:r>
              <a:rPr lang="ru-RU" sz="800" dirty="0">
                <a:latin typeface="Montserrat" pitchFamily="2" charset="0"/>
              </a:rPr>
              <a:t>на рынке формируют конкурентное преимущество и возможность переманивания аудитории.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BC1F309-7433-6803-AD40-8A6A3AB6DE6F}"/>
              </a:ext>
            </a:extLst>
          </p:cNvPr>
          <p:cNvSpPr txBox="1"/>
          <p:nvPr/>
        </p:nvSpPr>
        <p:spPr>
          <a:xfrm>
            <a:off x="5133473" y="1682416"/>
            <a:ext cx="3673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chemeClr val="accent1"/>
                </a:solidFill>
                <a:latin typeface="Montserrat" pitchFamily="2" charset="0"/>
              </a:rPr>
              <a:t>ЖК «</a:t>
            </a:r>
            <a:r>
              <a:rPr lang="ru-RU" sz="800" b="1" dirty="0" err="1">
                <a:solidFill>
                  <a:schemeClr val="accent1"/>
                </a:solidFill>
                <a:latin typeface="Montserrat" pitchFamily="2" charset="0"/>
              </a:rPr>
              <a:t>Екатериниский</a:t>
            </a:r>
            <a:r>
              <a:rPr lang="ru-RU" sz="800" b="1" dirty="0">
                <a:solidFill>
                  <a:schemeClr val="accent1"/>
                </a:solidFill>
                <a:latin typeface="Montserrat" pitchFamily="2" charset="0"/>
              </a:rPr>
              <a:t> Парк», Краснодар</a:t>
            </a:r>
          </a:p>
          <a:p>
            <a:r>
              <a:rPr lang="ru-RU" sz="800" dirty="0">
                <a:solidFill>
                  <a:schemeClr val="accent1"/>
                </a:solidFill>
                <a:latin typeface="Montserrat" pitchFamily="2" charset="0"/>
              </a:rPr>
              <a:t>Застройщик: «</a:t>
            </a:r>
            <a:r>
              <a:rPr lang="ru-RU" sz="800" dirty="0" err="1">
                <a:solidFill>
                  <a:schemeClr val="accent1"/>
                </a:solidFill>
                <a:latin typeface="Montserrat" pitchFamily="2" charset="0"/>
              </a:rPr>
              <a:t>ЕкатеринодарИнвест</a:t>
            </a:r>
            <a:r>
              <a:rPr lang="ru-RU" sz="800" dirty="0">
                <a:solidFill>
                  <a:schemeClr val="accent1"/>
                </a:solidFill>
                <a:latin typeface="Montserrat" pitchFamily="2" charset="0"/>
              </a:rPr>
              <a:t>-Строй»</a:t>
            </a:r>
          </a:p>
          <a:p>
            <a:endParaRPr lang="ru-RU" sz="800" dirty="0">
              <a:latin typeface="Montserrat" pitchFamily="2" charset="0"/>
            </a:endParaRPr>
          </a:p>
          <a:p>
            <a:r>
              <a:rPr lang="ru-RU" sz="800" dirty="0">
                <a:latin typeface="Montserrat" pitchFamily="2" charset="0"/>
              </a:rPr>
              <a:t>причина выбора сегмента: вывод о переходе конкуренции </a:t>
            </a:r>
            <a:r>
              <a:rPr lang="ru-RU" sz="800" dirty="0">
                <a:solidFill>
                  <a:schemeClr val="accent1"/>
                </a:solidFill>
                <a:latin typeface="Montserrat" pitchFamily="2" charset="0"/>
              </a:rPr>
              <a:t>из ценовой в продуктовую</a:t>
            </a:r>
            <a:r>
              <a:rPr lang="ru-RU" sz="800" dirty="0">
                <a:latin typeface="Montserrat" pitchFamily="2" charset="0"/>
              </a:rPr>
              <a:t>, основанный на анализе ЦА, ее предпочтений и изменений спроса из-за ужесточения ипотечной программы</a:t>
            </a:r>
          </a:p>
        </p:txBody>
      </p:sp>
      <p:pic>
        <p:nvPicPr>
          <p:cNvPr id="1026" name="Picture 2" descr="ЖК «Екатерининский парк» – квартиры бизнес-класса в Краснодаре.">
            <a:extLst>
              <a:ext uri="{FF2B5EF4-FFF2-40B4-BE49-F238E27FC236}">
                <a16:creationId xmlns:a16="http://schemas.microsoft.com/office/drawing/2014/main" id="{E8CACCE1-6280-B6D8-6F10-5DCDAA04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46" y="628243"/>
            <a:ext cx="1930691" cy="10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ЖК «Екатерининский парк» - квартиры бизнес-класса в Краснодаре (ФМР, Поле  Чудес)">
            <a:extLst>
              <a:ext uri="{FF2B5EF4-FFF2-40B4-BE49-F238E27FC236}">
                <a16:creationId xmlns:a16="http://schemas.microsoft.com/office/drawing/2014/main" id="{B3D7348D-3CC6-ADB7-6795-AD312EF60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8737" y="628243"/>
            <a:ext cx="1930691" cy="10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104" descr="Изображение выглядит как на открытом воздухе, окно, строительст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846F488-E912-FA1D-F531-C6D6326C7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6" y="2739931"/>
            <a:ext cx="2189354" cy="100944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62E911-DADB-83FC-1E97-C9A06FB2D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7400" y="2739931"/>
            <a:ext cx="1672028" cy="10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7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E6BF-6CB2-2588-FE02-D3414EB5D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166AD7-8C52-C39F-241B-4B801977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Формирование ТЭП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9E4DF99-8CF7-3B5A-56E2-F66F01E7B0B2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98C2461-12BA-3919-55B0-931A55B51414}"/>
              </a:ext>
            </a:extLst>
          </p:cNvPr>
          <p:cNvGrpSpPr/>
          <p:nvPr/>
        </p:nvGrpSpPr>
        <p:grpSpPr>
          <a:xfrm>
            <a:off x="3061712" y="3135085"/>
            <a:ext cx="5869016" cy="1575707"/>
            <a:chOff x="492606" y="1170377"/>
            <a:chExt cx="8135693" cy="3402067"/>
          </a:xfrm>
        </p:grpSpPr>
        <p:pic>
          <p:nvPicPr>
            <p:cNvPr id="2" name="Google Shape;104;p23" descr="Image 0">
              <a:extLst>
                <a:ext uri="{FF2B5EF4-FFF2-40B4-BE49-F238E27FC236}">
                  <a16:creationId xmlns:a16="http://schemas.microsoft.com/office/drawing/2014/main" id="{8966B71D-B64C-7AA1-9404-E4C99C52C6B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174227"/>
              <a:ext cx="8077967" cy="450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105;p23" descr="Image 1">
              <a:extLst>
                <a:ext uri="{FF2B5EF4-FFF2-40B4-BE49-F238E27FC236}">
                  <a16:creationId xmlns:a16="http://schemas.microsoft.com/office/drawing/2014/main" id="{F090F8AE-59F6-EC27-FB9C-E295468D7A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170377"/>
              <a:ext cx="8077970" cy="3402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3" descr="Image 2">
              <a:extLst>
                <a:ext uri="{FF2B5EF4-FFF2-40B4-BE49-F238E27FC236}">
                  <a16:creationId xmlns:a16="http://schemas.microsoft.com/office/drawing/2014/main" id="{AE37817B-F8BA-7ED4-AF64-4EE6A927101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4091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7;p23" descr="Image 3">
              <a:extLst>
                <a:ext uri="{FF2B5EF4-FFF2-40B4-BE49-F238E27FC236}">
                  <a16:creationId xmlns:a16="http://schemas.microsoft.com/office/drawing/2014/main" id="{EA98AD42-91C6-6BFC-9D01-9E763AAA369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624668"/>
              <a:ext cx="8077966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8;p23" descr="Image 4">
              <a:extLst>
                <a:ext uri="{FF2B5EF4-FFF2-40B4-BE49-F238E27FC236}">
                  <a16:creationId xmlns:a16="http://schemas.microsoft.com/office/drawing/2014/main" id="{50801042-F234-20D3-5BC1-2B6D7577AD4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2675698"/>
              <a:ext cx="8077966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9;p23" descr="Image 5">
              <a:extLst>
                <a:ext uri="{FF2B5EF4-FFF2-40B4-BE49-F238E27FC236}">
                  <a16:creationId xmlns:a16="http://schemas.microsoft.com/office/drawing/2014/main" id="{3515B29C-E293-B225-9DE8-820604ED30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3726728"/>
              <a:ext cx="8077966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10;p23" descr="Image 6">
              <a:extLst>
                <a:ext uri="{FF2B5EF4-FFF2-40B4-BE49-F238E27FC236}">
                  <a16:creationId xmlns:a16="http://schemas.microsoft.com/office/drawing/2014/main" id="{4EF37B15-9408-F670-F376-40CDB6CFC81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3879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1;p23" descr="Image 7">
              <a:extLst>
                <a:ext uri="{FF2B5EF4-FFF2-40B4-BE49-F238E27FC236}">
                  <a16:creationId xmlns:a16="http://schemas.microsoft.com/office/drawing/2014/main" id="{B1528B86-3530-9CBE-C977-C9E6463CD9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8182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2;p23" descr="Image 8">
              <a:extLst>
                <a:ext uri="{FF2B5EF4-FFF2-40B4-BE49-F238E27FC236}">
                  <a16:creationId xmlns:a16="http://schemas.microsoft.com/office/drawing/2014/main" id="{412CE110-E0EE-6342-EABF-AD7A155685D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8061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13;p23" descr="Image 9">
              <a:extLst>
                <a:ext uri="{FF2B5EF4-FFF2-40B4-BE49-F238E27FC236}">
                  <a16:creationId xmlns:a16="http://schemas.microsoft.com/office/drawing/2014/main" id="{1E4543AF-545A-2EF6-4BB7-85E56F63060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24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14;p23" descr="Image 10">
              <a:extLst>
                <a:ext uri="{FF2B5EF4-FFF2-40B4-BE49-F238E27FC236}">
                  <a16:creationId xmlns:a16="http://schemas.microsoft.com/office/drawing/2014/main" id="{620CB4E2-AB40-9BCF-2A09-83D7FB3BD99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6818" y="1193477"/>
              <a:ext cx="19242" cy="337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15;p23" descr="Image 11">
              <a:extLst>
                <a:ext uri="{FF2B5EF4-FFF2-40B4-BE49-F238E27FC236}">
                  <a16:creationId xmlns:a16="http://schemas.microsoft.com/office/drawing/2014/main" id="{A6EE7AB7-19BF-26B6-A3BA-9FB2EDDE61A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8879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16;p23" descr="Image 12">
              <a:extLst>
                <a:ext uri="{FF2B5EF4-FFF2-40B4-BE49-F238E27FC236}">
                  <a16:creationId xmlns:a16="http://schemas.microsoft.com/office/drawing/2014/main" id="{6F2C0653-9570-1EC6-84AF-BA181B9852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818" y="1185777"/>
              <a:ext cx="19242" cy="3386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18;p23">
              <a:extLst>
                <a:ext uri="{FF2B5EF4-FFF2-40B4-BE49-F238E27FC236}">
                  <a16:creationId xmlns:a16="http://schemas.microsoft.com/office/drawing/2014/main" id="{F349763C-CAAE-A783-4A44-AC2A1F51BB49}"/>
                </a:ext>
              </a:extLst>
            </p:cNvPr>
            <p:cNvSpPr txBox="1"/>
            <p:nvPr/>
          </p:nvSpPr>
          <p:spPr>
            <a:xfrm>
              <a:off x="550333" y="1343623"/>
              <a:ext cx="939030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Тип кластера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8" name="Google Shape;119;p23">
              <a:extLst>
                <a:ext uri="{FF2B5EF4-FFF2-40B4-BE49-F238E27FC236}">
                  <a16:creationId xmlns:a16="http://schemas.microsoft.com/office/drawing/2014/main" id="{CC2D02F6-77EE-4DC0-A2DC-30FB49FFC11C}"/>
                </a:ext>
              </a:extLst>
            </p:cNvPr>
            <p:cNvSpPr txBox="1"/>
            <p:nvPr/>
          </p:nvSpPr>
          <p:spPr>
            <a:xfrm>
              <a:off x="577273" y="2028911"/>
              <a:ext cx="1008301" cy="278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24242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Площадь территории, га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" name="Google Shape;120;p23">
              <a:extLst>
                <a:ext uri="{FF2B5EF4-FFF2-40B4-BE49-F238E27FC236}">
                  <a16:creationId xmlns:a16="http://schemas.microsoft.com/office/drawing/2014/main" id="{AF277C3B-0D73-C8DD-8C81-A17CCCBA86A4}"/>
                </a:ext>
              </a:extLst>
            </p:cNvPr>
            <p:cNvSpPr txBox="1"/>
            <p:nvPr/>
          </p:nvSpPr>
          <p:spPr>
            <a:xfrm>
              <a:off x="550333" y="3118439"/>
              <a:ext cx="1062300" cy="417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24242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Площадь объектов, тыс. кв. м.</a:t>
              </a:r>
              <a:endParaRPr sz="5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0" name="Google Shape;121;p23">
              <a:extLst>
                <a:ext uri="{FF2B5EF4-FFF2-40B4-BE49-F238E27FC236}">
                  <a16:creationId xmlns:a16="http://schemas.microsoft.com/office/drawing/2014/main" id="{442523DE-94E3-38CC-66C2-D8348209B3E8}"/>
                </a:ext>
              </a:extLst>
            </p:cNvPr>
            <p:cNvSpPr txBox="1"/>
            <p:nvPr/>
          </p:nvSpPr>
          <p:spPr>
            <a:xfrm>
              <a:off x="550333" y="4030870"/>
              <a:ext cx="1062300" cy="278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24242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Цена проекта, млрд руб.</a:t>
              </a:r>
              <a:endParaRPr sz="5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1" name="Google Shape;122;p23">
              <a:extLst>
                <a:ext uri="{FF2B5EF4-FFF2-40B4-BE49-F238E27FC236}">
                  <a16:creationId xmlns:a16="http://schemas.microsoft.com/office/drawing/2014/main" id="{91C83162-8FE8-0B3C-DA35-3702B5EC63DE}"/>
                </a:ext>
              </a:extLst>
            </p:cNvPr>
            <p:cNvSpPr txBox="1"/>
            <p:nvPr/>
          </p:nvSpPr>
          <p:spPr>
            <a:xfrm>
              <a:off x="1724121" y="1343623"/>
              <a:ext cx="781241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MedTech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" name="Google Shape;123;p23">
              <a:extLst>
                <a:ext uri="{FF2B5EF4-FFF2-40B4-BE49-F238E27FC236}">
                  <a16:creationId xmlns:a16="http://schemas.microsoft.com/office/drawing/2014/main" id="{1EA4441E-2725-58C3-9B70-03BD70EF233F}"/>
                </a:ext>
              </a:extLst>
            </p:cNvPr>
            <p:cNvSpPr txBox="1"/>
            <p:nvPr/>
          </p:nvSpPr>
          <p:spPr>
            <a:xfrm>
              <a:off x="2651606" y="1343623"/>
              <a:ext cx="685200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Спорт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3" name="Google Shape;124;p23">
              <a:extLst>
                <a:ext uri="{FF2B5EF4-FFF2-40B4-BE49-F238E27FC236}">
                  <a16:creationId xmlns:a16="http://schemas.microsoft.com/office/drawing/2014/main" id="{08CF8935-2F54-5C80-17A7-0432C470C337}"/>
                </a:ext>
              </a:extLst>
            </p:cNvPr>
            <p:cNvSpPr txBox="1"/>
            <p:nvPr/>
          </p:nvSpPr>
          <p:spPr>
            <a:xfrm>
              <a:off x="3405909" y="1343621"/>
              <a:ext cx="1019852" cy="177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6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Восстановление</a:t>
              </a:r>
              <a:endParaRPr sz="4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4" name="Google Shape;125;p23">
              <a:extLst>
                <a:ext uri="{FF2B5EF4-FFF2-40B4-BE49-F238E27FC236}">
                  <a16:creationId xmlns:a16="http://schemas.microsoft.com/office/drawing/2014/main" id="{70BBE554-C297-D198-BABE-0DF3518BFFA6}"/>
                </a:ext>
              </a:extLst>
            </p:cNvPr>
            <p:cNvSpPr txBox="1"/>
            <p:nvPr/>
          </p:nvSpPr>
          <p:spPr>
            <a:xfrm>
              <a:off x="4483485" y="1343623"/>
              <a:ext cx="758101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Рекреация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5" name="Google Shape;126;p23">
              <a:extLst>
                <a:ext uri="{FF2B5EF4-FFF2-40B4-BE49-F238E27FC236}">
                  <a16:creationId xmlns:a16="http://schemas.microsoft.com/office/drawing/2014/main" id="{7A6A9C00-7D2A-6A90-476E-7F18CDACB353}"/>
                </a:ext>
              </a:extLst>
            </p:cNvPr>
            <p:cNvSpPr txBox="1"/>
            <p:nvPr/>
          </p:nvSpPr>
          <p:spPr>
            <a:xfrm>
              <a:off x="5334000" y="1343623"/>
              <a:ext cx="488700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Жилье</a:t>
              </a:r>
              <a:endParaRPr sz="5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6" name="Google Shape;127;p23">
              <a:extLst>
                <a:ext uri="{FF2B5EF4-FFF2-40B4-BE49-F238E27FC236}">
                  <a16:creationId xmlns:a16="http://schemas.microsoft.com/office/drawing/2014/main" id="{8B9D0900-5F6D-75CC-9CA2-D60A09B7A8F9}"/>
                </a:ext>
              </a:extLst>
            </p:cNvPr>
            <p:cNvSpPr txBox="1"/>
            <p:nvPr/>
          </p:nvSpPr>
          <p:spPr>
            <a:xfrm>
              <a:off x="6238394" y="1343623"/>
              <a:ext cx="550200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Отель</a:t>
              </a:r>
              <a:endParaRPr sz="5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7" name="Google Shape;128;p23">
              <a:extLst>
                <a:ext uri="{FF2B5EF4-FFF2-40B4-BE49-F238E27FC236}">
                  <a16:creationId xmlns:a16="http://schemas.microsoft.com/office/drawing/2014/main" id="{DAB8011B-45F1-C2B0-7F44-63A157F0B0E6}"/>
                </a:ext>
              </a:extLst>
            </p:cNvPr>
            <p:cNvSpPr txBox="1"/>
            <p:nvPr/>
          </p:nvSpPr>
          <p:spPr>
            <a:xfrm>
              <a:off x="7096606" y="1343624"/>
              <a:ext cx="638929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Офисы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" name="Google Shape;129;p23">
              <a:extLst>
                <a:ext uri="{FF2B5EF4-FFF2-40B4-BE49-F238E27FC236}">
                  <a16:creationId xmlns:a16="http://schemas.microsoft.com/office/drawing/2014/main" id="{C517B26D-EAB1-1363-A1B7-9F470FCD6D34}"/>
                </a:ext>
              </a:extLst>
            </p:cNvPr>
            <p:cNvSpPr txBox="1"/>
            <p:nvPr/>
          </p:nvSpPr>
          <p:spPr>
            <a:xfrm>
              <a:off x="7889393" y="1343623"/>
              <a:ext cx="738906" cy="139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700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Торговля</a:t>
              </a:r>
              <a:endParaRPr sz="500" dirty="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" name="Google Shape;130;p23">
              <a:extLst>
                <a:ext uri="{FF2B5EF4-FFF2-40B4-BE49-F238E27FC236}">
                  <a16:creationId xmlns:a16="http://schemas.microsoft.com/office/drawing/2014/main" id="{D8886351-ED10-16F4-116C-248AFD7EC2C4}"/>
                </a:ext>
              </a:extLst>
            </p:cNvPr>
            <p:cNvSpPr txBox="1"/>
            <p:nvPr/>
          </p:nvSpPr>
          <p:spPr>
            <a:xfrm>
              <a:off x="1935789" y="2094359"/>
              <a:ext cx="4233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500"/>
            </a:p>
          </p:txBody>
        </p:sp>
        <p:sp>
          <p:nvSpPr>
            <p:cNvPr id="30" name="Google Shape;131;p23">
              <a:extLst>
                <a:ext uri="{FF2B5EF4-FFF2-40B4-BE49-F238E27FC236}">
                  <a16:creationId xmlns:a16="http://schemas.microsoft.com/office/drawing/2014/main" id="{259EEF0E-B113-A08A-DFF4-DD599D27D94C}"/>
                </a:ext>
              </a:extLst>
            </p:cNvPr>
            <p:cNvSpPr txBox="1"/>
            <p:nvPr/>
          </p:nvSpPr>
          <p:spPr>
            <a:xfrm>
              <a:off x="2828636" y="2105909"/>
              <a:ext cx="2964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500"/>
            </a:p>
          </p:txBody>
        </p:sp>
        <p:sp>
          <p:nvSpPr>
            <p:cNvPr id="31" name="Google Shape;132;p23">
              <a:extLst>
                <a:ext uri="{FF2B5EF4-FFF2-40B4-BE49-F238E27FC236}">
                  <a16:creationId xmlns:a16="http://schemas.microsoft.com/office/drawing/2014/main" id="{AEC09749-CF3A-37D6-F1A2-6B180BB16DE8}"/>
                </a:ext>
              </a:extLst>
            </p:cNvPr>
            <p:cNvSpPr txBox="1"/>
            <p:nvPr/>
          </p:nvSpPr>
          <p:spPr>
            <a:xfrm>
              <a:off x="3659909" y="2105909"/>
              <a:ext cx="3963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30</a:t>
              </a:r>
              <a:endParaRPr sz="500"/>
            </a:p>
          </p:txBody>
        </p:sp>
        <p:sp>
          <p:nvSpPr>
            <p:cNvPr id="32" name="Google Shape;133;p23">
              <a:extLst>
                <a:ext uri="{FF2B5EF4-FFF2-40B4-BE49-F238E27FC236}">
                  <a16:creationId xmlns:a16="http://schemas.microsoft.com/office/drawing/2014/main" id="{6A92521A-A1FB-16F5-FE0D-5884B047A369}"/>
                </a:ext>
              </a:extLst>
            </p:cNvPr>
            <p:cNvSpPr txBox="1"/>
            <p:nvPr/>
          </p:nvSpPr>
          <p:spPr>
            <a:xfrm>
              <a:off x="6400031" y="2105909"/>
              <a:ext cx="419399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35</a:t>
              </a:r>
              <a:endParaRPr sz="500"/>
            </a:p>
          </p:txBody>
        </p:sp>
        <p:sp>
          <p:nvSpPr>
            <p:cNvPr id="33" name="Google Shape;134;p23">
              <a:extLst>
                <a:ext uri="{FF2B5EF4-FFF2-40B4-BE49-F238E27FC236}">
                  <a16:creationId xmlns:a16="http://schemas.microsoft.com/office/drawing/2014/main" id="{35A7FAC2-ACBE-610A-E8F3-02CD5CAFD085}"/>
                </a:ext>
              </a:extLst>
            </p:cNvPr>
            <p:cNvSpPr txBox="1"/>
            <p:nvPr/>
          </p:nvSpPr>
          <p:spPr>
            <a:xfrm>
              <a:off x="7258242" y="2105909"/>
              <a:ext cx="3501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500"/>
            </a:p>
          </p:txBody>
        </p:sp>
        <p:sp>
          <p:nvSpPr>
            <p:cNvPr id="34" name="Google Shape;135;p23">
              <a:extLst>
                <a:ext uri="{FF2B5EF4-FFF2-40B4-BE49-F238E27FC236}">
                  <a16:creationId xmlns:a16="http://schemas.microsoft.com/office/drawing/2014/main" id="{981EC959-2EF2-E75E-FA8F-402CBB4A9F6B}"/>
                </a:ext>
              </a:extLst>
            </p:cNvPr>
            <p:cNvSpPr txBox="1"/>
            <p:nvPr/>
          </p:nvSpPr>
          <p:spPr>
            <a:xfrm>
              <a:off x="8054879" y="2105909"/>
              <a:ext cx="3501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500"/>
            </a:p>
          </p:txBody>
        </p:sp>
        <p:sp>
          <p:nvSpPr>
            <p:cNvPr id="35" name="Google Shape;136;p23">
              <a:extLst>
                <a:ext uri="{FF2B5EF4-FFF2-40B4-BE49-F238E27FC236}">
                  <a16:creationId xmlns:a16="http://schemas.microsoft.com/office/drawing/2014/main" id="{0E859741-1FBC-CF78-03B0-B5682F75307B}"/>
                </a:ext>
              </a:extLst>
            </p:cNvPr>
            <p:cNvSpPr txBox="1"/>
            <p:nvPr/>
          </p:nvSpPr>
          <p:spPr>
            <a:xfrm>
              <a:off x="4672061" y="2105909"/>
              <a:ext cx="4080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500"/>
            </a:p>
          </p:txBody>
        </p:sp>
        <p:sp>
          <p:nvSpPr>
            <p:cNvPr id="36" name="Google Shape;137;p23">
              <a:extLst>
                <a:ext uri="{FF2B5EF4-FFF2-40B4-BE49-F238E27FC236}">
                  <a16:creationId xmlns:a16="http://schemas.microsoft.com/office/drawing/2014/main" id="{E1D20715-401F-9CB6-524A-AE74FDC77716}"/>
                </a:ext>
              </a:extLst>
            </p:cNvPr>
            <p:cNvSpPr txBox="1"/>
            <p:nvPr/>
          </p:nvSpPr>
          <p:spPr>
            <a:xfrm>
              <a:off x="5449455" y="2105909"/>
              <a:ext cx="5619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700</a:t>
              </a:r>
              <a:endParaRPr sz="500"/>
            </a:p>
          </p:txBody>
        </p:sp>
        <p:sp>
          <p:nvSpPr>
            <p:cNvPr id="37" name="Google Shape;138;p23">
              <a:extLst>
                <a:ext uri="{FF2B5EF4-FFF2-40B4-BE49-F238E27FC236}">
                  <a16:creationId xmlns:a16="http://schemas.microsoft.com/office/drawing/2014/main" id="{823F3E5E-2B3B-ADC0-3640-AB1F690BDEC0}"/>
                </a:ext>
              </a:extLst>
            </p:cNvPr>
            <p:cNvSpPr txBox="1"/>
            <p:nvPr/>
          </p:nvSpPr>
          <p:spPr>
            <a:xfrm>
              <a:off x="1814576" y="3145389"/>
              <a:ext cx="6582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120</a:t>
              </a:r>
              <a:endParaRPr sz="500"/>
            </a:p>
          </p:txBody>
        </p:sp>
        <p:sp>
          <p:nvSpPr>
            <p:cNvPr id="38" name="Google Shape;139;p23">
              <a:extLst>
                <a:ext uri="{FF2B5EF4-FFF2-40B4-BE49-F238E27FC236}">
                  <a16:creationId xmlns:a16="http://schemas.microsoft.com/office/drawing/2014/main" id="{27199C09-AD3A-6167-3408-508D31BACE02}"/>
                </a:ext>
              </a:extLst>
            </p:cNvPr>
            <p:cNvSpPr txBox="1"/>
            <p:nvPr/>
          </p:nvSpPr>
          <p:spPr>
            <a:xfrm>
              <a:off x="2743970" y="3156938"/>
              <a:ext cx="4617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40</a:t>
              </a:r>
              <a:endParaRPr sz="500"/>
            </a:p>
          </p:txBody>
        </p:sp>
        <p:sp>
          <p:nvSpPr>
            <p:cNvPr id="39" name="Google Shape;140;p23">
              <a:extLst>
                <a:ext uri="{FF2B5EF4-FFF2-40B4-BE49-F238E27FC236}">
                  <a16:creationId xmlns:a16="http://schemas.microsoft.com/office/drawing/2014/main" id="{26E1D8E0-40ED-CBDF-3F8F-9DE0AD32B2D9}"/>
                </a:ext>
              </a:extLst>
            </p:cNvPr>
            <p:cNvSpPr txBox="1"/>
            <p:nvPr/>
          </p:nvSpPr>
          <p:spPr>
            <a:xfrm>
              <a:off x="3659909" y="3156938"/>
              <a:ext cx="3927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sz="500"/>
            </a:p>
          </p:txBody>
        </p:sp>
        <p:sp>
          <p:nvSpPr>
            <p:cNvPr id="40" name="Google Shape;141;p23">
              <a:extLst>
                <a:ext uri="{FF2B5EF4-FFF2-40B4-BE49-F238E27FC236}">
                  <a16:creationId xmlns:a16="http://schemas.microsoft.com/office/drawing/2014/main" id="{1D215DF8-A740-C1BD-5F98-E2F146DADD54}"/>
                </a:ext>
              </a:extLst>
            </p:cNvPr>
            <p:cNvSpPr txBox="1"/>
            <p:nvPr/>
          </p:nvSpPr>
          <p:spPr>
            <a:xfrm>
              <a:off x="6361545" y="3156938"/>
              <a:ext cx="4926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00</a:t>
              </a:r>
              <a:endParaRPr sz="500"/>
            </a:p>
          </p:txBody>
        </p:sp>
        <p:sp>
          <p:nvSpPr>
            <p:cNvPr id="41" name="Google Shape;142;p23">
              <a:extLst>
                <a:ext uri="{FF2B5EF4-FFF2-40B4-BE49-F238E27FC236}">
                  <a16:creationId xmlns:a16="http://schemas.microsoft.com/office/drawing/2014/main" id="{24FFE534-3CBA-FBE1-E131-225A55607AB9}"/>
                </a:ext>
              </a:extLst>
            </p:cNvPr>
            <p:cNvSpPr txBox="1"/>
            <p:nvPr/>
          </p:nvSpPr>
          <p:spPr>
            <a:xfrm>
              <a:off x="7165879" y="3156938"/>
              <a:ext cx="5274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30</a:t>
              </a:r>
              <a:endParaRPr sz="500"/>
            </a:p>
          </p:txBody>
        </p:sp>
        <p:sp>
          <p:nvSpPr>
            <p:cNvPr id="42" name="Google Shape;143;p23">
              <a:extLst>
                <a:ext uri="{FF2B5EF4-FFF2-40B4-BE49-F238E27FC236}">
                  <a16:creationId xmlns:a16="http://schemas.microsoft.com/office/drawing/2014/main" id="{37EDFA96-BC4E-64F9-702E-4FD75C252889}"/>
                </a:ext>
              </a:extLst>
            </p:cNvPr>
            <p:cNvSpPr txBox="1"/>
            <p:nvPr/>
          </p:nvSpPr>
          <p:spPr>
            <a:xfrm>
              <a:off x="7938670" y="3156939"/>
              <a:ext cx="5274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125</a:t>
              </a:r>
              <a:endParaRPr sz="500"/>
            </a:p>
          </p:txBody>
        </p:sp>
        <p:sp>
          <p:nvSpPr>
            <p:cNvPr id="43" name="Google Shape;144;p23">
              <a:extLst>
                <a:ext uri="{FF2B5EF4-FFF2-40B4-BE49-F238E27FC236}">
                  <a16:creationId xmlns:a16="http://schemas.microsoft.com/office/drawing/2014/main" id="{8010F1F6-AD25-5E8B-E40B-B335A17FF003}"/>
                </a:ext>
              </a:extLst>
            </p:cNvPr>
            <p:cNvSpPr txBox="1"/>
            <p:nvPr/>
          </p:nvSpPr>
          <p:spPr>
            <a:xfrm>
              <a:off x="4510424" y="3156938"/>
              <a:ext cx="7197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500"/>
            </a:p>
          </p:txBody>
        </p:sp>
        <p:sp>
          <p:nvSpPr>
            <p:cNvPr id="44" name="Google Shape;145;p23">
              <a:extLst>
                <a:ext uri="{FF2B5EF4-FFF2-40B4-BE49-F238E27FC236}">
                  <a16:creationId xmlns:a16="http://schemas.microsoft.com/office/drawing/2014/main" id="{97938EDF-FF49-5241-5FDE-E85EE7EF31D2}"/>
                </a:ext>
              </a:extLst>
            </p:cNvPr>
            <p:cNvSpPr txBox="1"/>
            <p:nvPr/>
          </p:nvSpPr>
          <p:spPr>
            <a:xfrm>
              <a:off x="5449454" y="3161967"/>
              <a:ext cx="44459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dirty="0">
                  <a:latin typeface="Montserrat"/>
                  <a:ea typeface="Montserrat"/>
                  <a:cs typeface="Montserrat"/>
                  <a:sym typeface="Montserrat"/>
                </a:rPr>
                <a:t> 7500</a:t>
              </a:r>
              <a:endParaRPr sz="500" dirty="0"/>
            </a:p>
          </p:txBody>
        </p:sp>
        <p:sp>
          <p:nvSpPr>
            <p:cNvPr id="45" name="Google Shape;146;p23">
              <a:extLst>
                <a:ext uri="{FF2B5EF4-FFF2-40B4-BE49-F238E27FC236}">
                  <a16:creationId xmlns:a16="http://schemas.microsoft.com/office/drawing/2014/main" id="{9E5E9D25-0696-FE58-D6FC-8ADA41B80984}"/>
                </a:ext>
              </a:extLst>
            </p:cNvPr>
            <p:cNvSpPr txBox="1"/>
            <p:nvPr/>
          </p:nvSpPr>
          <p:spPr>
            <a:xfrm>
              <a:off x="1974273" y="4053971"/>
              <a:ext cx="3465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8,8</a:t>
              </a:r>
              <a:endParaRPr sz="500"/>
            </a:p>
          </p:txBody>
        </p:sp>
        <p:sp>
          <p:nvSpPr>
            <p:cNvPr id="46" name="Google Shape;147;p23">
              <a:extLst>
                <a:ext uri="{FF2B5EF4-FFF2-40B4-BE49-F238E27FC236}">
                  <a16:creationId xmlns:a16="http://schemas.microsoft.com/office/drawing/2014/main" id="{6F4BB1D7-DC59-1263-9329-E93FF66695CB}"/>
                </a:ext>
              </a:extLst>
            </p:cNvPr>
            <p:cNvSpPr txBox="1"/>
            <p:nvPr/>
          </p:nvSpPr>
          <p:spPr>
            <a:xfrm>
              <a:off x="2817092" y="4065521"/>
              <a:ext cx="3234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6,4</a:t>
              </a:r>
              <a:endParaRPr sz="500"/>
            </a:p>
          </p:txBody>
        </p:sp>
        <p:sp>
          <p:nvSpPr>
            <p:cNvPr id="47" name="Google Shape;148;p23">
              <a:extLst>
                <a:ext uri="{FF2B5EF4-FFF2-40B4-BE49-F238E27FC236}">
                  <a16:creationId xmlns:a16="http://schemas.microsoft.com/office/drawing/2014/main" id="{FCE0964D-968C-1857-7260-227A7FBEB5C6}"/>
                </a:ext>
              </a:extLst>
            </p:cNvPr>
            <p:cNvSpPr txBox="1"/>
            <p:nvPr/>
          </p:nvSpPr>
          <p:spPr>
            <a:xfrm>
              <a:off x="3613727" y="4065521"/>
              <a:ext cx="5619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2,25</a:t>
              </a:r>
              <a:endParaRPr sz="500"/>
            </a:p>
          </p:txBody>
        </p:sp>
        <p:sp>
          <p:nvSpPr>
            <p:cNvPr id="48" name="Google Shape;149;p23">
              <a:extLst>
                <a:ext uri="{FF2B5EF4-FFF2-40B4-BE49-F238E27FC236}">
                  <a16:creationId xmlns:a16="http://schemas.microsoft.com/office/drawing/2014/main" id="{EB0F2B12-0544-632E-E461-983CBA1E5441}"/>
                </a:ext>
              </a:extLst>
            </p:cNvPr>
            <p:cNvSpPr txBox="1"/>
            <p:nvPr/>
          </p:nvSpPr>
          <p:spPr>
            <a:xfrm>
              <a:off x="6407727" y="4065521"/>
              <a:ext cx="4041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41,4</a:t>
              </a:r>
              <a:endParaRPr sz="500"/>
            </a:p>
          </p:txBody>
        </p:sp>
        <p:sp>
          <p:nvSpPr>
            <p:cNvPr id="49" name="Google Shape;150;p23">
              <a:extLst>
                <a:ext uri="{FF2B5EF4-FFF2-40B4-BE49-F238E27FC236}">
                  <a16:creationId xmlns:a16="http://schemas.microsoft.com/office/drawing/2014/main" id="{3BB0562A-045C-6F3C-2595-E84E6974783C}"/>
                </a:ext>
              </a:extLst>
            </p:cNvPr>
            <p:cNvSpPr txBox="1"/>
            <p:nvPr/>
          </p:nvSpPr>
          <p:spPr>
            <a:xfrm>
              <a:off x="7246698" y="4065521"/>
              <a:ext cx="3732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6,3</a:t>
              </a:r>
              <a:endParaRPr sz="500"/>
            </a:p>
          </p:txBody>
        </p:sp>
        <p:sp>
          <p:nvSpPr>
            <p:cNvPr id="50" name="Google Shape;151;p23">
              <a:extLst>
                <a:ext uri="{FF2B5EF4-FFF2-40B4-BE49-F238E27FC236}">
                  <a16:creationId xmlns:a16="http://schemas.microsoft.com/office/drawing/2014/main" id="{2AACBF05-9360-3D7A-1ABA-12CDE98DA3FC}"/>
                </a:ext>
              </a:extLst>
            </p:cNvPr>
            <p:cNvSpPr txBox="1"/>
            <p:nvPr/>
          </p:nvSpPr>
          <p:spPr>
            <a:xfrm>
              <a:off x="7963029" y="4065521"/>
              <a:ext cx="4887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37,5</a:t>
              </a:r>
              <a:endParaRPr sz="500"/>
            </a:p>
          </p:txBody>
        </p:sp>
        <p:sp>
          <p:nvSpPr>
            <p:cNvPr id="51" name="Google Shape;152;p23">
              <a:extLst>
                <a:ext uri="{FF2B5EF4-FFF2-40B4-BE49-F238E27FC236}">
                  <a16:creationId xmlns:a16="http://schemas.microsoft.com/office/drawing/2014/main" id="{02F1A712-93E3-E6DC-F8F4-169B12749DBC}"/>
                </a:ext>
              </a:extLst>
            </p:cNvPr>
            <p:cNvSpPr txBox="1"/>
            <p:nvPr/>
          </p:nvSpPr>
          <p:spPr>
            <a:xfrm>
              <a:off x="4514272" y="4065521"/>
              <a:ext cx="719700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500"/>
            </a:p>
          </p:txBody>
        </p:sp>
        <p:sp>
          <p:nvSpPr>
            <p:cNvPr id="52" name="Google Shape;153;p23">
              <a:extLst>
                <a:ext uri="{FF2B5EF4-FFF2-40B4-BE49-F238E27FC236}">
                  <a16:creationId xmlns:a16="http://schemas.microsoft.com/office/drawing/2014/main" id="{11E583B1-624F-B285-1C43-CA951E06EA6A}"/>
                </a:ext>
              </a:extLst>
            </p:cNvPr>
            <p:cNvSpPr txBox="1"/>
            <p:nvPr/>
          </p:nvSpPr>
          <p:spPr>
            <a:xfrm>
              <a:off x="5399423" y="4065521"/>
              <a:ext cx="658201" cy="162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r>
                <a:rPr lang="ru" sz="800">
                  <a:latin typeface="Montserrat"/>
                  <a:ea typeface="Montserrat"/>
                  <a:cs typeface="Montserrat"/>
                  <a:sym typeface="Montserrat"/>
                </a:rPr>
                <a:t>072</a:t>
              </a:r>
              <a:endParaRPr sz="50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BE7A2835-A6B5-8AC7-00E1-591343E5C852}"/>
              </a:ext>
            </a:extLst>
          </p:cNvPr>
          <p:cNvSpPr txBox="1"/>
          <p:nvPr/>
        </p:nvSpPr>
        <p:spPr>
          <a:xfrm>
            <a:off x="498021" y="691141"/>
            <a:ext cx="1571264" cy="276999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0"/>
              </a:rPr>
              <a:t>ЖИЛОЙ СЕКТОР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AE84F1-3D98-87E9-23E0-05BA51E794D8}"/>
              </a:ext>
            </a:extLst>
          </p:cNvPr>
          <p:cNvSpPr txBox="1"/>
          <p:nvPr/>
        </p:nvSpPr>
        <p:spPr>
          <a:xfrm>
            <a:off x="496552" y="1224346"/>
            <a:ext cx="3600666" cy="27699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0"/>
              </a:rPr>
              <a:t>НАУЧНО-ОБРАЗОВАТЕЛЬНЫЙ КЛАСТЕР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698C613-671D-CFD1-6D65-DE5AD8C9707E}"/>
              </a:ext>
            </a:extLst>
          </p:cNvPr>
          <p:cNvSpPr txBox="1"/>
          <p:nvPr/>
        </p:nvSpPr>
        <p:spPr>
          <a:xfrm>
            <a:off x="496552" y="1540560"/>
            <a:ext cx="1872629" cy="27699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0"/>
              </a:rPr>
              <a:t>ДЕЛОВОЙ КЛАСТЕР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291D110-D182-49DD-CA6C-6F7CAC171DD0}"/>
              </a:ext>
            </a:extLst>
          </p:cNvPr>
          <p:cNvSpPr txBox="1"/>
          <p:nvPr/>
        </p:nvSpPr>
        <p:spPr>
          <a:xfrm>
            <a:off x="496552" y="1856774"/>
            <a:ext cx="2606804" cy="27699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0"/>
              </a:rPr>
              <a:t>РЕКРЕАЦИОННЫЙ КЛАСТЕР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9D9DEE-5A9B-E1D7-FEDD-0DAA319FF6B7}"/>
              </a:ext>
            </a:extLst>
          </p:cNvPr>
          <p:cNvSpPr txBox="1"/>
          <p:nvPr/>
        </p:nvSpPr>
        <p:spPr>
          <a:xfrm>
            <a:off x="4502532" y="766451"/>
            <a:ext cx="3130985" cy="23083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ОБРАЗОВАТЕЛЬНЫЙ КОМПЛЕКС С КАМПУСОМ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3070810-E0F0-7B34-BA2B-6C0D207A9C89}"/>
              </a:ext>
            </a:extLst>
          </p:cNvPr>
          <p:cNvSpPr txBox="1"/>
          <p:nvPr/>
        </p:nvSpPr>
        <p:spPr>
          <a:xfrm>
            <a:off x="4502532" y="1018482"/>
            <a:ext cx="1869423" cy="23083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ИННОВАЦИОННЫЙ ЦЕНТР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A43E0B9-C382-CAB0-3E63-299126EA7822}"/>
              </a:ext>
            </a:extLst>
          </p:cNvPr>
          <p:cNvSpPr txBox="1"/>
          <p:nvPr/>
        </p:nvSpPr>
        <p:spPr>
          <a:xfrm>
            <a:off x="4502532" y="1270513"/>
            <a:ext cx="1261884" cy="23083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ЯДРО – </a:t>
            </a:r>
            <a:r>
              <a:rPr lang="en-US" sz="900" dirty="0">
                <a:solidFill>
                  <a:schemeClr val="bg1"/>
                </a:solidFill>
                <a:latin typeface="Montserrat" pitchFamily="2" charset="0"/>
              </a:rPr>
              <a:t>MEDTECH</a:t>
            </a:r>
            <a:endParaRPr lang="ru-RU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24864C7-7320-062F-28D1-0EBC241EA8DE}"/>
              </a:ext>
            </a:extLst>
          </p:cNvPr>
          <p:cNvSpPr txBox="1"/>
          <p:nvPr/>
        </p:nvSpPr>
        <p:spPr>
          <a:xfrm>
            <a:off x="4497697" y="1627673"/>
            <a:ext cx="2484976" cy="230832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ДЕЛОВОЙ ЦЕНТР И КОНГРЕСС-ХОЛЛ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7496AE2-8463-BF22-886A-6FD4CFD422EF}"/>
              </a:ext>
            </a:extLst>
          </p:cNvPr>
          <p:cNvSpPr txBox="1"/>
          <p:nvPr/>
        </p:nvSpPr>
        <p:spPr>
          <a:xfrm>
            <a:off x="4497562" y="1872765"/>
            <a:ext cx="939681" cy="230832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ТЕХНОПАРК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ACDA127-8715-996A-474C-A94DC29738AB}"/>
              </a:ext>
            </a:extLst>
          </p:cNvPr>
          <p:cNvSpPr txBox="1"/>
          <p:nvPr/>
        </p:nvSpPr>
        <p:spPr>
          <a:xfrm>
            <a:off x="4508684" y="2227123"/>
            <a:ext cx="3923072" cy="23083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РАЗВЛЕКАТЕЛЬНАЯ И РЕКРЕАЦИОННАЯ ИНФРАСТРУКТУРА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949E0AB-D76F-26C0-75E9-3EB75E1A824C}"/>
              </a:ext>
            </a:extLst>
          </p:cNvPr>
          <p:cNvSpPr txBox="1"/>
          <p:nvPr/>
        </p:nvSpPr>
        <p:spPr>
          <a:xfrm>
            <a:off x="4508684" y="2475017"/>
            <a:ext cx="1782860" cy="23083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ОТЕЛИ РАЗНОГО КЛАССА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16817D4-181D-C80D-7389-F50AA4F41A65}"/>
              </a:ext>
            </a:extLst>
          </p:cNvPr>
          <p:cNvSpPr txBox="1"/>
          <p:nvPr/>
        </p:nvSpPr>
        <p:spPr>
          <a:xfrm>
            <a:off x="4508684" y="2725170"/>
            <a:ext cx="2730235" cy="230832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Montserrat" pitchFamily="2" charset="0"/>
              </a:rPr>
              <a:t>ИНФРАСТРУКТУРА ДЛЯ РЕАБИЛИТАЦИИ</a:t>
            </a:r>
          </a:p>
        </p:txBody>
      </p:sp>
      <p:cxnSp>
        <p:nvCxnSpPr>
          <p:cNvPr id="95" name="Соединительная линия уступом 94">
            <a:extLst>
              <a:ext uri="{FF2B5EF4-FFF2-40B4-BE49-F238E27FC236}">
                <a16:creationId xmlns:a16="http://schemas.microsoft.com/office/drawing/2014/main" id="{84156F42-B11E-B3C7-632F-DBD7CB7B5DD8}"/>
              </a:ext>
            </a:extLst>
          </p:cNvPr>
          <p:cNvCxnSpPr>
            <a:stCxn id="80" idx="1"/>
            <a:endCxn id="81" idx="1"/>
          </p:cNvCxnSpPr>
          <p:nvPr/>
        </p:nvCxnSpPr>
        <p:spPr>
          <a:xfrm rot="10800000" flipV="1">
            <a:off x="496553" y="829640"/>
            <a:ext cx="1469" cy="533205"/>
          </a:xfrm>
          <a:prstGeom prst="bentConnector3">
            <a:avLst>
              <a:gd name="adj1" fmla="val 156616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>
            <a:extLst>
              <a:ext uri="{FF2B5EF4-FFF2-40B4-BE49-F238E27FC236}">
                <a16:creationId xmlns:a16="http://schemas.microsoft.com/office/drawing/2014/main" id="{EF6A1CBF-1F06-7F99-CF34-03F370059C0F}"/>
              </a:ext>
            </a:extLst>
          </p:cNvPr>
          <p:cNvCxnSpPr>
            <a:stCxn id="80" idx="1"/>
            <a:endCxn id="82" idx="1"/>
          </p:cNvCxnSpPr>
          <p:nvPr/>
        </p:nvCxnSpPr>
        <p:spPr>
          <a:xfrm rot="10800000" flipV="1">
            <a:off x="496553" y="829640"/>
            <a:ext cx="1469" cy="849419"/>
          </a:xfrm>
          <a:prstGeom prst="bentConnector3">
            <a:avLst>
              <a:gd name="adj1" fmla="val 156616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>
            <a:extLst>
              <a:ext uri="{FF2B5EF4-FFF2-40B4-BE49-F238E27FC236}">
                <a16:creationId xmlns:a16="http://schemas.microsoft.com/office/drawing/2014/main" id="{52447B99-750F-1336-5ECD-899B55C8C444}"/>
              </a:ext>
            </a:extLst>
          </p:cNvPr>
          <p:cNvCxnSpPr>
            <a:stCxn id="80" idx="1"/>
            <a:endCxn id="83" idx="1"/>
          </p:cNvCxnSpPr>
          <p:nvPr/>
        </p:nvCxnSpPr>
        <p:spPr>
          <a:xfrm rot="10800000" flipV="1">
            <a:off x="496553" y="829640"/>
            <a:ext cx="1469" cy="1165633"/>
          </a:xfrm>
          <a:prstGeom prst="bentConnector3">
            <a:avLst>
              <a:gd name="adj1" fmla="val 156616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>
            <a:extLst>
              <a:ext uri="{FF2B5EF4-FFF2-40B4-BE49-F238E27FC236}">
                <a16:creationId xmlns:a16="http://schemas.microsoft.com/office/drawing/2014/main" id="{6E56DA71-ACDE-1BCF-E60A-8A06F890226E}"/>
              </a:ext>
            </a:extLst>
          </p:cNvPr>
          <p:cNvCxnSpPr>
            <a:stCxn id="81" idx="3"/>
            <a:endCxn id="84" idx="1"/>
          </p:cNvCxnSpPr>
          <p:nvPr/>
        </p:nvCxnSpPr>
        <p:spPr>
          <a:xfrm flipV="1">
            <a:off x="4097218" y="881867"/>
            <a:ext cx="405314" cy="4809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>
            <a:extLst>
              <a:ext uri="{FF2B5EF4-FFF2-40B4-BE49-F238E27FC236}">
                <a16:creationId xmlns:a16="http://schemas.microsoft.com/office/drawing/2014/main" id="{86C038A0-BF15-7964-5B6E-139C7910F563}"/>
              </a:ext>
            </a:extLst>
          </p:cNvPr>
          <p:cNvCxnSpPr>
            <a:stCxn id="81" idx="3"/>
            <a:endCxn id="85" idx="1"/>
          </p:cNvCxnSpPr>
          <p:nvPr/>
        </p:nvCxnSpPr>
        <p:spPr>
          <a:xfrm flipV="1">
            <a:off x="4097218" y="1133898"/>
            <a:ext cx="405314" cy="2289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оединительная линия уступом 104">
            <a:extLst>
              <a:ext uri="{FF2B5EF4-FFF2-40B4-BE49-F238E27FC236}">
                <a16:creationId xmlns:a16="http://schemas.microsoft.com/office/drawing/2014/main" id="{EEA63CAA-5FAC-9E8E-86F2-3B2EA80C7026}"/>
              </a:ext>
            </a:extLst>
          </p:cNvPr>
          <p:cNvCxnSpPr>
            <a:stCxn id="81" idx="3"/>
            <a:endCxn id="86" idx="1"/>
          </p:cNvCxnSpPr>
          <p:nvPr/>
        </p:nvCxnSpPr>
        <p:spPr>
          <a:xfrm>
            <a:off x="4097218" y="1362846"/>
            <a:ext cx="405314" cy="2308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>
            <a:extLst>
              <a:ext uri="{FF2B5EF4-FFF2-40B4-BE49-F238E27FC236}">
                <a16:creationId xmlns:a16="http://schemas.microsoft.com/office/drawing/2014/main" id="{13641A12-0C45-35B9-B871-9AA497F5FE2F}"/>
              </a:ext>
            </a:extLst>
          </p:cNvPr>
          <p:cNvCxnSpPr>
            <a:stCxn id="82" idx="3"/>
            <a:endCxn id="87" idx="1"/>
          </p:cNvCxnSpPr>
          <p:nvPr/>
        </p:nvCxnSpPr>
        <p:spPr>
          <a:xfrm>
            <a:off x="2369181" y="1679060"/>
            <a:ext cx="2128516" cy="6402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Соединительная линия уступом 108">
            <a:extLst>
              <a:ext uri="{FF2B5EF4-FFF2-40B4-BE49-F238E27FC236}">
                <a16:creationId xmlns:a16="http://schemas.microsoft.com/office/drawing/2014/main" id="{DF167D5A-4490-ED22-6C2A-D6E4F7DF9E11}"/>
              </a:ext>
            </a:extLst>
          </p:cNvPr>
          <p:cNvCxnSpPr>
            <a:stCxn id="82" idx="3"/>
            <a:endCxn id="88" idx="1"/>
          </p:cNvCxnSpPr>
          <p:nvPr/>
        </p:nvCxnSpPr>
        <p:spPr>
          <a:xfrm>
            <a:off x="2369181" y="1679060"/>
            <a:ext cx="2128381" cy="3091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Соединительная линия уступом 110">
            <a:extLst>
              <a:ext uri="{FF2B5EF4-FFF2-40B4-BE49-F238E27FC236}">
                <a16:creationId xmlns:a16="http://schemas.microsoft.com/office/drawing/2014/main" id="{050B0865-DD0C-62BA-CD6D-D70C4340325D}"/>
              </a:ext>
            </a:extLst>
          </p:cNvPr>
          <p:cNvCxnSpPr>
            <a:stCxn id="83" idx="3"/>
            <a:endCxn id="89" idx="1"/>
          </p:cNvCxnSpPr>
          <p:nvPr/>
        </p:nvCxnSpPr>
        <p:spPr>
          <a:xfrm>
            <a:off x="3103356" y="1995274"/>
            <a:ext cx="1405328" cy="347265"/>
          </a:xfrm>
          <a:prstGeom prst="bentConnector3">
            <a:avLst>
              <a:gd name="adj1" fmla="val 99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>
            <a:extLst>
              <a:ext uri="{FF2B5EF4-FFF2-40B4-BE49-F238E27FC236}">
                <a16:creationId xmlns:a16="http://schemas.microsoft.com/office/drawing/2014/main" id="{4D37C6E4-A2DC-F254-403F-CD931846BC05}"/>
              </a:ext>
            </a:extLst>
          </p:cNvPr>
          <p:cNvCxnSpPr>
            <a:stCxn id="83" idx="3"/>
            <a:endCxn id="90" idx="1"/>
          </p:cNvCxnSpPr>
          <p:nvPr/>
        </p:nvCxnSpPr>
        <p:spPr>
          <a:xfrm>
            <a:off x="3103356" y="1995274"/>
            <a:ext cx="1405328" cy="595159"/>
          </a:xfrm>
          <a:prstGeom prst="bentConnector3">
            <a:avLst>
              <a:gd name="adj1" fmla="val 99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оединительная линия уступом 116">
            <a:extLst>
              <a:ext uri="{FF2B5EF4-FFF2-40B4-BE49-F238E27FC236}">
                <a16:creationId xmlns:a16="http://schemas.microsoft.com/office/drawing/2014/main" id="{FF2980ED-A64B-9DBF-DB2F-A7FDC66F073F}"/>
              </a:ext>
            </a:extLst>
          </p:cNvPr>
          <p:cNvCxnSpPr>
            <a:stCxn id="83" idx="3"/>
            <a:endCxn id="91" idx="1"/>
          </p:cNvCxnSpPr>
          <p:nvPr/>
        </p:nvCxnSpPr>
        <p:spPr>
          <a:xfrm>
            <a:off x="3103356" y="1995274"/>
            <a:ext cx="1405328" cy="845312"/>
          </a:xfrm>
          <a:prstGeom prst="bentConnector3">
            <a:avLst>
              <a:gd name="adj1" fmla="val 99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2CE6AC0C-F171-C6C1-3D14-CFFFB9077487}"/>
              </a:ext>
            </a:extLst>
          </p:cNvPr>
          <p:cNvSpPr/>
          <p:nvPr/>
        </p:nvSpPr>
        <p:spPr>
          <a:xfrm>
            <a:off x="0" y="2590432"/>
            <a:ext cx="2902076" cy="21167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58775" algn="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Формирование ТЭП основано на драйверах развития территорий, существующей емкости рынка, выбранном сегменте и анализе субъекта</a:t>
            </a:r>
          </a:p>
          <a:p>
            <a:pPr marL="358775" algn="r"/>
            <a:endParaRPr lang="ru-RU" sz="1100" dirty="0">
              <a:solidFill>
                <a:schemeClr val="accent6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11ACA1-2C30-6EAD-ADFB-5ADE9395BB00}"/>
              </a:ext>
            </a:extLst>
          </p:cNvPr>
          <p:cNvSpPr txBox="1"/>
          <p:nvPr/>
        </p:nvSpPr>
        <p:spPr>
          <a:xfrm>
            <a:off x="256674" y="4797302"/>
            <a:ext cx="34531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 </a:t>
            </a:r>
            <a:r>
              <a:rPr lang="ru-RU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«Проект развития территорий в р. Крым»</a:t>
            </a:r>
          </a:p>
        </p:txBody>
      </p:sp>
      <p:pic>
        <p:nvPicPr>
          <p:cNvPr id="55" name="Google Shape;110;p19" descr="Image 2">
            <a:extLst>
              <a:ext uri="{FF2B5EF4-FFF2-40B4-BE49-F238E27FC236}">
                <a16:creationId xmlns:a16="http://schemas.microsoft.com/office/drawing/2014/main" id="{CA56BEAD-C99A-AEE8-B7EA-B05EB9CF4DD7}"/>
              </a:ext>
            </a:extLst>
          </p:cNvPr>
          <p:cNvPicPr preferRelativeResize="0"/>
          <p:nvPr/>
        </p:nvPicPr>
        <p:blipFill rotWithShape="1"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517" y="425281"/>
            <a:ext cx="1907135" cy="17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7;p18" descr="Image 1">
            <a:extLst>
              <a:ext uri="{FF2B5EF4-FFF2-40B4-BE49-F238E27FC236}">
                <a16:creationId xmlns:a16="http://schemas.microsoft.com/office/drawing/2014/main" id="{7C04A869-B142-0B3F-E95B-E401BF0CB237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8185" y="2595761"/>
            <a:ext cx="1526359" cy="124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11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90231-C6EE-136F-B016-79600F24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0443C-1188-71A8-F399-16BEE649E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Построение </a:t>
            </a:r>
            <a:r>
              <a:rPr lang="ru-RU" dirty="0" err="1"/>
              <a:t>финмодели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A6A370B6-283E-53AF-5173-09C77F3F12F1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7D6272-6DDC-1545-7DBA-32AA5ACC930D}"/>
              </a:ext>
            </a:extLst>
          </p:cNvPr>
          <p:cNvSpPr/>
          <p:nvPr/>
        </p:nvSpPr>
        <p:spPr>
          <a:xfrm>
            <a:off x="0" y="544200"/>
            <a:ext cx="4572000" cy="416302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 algn="r"/>
            <a:endParaRPr lang="ru-RU" b="1" dirty="0">
              <a:solidFill>
                <a:schemeClr val="accent1"/>
              </a:solidFill>
              <a:latin typeface="Montserrat" pitchFamily="2" charset="0"/>
            </a:endParaRPr>
          </a:p>
          <a:p>
            <a:pPr marL="358775" algn="r"/>
            <a:r>
              <a:rPr lang="ru-RU" sz="2800" b="1" dirty="0">
                <a:solidFill>
                  <a:schemeClr val="accent1"/>
                </a:solidFill>
                <a:latin typeface="Montserrat" pitchFamily="2" charset="0"/>
              </a:rPr>
              <a:t>6</a:t>
            </a:r>
            <a:r>
              <a:rPr lang="ru-RU" sz="1050" b="1" dirty="0">
                <a:solidFill>
                  <a:schemeClr val="bg2"/>
                </a:solidFill>
                <a:latin typeface="Montserrat" pitchFamily="2" charset="0"/>
              </a:rPr>
              <a:t> </a:t>
            </a:r>
            <a:r>
              <a:rPr lang="ru-RU" sz="1050" b="1" dirty="0">
                <a:solidFill>
                  <a:schemeClr val="accent1"/>
                </a:solidFill>
                <a:latin typeface="Montserrat" pitchFamily="2" charset="0"/>
              </a:rPr>
              <a:t>проектов мастер-планов с построением финансовой модели </a:t>
            </a:r>
            <a:r>
              <a:rPr lang="ru-RU" sz="1050" dirty="0">
                <a:solidFill>
                  <a:schemeClr val="bg2"/>
                </a:solidFill>
                <a:latin typeface="Montserrat" pitchFamily="2" charset="0"/>
              </a:rPr>
              <a:t>реализовала компания </a:t>
            </a:r>
            <a:r>
              <a:rPr lang="ru-RU" sz="1050" b="1" dirty="0" err="1">
                <a:solidFill>
                  <a:schemeClr val="bg2"/>
                </a:solidFill>
                <a:latin typeface="Montserrat" pitchFamily="2" charset="0"/>
              </a:rPr>
              <a:t>K</a:t>
            </a:r>
            <a:r>
              <a:rPr lang="en-US" sz="1050" b="1" dirty="0">
                <a:solidFill>
                  <a:schemeClr val="bg2"/>
                </a:solidFill>
                <a:latin typeface="Montserrat" pitchFamily="2" charset="0"/>
              </a:rPr>
              <a:t>EY CAPITAL </a:t>
            </a:r>
            <a:r>
              <a:rPr lang="en-US" sz="1050" dirty="0" err="1">
                <a:solidFill>
                  <a:schemeClr val="bg2"/>
                </a:solidFill>
                <a:latin typeface="Montserrat" pitchFamily="2" charset="0"/>
              </a:rPr>
              <a:t>в</a:t>
            </a:r>
            <a:r>
              <a:rPr lang="ru-RU" sz="1050" dirty="0">
                <a:solidFill>
                  <a:schemeClr val="bg2"/>
                </a:solidFill>
                <a:latin typeface="Montserrat" pitchFamily="2" charset="0"/>
              </a:rPr>
              <a:t> 2024 г.</a:t>
            </a: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en-US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r>
              <a:rPr lang="ru-RU" sz="1050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</a:rPr>
              <a:t>выделенные сегменты с наибольшей доходностью:</a:t>
            </a:r>
            <a:endParaRPr lang="ru-RU" sz="1050" dirty="0">
              <a:solidFill>
                <a:schemeClr val="bg2"/>
              </a:solidFill>
              <a:latin typeface="Montserrat" pitchFamily="2" charset="0"/>
            </a:endParaRPr>
          </a:p>
          <a:p>
            <a:pPr marL="358775" algn="r"/>
            <a:r>
              <a:rPr lang="en-US" sz="1600" b="1" dirty="0">
                <a:solidFill>
                  <a:schemeClr val="accent1"/>
                </a:solidFill>
                <a:latin typeface="Montserrat" pitchFamily="2" charset="0"/>
              </a:rPr>
              <a:t>IRR</a:t>
            </a:r>
            <a:endParaRPr lang="ru-RU" sz="1600" b="1" dirty="0">
              <a:solidFill>
                <a:schemeClr val="accent1"/>
              </a:solidFill>
              <a:latin typeface="Montserrat" pitchFamily="2" charset="0"/>
            </a:endParaRPr>
          </a:p>
          <a:p>
            <a:pPr marL="358775"/>
            <a:r>
              <a:rPr lang="ru-RU" sz="1050" dirty="0">
                <a:solidFill>
                  <a:schemeClr val="bg2"/>
                </a:solidFill>
                <a:latin typeface="Montserrat" pitchFamily="2" charset="0"/>
              </a:rPr>
              <a:t>Водные комплексы отдыха </a:t>
            </a:r>
            <a:r>
              <a:rPr lang="ru-RU" sz="1600" b="1" dirty="0">
                <a:solidFill>
                  <a:schemeClr val="accent1"/>
                </a:solidFill>
                <a:latin typeface="Montserrat" pitchFamily="2" charset="0"/>
              </a:rPr>
              <a:t>30%</a:t>
            </a:r>
            <a:endParaRPr lang="ru-RU" sz="1050" b="1" dirty="0">
              <a:solidFill>
                <a:schemeClr val="accent1"/>
              </a:solidFill>
              <a:latin typeface="Montserrat" pitchFamily="2" charset="0"/>
            </a:endParaRPr>
          </a:p>
          <a:p>
            <a:pPr marL="358775"/>
            <a:r>
              <a:rPr lang="ru-RU" sz="1050" dirty="0">
                <a:solidFill>
                  <a:schemeClr val="bg2"/>
                </a:solidFill>
                <a:latin typeface="Montserrat" pitchFamily="2" charset="0"/>
              </a:rPr>
              <a:t>Гостиницы </a:t>
            </a:r>
            <a:r>
              <a:rPr lang="ru-RU" sz="1600" b="1" dirty="0">
                <a:solidFill>
                  <a:schemeClr val="accent1"/>
                </a:solidFill>
                <a:latin typeface="Montserrat" pitchFamily="2" charset="0"/>
              </a:rPr>
              <a:t>30%</a:t>
            </a:r>
          </a:p>
          <a:p>
            <a:pPr marL="358775"/>
            <a:r>
              <a:rPr lang="ru-RU" sz="1050" dirty="0">
                <a:solidFill>
                  <a:schemeClr val="bg2"/>
                </a:solidFill>
                <a:latin typeface="Montserrat" pitchFamily="2" charset="0"/>
              </a:rPr>
              <a:t>Жилая недвижимость </a:t>
            </a:r>
            <a:r>
              <a:rPr lang="ru-RU" sz="1600" b="1" dirty="0">
                <a:solidFill>
                  <a:schemeClr val="accent1"/>
                </a:solidFill>
                <a:latin typeface="Montserrat" pitchFamily="2" charset="0"/>
              </a:rPr>
              <a:t>25%</a:t>
            </a:r>
            <a:endParaRPr lang="ru-RU" sz="1050" b="1" dirty="0">
              <a:solidFill>
                <a:schemeClr val="accent1"/>
              </a:solidFill>
              <a:latin typeface="Montserrat" pitchFamily="2" charset="0"/>
            </a:endParaRPr>
          </a:p>
          <a:p>
            <a:pPr marL="358775"/>
            <a:r>
              <a:rPr lang="en-US" sz="1050" dirty="0">
                <a:solidFill>
                  <a:schemeClr val="bg2"/>
                </a:solidFill>
                <a:latin typeface="Montserrat" pitchFamily="2" charset="0"/>
              </a:rPr>
              <a:t>Light Industrial </a:t>
            </a:r>
            <a:r>
              <a:rPr lang="en-US" sz="1600" b="1" dirty="0">
                <a:solidFill>
                  <a:schemeClr val="accent1"/>
                </a:solidFill>
                <a:latin typeface="Montserrat" pitchFamily="2" charset="0"/>
              </a:rPr>
              <a:t>35</a:t>
            </a:r>
            <a:r>
              <a:rPr lang="ru-RU" sz="1600" b="1" dirty="0">
                <a:solidFill>
                  <a:schemeClr val="accent1"/>
                </a:solidFill>
                <a:latin typeface="Montserrat" pitchFamily="2" charset="0"/>
              </a:rPr>
              <a:t>%</a:t>
            </a:r>
            <a:endParaRPr lang="ru-RU" sz="1050" b="1" dirty="0">
              <a:solidFill>
                <a:schemeClr val="accent1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BA73F-507F-ACC6-A81E-B94938D699EF}"/>
              </a:ext>
            </a:extLst>
          </p:cNvPr>
          <p:cNvSpPr txBox="1"/>
          <p:nvPr/>
        </p:nvSpPr>
        <p:spPr>
          <a:xfrm>
            <a:off x="256674" y="4797302"/>
            <a:ext cx="74847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материалы разработки комплексных проектов в р. Крым, г. Новокузнецк, г. Новочеркасск, г. Волгоград, г. Нефтекамск, г. Барнаул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28827-E3F6-E066-BAEA-FF6094ECBF3A}"/>
              </a:ext>
            </a:extLst>
          </p:cNvPr>
          <p:cNvSpPr txBox="1"/>
          <p:nvPr/>
        </p:nvSpPr>
        <p:spPr>
          <a:xfrm>
            <a:off x="4572000" y="954505"/>
            <a:ext cx="439553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Средняя окупаемость проектов развития территорий</a:t>
            </a:r>
          </a:p>
          <a:p>
            <a:pPr algn="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~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 5 лет</a:t>
            </a:r>
          </a:p>
        </p:txBody>
      </p:sp>
      <p:pic>
        <p:nvPicPr>
          <p:cNvPr id="10" name="Рисунок 9" descr="Изображение выглядит как человек, офисные принадлежности, одежда, Офис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91F2263-70FB-4124-5006-219DCA98D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32" y="2172427"/>
            <a:ext cx="2289605" cy="228960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строительство, в помещении, на открытом воздухе, центр города&#10;&#10;Автоматически созданное описание">
            <a:extLst>
              <a:ext uri="{FF2B5EF4-FFF2-40B4-BE49-F238E27FC236}">
                <a16:creationId xmlns:a16="http://schemas.microsoft.com/office/drawing/2014/main" id="{4C9FB73C-1A8C-E0A3-2BB9-47ACC5D47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87" y="1607055"/>
            <a:ext cx="1239929" cy="12399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строительство, дом, в помещении, миниатюрный&#10;&#10;Автоматически созданное описание">
            <a:extLst>
              <a:ext uri="{FF2B5EF4-FFF2-40B4-BE49-F238E27FC236}">
                <a16:creationId xmlns:a16="http://schemas.microsoft.com/office/drawing/2014/main" id="{F2AFD409-F3EB-9032-49E5-F484C85B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92" y="2896389"/>
            <a:ext cx="1606216" cy="160621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oogle Shape;80;p17" descr="Image 7">
            <a:extLst>
              <a:ext uri="{FF2B5EF4-FFF2-40B4-BE49-F238E27FC236}">
                <a16:creationId xmlns:a16="http://schemas.microsoft.com/office/drawing/2014/main" id="{EFCD1FCD-0368-AF4B-E726-334667AB6DB7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545" y="3181326"/>
            <a:ext cx="1639455" cy="152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19" descr="Image 2">
            <a:extLst>
              <a:ext uri="{FF2B5EF4-FFF2-40B4-BE49-F238E27FC236}">
                <a16:creationId xmlns:a16="http://schemas.microsoft.com/office/drawing/2014/main" id="{397E37D9-0E63-C5DD-EB06-23925E77BC2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6192" y="789638"/>
            <a:ext cx="1907135" cy="17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996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C8EE-E3D9-AED6-0875-FB323C955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23A41A-CF81-07DA-78B6-BEC47C28E284}"/>
              </a:ext>
            </a:extLst>
          </p:cNvPr>
          <p:cNvSpPr/>
          <p:nvPr/>
        </p:nvSpPr>
        <p:spPr>
          <a:xfrm>
            <a:off x="0" y="544200"/>
            <a:ext cx="9144000" cy="4163028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 algn="r"/>
            <a:endParaRPr lang="ru-RU" b="1" dirty="0">
              <a:solidFill>
                <a:schemeClr val="accent1"/>
              </a:solidFill>
              <a:latin typeface="Montserrat" pitchFamily="2" charset="0"/>
            </a:endParaRPr>
          </a:p>
        </p:txBody>
      </p:sp>
      <p:pic>
        <p:nvPicPr>
          <p:cNvPr id="3" name="Google Shape;80;p17" descr="Image 7">
            <a:extLst>
              <a:ext uri="{FF2B5EF4-FFF2-40B4-BE49-F238E27FC236}">
                <a16:creationId xmlns:a16="http://schemas.microsoft.com/office/drawing/2014/main" id="{6639217B-C1A7-FF88-A1FE-EEE57CF73AF1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563" y="2574193"/>
            <a:ext cx="2300438" cy="213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19" descr="Image 2">
            <a:extLst>
              <a:ext uri="{FF2B5EF4-FFF2-40B4-BE49-F238E27FC236}">
                <a16:creationId xmlns:a16="http://schemas.microsoft.com/office/drawing/2014/main" id="{672C4C49-EFAC-D62C-9D05-5973B9E9475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6192" y="1803167"/>
            <a:ext cx="1907135" cy="17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Изображение выглядит как Человеческое лицо, человек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D9056E51-179A-BD42-26A4-2DDA0DE80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81" y="891895"/>
            <a:ext cx="2567484" cy="2567484"/>
          </a:xfrm>
          <a:prstGeom prst="ellipse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8846EC-D136-43A1-67C1-E5ED4941D72D}"/>
              </a:ext>
            </a:extLst>
          </p:cNvPr>
          <p:cNvSpPr txBox="1"/>
          <p:nvPr/>
        </p:nvSpPr>
        <p:spPr>
          <a:xfrm>
            <a:off x="1104219" y="3666508"/>
            <a:ext cx="2885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333333"/>
                </a:solidFill>
                <a:latin typeface="Montserrat Black" pitchFamily="2" charset="77"/>
              </a:rPr>
              <a:t>Ольга Гусева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D38EA-82F1-3730-8A32-540BE3A4E31F}"/>
              </a:ext>
            </a:extLst>
          </p:cNvPr>
          <p:cNvSpPr txBox="1"/>
          <p:nvPr/>
        </p:nvSpPr>
        <p:spPr>
          <a:xfrm>
            <a:off x="1104219" y="4005384"/>
            <a:ext cx="296102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00" b="1" spc="38" dirty="0">
                <a:solidFill>
                  <a:schemeClr val="accent1"/>
                </a:solidFill>
                <a:latin typeface="Montserrat Medium" pitchFamily="2" charset="77"/>
              </a:rPr>
              <a:t>Генеральный директор </a:t>
            </a:r>
            <a:r>
              <a:rPr lang="en-US" sz="1000" b="1" spc="38" dirty="0">
                <a:solidFill>
                  <a:schemeClr val="accent1"/>
                </a:solidFill>
                <a:latin typeface="Montserrat Medium" pitchFamily="2" charset="77"/>
              </a:rPr>
              <a:t>KEY CAPITAL</a:t>
            </a:r>
            <a:endParaRPr lang="ru-RU" sz="700" spc="38" dirty="0">
              <a:solidFill>
                <a:schemeClr val="accent1"/>
              </a:solidFill>
              <a:latin typeface="Montserrat" pitchFamily="2" charset="0"/>
            </a:endParaRPr>
          </a:p>
        </p:txBody>
      </p:sp>
      <p:pic>
        <p:nvPicPr>
          <p:cNvPr id="22" name="Рисунок 21" descr="Изображение выглядит как шаблон, прямоугольный, Прямоугольни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28B3A72-21F8-8B5B-3925-1822478FB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00" y="3459379"/>
            <a:ext cx="1183213" cy="1183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728827-E3F6-E066-BAEA-FF6094ECBF3A}"/>
              </a:ext>
            </a:extLst>
          </p:cNvPr>
          <p:cNvSpPr txBox="1"/>
          <p:nvPr/>
        </p:nvSpPr>
        <p:spPr>
          <a:xfrm>
            <a:off x="4572000" y="954505"/>
            <a:ext cx="43955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u="sng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Наши ближайшие мероприятия:</a:t>
            </a:r>
          </a:p>
          <a:p>
            <a:pPr algn="r"/>
            <a:endParaRPr lang="ru-RU" sz="1100" dirty="0">
              <a:latin typeface="Montserrat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100" b="1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Бизнес-туры: </a:t>
            </a:r>
            <a:r>
              <a:rPr lang="ru-RU" sz="1100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Тюмень, Пермь, Калининград, Ижевск</a:t>
            </a:r>
          </a:p>
          <a:p>
            <a:pPr algn="r"/>
            <a:endParaRPr lang="ru-RU" sz="1100" b="1" dirty="0">
              <a:latin typeface="Montserrat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100" b="1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Курсы: </a:t>
            </a:r>
            <a:r>
              <a:rPr lang="ru-RU" sz="1100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управление гостиничными объектами, руководитель проекта</a:t>
            </a:r>
          </a:p>
          <a:p>
            <a:pPr algn="r"/>
            <a:endParaRPr lang="ru-RU" sz="1100" dirty="0">
              <a:latin typeface="Montserrat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100" b="1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Международные бизнес-туры:</a:t>
            </a:r>
            <a:r>
              <a:rPr lang="ru-RU" sz="1100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 Сингапур, Сеул, Шанхай, Дания</a:t>
            </a:r>
          </a:p>
          <a:p>
            <a:pPr algn="r"/>
            <a:endParaRPr lang="ru-RU" sz="1100" dirty="0">
              <a:latin typeface="Montserrat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Google Shape;123;p9" descr="Google Shape;123;p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5794" y="3923635"/>
            <a:ext cx="3161236" cy="40971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728827-E3F6-E066-BAEA-FF6094ECBF3A}"/>
              </a:ext>
            </a:extLst>
          </p:cNvPr>
          <p:cNvSpPr txBox="1"/>
          <p:nvPr/>
        </p:nvSpPr>
        <p:spPr>
          <a:xfrm>
            <a:off x="5478705" y="3451064"/>
            <a:ext cx="34883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Самая полная программа для девелопера от лучших практиков</a:t>
            </a:r>
            <a:endParaRPr lang="ru-RU" sz="1100" dirty="0">
              <a:latin typeface="Montserrat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4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752"/>
            <a:ext cx="9181322" cy="53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C216285-4C07-AA31-18DF-49A2A18962A2}"/>
              </a:ext>
            </a:extLst>
          </p:cNvPr>
          <p:cNvSpPr txBox="1">
            <a:spLocks/>
          </p:cNvSpPr>
          <p:nvPr/>
        </p:nvSpPr>
        <p:spPr>
          <a:xfrm>
            <a:off x="422360" y="1928429"/>
            <a:ext cx="2356777" cy="1145876"/>
          </a:xfrm>
          <a:prstGeom prst="rect">
            <a:avLst/>
          </a:prstGeom>
          <a:noFill/>
        </p:spPr>
        <p:txBody>
          <a:bodyPr wrap="square" tIns="90000" rtlCol="0" anchor="t">
            <a:noAutofit/>
          </a:bodyPr>
          <a:lstStyle/>
          <a:p>
            <a:pPr>
              <a:spcBef>
                <a:spcPts val="3300"/>
              </a:spcBef>
              <a:buClr>
                <a:schemeClr val="accent1"/>
              </a:buClr>
            </a:pPr>
            <a:r>
              <a:rPr lang="ru-RU" sz="1600" dirty="0" smtClean="0">
                <a:solidFill>
                  <a:schemeClr val="tx1"/>
                </a:solidFill>
                <a:latin typeface="Montserrat" pitchFamily="2" charset="0"/>
              </a:rPr>
              <a:t>ГОРОД</a:t>
            </a:r>
            <a:r>
              <a:rPr lang="ru-RU" sz="1600" dirty="0">
                <a:solidFill>
                  <a:schemeClr val="tx1"/>
                </a:solidFill>
                <a:latin typeface="Montserrat" pitchFamily="2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Montserrat" pitchFamily="2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Montserrat" pitchFamily="2" charset="0"/>
              </a:rPr>
              <a:t>ДЕВЕЛОПЕР</a:t>
            </a:r>
            <a:br>
              <a:rPr lang="ru-RU" sz="1600" dirty="0" smtClean="0">
                <a:solidFill>
                  <a:schemeClr val="tx1"/>
                </a:solidFill>
                <a:latin typeface="Montserrat" pitchFamily="2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Montserrat" pitchFamily="2" charset="0"/>
              </a:rPr>
              <a:t>ЖИТЕЛИ</a:t>
            </a:r>
            <a:endParaRPr lang="ru-RU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E310E58-3167-DE95-E2EC-664C0E63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 smtClean="0"/>
              <a:t>Кому нужен мастер-план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D0F3908-DC72-68AE-8C49-6DDCF04E75C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крывающая фигурная скобка 1">
            <a:extLst>
              <a:ext uri="{FF2B5EF4-FFF2-40B4-BE49-F238E27FC236}">
                <a16:creationId xmlns:a16="http://schemas.microsoft.com/office/drawing/2014/main" id="{2353273F-AC80-611E-26A1-75AC9DE562CF}"/>
              </a:ext>
            </a:extLst>
          </p:cNvPr>
          <p:cNvSpPr/>
          <p:nvPr/>
        </p:nvSpPr>
        <p:spPr>
          <a:xfrm>
            <a:off x="2850158" y="1767439"/>
            <a:ext cx="236779" cy="1467852"/>
          </a:xfrm>
          <a:prstGeom prst="rightBrac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80A68-9901-DC41-D765-1AFFA977EE39}"/>
              </a:ext>
            </a:extLst>
          </p:cNvPr>
          <p:cNvSpPr txBox="1"/>
          <p:nvPr/>
        </p:nvSpPr>
        <p:spPr>
          <a:xfrm>
            <a:off x="3316542" y="2160437"/>
            <a:ext cx="235677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Montserrat" pitchFamily="2" charset="0"/>
              </a:rPr>
              <a:t>Формирование концепции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751A1-CD80-15A4-4ACC-8F9661D24025}"/>
              </a:ext>
            </a:extLst>
          </p:cNvPr>
          <p:cNvSpPr txBox="1">
            <a:spLocks/>
          </p:cNvSpPr>
          <p:nvPr/>
        </p:nvSpPr>
        <p:spPr>
          <a:xfrm>
            <a:off x="6096001" y="2142851"/>
            <a:ext cx="2823698" cy="883634"/>
          </a:xfrm>
          <a:prstGeom prst="rect">
            <a:avLst/>
          </a:prstGeom>
          <a:noFill/>
        </p:spPr>
        <p:txBody>
          <a:bodyPr wrap="square" tIns="90000" rtlCol="0" anchor="t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ru-RU" sz="1200" dirty="0" smtClean="0">
                <a:solidFill>
                  <a:schemeClr val="tx1"/>
                </a:solidFill>
                <a:latin typeface="Montserrat" pitchFamily="2" charset="0"/>
              </a:rPr>
              <a:t>Мастер-план должен быть экономически эффективным не только для девелопера, но и для города.</a:t>
            </a:r>
            <a:br>
              <a:rPr lang="ru-RU" sz="1200" dirty="0" smtClean="0">
                <a:solidFill>
                  <a:schemeClr val="tx1"/>
                </a:solidFill>
                <a:latin typeface="Montserrat" pitchFamily="2" charset="0"/>
              </a:rPr>
            </a:br>
            <a:endParaRPr lang="ru-RU" sz="12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778B5857-9BDA-8998-4D31-8C7813A7D2F5}"/>
              </a:ext>
            </a:extLst>
          </p:cNvPr>
          <p:cNvSpPr/>
          <p:nvPr/>
        </p:nvSpPr>
        <p:spPr>
          <a:xfrm>
            <a:off x="5673319" y="2403522"/>
            <a:ext cx="343463" cy="307777"/>
          </a:xfrm>
          <a:prstGeom prst="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oogle Shape;80;p17" descr="Image 7">
            <a:extLst>
              <a:ext uri="{FF2B5EF4-FFF2-40B4-BE49-F238E27FC236}">
                <a16:creationId xmlns:a16="http://schemas.microsoft.com/office/drawing/2014/main" id="{EC160346-30C7-C71C-6EAC-C84FBCA39B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086" y="2514380"/>
            <a:ext cx="2834843" cy="262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0;p17" descr="Image 7">
            <a:extLst>
              <a:ext uri="{FF2B5EF4-FFF2-40B4-BE49-F238E27FC236}">
                <a16:creationId xmlns:a16="http://schemas.microsoft.com/office/drawing/2014/main" id="{1168EF9D-FE07-8887-DD9F-448E14C5103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61062" y="3414846"/>
            <a:ext cx="1793337" cy="166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19" descr="Image 2">
            <a:extLst>
              <a:ext uri="{FF2B5EF4-FFF2-40B4-BE49-F238E27FC236}">
                <a16:creationId xmlns:a16="http://schemas.microsoft.com/office/drawing/2014/main" id="{D205E9E6-2FAA-C241-394E-0E8DA76899D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37823"/>
            <a:ext cx="1907135" cy="17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19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DEFB-E2D0-E414-1612-643DCBF3F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6560FE8-7F7A-5733-AB1A-45A33099267D}"/>
              </a:ext>
            </a:extLst>
          </p:cNvPr>
          <p:cNvSpPr txBox="1">
            <a:spLocks/>
          </p:cNvSpPr>
          <p:nvPr/>
        </p:nvSpPr>
        <p:spPr>
          <a:xfrm>
            <a:off x="3166753" y="2486349"/>
            <a:ext cx="1676401" cy="4434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90000" rtlCol="0" anchor="ctr">
            <a:noAutofit/>
          </a:bodyPr>
          <a:lstStyle/>
          <a:p>
            <a:pPr algn="ctr">
              <a:spcBef>
                <a:spcPts val="3300"/>
              </a:spcBef>
              <a:buClr>
                <a:schemeClr val="accent1"/>
              </a:buClr>
            </a:pPr>
            <a:r>
              <a:rPr lang="ru-RU" sz="2000" b="1" dirty="0">
                <a:solidFill>
                  <a:schemeClr val="accent1"/>
                </a:solidFill>
                <a:latin typeface="Montserrat" pitchFamily="2" charset="0"/>
              </a:rPr>
              <a:t>Анализ 360º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2FE4BF-B8DE-0C0B-499D-8884EAE1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Анализ 360º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8C2233AB-A105-0E32-C2FE-D21291C61B3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968A3AF-7AF1-E9A4-D245-07B34A0473E0}"/>
              </a:ext>
            </a:extLst>
          </p:cNvPr>
          <p:cNvGrpSpPr/>
          <p:nvPr/>
        </p:nvGrpSpPr>
        <p:grpSpPr>
          <a:xfrm>
            <a:off x="352926" y="544199"/>
            <a:ext cx="3458901" cy="2575990"/>
            <a:chOff x="352926" y="544199"/>
            <a:chExt cx="3458901" cy="2575990"/>
          </a:xfrm>
          <a:effectLst/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17F8EF3-C04C-E083-8A73-B536A6AEBB4D}"/>
                </a:ext>
              </a:extLst>
            </p:cNvPr>
            <p:cNvSpPr txBox="1">
              <a:spLocks/>
            </p:cNvSpPr>
            <p:nvPr/>
          </p:nvSpPr>
          <p:spPr>
            <a:xfrm>
              <a:off x="424800" y="681094"/>
              <a:ext cx="3387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300"/>
                </a:spcBef>
                <a:buClr>
                  <a:schemeClr val="accent1"/>
                </a:buClr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Макроэкономический анализ территории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409FD6-2E2D-7350-7F35-E3346D81211C}"/>
                </a:ext>
              </a:extLst>
            </p:cNvPr>
            <p:cNvSpPr txBox="1">
              <a:spLocks/>
            </p:cNvSpPr>
            <p:nvPr/>
          </p:nvSpPr>
          <p:spPr>
            <a:xfrm>
              <a:off x="929896" y="1185608"/>
              <a:ext cx="2491556" cy="1236751"/>
            </a:xfrm>
            <a:prstGeom prst="rect">
              <a:avLst/>
            </a:prstGeom>
            <a:noFill/>
          </p:spPr>
          <p:txBody>
            <a:bodyPr wrap="square" tIns="90000" rtlCol="0" anchor="t">
              <a:no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базовая информация</a:t>
              </a:r>
            </a:p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социально-демографическое положение</a:t>
              </a:r>
            </a:p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уровень жизни населения</a:t>
              </a:r>
            </a:p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инвестиционный климат</a:t>
              </a:r>
            </a:p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сравнение с сопоставимыми субъектами </a:t>
              </a:r>
            </a:p>
          </p:txBody>
        </p:sp>
        <p:pic>
          <p:nvPicPr>
            <p:cNvPr id="9" name="Рисунок 8" descr="Карта с кнопкой со сплошной заливкой">
              <a:extLst>
                <a:ext uri="{FF2B5EF4-FFF2-40B4-BE49-F238E27FC236}">
                  <a16:creationId xmlns:a16="http://schemas.microsoft.com/office/drawing/2014/main" id="{25266257-8FA4-1082-DC11-70DFBC757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55448" y="1186730"/>
              <a:ext cx="288000" cy="288000"/>
            </a:xfrm>
            <a:prstGeom prst="rect">
              <a:avLst/>
            </a:prstGeom>
          </p:spPr>
        </p:pic>
        <p:pic>
          <p:nvPicPr>
            <p:cNvPr id="10" name="Рисунок 9" descr="Группа со сплошной заливкой">
              <a:extLst>
                <a:ext uri="{FF2B5EF4-FFF2-40B4-BE49-F238E27FC236}">
                  <a16:creationId xmlns:a16="http://schemas.microsoft.com/office/drawing/2014/main" id="{2716A95B-71E6-2CA8-B9A6-24F3BEE4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4475" y="1955517"/>
              <a:ext cx="288000" cy="288000"/>
            </a:xfrm>
            <a:prstGeom prst="rect">
              <a:avLst/>
            </a:prstGeom>
          </p:spPr>
        </p:pic>
        <p:pic>
          <p:nvPicPr>
            <p:cNvPr id="11" name="Рисунок 10" descr="Пользователь со сплошной заливкой">
              <a:extLst>
                <a:ext uri="{FF2B5EF4-FFF2-40B4-BE49-F238E27FC236}">
                  <a16:creationId xmlns:a16="http://schemas.microsoft.com/office/drawing/2014/main" id="{3DE65645-5834-F8CD-AADD-DF7F19FA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4475" y="1593435"/>
              <a:ext cx="288000" cy="288000"/>
            </a:xfrm>
            <a:prstGeom prst="rect">
              <a:avLst/>
            </a:prstGeom>
          </p:spPr>
        </p:pic>
        <p:pic>
          <p:nvPicPr>
            <p:cNvPr id="12" name="Рисунок 11" descr="Летающие деньги со сплошной заливкой">
              <a:extLst>
                <a:ext uri="{FF2B5EF4-FFF2-40B4-BE49-F238E27FC236}">
                  <a16:creationId xmlns:a16="http://schemas.microsoft.com/office/drawing/2014/main" id="{4C7709F9-E943-B8B5-E095-3DB97D96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4475" y="2287705"/>
              <a:ext cx="288000" cy="288000"/>
            </a:xfrm>
            <a:prstGeom prst="rect">
              <a:avLst/>
            </a:prstGeom>
          </p:spPr>
        </p:pic>
        <p:pic>
          <p:nvPicPr>
            <p:cNvPr id="13" name="Рисунок 12" descr="Город со сплошной заливкой">
              <a:extLst>
                <a:ext uri="{FF2B5EF4-FFF2-40B4-BE49-F238E27FC236}">
                  <a16:creationId xmlns:a16="http://schemas.microsoft.com/office/drawing/2014/main" id="{28F637EE-EAF6-1799-50FC-489728C5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4475" y="2664082"/>
              <a:ext cx="288000" cy="28800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4EEC826-49E0-947D-2F4D-D1E4630BC770}"/>
                </a:ext>
              </a:extLst>
            </p:cNvPr>
            <p:cNvSpPr/>
            <p:nvPr/>
          </p:nvSpPr>
          <p:spPr>
            <a:xfrm>
              <a:off x="352926" y="544199"/>
              <a:ext cx="2927685" cy="257599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7222C62-DBB0-E1B5-8EFE-BF154097DA57}"/>
              </a:ext>
            </a:extLst>
          </p:cNvPr>
          <p:cNvGrpSpPr/>
          <p:nvPr/>
        </p:nvGrpSpPr>
        <p:grpSpPr>
          <a:xfrm>
            <a:off x="3523163" y="547538"/>
            <a:ext cx="5196036" cy="1643606"/>
            <a:chOff x="352926" y="3321427"/>
            <a:chExt cx="5196036" cy="1643606"/>
          </a:xfrm>
          <a:effectLst/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3CEA25-10E0-AA79-9281-792BB93DE81D}"/>
                </a:ext>
              </a:extLst>
            </p:cNvPr>
            <p:cNvSpPr txBox="1">
              <a:spLocks/>
            </p:cNvSpPr>
            <p:nvPr/>
          </p:nvSpPr>
          <p:spPr>
            <a:xfrm>
              <a:off x="424800" y="3373175"/>
              <a:ext cx="27811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2100"/>
                </a:spcBef>
                <a:buClr>
                  <a:schemeClr val="accent1"/>
                </a:buClr>
              </a:pP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Анализ НПА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17A71A-A3EE-ADD9-0361-D095AABE5959}"/>
                </a:ext>
              </a:extLst>
            </p:cNvPr>
            <p:cNvSpPr txBox="1">
              <a:spLocks/>
            </p:cNvSpPr>
            <p:nvPr/>
          </p:nvSpPr>
          <p:spPr>
            <a:xfrm>
              <a:off x="929896" y="3644410"/>
              <a:ext cx="1981226" cy="770204"/>
            </a:xfrm>
            <a:prstGeom prst="rect">
              <a:avLst/>
            </a:prstGeom>
            <a:noFill/>
          </p:spPr>
          <p:txBody>
            <a:bodyPr wrap="square" tIns="90000" rtlCol="0" anchor="t">
              <a:noAutofit/>
            </a:bodyPr>
            <a:lstStyle/>
            <a:p>
              <a:pPr>
                <a:spcBef>
                  <a:spcPts val="6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стратегия социально-экономического развития</a:t>
              </a:r>
            </a:p>
            <a:p>
              <a:pPr>
                <a:spcBef>
                  <a:spcPts val="6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градостроительная документация</a:t>
              </a:r>
            </a:p>
            <a:p>
              <a:pPr>
                <a:spcBef>
                  <a:spcPts val="600"/>
                </a:spcBef>
                <a:buClr>
                  <a:schemeClr val="accent1"/>
                </a:buClr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барьеры и возможности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2B07982A-C09B-2C58-5DA0-05E35A0093CE}"/>
                </a:ext>
              </a:extLst>
            </p:cNvPr>
            <p:cNvSpPr>
              <a:spLocks/>
            </p:cNvSpPr>
            <p:nvPr/>
          </p:nvSpPr>
          <p:spPr>
            <a:xfrm>
              <a:off x="3343143" y="3717074"/>
              <a:ext cx="1981226" cy="857274"/>
            </a:xfrm>
            <a:prstGeom prst="roundRect">
              <a:avLst>
                <a:gd name="adj" fmla="val 481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563" indent="-182563">
                <a:buClr>
                  <a:schemeClr val="accent1"/>
                </a:buClr>
                <a:buSzPct val="70000"/>
                <a:buFont typeface="Courier New" panose="02070309020205020404" pitchFamily="49" charset="0"/>
                <a:buChar char="o"/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геополитические</a:t>
              </a:r>
            </a:p>
            <a:p>
              <a:pPr marL="182563" indent="-182563">
                <a:buClr>
                  <a:schemeClr val="accent1"/>
                </a:buClr>
                <a:buSzPct val="70000"/>
                <a:buFont typeface="Courier New" panose="02070309020205020404" pitchFamily="49" charset="0"/>
                <a:buChar char="o"/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финансовые</a:t>
              </a:r>
            </a:p>
            <a:p>
              <a:pPr marL="182563" indent="-182563">
                <a:buClr>
                  <a:schemeClr val="accent1"/>
                </a:buClr>
                <a:buSzPct val="70000"/>
                <a:buFont typeface="Courier New" panose="02070309020205020404" pitchFamily="49" charset="0"/>
                <a:buChar char="o"/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демографические</a:t>
              </a:r>
            </a:p>
            <a:p>
              <a:pPr marL="182563" indent="-182563">
                <a:buClr>
                  <a:schemeClr val="accent1"/>
                </a:buClr>
                <a:buSzPct val="70000"/>
                <a:buFont typeface="Courier New" panose="02070309020205020404" pitchFamily="49" charset="0"/>
                <a:buChar char="o"/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логистические</a:t>
              </a:r>
            </a:p>
            <a:p>
              <a:pPr marL="182563" indent="-182563">
                <a:buClr>
                  <a:schemeClr val="accent1"/>
                </a:buClr>
                <a:buSzPct val="70000"/>
                <a:buFont typeface="Courier New" panose="02070309020205020404" pitchFamily="49" charset="0"/>
                <a:buChar char="o"/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административные</a:t>
              </a:r>
            </a:p>
          </p:txBody>
        </p:sp>
        <p:pic>
          <p:nvPicPr>
            <p:cNvPr id="14" name="Рисунок 13" descr="Маршрут между двумя штырьками со сплошной заливкой">
              <a:extLst>
                <a:ext uri="{FF2B5EF4-FFF2-40B4-BE49-F238E27FC236}">
                  <a16:creationId xmlns:a16="http://schemas.microsoft.com/office/drawing/2014/main" id="{E3A29B0B-C11A-2786-BC5F-182FD2FF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00037" y="3728882"/>
              <a:ext cx="288000" cy="288000"/>
            </a:xfrm>
            <a:prstGeom prst="rect">
              <a:avLst/>
            </a:prstGeom>
          </p:spPr>
        </p:pic>
        <p:pic>
          <p:nvPicPr>
            <p:cNvPr id="15" name="Рисунок 14" descr="Документ со сплошной заливкой">
              <a:extLst>
                <a:ext uri="{FF2B5EF4-FFF2-40B4-BE49-F238E27FC236}">
                  <a16:creationId xmlns:a16="http://schemas.microsoft.com/office/drawing/2014/main" id="{57CCE1DB-6D7D-73C9-D04C-2A526253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05603" y="4111851"/>
              <a:ext cx="288000" cy="288000"/>
            </a:xfrm>
            <a:prstGeom prst="rect">
              <a:avLst/>
            </a:prstGeom>
          </p:spPr>
        </p:pic>
        <p:pic>
          <p:nvPicPr>
            <p:cNvPr id="16" name="Рисунок 15" descr="Строительное ограждение со сплошной заливкой">
              <a:extLst>
                <a:ext uri="{FF2B5EF4-FFF2-40B4-BE49-F238E27FC236}">
                  <a16:creationId xmlns:a16="http://schemas.microsoft.com/office/drawing/2014/main" id="{E1CB544D-AEF2-25D7-1896-C0399A57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00037" y="4483705"/>
              <a:ext cx="288000" cy="288000"/>
            </a:xfrm>
            <a:prstGeom prst="rect">
              <a:avLst/>
            </a:prstGeom>
          </p:spPr>
        </p:pic>
        <p:pic>
          <p:nvPicPr>
            <p:cNvPr id="17" name="Рисунок 16" descr="Стрелка: поворот вправо контур">
              <a:extLst>
                <a:ext uri="{FF2B5EF4-FFF2-40B4-BE49-F238E27FC236}">
                  <a16:creationId xmlns:a16="http://schemas.microsoft.com/office/drawing/2014/main" id="{2698C3D9-1473-7F11-F222-D76417ED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 rot="12609613" flipH="1">
              <a:off x="2753584" y="4450411"/>
              <a:ext cx="480070" cy="480070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14DAA7B-08F3-53DA-8A53-9CFCA7CD121B}"/>
                </a:ext>
              </a:extLst>
            </p:cNvPr>
            <p:cNvSpPr/>
            <p:nvPr/>
          </p:nvSpPr>
          <p:spPr>
            <a:xfrm>
              <a:off x="352926" y="3321427"/>
              <a:ext cx="5196036" cy="164360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A4B36CB-973F-11B7-2390-93A5B6CB77EC}"/>
              </a:ext>
            </a:extLst>
          </p:cNvPr>
          <p:cNvGrpSpPr/>
          <p:nvPr/>
        </p:nvGrpSpPr>
        <p:grpSpPr>
          <a:xfrm>
            <a:off x="352926" y="3271112"/>
            <a:ext cx="8460764" cy="1453288"/>
            <a:chOff x="454241" y="1753618"/>
            <a:chExt cx="8460764" cy="1453288"/>
          </a:xfrm>
          <a:effectLst/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7CA045-B279-C76C-A017-91F4462D3008}"/>
                </a:ext>
              </a:extLst>
            </p:cNvPr>
            <p:cNvSpPr txBox="1"/>
            <p:nvPr/>
          </p:nvSpPr>
          <p:spPr>
            <a:xfrm>
              <a:off x="532793" y="2222538"/>
              <a:ext cx="24544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Montserrat" pitchFamily="2" charset="0"/>
                </a:rPr>
                <a:t>Тренды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353FAC-9ED3-0BC6-A652-48673188BF76}"/>
                </a:ext>
              </a:extLst>
            </p:cNvPr>
            <p:cNvSpPr txBox="1"/>
            <p:nvPr/>
          </p:nvSpPr>
          <p:spPr>
            <a:xfrm>
              <a:off x="3438154" y="1900833"/>
              <a:ext cx="24544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Montserrat" pitchFamily="2" charset="0"/>
                </a:rPr>
                <a:t>Государственные цели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3EB9BF-2C66-892F-94DE-201B19ED15C8}"/>
                </a:ext>
              </a:extLst>
            </p:cNvPr>
            <p:cNvSpPr txBox="1"/>
            <p:nvPr/>
          </p:nvSpPr>
          <p:spPr>
            <a:xfrm>
              <a:off x="5978899" y="1903425"/>
              <a:ext cx="2936106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Montserrat" pitchFamily="2" charset="0"/>
                </a:rPr>
                <a:t>Быстрорастущие рынки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F6F1CF-B2C1-9D6F-07D3-0E25C45D5BBC}"/>
                </a:ext>
              </a:extLst>
            </p:cNvPr>
            <p:cNvSpPr txBox="1"/>
            <p:nvPr/>
          </p:nvSpPr>
          <p:spPr>
            <a:xfrm>
              <a:off x="889455" y="2511646"/>
              <a:ext cx="243069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отраслевые тренды рынка</a:t>
              </a:r>
            </a:p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тренды смежных сегментов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719308-43C0-A35E-A304-81561AEC2D31}"/>
                </a:ext>
              </a:extLst>
            </p:cNvPr>
            <p:cNvSpPr txBox="1"/>
            <p:nvPr/>
          </p:nvSpPr>
          <p:spPr>
            <a:xfrm>
              <a:off x="3796643" y="2230783"/>
              <a:ext cx="243069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цели субъекта</a:t>
              </a:r>
            </a:p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федеральные цели</a:t>
              </a:r>
            </a:p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направления развития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2D4F9B-5C28-E9DC-588F-7C8722A2F278}"/>
                </a:ext>
              </a:extLst>
            </p:cNvPr>
            <p:cNvSpPr txBox="1"/>
            <p:nvPr/>
          </p:nvSpPr>
          <p:spPr>
            <a:xfrm>
              <a:off x="6328471" y="2230783"/>
              <a:ext cx="243069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перспективные сегменты</a:t>
              </a:r>
            </a:p>
            <a:p>
              <a:pPr>
                <a:spcBef>
                  <a:spcPts val="1200"/>
                </a:spcBef>
              </a:pPr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лидеры рынка</a:t>
              </a:r>
            </a:p>
          </p:txBody>
        </p:sp>
        <p:pic>
          <p:nvPicPr>
            <p:cNvPr id="28" name="Рисунок 27" descr="Значок &quot;Создать&quot; со сплошной заливкой">
              <a:extLst>
                <a:ext uri="{FF2B5EF4-FFF2-40B4-BE49-F238E27FC236}">
                  <a16:creationId xmlns:a16="http://schemas.microsoft.com/office/drawing/2014/main" id="{F79985B4-6D4B-88A1-E5A1-273EAD1AB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646903" y="2476200"/>
              <a:ext cx="288000" cy="288000"/>
            </a:xfrm>
            <a:prstGeom prst="rect">
              <a:avLst/>
            </a:prstGeom>
          </p:spPr>
        </p:pic>
        <p:pic>
          <p:nvPicPr>
            <p:cNvPr id="29" name="Рисунок 28" descr="В яблочко со сплошной заливкой">
              <a:extLst>
                <a:ext uri="{FF2B5EF4-FFF2-40B4-BE49-F238E27FC236}">
                  <a16:creationId xmlns:a16="http://schemas.microsoft.com/office/drawing/2014/main" id="{F66B2243-2E52-AD08-FEB2-00DC7C251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3538882" y="2197954"/>
              <a:ext cx="288000" cy="288000"/>
            </a:xfrm>
            <a:prstGeom prst="rect">
              <a:avLst/>
            </a:prstGeom>
          </p:spPr>
        </p:pic>
        <p:pic>
          <p:nvPicPr>
            <p:cNvPr id="30" name="Рисунок 29" descr="Стремление со сплошной заливкой">
              <a:extLst>
                <a:ext uri="{FF2B5EF4-FFF2-40B4-BE49-F238E27FC236}">
                  <a16:creationId xmlns:a16="http://schemas.microsoft.com/office/drawing/2014/main" id="{39D00DD3-B02D-AF36-137B-DB021815F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655820" y="2764200"/>
              <a:ext cx="288000" cy="288000"/>
            </a:xfrm>
            <a:prstGeom prst="rect">
              <a:avLst/>
            </a:prstGeom>
          </p:spPr>
        </p:pic>
        <p:pic>
          <p:nvPicPr>
            <p:cNvPr id="31" name="Рисунок 30" descr="Презентация с контрольным списком со сплошной заливкой">
              <a:extLst>
                <a:ext uri="{FF2B5EF4-FFF2-40B4-BE49-F238E27FC236}">
                  <a16:creationId xmlns:a16="http://schemas.microsoft.com/office/drawing/2014/main" id="{93D9D1A9-7B33-A386-4B58-B3631E3B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3536938" y="2512908"/>
              <a:ext cx="288000" cy="288000"/>
            </a:xfrm>
            <a:prstGeom prst="rect">
              <a:avLst/>
            </a:prstGeom>
          </p:spPr>
        </p:pic>
        <p:pic>
          <p:nvPicPr>
            <p:cNvPr id="32" name="Рисунок 31" descr="Компас на карте со сплошной заливкой">
              <a:extLst>
                <a:ext uri="{FF2B5EF4-FFF2-40B4-BE49-F238E27FC236}">
                  <a16:creationId xmlns:a16="http://schemas.microsoft.com/office/drawing/2014/main" id="{5A4CC426-803E-7468-F8D3-7B9BAE76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3536938" y="2827316"/>
              <a:ext cx="288000" cy="288000"/>
            </a:xfrm>
            <a:prstGeom prst="rect">
              <a:avLst/>
            </a:prstGeom>
          </p:spPr>
        </p:pic>
        <p:pic>
          <p:nvPicPr>
            <p:cNvPr id="33" name="Рисунок 32" descr="Венок со сплошной заливкой">
              <a:extLst>
                <a:ext uri="{FF2B5EF4-FFF2-40B4-BE49-F238E27FC236}">
                  <a16:creationId xmlns:a16="http://schemas.microsoft.com/office/drawing/2014/main" id="{A7C2419C-273C-F398-0679-3EB8A8A22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6077683" y="2541939"/>
              <a:ext cx="288000" cy="288000"/>
            </a:xfrm>
            <a:prstGeom prst="rect">
              <a:avLst/>
            </a:prstGeom>
          </p:spPr>
        </p:pic>
        <p:pic>
          <p:nvPicPr>
            <p:cNvPr id="34" name="Рисунок 33" descr="Корона со сплошной заливкой">
              <a:extLst>
                <a:ext uri="{FF2B5EF4-FFF2-40B4-BE49-F238E27FC236}">
                  <a16:creationId xmlns:a16="http://schemas.microsoft.com/office/drawing/2014/main" id="{7B46DD2C-DD68-18EC-7F5E-A48AC16A1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6079350" y="2203580"/>
              <a:ext cx="288000" cy="288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DFEC7D-48AF-29DD-1306-BC784DC753CF}"/>
                </a:ext>
              </a:extLst>
            </p:cNvPr>
            <p:cNvSpPr txBox="1"/>
            <p:nvPr/>
          </p:nvSpPr>
          <p:spPr>
            <a:xfrm>
              <a:off x="526115" y="1806226"/>
              <a:ext cx="2348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Анализ драйверов рынка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3ACD956E-5051-CF18-690C-2137018A7B37}"/>
                </a:ext>
              </a:extLst>
            </p:cNvPr>
            <p:cNvSpPr/>
            <p:nvPr/>
          </p:nvSpPr>
          <p:spPr>
            <a:xfrm>
              <a:off x="454241" y="1753618"/>
              <a:ext cx="8366273" cy="14532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38D69E-148F-B4B8-99E1-92F34813E6C9}"/>
              </a:ext>
            </a:extLst>
          </p:cNvPr>
          <p:cNvGrpSpPr/>
          <p:nvPr/>
        </p:nvGrpSpPr>
        <p:grpSpPr>
          <a:xfrm>
            <a:off x="5572625" y="2778343"/>
            <a:ext cx="3146574" cy="399136"/>
            <a:chOff x="5572626" y="2295055"/>
            <a:chExt cx="3146574" cy="399136"/>
          </a:xfrm>
          <a:effectLst/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9CF8A2-CFFF-B4B4-DB87-EB4E8A5C2056}"/>
                </a:ext>
              </a:extLst>
            </p:cNvPr>
            <p:cNvSpPr txBox="1"/>
            <p:nvPr/>
          </p:nvSpPr>
          <p:spPr>
            <a:xfrm>
              <a:off x="5572626" y="2355138"/>
              <a:ext cx="29851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Построение финансовой модели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C634EBFE-DBCC-F603-AACA-9DDD89634B23}"/>
                </a:ext>
              </a:extLst>
            </p:cNvPr>
            <p:cNvSpPr/>
            <p:nvPr/>
          </p:nvSpPr>
          <p:spPr>
            <a:xfrm>
              <a:off x="5572626" y="2295055"/>
              <a:ext cx="3146574" cy="39913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3D7C166-40C2-D7E7-E911-1450DD337D7C}"/>
              </a:ext>
            </a:extLst>
          </p:cNvPr>
          <p:cNvGrpSpPr/>
          <p:nvPr/>
        </p:nvGrpSpPr>
        <p:grpSpPr>
          <a:xfrm>
            <a:off x="4739552" y="2284777"/>
            <a:ext cx="4036681" cy="399136"/>
            <a:chOff x="5524786" y="2757572"/>
            <a:chExt cx="3385779" cy="399136"/>
          </a:xfrm>
          <a:effectLst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82B470-EBFB-2D94-76E9-014192A6BCBC}"/>
                </a:ext>
              </a:extLst>
            </p:cNvPr>
            <p:cNvSpPr txBox="1"/>
            <p:nvPr/>
          </p:nvSpPr>
          <p:spPr>
            <a:xfrm>
              <a:off x="5524786" y="2825653"/>
              <a:ext cx="338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Оценка емкости рынка – выбор </a:t>
              </a:r>
              <a:r>
                <a:rPr lang="ru-RU" sz="1200" b="1" dirty="0">
                  <a:solidFill>
                    <a:schemeClr val="accent1"/>
                  </a:solidFill>
                  <a:latin typeface="Montserrat" pitchFamily="2" charset="0"/>
                </a:rPr>
                <a:t>ядра</a:t>
              </a:r>
              <a:r>
                <a:rPr lang="ru-RU" sz="1200" b="1" dirty="0">
                  <a:solidFill>
                    <a:schemeClr val="accent6">
                      <a:lumMod val="50000"/>
                    </a:schemeClr>
                  </a:solidFill>
                  <a:latin typeface="Montserrat" pitchFamily="2" charset="0"/>
                </a:rPr>
                <a:t> проекта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8CAB9E30-CDE6-5D9D-8034-A85382485A1A}"/>
                </a:ext>
              </a:extLst>
            </p:cNvPr>
            <p:cNvSpPr/>
            <p:nvPr/>
          </p:nvSpPr>
          <p:spPr>
            <a:xfrm>
              <a:off x="5524786" y="2757572"/>
              <a:ext cx="3337940" cy="39913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8255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6DD5FE-67DF-81EB-B180-8007DFF7A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FDF40C-0D68-0CCD-24B3-5DBC3CD4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Первичный анализ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56761C2-78CC-B02D-6235-F4D8707167B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2E650-F41A-0B2A-E1EA-F015E4237EE0}"/>
              </a:ext>
            </a:extLst>
          </p:cNvPr>
          <p:cNvSpPr txBox="1"/>
          <p:nvPr/>
        </p:nvSpPr>
        <p:spPr>
          <a:xfrm>
            <a:off x="256674" y="4797302"/>
            <a:ext cx="33169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 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«Проект развития территорий в р. Крым»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42DC5F-BCD7-CF13-F1CC-CF062D343EB8}"/>
              </a:ext>
            </a:extLst>
          </p:cNvPr>
          <p:cNvSpPr/>
          <p:nvPr/>
        </p:nvSpPr>
        <p:spPr>
          <a:xfrm>
            <a:off x="0" y="719116"/>
            <a:ext cx="9144000" cy="3280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754A1-10C0-8683-47F5-92155F08CD44}"/>
              </a:ext>
            </a:extLst>
          </p:cNvPr>
          <p:cNvSpPr txBox="1">
            <a:spLocks/>
          </p:cNvSpPr>
          <p:nvPr/>
        </p:nvSpPr>
        <p:spPr>
          <a:xfrm>
            <a:off x="424800" y="739381"/>
            <a:ext cx="3387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300"/>
              </a:spcBef>
              <a:buClr>
                <a:schemeClr val="accent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РЕСПУБЛИКА КРЫМ</a:t>
            </a: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58128B3E-D20C-A704-C947-93A337CED094}"/>
              </a:ext>
            </a:extLst>
          </p:cNvPr>
          <p:cNvGrpSpPr/>
          <p:nvPr/>
        </p:nvGrpSpPr>
        <p:grpSpPr>
          <a:xfrm>
            <a:off x="3927752" y="1400693"/>
            <a:ext cx="4896504" cy="2430210"/>
            <a:chOff x="492606" y="1108778"/>
            <a:chExt cx="8158786" cy="2439939"/>
          </a:xfrm>
        </p:grpSpPr>
        <p:pic>
          <p:nvPicPr>
            <p:cNvPr id="57" name="Google Shape;84;p18" descr="Image 1">
              <a:extLst>
                <a:ext uri="{FF2B5EF4-FFF2-40B4-BE49-F238E27FC236}">
                  <a16:creationId xmlns:a16="http://schemas.microsoft.com/office/drawing/2014/main" id="{63E08BC3-500F-86EF-2875-394D1609E6D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108778"/>
              <a:ext cx="8154943" cy="292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85;p18" descr="Image 2">
              <a:extLst>
                <a:ext uri="{FF2B5EF4-FFF2-40B4-BE49-F238E27FC236}">
                  <a16:creationId xmlns:a16="http://schemas.microsoft.com/office/drawing/2014/main" id="{3D65DBA2-D417-9F15-0354-BE59CCAD74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108778"/>
              <a:ext cx="8154938" cy="2439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86;p18" descr="Image 3">
              <a:extLst>
                <a:ext uri="{FF2B5EF4-FFF2-40B4-BE49-F238E27FC236}">
                  <a16:creationId xmlns:a16="http://schemas.microsoft.com/office/drawing/2014/main" id="{80E9EB46-6A91-B26D-A772-13AE8D5DC67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401373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87;p18" descr="Image 4">
              <a:extLst>
                <a:ext uri="{FF2B5EF4-FFF2-40B4-BE49-F238E27FC236}">
                  <a16:creationId xmlns:a16="http://schemas.microsoft.com/office/drawing/2014/main" id="{79C72DF8-15F6-6BCC-CBA5-888B0B801B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1705517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88;p18" descr="Image 5">
              <a:extLst>
                <a:ext uri="{FF2B5EF4-FFF2-40B4-BE49-F238E27FC236}">
                  <a16:creationId xmlns:a16="http://schemas.microsoft.com/office/drawing/2014/main" id="{02FA3C6F-A077-5B79-9411-E678831B99A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2009661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89;p18" descr="Image 6">
              <a:extLst>
                <a:ext uri="{FF2B5EF4-FFF2-40B4-BE49-F238E27FC236}">
                  <a16:creationId xmlns:a16="http://schemas.microsoft.com/office/drawing/2014/main" id="{0E801101-200E-6E58-9D34-DFE5DE0152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5" y="2925943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0;p18" descr="Image 7">
              <a:extLst>
                <a:ext uri="{FF2B5EF4-FFF2-40B4-BE49-F238E27FC236}">
                  <a16:creationId xmlns:a16="http://schemas.microsoft.com/office/drawing/2014/main" id="{D2BA5D47-89CE-429C-F4EE-139E0EE8767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3230087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91;p18" descr="Image 8">
              <a:extLst>
                <a:ext uri="{FF2B5EF4-FFF2-40B4-BE49-F238E27FC236}">
                  <a16:creationId xmlns:a16="http://schemas.microsoft.com/office/drawing/2014/main" id="{0232AF9B-9B39-13CE-F031-36EE0873B4B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2313805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92;p18" descr="Image 9">
              <a:extLst>
                <a:ext uri="{FF2B5EF4-FFF2-40B4-BE49-F238E27FC236}">
                  <a16:creationId xmlns:a16="http://schemas.microsoft.com/office/drawing/2014/main" id="{F1CDD4DB-8D2B-D84C-67BC-412C484294E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606" y="2617949"/>
              <a:ext cx="8154937" cy="19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93;p18" descr="Image 10">
              <a:extLst>
                <a:ext uri="{FF2B5EF4-FFF2-40B4-BE49-F238E27FC236}">
                  <a16:creationId xmlns:a16="http://schemas.microsoft.com/office/drawing/2014/main" id="{74657F11-0D23-C448-2217-AB0B06968C8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9636" y="1108778"/>
              <a:ext cx="19242" cy="2439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94;p18" descr="Image 11">
              <a:extLst>
                <a:ext uri="{FF2B5EF4-FFF2-40B4-BE49-F238E27FC236}">
                  <a16:creationId xmlns:a16="http://schemas.microsoft.com/office/drawing/2014/main" id="{4E59FB8C-8340-6A37-5250-5083012B9D3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2818" y="1108778"/>
              <a:ext cx="19242" cy="2439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97;p18">
              <a:extLst>
                <a:ext uri="{FF2B5EF4-FFF2-40B4-BE49-F238E27FC236}">
                  <a16:creationId xmlns:a16="http://schemas.microsoft.com/office/drawing/2014/main" id="{9321BF3A-ED7B-0724-6983-63A1888EAB8D}"/>
                </a:ext>
              </a:extLst>
            </p:cNvPr>
            <p:cNvSpPr txBox="1"/>
            <p:nvPr/>
          </p:nvSpPr>
          <p:spPr>
            <a:xfrm>
              <a:off x="623455" y="1208876"/>
              <a:ext cx="2020455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800" b="1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Наименование</a:t>
              </a:r>
              <a:endParaRPr sz="600" dirty="0"/>
            </a:p>
          </p:txBody>
        </p:sp>
        <p:sp>
          <p:nvSpPr>
            <p:cNvPr id="69" name="Google Shape;98;p18">
              <a:extLst>
                <a:ext uri="{FF2B5EF4-FFF2-40B4-BE49-F238E27FC236}">
                  <a16:creationId xmlns:a16="http://schemas.microsoft.com/office/drawing/2014/main" id="{C9FE6C17-80D3-1AC4-F270-4688B27B7CC8}"/>
                </a:ext>
              </a:extLst>
            </p:cNvPr>
            <p:cNvSpPr txBox="1"/>
            <p:nvPr/>
          </p:nvSpPr>
          <p:spPr>
            <a:xfrm>
              <a:off x="623455" y="1474521"/>
              <a:ext cx="2490000" cy="2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Ставка налога на прибыль в федеральный бюджет</a:t>
              </a:r>
              <a:endParaRPr sz="600"/>
            </a:p>
          </p:txBody>
        </p:sp>
        <p:sp>
          <p:nvSpPr>
            <p:cNvPr id="70" name="Google Shape;99;p18">
              <a:extLst>
                <a:ext uri="{FF2B5EF4-FFF2-40B4-BE49-F238E27FC236}">
                  <a16:creationId xmlns:a16="http://schemas.microsoft.com/office/drawing/2014/main" id="{4B1E746B-ACBE-AE68-B5C0-71FC421CD8B0}"/>
                </a:ext>
              </a:extLst>
            </p:cNvPr>
            <p:cNvSpPr txBox="1"/>
            <p:nvPr/>
          </p:nvSpPr>
          <p:spPr>
            <a:xfrm>
              <a:off x="623455" y="2360004"/>
              <a:ext cx="2393700" cy="2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Таможенные сборы и налоги</a:t>
              </a:r>
              <a:endParaRPr sz="600" dirty="0"/>
            </a:p>
          </p:txBody>
        </p:sp>
        <p:sp>
          <p:nvSpPr>
            <p:cNvPr id="71" name="Google Shape;100;p18">
              <a:extLst>
                <a:ext uri="{FF2B5EF4-FFF2-40B4-BE49-F238E27FC236}">
                  <a16:creationId xmlns:a16="http://schemas.microsoft.com/office/drawing/2014/main" id="{984D929C-E04F-F798-B03F-60FBA653C3C1}"/>
                </a:ext>
              </a:extLst>
            </p:cNvPr>
            <p:cNvSpPr txBox="1"/>
            <p:nvPr/>
          </p:nvSpPr>
          <p:spPr>
            <a:xfrm>
              <a:off x="640468" y="2737298"/>
              <a:ext cx="2251364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Налог на имущество</a:t>
              </a:r>
              <a:endParaRPr sz="600" dirty="0"/>
            </a:p>
          </p:txBody>
        </p:sp>
        <p:sp>
          <p:nvSpPr>
            <p:cNvPr id="72" name="Google Shape;101;p18">
              <a:extLst>
                <a:ext uri="{FF2B5EF4-FFF2-40B4-BE49-F238E27FC236}">
                  <a16:creationId xmlns:a16="http://schemas.microsoft.com/office/drawing/2014/main" id="{BE0CC74F-61F0-C0C3-D516-7A4ACEC983FE}"/>
                </a:ext>
              </a:extLst>
            </p:cNvPr>
            <p:cNvSpPr txBox="1"/>
            <p:nvPr/>
          </p:nvSpPr>
          <p:spPr>
            <a:xfrm>
              <a:off x="623455" y="3033741"/>
              <a:ext cx="2082029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Земельный налог</a:t>
              </a:r>
              <a:endParaRPr sz="600" dirty="0"/>
            </a:p>
          </p:txBody>
        </p:sp>
        <p:sp>
          <p:nvSpPr>
            <p:cNvPr id="73" name="Google Shape;102;p18">
              <a:extLst>
                <a:ext uri="{FF2B5EF4-FFF2-40B4-BE49-F238E27FC236}">
                  <a16:creationId xmlns:a16="http://schemas.microsoft.com/office/drawing/2014/main" id="{E1DFAB66-E3AE-CE41-3AE6-F81F3F1232EE}"/>
                </a:ext>
              </a:extLst>
            </p:cNvPr>
            <p:cNvSpPr txBox="1"/>
            <p:nvPr/>
          </p:nvSpPr>
          <p:spPr>
            <a:xfrm>
              <a:off x="623453" y="3341735"/>
              <a:ext cx="2532302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Льготное кредитование</a:t>
              </a:r>
              <a:endParaRPr sz="600" dirty="0"/>
            </a:p>
          </p:txBody>
        </p:sp>
        <p:sp>
          <p:nvSpPr>
            <p:cNvPr id="74" name="Google Shape;103;p18">
              <a:extLst>
                <a:ext uri="{FF2B5EF4-FFF2-40B4-BE49-F238E27FC236}">
                  <a16:creationId xmlns:a16="http://schemas.microsoft.com/office/drawing/2014/main" id="{0A3D51C6-ABC9-E5DD-F04E-2E003FAB179F}"/>
                </a:ext>
              </a:extLst>
            </p:cNvPr>
            <p:cNvSpPr txBox="1"/>
            <p:nvPr/>
          </p:nvSpPr>
          <p:spPr>
            <a:xfrm>
              <a:off x="623455" y="1823497"/>
              <a:ext cx="2543999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Ставка налога на прибыль </a:t>
              </a:r>
              <a:endParaRPr sz="600" dirty="0"/>
            </a:p>
          </p:txBody>
        </p:sp>
        <p:sp>
          <p:nvSpPr>
            <p:cNvPr id="75" name="Google Shape;104;p18">
              <a:extLst>
                <a:ext uri="{FF2B5EF4-FFF2-40B4-BE49-F238E27FC236}">
                  <a16:creationId xmlns:a16="http://schemas.microsoft.com/office/drawing/2014/main" id="{7854102C-2CB4-1EBC-C427-6702806294FF}"/>
                </a:ext>
              </a:extLst>
            </p:cNvPr>
            <p:cNvSpPr txBox="1"/>
            <p:nvPr/>
          </p:nvSpPr>
          <p:spPr>
            <a:xfrm>
              <a:off x="623455" y="2075101"/>
              <a:ext cx="2563092" cy="220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242424"/>
                </a:buClr>
                <a:buSzPts val="800"/>
                <a:buFont typeface="Montserrat"/>
                <a:buNone/>
              </a:pPr>
              <a:r>
                <a:rPr lang="ru" sz="800" b="0" i="0" u="none" strike="noStrike" cap="none" dirty="0">
                  <a:solidFill>
                    <a:srgbClr val="24242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Коэффициент амортизации СОО</a:t>
              </a:r>
              <a:endParaRPr sz="600" dirty="0"/>
            </a:p>
          </p:txBody>
        </p:sp>
        <p:sp>
          <p:nvSpPr>
            <p:cNvPr id="76" name="Google Shape;105;p18">
              <a:extLst>
                <a:ext uri="{FF2B5EF4-FFF2-40B4-BE49-F238E27FC236}">
                  <a16:creationId xmlns:a16="http://schemas.microsoft.com/office/drawing/2014/main" id="{B4CFBD44-38DD-7B57-B640-45A30C7398DB}"/>
                </a:ext>
              </a:extLst>
            </p:cNvPr>
            <p:cNvSpPr txBox="1"/>
            <p:nvPr/>
          </p:nvSpPr>
          <p:spPr>
            <a:xfrm>
              <a:off x="3413612" y="1154329"/>
              <a:ext cx="2366767" cy="220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800" b="1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 ОЭЗ (Вся территория р. Крым)</a:t>
              </a:r>
              <a:endParaRPr sz="600" dirty="0"/>
            </a:p>
          </p:txBody>
        </p:sp>
        <p:sp>
          <p:nvSpPr>
            <p:cNvPr id="77" name="Google Shape;106;p18">
              <a:extLst>
                <a:ext uri="{FF2B5EF4-FFF2-40B4-BE49-F238E27FC236}">
                  <a16:creationId xmlns:a16="http://schemas.microsoft.com/office/drawing/2014/main" id="{FC5762F9-C2CA-6A38-E3ED-14C61A88D2D7}"/>
                </a:ext>
              </a:extLst>
            </p:cNvPr>
            <p:cNvSpPr txBox="1"/>
            <p:nvPr/>
          </p:nvSpPr>
          <p:spPr>
            <a:xfrm>
              <a:off x="6927226" y="1218951"/>
              <a:ext cx="1027592" cy="110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9473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Montserrat SemiBold"/>
                <a:buNone/>
              </a:pPr>
              <a:r>
                <a:rPr lang="ru" sz="800" b="1" i="0" u="none" strike="noStrike" cap="none" dirty="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Вне ОЭЗ</a:t>
              </a:r>
              <a:endParaRPr sz="600" dirty="0"/>
            </a:p>
          </p:txBody>
        </p:sp>
        <p:sp>
          <p:nvSpPr>
            <p:cNvPr id="78" name="Google Shape;107;p18">
              <a:extLst>
                <a:ext uri="{FF2B5EF4-FFF2-40B4-BE49-F238E27FC236}">
                  <a16:creationId xmlns:a16="http://schemas.microsoft.com/office/drawing/2014/main" id="{94607E7D-58C1-282D-3167-2AF3577945EB}"/>
                </a:ext>
              </a:extLst>
            </p:cNvPr>
            <p:cNvSpPr txBox="1"/>
            <p:nvPr/>
          </p:nvSpPr>
          <p:spPr>
            <a:xfrm>
              <a:off x="3913975" y="1506941"/>
              <a:ext cx="1373859" cy="126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0% на 10 лет</a:t>
              </a:r>
              <a:endParaRPr sz="600" dirty="0"/>
            </a:p>
          </p:txBody>
        </p:sp>
        <p:sp>
          <p:nvSpPr>
            <p:cNvPr id="79" name="Google Shape;108;p18">
              <a:extLst>
                <a:ext uri="{FF2B5EF4-FFF2-40B4-BE49-F238E27FC236}">
                  <a16:creationId xmlns:a16="http://schemas.microsoft.com/office/drawing/2014/main" id="{D53CD7DB-2302-2364-F374-D52D1A84F1BC}"/>
                </a:ext>
              </a:extLst>
            </p:cNvPr>
            <p:cNvSpPr txBox="1"/>
            <p:nvPr/>
          </p:nvSpPr>
          <p:spPr>
            <a:xfrm>
              <a:off x="6811818" y="1516870"/>
              <a:ext cx="11430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3%</a:t>
              </a:r>
              <a:endParaRPr sz="600"/>
            </a:p>
          </p:txBody>
        </p:sp>
        <p:sp>
          <p:nvSpPr>
            <p:cNvPr id="80" name="Google Shape;109;p18">
              <a:extLst>
                <a:ext uri="{FF2B5EF4-FFF2-40B4-BE49-F238E27FC236}">
                  <a16:creationId xmlns:a16="http://schemas.microsoft.com/office/drawing/2014/main" id="{D7F59F5E-9221-8D7E-C9E3-1D453E124F54}"/>
                </a:ext>
              </a:extLst>
            </p:cNvPr>
            <p:cNvSpPr txBox="1"/>
            <p:nvPr/>
          </p:nvSpPr>
          <p:spPr>
            <a:xfrm>
              <a:off x="4071697" y="1817164"/>
              <a:ext cx="10506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 13,5%</a:t>
              </a:r>
              <a:endParaRPr sz="600"/>
            </a:p>
          </p:txBody>
        </p:sp>
        <p:sp>
          <p:nvSpPr>
            <p:cNvPr id="81" name="Google Shape;110;p18">
              <a:extLst>
                <a:ext uri="{FF2B5EF4-FFF2-40B4-BE49-F238E27FC236}">
                  <a16:creationId xmlns:a16="http://schemas.microsoft.com/office/drawing/2014/main" id="{B7053EEB-A133-22A8-A2FC-EB79A519F50E}"/>
                </a:ext>
              </a:extLst>
            </p:cNvPr>
            <p:cNvSpPr txBox="1"/>
            <p:nvPr/>
          </p:nvSpPr>
          <p:spPr>
            <a:xfrm>
              <a:off x="6858000" y="1817164"/>
              <a:ext cx="10506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17%</a:t>
              </a:r>
              <a:endParaRPr sz="600"/>
            </a:p>
          </p:txBody>
        </p:sp>
        <p:sp>
          <p:nvSpPr>
            <p:cNvPr id="82" name="Google Shape;111;p18">
              <a:extLst>
                <a:ext uri="{FF2B5EF4-FFF2-40B4-BE49-F238E27FC236}">
                  <a16:creationId xmlns:a16="http://schemas.microsoft.com/office/drawing/2014/main" id="{5D16D117-E068-9E42-5500-C1864377F2D4}"/>
                </a:ext>
              </a:extLst>
            </p:cNvPr>
            <p:cNvSpPr txBox="1"/>
            <p:nvPr/>
          </p:nvSpPr>
          <p:spPr>
            <a:xfrm>
              <a:off x="4225636" y="2136708"/>
              <a:ext cx="7428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600"/>
            </a:p>
          </p:txBody>
        </p:sp>
        <p:sp>
          <p:nvSpPr>
            <p:cNvPr id="83" name="Google Shape;112;p18">
              <a:extLst>
                <a:ext uri="{FF2B5EF4-FFF2-40B4-BE49-F238E27FC236}">
                  <a16:creationId xmlns:a16="http://schemas.microsoft.com/office/drawing/2014/main" id="{F50F6B0F-E2EF-ECDB-190F-33342DC6CCBE}"/>
                </a:ext>
              </a:extLst>
            </p:cNvPr>
            <p:cNvSpPr txBox="1"/>
            <p:nvPr/>
          </p:nvSpPr>
          <p:spPr>
            <a:xfrm>
              <a:off x="7011939" y="2136708"/>
              <a:ext cx="7428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600"/>
            </a:p>
          </p:txBody>
        </p:sp>
        <p:sp>
          <p:nvSpPr>
            <p:cNvPr id="84" name="Google Shape;113;p18">
              <a:extLst>
                <a:ext uri="{FF2B5EF4-FFF2-40B4-BE49-F238E27FC236}">
                  <a16:creationId xmlns:a16="http://schemas.microsoft.com/office/drawing/2014/main" id="{C55CCB85-25D5-61B1-53DA-48DF82A044E7}"/>
                </a:ext>
              </a:extLst>
            </p:cNvPr>
            <p:cNvSpPr txBox="1"/>
            <p:nvPr/>
          </p:nvSpPr>
          <p:spPr>
            <a:xfrm>
              <a:off x="4310303" y="2429302"/>
              <a:ext cx="5772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0%</a:t>
              </a:r>
              <a:endParaRPr sz="600"/>
            </a:p>
          </p:txBody>
        </p:sp>
        <p:sp>
          <p:nvSpPr>
            <p:cNvPr id="85" name="Google Shape;114;p18">
              <a:extLst>
                <a:ext uri="{FF2B5EF4-FFF2-40B4-BE49-F238E27FC236}">
                  <a16:creationId xmlns:a16="http://schemas.microsoft.com/office/drawing/2014/main" id="{EBA39856-9D6D-629E-5650-0F5011930D35}"/>
                </a:ext>
              </a:extLst>
            </p:cNvPr>
            <p:cNvSpPr txBox="1"/>
            <p:nvPr/>
          </p:nvSpPr>
          <p:spPr>
            <a:xfrm>
              <a:off x="7096606" y="2429302"/>
              <a:ext cx="5736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0%</a:t>
              </a:r>
              <a:endParaRPr sz="600"/>
            </a:p>
          </p:txBody>
        </p:sp>
        <p:sp>
          <p:nvSpPr>
            <p:cNvPr id="86" name="Google Shape;115;p18">
              <a:extLst>
                <a:ext uri="{FF2B5EF4-FFF2-40B4-BE49-F238E27FC236}">
                  <a16:creationId xmlns:a16="http://schemas.microsoft.com/office/drawing/2014/main" id="{E780862C-0899-9877-A54C-D0CB7B01BA2F}"/>
                </a:ext>
              </a:extLst>
            </p:cNvPr>
            <p:cNvSpPr txBox="1"/>
            <p:nvPr/>
          </p:nvSpPr>
          <p:spPr>
            <a:xfrm>
              <a:off x="3945941" y="2729033"/>
              <a:ext cx="1322250" cy="126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0% на 10 лет</a:t>
              </a:r>
              <a:endParaRPr sz="600" dirty="0"/>
            </a:p>
          </p:txBody>
        </p:sp>
        <p:sp>
          <p:nvSpPr>
            <p:cNvPr id="87" name="Google Shape;116;p18">
              <a:extLst>
                <a:ext uri="{FF2B5EF4-FFF2-40B4-BE49-F238E27FC236}">
                  <a16:creationId xmlns:a16="http://schemas.microsoft.com/office/drawing/2014/main" id="{1FDFE687-66A4-75F5-D576-DFFACE278A19}"/>
                </a:ext>
              </a:extLst>
            </p:cNvPr>
            <p:cNvSpPr txBox="1"/>
            <p:nvPr/>
          </p:nvSpPr>
          <p:spPr>
            <a:xfrm>
              <a:off x="6811818" y="2729597"/>
              <a:ext cx="11430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 2,2%</a:t>
              </a:r>
              <a:endParaRPr sz="600"/>
            </a:p>
          </p:txBody>
        </p:sp>
        <p:sp>
          <p:nvSpPr>
            <p:cNvPr id="88" name="Google Shape;117;p18">
              <a:extLst>
                <a:ext uri="{FF2B5EF4-FFF2-40B4-BE49-F238E27FC236}">
                  <a16:creationId xmlns:a16="http://schemas.microsoft.com/office/drawing/2014/main" id="{94781C9B-A5DE-2EFB-1596-8241C69A4E24}"/>
                </a:ext>
              </a:extLst>
            </p:cNvPr>
            <p:cNvSpPr txBox="1"/>
            <p:nvPr/>
          </p:nvSpPr>
          <p:spPr>
            <a:xfrm>
              <a:off x="3863862" y="3055997"/>
              <a:ext cx="1508597" cy="126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0% на 3 года</a:t>
              </a:r>
              <a:endParaRPr sz="600" dirty="0"/>
            </a:p>
          </p:txBody>
        </p:sp>
        <p:sp>
          <p:nvSpPr>
            <p:cNvPr id="89" name="Google Shape;118;p18">
              <a:extLst>
                <a:ext uri="{FF2B5EF4-FFF2-40B4-BE49-F238E27FC236}">
                  <a16:creationId xmlns:a16="http://schemas.microsoft.com/office/drawing/2014/main" id="{06EF22B3-4A78-478D-8CAD-444287500029}"/>
                </a:ext>
              </a:extLst>
            </p:cNvPr>
            <p:cNvSpPr txBox="1"/>
            <p:nvPr/>
          </p:nvSpPr>
          <p:spPr>
            <a:xfrm>
              <a:off x="6811818" y="3041440"/>
              <a:ext cx="11430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 1,5%</a:t>
              </a:r>
              <a:endParaRPr sz="600"/>
            </a:p>
          </p:txBody>
        </p:sp>
        <p:sp>
          <p:nvSpPr>
            <p:cNvPr id="90" name="Google Shape;119;p18">
              <a:extLst>
                <a:ext uri="{FF2B5EF4-FFF2-40B4-BE49-F238E27FC236}">
                  <a16:creationId xmlns:a16="http://schemas.microsoft.com/office/drawing/2014/main" id="{30AAEE25-AB95-B026-E4E3-6D59C5F90D19}"/>
                </a:ext>
              </a:extLst>
            </p:cNvPr>
            <p:cNvSpPr txBox="1"/>
            <p:nvPr/>
          </p:nvSpPr>
          <p:spPr>
            <a:xfrm>
              <a:off x="4225636" y="3349434"/>
              <a:ext cx="7428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Всегда</a:t>
              </a:r>
              <a:endParaRPr sz="600"/>
            </a:p>
          </p:txBody>
        </p:sp>
        <p:sp>
          <p:nvSpPr>
            <p:cNvPr id="91" name="Google Shape;120;p18">
              <a:extLst>
                <a:ext uri="{FF2B5EF4-FFF2-40B4-BE49-F238E27FC236}">
                  <a16:creationId xmlns:a16="http://schemas.microsoft.com/office/drawing/2014/main" id="{99BD6A87-5D7A-4DC9-5439-37CE2A2D8932}"/>
                </a:ext>
              </a:extLst>
            </p:cNvPr>
            <p:cNvSpPr txBox="1"/>
            <p:nvPr/>
          </p:nvSpPr>
          <p:spPr>
            <a:xfrm>
              <a:off x="6858000" y="3349434"/>
              <a:ext cx="1050600" cy="12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Montserrat"/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 всегда</a:t>
              </a:r>
              <a:endParaRPr sz="600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AC64AAC-5B8D-C3C5-8ECD-CB5ECB858A64}"/>
              </a:ext>
            </a:extLst>
          </p:cNvPr>
          <p:cNvSpPr txBox="1"/>
          <p:nvPr/>
        </p:nvSpPr>
        <p:spPr>
          <a:xfrm>
            <a:off x="3927114" y="1094680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Montserrat" pitchFamily="2" charset="0"/>
              </a:rPr>
              <a:t>Крым имеет статус </a:t>
            </a:r>
            <a:r>
              <a:rPr lang="ru-RU" b="1" dirty="0">
                <a:solidFill>
                  <a:schemeClr val="accent1"/>
                </a:solidFill>
                <a:latin typeface="Montserrat" pitchFamily="2" charset="0"/>
              </a:rPr>
              <a:t>ОЭЗ</a:t>
            </a:r>
          </a:p>
        </p:txBody>
      </p:sp>
      <p:sp>
        <p:nvSpPr>
          <p:cNvPr id="94" name="Google Shape;121;p18">
            <a:extLst>
              <a:ext uri="{FF2B5EF4-FFF2-40B4-BE49-F238E27FC236}">
                <a16:creationId xmlns:a16="http://schemas.microsoft.com/office/drawing/2014/main" id="{D7D2934E-2D13-A0DF-FE7C-CFE7804D4220}"/>
              </a:ext>
            </a:extLst>
          </p:cNvPr>
          <p:cNvSpPr txBox="1"/>
          <p:nvPr/>
        </p:nvSpPr>
        <p:spPr>
          <a:xfrm>
            <a:off x="4149547" y="4122472"/>
            <a:ext cx="116792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Не осуществлять деятельность в сфере недропользования</a:t>
            </a:r>
            <a:endParaRPr sz="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5" name="Google Shape;122;p18">
            <a:extLst>
              <a:ext uri="{FF2B5EF4-FFF2-40B4-BE49-F238E27FC236}">
                <a16:creationId xmlns:a16="http://schemas.microsoft.com/office/drawing/2014/main" id="{B585D08F-2138-FE39-C267-9BF6E8F14D77}"/>
              </a:ext>
            </a:extLst>
          </p:cNvPr>
          <p:cNvSpPr txBox="1"/>
          <p:nvPr/>
        </p:nvSpPr>
        <p:spPr>
          <a:xfrm>
            <a:off x="5703569" y="4111669"/>
            <a:ext cx="188921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Объем капитальных вложений</a:t>
            </a:r>
            <a:b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 первые 3 года не менее 60 млн руб. для крупных предприятий и не менее 6 млн руб. для МСП</a:t>
            </a:r>
            <a:endParaRPr sz="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6" name="Google Shape;123;p18">
            <a:extLst>
              <a:ext uri="{FF2B5EF4-FFF2-40B4-BE49-F238E27FC236}">
                <a16:creationId xmlns:a16="http://schemas.microsoft.com/office/drawing/2014/main" id="{24D7FB04-B295-5271-6858-1EAB61078929}"/>
              </a:ext>
            </a:extLst>
          </p:cNvPr>
          <p:cNvSpPr txBox="1"/>
          <p:nvPr/>
        </p:nvSpPr>
        <p:spPr>
          <a:xfrm>
            <a:off x="7963231" y="4111669"/>
            <a:ext cx="98238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Регистрация предприятия </a:t>
            </a:r>
            <a:b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или филиала на территории</a:t>
            </a:r>
            <a:b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900" i="0" u="none" strike="noStrike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р. Крым</a:t>
            </a:r>
            <a:endParaRPr sz="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7" name="Google Shape;124;p18">
            <a:extLst>
              <a:ext uri="{FF2B5EF4-FFF2-40B4-BE49-F238E27FC236}">
                <a16:creationId xmlns:a16="http://schemas.microsoft.com/office/drawing/2014/main" id="{31AB1ADA-52BF-2788-8081-F7F6544E4804}"/>
              </a:ext>
            </a:extLst>
          </p:cNvPr>
          <p:cNvSpPr txBox="1"/>
          <p:nvPr/>
        </p:nvSpPr>
        <p:spPr>
          <a:xfrm>
            <a:off x="3927752" y="3873455"/>
            <a:ext cx="13161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Medium"/>
              <a:buNone/>
            </a:pPr>
            <a:r>
              <a:rPr lang="ru" sz="1300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ТРЕБОВАНИЯ:</a:t>
            </a:r>
            <a:endParaRPr sz="600" dirty="0"/>
          </a:p>
        </p:txBody>
      </p:sp>
      <p:sp>
        <p:nvSpPr>
          <p:cNvPr id="98" name="Google Shape;125;p18">
            <a:extLst>
              <a:ext uri="{FF2B5EF4-FFF2-40B4-BE49-F238E27FC236}">
                <a16:creationId xmlns:a16="http://schemas.microsoft.com/office/drawing/2014/main" id="{365D28F7-A6D8-2A77-0BDD-D186B877E7CA}"/>
              </a:ext>
            </a:extLst>
          </p:cNvPr>
          <p:cNvSpPr txBox="1"/>
          <p:nvPr/>
        </p:nvSpPr>
        <p:spPr>
          <a:xfrm>
            <a:off x="3927751" y="4055255"/>
            <a:ext cx="2115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721"/>
              </a:lnSpc>
              <a:spcBef>
                <a:spcPts val="0"/>
              </a:spcBef>
              <a:spcAft>
                <a:spcPts val="0"/>
              </a:spcAft>
              <a:buClr>
                <a:srgbClr val="F06739"/>
              </a:buClr>
              <a:buSzPts val="3900"/>
              <a:buFont typeface="Montserrat Medium"/>
              <a:buNone/>
            </a:pPr>
            <a:r>
              <a:rPr lang="ru" sz="3900" b="0" i="0" u="none" strike="noStrike" cap="none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  <a:endParaRPr sz="600" dirty="0">
              <a:solidFill>
                <a:schemeClr val="accent1"/>
              </a:solidFill>
            </a:endParaRPr>
          </a:p>
        </p:txBody>
      </p:sp>
      <p:sp>
        <p:nvSpPr>
          <p:cNvPr id="99" name="Google Shape;126;p18">
            <a:extLst>
              <a:ext uri="{FF2B5EF4-FFF2-40B4-BE49-F238E27FC236}">
                <a16:creationId xmlns:a16="http://schemas.microsoft.com/office/drawing/2014/main" id="{8B1AD560-DA6E-021A-0994-0247F241D7FE}"/>
              </a:ext>
            </a:extLst>
          </p:cNvPr>
          <p:cNvSpPr txBox="1"/>
          <p:nvPr/>
        </p:nvSpPr>
        <p:spPr>
          <a:xfrm>
            <a:off x="5327767" y="4062945"/>
            <a:ext cx="2847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721"/>
              </a:lnSpc>
              <a:spcBef>
                <a:spcPts val="0"/>
              </a:spcBef>
              <a:spcAft>
                <a:spcPts val="0"/>
              </a:spcAft>
              <a:buClr>
                <a:srgbClr val="F06739"/>
              </a:buClr>
              <a:buSzPts val="3900"/>
              <a:buFont typeface="Montserrat Medium"/>
              <a:buNone/>
            </a:pPr>
            <a:r>
              <a:rPr lang="ru" sz="3900" b="0" i="0" u="none" strike="noStrike" cap="none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600" dirty="0">
              <a:solidFill>
                <a:schemeClr val="accent1"/>
              </a:solidFill>
            </a:endParaRPr>
          </a:p>
        </p:txBody>
      </p:sp>
      <p:sp>
        <p:nvSpPr>
          <p:cNvPr id="100" name="Google Shape;127;p18">
            <a:extLst>
              <a:ext uri="{FF2B5EF4-FFF2-40B4-BE49-F238E27FC236}">
                <a16:creationId xmlns:a16="http://schemas.microsoft.com/office/drawing/2014/main" id="{B10526B8-8914-D569-F462-CD89D59C5184}"/>
              </a:ext>
            </a:extLst>
          </p:cNvPr>
          <p:cNvSpPr txBox="1"/>
          <p:nvPr/>
        </p:nvSpPr>
        <p:spPr>
          <a:xfrm>
            <a:off x="7635658" y="4051191"/>
            <a:ext cx="2847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721"/>
              </a:lnSpc>
              <a:spcBef>
                <a:spcPts val="0"/>
              </a:spcBef>
              <a:spcAft>
                <a:spcPts val="0"/>
              </a:spcAft>
              <a:buClr>
                <a:srgbClr val="F06739"/>
              </a:buClr>
              <a:buSzPts val="3900"/>
              <a:buFont typeface="Montserrat Medium"/>
              <a:buNone/>
            </a:pPr>
            <a:r>
              <a:rPr lang="ru" sz="3900" b="0" i="0" u="none" strike="noStrike" cap="none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sz="600" dirty="0">
              <a:solidFill>
                <a:schemeClr val="accent1"/>
              </a:solidFill>
            </a:endParaRPr>
          </a:p>
        </p:txBody>
      </p:sp>
      <p:sp>
        <p:nvSpPr>
          <p:cNvPr id="107" name="Google Shape;73;p19">
            <a:extLst>
              <a:ext uri="{FF2B5EF4-FFF2-40B4-BE49-F238E27FC236}">
                <a16:creationId xmlns:a16="http://schemas.microsoft.com/office/drawing/2014/main" id="{B2B21B6B-2416-1D25-9443-5365A472E213}"/>
              </a:ext>
            </a:extLst>
          </p:cNvPr>
          <p:cNvSpPr txBox="1"/>
          <p:nvPr/>
        </p:nvSpPr>
        <p:spPr>
          <a:xfrm>
            <a:off x="508668" y="1118541"/>
            <a:ext cx="3316934" cy="333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1D1D1D"/>
              </a:buClr>
              <a:buSzPts val="1100"/>
            </a:pPr>
            <a:r>
              <a:rPr lang="ru-RU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Основные </a:t>
            </a:r>
            <a:r>
              <a:rPr lang="ru-RU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направления развития </a:t>
            </a:r>
            <a:r>
              <a:rPr lang="ru-RU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р. Крым как субъекта</a:t>
            </a:r>
          </a:p>
          <a:p>
            <a:pPr>
              <a:buClr>
                <a:srgbClr val="1D1D1D"/>
              </a:buClr>
              <a:buSzPts val="1100"/>
            </a:pPr>
            <a:endParaRPr lang="ru-RU" sz="900" b="0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0"/>
              <a:ea typeface="Montserrat Medium"/>
              <a:cs typeface="Montserrat Medium"/>
              <a:sym typeface="Montserrat Medium"/>
            </a:endParaRPr>
          </a:p>
          <a:p>
            <a:pPr>
              <a:buClr>
                <a:srgbClr val="1D1D1D"/>
              </a:buClr>
              <a:buSzPts val="1100"/>
            </a:pPr>
            <a:r>
              <a:rPr lang="ru-RU" sz="900" b="1" i="0" u="none" strike="noStrike" cap="none" dirty="0">
                <a:solidFill>
                  <a:schemeClr val="accent6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НАСЕЛЕНИЕ</a:t>
            </a:r>
            <a:endParaRPr lang="ru" sz="900" b="1" i="0" u="none" strike="noStrike" cap="none" dirty="0">
              <a:solidFill>
                <a:schemeClr val="accent6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r>
              <a:rPr lang="ru" sz="900" i="0" u="none" strike="noStrike" cap="none" dirty="0">
                <a:solidFill>
                  <a:srgbClr val="1D1D1D"/>
                </a:solidFill>
                <a:latin typeface="Montserrat" pitchFamily="2" charset="0"/>
                <a:ea typeface="Montserrat Light"/>
                <a:cs typeface="Montserrat Light"/>
                <a:sym typeface="Montserrat Light"/>
              </a:rPr>
              <a:t>Создание системы переподготовки кадров, удержание молодых специалистов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endParaRPr lang="ru" sz="900" i="0" u="none" strike="noStrike" cap="none" dirty="0">
              <a:solidFill>
                <a:srgbClr val="1D1D1D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buClr>
                <a:srgbClr val="1D1D1D"/>
              </a:buClr>
              <a:buSzPts val="1100"/>
            </a:pPr>
            <a:r>
              <a:rPr lang="ru-RU" sz="900" b="1" i="0" u="none" strike="noStrike" cap="none" dirty="0">
                <a:solidFill>
                  <a:schemeClr val="accent6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ИНФРАСТРУКТУРА</a:t>
            </a:r>
            <a:endParaRPr lang="ru-RU" sz="900" b="1" i="0" u="none" strike="noStrike" cap="none" dirty="0">
              <a:solidFill>
                <a:schemeClr val="accent6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r>
              <a:rPr lang="ru-RU" sz="900" i="0" u="none" strike="noStrike" cap="none" dirty="0">
                <a:solidFill>
                  <a:srgbClr val="1D1D1D"/>
                </a:solidFill>
                <a:latin typeface="Montserrat" pitchFamily="2" charset="0"/>
                <a:ea typeface="Montserrat Light"/>
                <a:cs typeface="Montserrat Light"/>
                <a:sym typeface="Montserrat Light"/>
              </a:rPr>
              <a:t>Развитие УДС, железнодорожного транспорта. Повышение доступности аэропортов на общ. транспорте. Увеличение авиасообщения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endParaRPr lang="ru-RU" sz="900" i="0" u="none" strike="noStrike" cap="none" dirty="0">
              <a:solidFill>
                <a:srgbClr val="1D1D1D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buClr>
                <a:srgbClr val="1D1D1D"/>
              </a:buClr>
              <a:buSzPts val="1100"/>
            </a:pPr>
            <a:r>
              <a:rPr lang="ru-RU" sz="900" b="1" i="0" u="none" strike="noStrike" cap="none" dirty="0">
                <a:solidFill>
                  <a:schemeClr val="accent6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ЗДРАВООХРАНЕНИЕ</a:t>
            </a:r>
            <a:endParaRPr lang="ru-RU" sz="900" b="1" i="0" u="none" strike="noStrike" cap="none" dirty="0">
              <a:solidFill>
                <a:schemeClr val="accent6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r>
              <a:rPr lang="ru-RU" sz="900" i="0" u="none" strike="noStrike" cap="none" dirty="0">
                <a:solidFill>
                  <a:srgbClr val="1D1D1D"/>
                </a:solidFill>
                <a:latin typeface="Montserrat" pitchFamily="2" charset="0"/>
                <a:ea typeface="Montserrat Light"/>
                <a:cs typeface="Montserrat Light"/>
                <a:sym typeface="Montserrat Light"/>
              </a:rPr>
              <a:t>Развитие курортно-лечебного отдыха, в том числе на неразвитых территориях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endParaRPr lang="ru-RU" sz="900" i="0" u="none" strike="noStrike" cap="none" dirty="0">
              <a:solidFill>
                <a:srgbClr val="1D1D1D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buClr>
                <a:srgbClr val="1D1D1D"/>
              </a:buClr>
              <a:buSzPts val="1100"/>
            </a:pPr>
            <a:r>
              <a:rPr lang="ru-RU" sz="900" b="1" i="0" u="none" strike="noStrike" cap="none" dirty="0">
                <a:solidFill>
                  <a:schemeClr val="accent6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ТУРИЗМ</a:t>
            </a:r>
            <a:endParaRPr lang="ru-RU" sz="900" b="1" i="0" u="none" strike="noStrike" cap="none" dirty="0">
              <a:solidFill>
                <a:schemeClr val="accent6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r>
              <a:rPr lang="ru-RU" sz="900" i="0" u="none" strike="noStrike" cap="none" dirty="0">
                <a:solidFill>
                  <a:srgbClr val="1D1D1D"/>
                </a:solidFill>
                <a:latin typeface="Montserrat" pitchFamily="2" charset="0"/>
                <a:ea typeface="Montserrat Light"/>
                <a:cs typeface="Montserrat Light"/>
                <a:sym typeface="Montserrat Light"/>
              </a:rPr>
              <a:t>Увеличение туристического потока в неразвитые районы полуострова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endParaRPr lang="ru-RU" sz="900" i="0" u="none" strike="noStrike" cap="none" dirty="0">
              <a:solidFill>
                <a:srgbClr val="1D1D1D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buClr>
                <a:srgbClr val="1D1D1D"/>
              </a:buClr>
              <a:buSzPts val="1100"/>
            </a:pPr>
            <a:r>
              <a:rPr lang="ru-RU" sz="900" b="1" i="0" u="none" strike="noStrike" cap="none" dirty="0">
                <a:solidFill>
                  <a:schemeClr val="accent6"/>
                </a:solidFill>
                <a:latin typeface="Montserrat" pitchFamily="2" charset="0"/>
                <a:ea typeface="Montserrat Medium"/>
                <a:cs typeface="Montserrat Medium"/>
                <a:sym typeface="Montserrat Medium"/>
              </a:rPr>
              <a:t>НОРМАТИВНАЯ БАЗА</a:t>
            </a:r>
            <a:endParaRPr lang="ru-RU" sz="900" b="1" i="0" u="none" strike="noStrike" cap="none" dirty="0">
              <a:solidFill>
                <a:schemeClr val="accent6"/>
              </a:solidFill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100"/>
              <a:buFont typeface="Arial"/>
              <a:buNone/>
            </a:pPr>
            <a:r>
              <a:rPr lang="ru-RU" sz="900" i="0" u="none" strike="noStrike" cap="none" dirty="0">
                <a:solidFill>
                  <a:srgbClr val="1D1D1D"/>
                </a:solidFill>
                <a:latin typeface="Montserrat" pitchFamily="2" charset="0"/>
                <a:ea typeface="Montserrat Light"/>
                <a:cs typeface="Montserrat Light"/>
                <a:sym typeface="Montserrat Light"/>
              </a:rPr>
              <a:t>Снижение административных барьеров, создание благоприятной инвестиционной среды</a:t>
            </a:r>
            <a:endParaRPr lang="ru-RU" sz="900" dirty="0">
              <a:latin typeface="Montserrat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0096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FC5473-7DBC-42DE-4D1F-CEDD1390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>
            <a:extLst>
              <a:ext uri="{FF2B5EF4-FFF2-40B4-BE49-F238E27FC236}">
                <a16:creationId xmlns:a16="http://schemas.microsoft.com/office/drawing/2014/main" id="{E2D8D2C8-BCAC-95E7-B4E5-95B9B200CAA7}"/>
              </a:ext>
            </a:extLst>
          </p:cNvPr>
          <p:cNvSpPr>
            <a:spLocks noChangeAspect="1"/>
          </p:cNvSpPr>
          <p:nvPr/>
        </p:nvSpPr>
        <p:spPr>
          <a:xfrm>
            <a:off x="5007493" y="1443575"/>
            <a:ext cx="307778" cy="3077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D056EDE-C5F3-F670-D6D0-217353E6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Первичный анализ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235E2266-2CE5-C948-FF99-C9498DF2B8E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699B88-5963-2046-0F84-D459C0D482C7}"/>
              </a:ext>
            </a:extLst>
          </p:cNvPr>
          <p:cNvSpPr txBox="1"/>
          <p:nvPr/>
        </p:nvSpPr>
        <p:spPr>
          <a:xfrm>
            <a:off x="256674" y="4797302"/>
            <a:ext cx="33169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 </a:t>
            </a:r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«Проект развития территорий в р. Крым»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070ABF-8B20-9897-1226-CAA0769F60BD}"/>
              </a:ext>
            </a:extLst>
          </p:cNvPr>
          <p:cNvSpPr/>
          <p:nvPr/>
        </p:nvSpPr>
        <p:spPr>
          <a:xfrm>
            <a:off x="0" y="719116"/>
            <a:ext cx="9144000" cy="3280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55E54-35E9-38D8-5DA3-1CC0F8D69914}"/>
              </a:ext>
            </a:extLst>
          </p:cNvPr>
          <p:cNvSpPr txBox="1">
            <a:spLocks/>
          </p:cNvSpPr>
          <p:nvPr/>
        </p:nvSpPr>
        <p:spPr>
          <a:xfrm>
            <a:off x="424800" y="739381"/>
            <a:ext cx="3387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300"/>
              </a:spcBef>
              <a:buClr>
                <a:schemeClr val="accent1"/>
              </a:buClr>
            </a:pPr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РЕСПУБЛИКА КРЫМ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B9B31E0-FB78-9B26-81A3-11F5064FA19B}"/>
              </a:ext>
            </a:extLst>
          </p:cNvPr>
          <p:cNvGrpSpPr/>
          <p:nvPr/>
        </p:nvGrpSpPr>
        <p:grpSpPr>
          <a:xfrm>
            <a:off x="514530" y="1456446"/>
            <a:ext cx="307778" cy="307778"/>
            <a:chOff x="440527" y="1288193"/>
            <a:chExt cx="576000" cy="57600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D1AC1F6A-F0B8-6BBB-8FDE-9D0B28D9D4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527" y="1288193"/>
              <a:ext cx="576000" cy="5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Google Shape;139;p19" descr="Image 6">
              <a:extLst>
                <a:ext uri="{FF2B5EF4-FFF2-40B4-BE49-F238E27FC236}">
                  <a16:creationId xmlns:a16="http://schemas.microsoft.com/office/drawing/2014/main" id="{1ED602D2-660C-5893-EC25-1215CD4E0F6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709" y="1408830"/>
              <a:ext cx="338667" cy="338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48;p19">
            <a:extLst>
              <a:ext uri="{FF2B5EF4-FFF2-40B4-BE49-F238E27FC236}">
                <a16:creationId xmlns:a16="http://schemas.microsoft.com/office/drawing/2014/main" id="{8FACC92D-D3E4-0F25-80B0-1EFF46B03818}"/>
              </a:ext>
            </a:extLst>
          </p:cNvPr>
          <p:cNvSpPr txBox="1"/>
          <p:nvPr/>
        </p:nvSpPr>
        <p:spPr>
          <a:xfrm>
            <a:off x="883320" y="1451561"/>
            <a:ext cx="18936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ГЕОПОЛИТИЧЕСКИЕ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0" name="Google Shape;149;p19">
            <a:extLst>
              <a:ext uri="{FF2B5EF4-FFF2-40B4-BE49-F238E27FC236}">
                <a16:creationId xmlns:a16="http://schemas.microsoft.com/office/drawing/2014/main" id="{85003A8B-AB43-1DB1-E5D6-41A328227E26}"/>
              </a:ext>
            </a:extLst>
          </p:cNvPr>
          <p:cNvSpPr txBox="1"/>
          <p:nvPr/>
        </p:nvSpPr>
        <p:spPr>
          <a:xfrm>
            <a:off x="883320" y="3020235"/>
            <a:ext cx="35775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ОСОБАЯ ЭКОНОМИЧЕСКАЯ ЗОНА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1" name="Google Shape;150;p19">
            <a:extLst>
              <a:ext uri="{FF2B5EF4-FFF2-40B4-BE49-F238E27FC236}">
                <a16:creationId xmlns:a16="http://schemas.microsoft.com/office/drawing/2014/main" id="{3476A8A5-37A4-1C65-5B78-5856EC2A1FF9}"/>
              </a:ext>
            </a:extLst>
          </p:cNvPr>
          <p:cNvSpPr txBox="1"/>
          <p:nvPr/>
        </p:nvSpPr>
        <p:spPr>
          <a:xfrm>
            <a:off x="883320" y="1975898"/>
            <a:ext cx="13932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ФИНАНСОВЫЕ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2" name="Google Shape;151;p19">
            <a:extLst>
              <a:ext uri="{FF2B5EF4-FFF2-40B4-BE49-F238E27FC236}">
                <a16:creationId xmlns:a16="http://schemas.microsoft.com/office/drawing/2014/main" id="{3E48EA81-5AE4-5505-9861-11C119502134}"/>
              </a:ext>
            </a:extLst>
          </p:cNvPr>
          <p:cNvSpPr txBox="1"/>
          <p:nvPr/>
        </p:nvSpPr>
        <p:spPr>
          <a:xfrm>
            <a:off x="861884" y="3564678"/>
            <a:ext cx="21129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АДМИНИСТРАТИВНЫЕ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3" name="Google Shape;152;p19">
            <a:extLst>
              <a:ext uri="{FF2B5EF4-FFF2-40B4-BE49-F238E27FC236}">
                <a16:creationId xmlns:a16="http://schemas.microsoft.com/office/drawing/2014/main" id="{7B9E9B8D-6684-8066-0D66-5C669E27585F}"/>
              </a:ext>
            </a:extLst>
          </p:cNvPr>
          <p:cNvSpPr txBox="1"/>
          <p:nvPr/>
        </p:nvSpPr>
        <p:spPr>
          <a:xfrm>
            <a:off x="883320" y="2499781"/>
            <a:ext cx="16203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ЛОГИСТИЧЕСКИЕ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4" name="Google Shape;153;p19">
            <a:extLst>
              <a:ext uri="{FF2B5EF4-FFF2-40B4-BE49-F238E27FC236}">
                <a16:creationId xmlns:a16="http://schemas.microsoft.com/office/drawing/2014/main" id="{E9676210-46BA-E4F6-D0C7-A5B79EF81F15}"/>
              </a:ext>
            </a:extLst>
          </p:cNvPr>
          <p:cNvSpPr txBox="1"/>
          <p:nvPr/>
        </p:nvSpPr>
        <p:spPr>
          <a:xfrm>
            <a:off x="861884" y="4110555"/>
            <a:ext cx="19359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ДЕМОГРАФИЧЕСКИЕ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5" name="Google Shape;154;p19">
            <a:extLst>
              <a:ext uri="{FF2B5EF4-FFF2-40B4-BE49-F238E27FC236}">
                <a16:creationId xmlns:a16="http://schemas.microsoft.com/office/drawing/2014/main" id="{4608F8FE-7971-E2ED-7CD6-272B5AF7A142}"/>
              </a:ext>
            </a:extLst>
          </p:cNvPr>
          <p:cNvSpPr txBox="1"/>
          <p:nvPr/>
        </p:nvSpPr>
        <p:spPr>
          <a:xfrm>
            <a:off x="883320" y="1637640"/>
            <a:ext cx="2566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Недоступность большой части рынков международного импорта/экспорта.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6" name="Google Shape;155;p19">
            <a:extLst>
              <a:ext uri="{FF2B5EF4-FFF2-40B4-BE49-F238E27FC236}">
                <a16:creationId xmlns:a16="http://schemas.microsoft.com/office/drawing/2014/main" id="{F61C9D0F-9EA0-C598-C5D6-9159D59034C0}"/>
              </a:ext>
            </a:extLst>
          </p:cNvPr>
          <p:cNvSpPr txBox="1"/>
          <p:nvPr/>
        </p:nvSpPr>
        <p:spPr>
          <a:xfrm>
            <a:off x="883320" y="3231980"/>
            <a:ext cx="2871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четкой стратегии развития [отраслей] бизнеса с помощью ОЭЗ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7" name="Google Shape;156;p19">
            <a:extLst>
              <a:ext uri="{FF2B5EF4-FFF2-40B4-BE49-F238E27FC236}">
                <a16:creationId xmlns:a16="http://schemas.microsoft.com/office/drawing/2014/main" id="{D0F80FBC-72D4-7A7C-310B-F3A66FF9DDF3}"/>
              </a:ext>
            </a:extLst>
          </p:cNvPr>
          <p:cNvSpPr txBox="1"/>
          <p:nvPr/>
        </p:nvSpPr>
        <p:spPr>
          <a:xfrm>
            <a:off x="883320" y="2159788"/>
            <a:ext cx="31404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Низкий уровень развития финансовых институтов на территории </a:t>
            </a:r>
            <a:r>
              <a:rPr lang="ru" sz="7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и с</a:t>
            </a: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ложности с перемещением капитала.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8" name="Google Shape;157;p19">
            <a:extLst>
              <a:ext uri="{FF2B5EF4-FFF2-40B4-BE49-F238E27FC236}">
                <a16:creationId xmlns:a16="http://schemas.microsoft.com/office/drawing/2014/main" id="{2DB89079-C972-C5E8-B4D2-BE9E9F85EDCB}"/>
              </a:ext>
            </a:extLst>
          </p:cNvPr>
          <p:cNvSpPr txBox="1"/>
          <p:nvPr/>
        </p:nvSpPr>
        <p:spPr>
          <a:xfrm>
            <a:off x="861884" y="3776424"/>
            <a:ext cx="2982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референции для местных зарекомендовавших себя предпринимателей.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29" name="Google Shape;158;p19">
            <a:extLst>
              <a:ext uri="{FF2B5EF4-FFF2-40B4-BE49-F238E27FC236}">
                <a16:creationId xmlns:a16="http://schemas.microsoft.com/office/drawing/2014/main" id="{3E6AD9CA-A8AC-0D9C-E97F-D8BC11DF61DA}"/>
              </a:ext>
            </a:extLst>
          </p:cNvPr>
          <p:cNvSpPr txBox="1"/>
          <p:nvPr/>
        </p:nvSpPr>
        <p:spPr>
          <a:xfrm>
            <a:off x="883320" y="2685861"/>
            <a:ext cx="3217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еографической расположение. Отсутствие крупных транспортных узлов в ближайшем окружении (порт).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30" name="Google Shape;159;p19">
            <a:extLst>
              <a:ext uri="{FF2B5EF4-FFF2-40B4-BE49-F238E27FC236}">
                <a16:creationId xmlns:a16="http://schemas.microsoft.com/office/drawing/2014/main" id="{F243868E-B0B7-83A9-A567-813FFDA46938}"/>
              </a:ext>
            </a:extLst>
          </p:cNvPr>
          <p:cNvSpPr txBox="1"/>
          <p:nvPr/>
        </p:nvSpPr>
        <p:spPr>
          <a:xfrm>
            <a:off x="861884" y="4322301"/>
            <a:ext cx="32172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системы подготовки высококлассных специалистов и отток существующих кадров. Стареющее население и снижение рождаемости.</a:t>
            </a:r>
            <a:endParaRPr sz="400" dirty="0">
              <a:solidFill>
                <a:schemeClr val="tx1"/>
              </a:solidFill>
            </a:endParaRPr>
          </a:p>
        </p:txBody>
      </p:sp>
      <p:pic>
        <p:nvPicPr>
          <p:cNvPr id="42" name="Google Shape;171;p20" descr="Image 7">
            <a:extLst>
              <a:ext uri="{FF2B5EF4-FFF2-40B4-BE49-F238E27FC236}">
                <a16:creationId xmlns:a16="http://schemas.microsoft.com/office/drawing/2014/main" id="{66528A09-ADBD-882C-CD01-D78ABA5203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582" y="1505664"/>
            <a:ext cx="183600" cy="18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8;p20">
            <a:extLst>
              <a:ext uri="{FF2B5EF4-FFF2-40B4-BE49-F238E27FC236}">
                <a16:creationId xmlns:a16="http://schemas.microsoft.com/office/drawing/2014/main" id="{2F2F2773-7CCB-10B2-279A-254F62C60409}"/>
              </a:ext>
            </a:extLst>
          </p:cNvPr>
          <p:cNvSpPr txBox="1"/>
          <p:nvPr/>
        </p:nvSpPr>
        <p:spPr>
          <a:xfrm>
            <a:off x="5366624" y="1458212"/>
            <a:ext cx="18936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ГЕОПОЛИТИЧЕСКИЕ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45" name="Google Shape;179;p20">
            <a:extLst>
              <a:ext uri="{FF2B5EF4-FFF2-40B4-BE49-F238E27FC236}">
                <a16:creationId xmlns:a16="http://schemas.microsoft.com/office/drawing/2014/main" id="{995BE10D-551E-A165-D10F-5CCF74BDDA99}"/>
              </a:ext>
            </a:extLst>
          </p:cNvPr>
          <p:cNvSpPr txBox="1"/>
          <p:nvPr/>
        </p:nvSpPr>
        <p:spPr>
          <a:xfrm>
            <a:off x="5366623" y="3022130"/>
            <a:ext cx="33474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ОСОБАЯ ЭКОНОМИЧЕСКАЯ ЗОНА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46" name="Google Shape;180;p20">
            <a:extLst>
              <a:ext uri="{FF2B5EF4-FFF2-40B4-BE49-F238E27FC236}">
                <a16:creationId xmlns:a16="http://schemas.microsoft.com/office/drawing/2014/main" id="{88609247-E29E-B648-D0B3-E0027027A4CE}"/>
              </a:ext>
            </a:extLst>
          </p:cNvPr>
          <p:cNvSpPr txBox="1"/>
          <p:nvPr/>
        </p:nvSpPr>
        <p:spPr>
          <a:xfrm>
            <a:off x="5366624" y="1969564"/>
            <a:ext cx="13932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ФИНАНСОВЫЕ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47" name="Google Shape;181;p20">
            <a:extLst>
              <a:ext uri="{FF2B5EF4-FFF2-40B4-BE49-F238E27FC236}">
                <a16:creationId xmlns:a16="http://schemas.microsoft.com/office/drawing/2014/main" id="{5A69153C-E3F0-5106-1750-048BF27F6B10}"/>
              </a:ext>
            </a:extLst>
          </p:cNvPr>
          <p:cNvSpPr txBox="1"/>
          <p:nvPr/>
        </p:nvSpPr>
        <p:spPr>
          <a:xfrm>
            <a:off x="5324324" y="3564678"/>
            <a:ext cx="21129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АДМИНИСТРАТИВНЫЕ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48" name="Google Shape;182;p20">
            <a:extLst>
              <a:ext uri="{FF2B5EF4-FFF2-40B4-BE49-F238E27FC236}">
                <a16:creationId xmlns:a16="http://schemas.microsoft.com/office/drawing/2014/main" id="{FB16FE1F-78DD-087C-C9E7-07088A567957}"/>
              </a:ext>
            </a:extLst>
          </p:cNvPr>
          <p:cNvSpPr txBox="1"/>
          <p:nvPr/>
        </p:nvSpPr>
        <p:spPr>
          <a:xfrm>
            <a:off x="5366624" y="2494741"/>
            <a:ext cx="16203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ЛОГИСТИЧЕСКИЕ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49" name="Google Shape;183;p20">
            <a:extLst>
              <a:ext uri="{FF2B5EF4-FFF2-40B4-BE49-F238E27FC236}">
                <a16:creationId xmlns:a16="http://schemas.microsoft.com/office/drawing/2014/main" id="{E6C1AD7A-37E9-AB3C-934D-53586925CD96}"/>
              </a:ext>
            </a:extLst>
          </p:cNvPr>
          <p:cNvSpPr txBox="1"/>
          <p:nvPr/>
        </p:nvSpPr>
        <p:spPr>
          <a:xfrm>
            <a:off x="5324324" y="4142866"/>
            <a:ext cx="1935900" cy="15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None/>
            </a:pPr>
            <a:r>
              <a:rPr lang="ru" sz="1100" b="0" i="0" u="none" strike="noStrike" cap="none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ДЕМОГРАФИЧЕСКИЕ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0" name="Google Shape;184;p20">
            <a:extLst>
              <a:ext uri="{FF2B5EF4-FFF2-40B4-BE49-F238E27FC236}">
                <a16:creationId xmlns:a16="http://schemas.microsoft.com/office/drawing/2014/main" id="{D48FE1C0-2431-60FA-BB36-C16CEA17780F}"/>
              </a:ext>
            </a:extLst>
          </p:cNvPr>
          <p:cNvSpPr txBox="1"/>
          <p:nvPr/>
        </p:nvSpPr>
        <p:spPr>
          <a:xfrm>
            <a:off x="5366624" y="1639389"/>
            <a:ext cx="2566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Улучшение геополитической обстановки </a:t>
            </a:r>
            <a:endParaRPr sz="7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 ближайшей перспективе.</a:t>
            </a:r>
            <a:endParaRPr sz="700" dirty="0">
              <a:solidFill>
                <a:schemeClr val="tx1"/>
              </a:solidFill>
            </a:endParaRPr>
          </a:p>
        </p:txBody>
      </p:sp>
      <p:sp>
        <p:nvSpPr>
          <p:cNvPr id="51" name="Google Shape;185;p20">
            <a:extLst>
              <a:ext uri="{FF2B5EF4-FFF2-40B4-BE49-F238E27FC236}">
                <a16:creationId xmlns:a16="http://schemas.microsoft.com/office/drawing/2014/main" id="{AE8A362C-8A30-FAED-4F7F-32CB2E06DAC0}"/>
              </a:ext>
            </a:extLst>
          </p:cNvPr>
          <p:cNvSpPr txBox="1"/>
          <p:nvPr/>
        </p:nvSpPr>
        <p:spPr>
          <a:xfrm>
            <a:off x="5366623" y="3201710"/>
            <a:ext cx="2982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Взаимодействие с МинЭкономразвития для определения ключевых для развития отраслей.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2" name="Google Shape;186;p20">
            <a:extLst>
              <a:ext uri="{FF2B5EF4-FFF2-40B4-BE49-F238E27FC236}">
                <a16:creationId xmlns:a16="http://schemas.microsoft.com/office/drawing/2014/main" id="{A4BA6E14-0389-B403-9909-3FDAADC76862}"/>
              </a:ext>
            </a:extLst>
          </p:cNvPr>
          <p:cNvSpPr txBox="1"/>
          <p:nvPr/>
        </p:nvSpPr>
        <p:spPr>
          <a:xfrm>
            <a:off x="5366624" y="2129915"/>
            <a:ext cx="23631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Вход крупнейших российских банков на территорию полуострова.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3" name="Google Shape;187;p20">
            <a:extLst>
              <a:ext uri="{FF2B5EF4-FFF2-40B4-BE49-F238E27FC236}">
                <a16:creationId xmlns:a16="http://schemas.microsoft.com/office/drawing/2014/main" id="{CC5A8540-9F29-94DB-3690-AE742B80ECDC}"/>
              </a:ext>
            </a:extLst>
          </p:cNvPr>
          <p:cNvSpPr txBox="1"/>
          <p:nvPr/>
        </p:nvSpPr>
        <p:spPr>
          <a:xfrm>
            <a:off x="5324324" y="3744942"/>
            <a:ext cx="369721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Выстраивание прямых связей с бизнесом, создание команды по примеру Калужской области для привлечения потенциальных инвесторов, внедрение полного цифрового документооборота.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4" name="Google Shape;188;p20">
            <a:extLst>
              <a:ext uri="{FF2B5EF4-FFF2-40B4-BE49-F238E27FC236}">
                <a16:creationId xmlns:a16="http://schemas.microsoft.com/office/drawing/2014/main" id="{902B6F01-9914-3DF5-2E24-34821FEDBE7E}"/>
              </a:ext>
            </a:extLst>
          </p:cNvPr>
          <p:cNvSpPr txBox="1"/>
          <p:nvPr/>
        </p:nvSpPr>
        <p:spPr>
          <a:xfrm>
            <a:off x="5366623" y="2665771"/>
            <a:ext cx="35161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Выстраивание новых логистических цепочек по территориям Донецкой, Запорожской и Херсонских областей.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5" name="Google Shape;189;p20">
            <a:extLst>
              <a:ext uri="{FF2B5EF4-FFF2-40B4-BE49-F238E27FC236}">
                <a16:creationId xmlns:a16="http://schemas.microsoft.com/office/drawing/2014/main" id="{B1A7052E-9E19-B397-6983-2C13A473305B}"/>
              </a:ext>
            </a:extLst>
          </p:cNvPr>
          <p:cNvSpPr txBox="1"/>
          <p:nvPr/>
        </p:nvSpPr>
        <p:spPr>
          <a:xfrm>
            <a:off x="5324324" y="4324145"/>
            <a:ext cx="33057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гражданского ВУЗа на территории/в ближайшем окружение</a:t>
            </a:r>
            <a:r>
              <a:rPr lang="ru" sz="7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" sz="700" b="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программ, направленных на повышение рождаемости.</a:t>
            </a:r>
            <a:endParaRPr sz="400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0FAB95-25DD-DC8A-1C47-97CC4D21CBEA}"/>
              </a:ext>
            </a:extLst>
          </p:cNvPr>
          <p:cNvSpPr txBox="1"/>
          <p:nvPr/>
        </p:nvSpPr>
        <p:spPr>
          <a:xfrm>
            <a:off x="793865" y="1142584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  <a:latin typeface="Montserrat" pitchFamily="2" charset="0"/>
              </a:rPr>
              <a:t>Барьеры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7AD937-4DC4-A227-E2AA-23F3ADEA6535}"/>
              </a:ext>
            </a:extLst>
          </p:cNvPr>
          <p:cNvSpPr txBox="1"/>
          <p:nvPr/>
        </p:nvSpPr>
        <p:spPr>
          <a:xfrm>
            <a:off x="5253182" y="1145286"/>
            <a:ext cx="2426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  <a:latin typeface="Montserrat" pitchFamily="2" charset="0"/>
              </a:rPr>
              <a:t>Способы перелома барьеров</a:t>
            </a:r>
          </a:p>
        </p:txBody>
      </p:sp>
    </p:spTree>
    <p:extLst>
      <p:ext uri="{BB962C8B-B14F-4D97-AF65-F5344CB8AC3E}">
        <p14:creationId xmlns:p14="http://schemas.microsoft.com/office/powerpoint/2010/main" val="70475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09F9-0CC2-F40F-C25F-DC25C662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BB36A6-2484-9D28-7C8A-FB9A904A26BB}"/>
              </a:ext>
            </a:extLst>
          </p:cNvPr>
          <p:cNvSpPr/>
          <p:nvPr/>
        </p:nvSpPr>
        <p:spPr>
          <a:xfrm>
            <a:off x="0" y="537330"/>
            <a:ext cx="9144000" cy="3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21676E-3694-FFCB-5E13-ABE216C3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Драйверы рынка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10D8CCEE-C53B-81AE-BAFC-3BC340D3E26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2297B-EA6E-73D4-2EE1-734722065E79}"/>
              </a:ext>
            </a:extLst>
          </p:cNvPr>
          <p:cNvSpPr txBox="1"/>
          <p:nvPr/>
        </p:nvSpPr>
        <p:spPr>
          <a:xfrm>
            <a:off x="424800" y="567878"/>
            <a:ext cx="243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Тренды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B1E06-FAC0-1ED4-D2A1-1A812FC6C44B}"/>
              </a:ext>
            </a:extLst>
          </p:cNvPr>
          <p:cNvSpPr txBox="1"/>
          <p:nvPr/>
        </p:nvSpPr>
        <p:spPr>
          <a:xfrm>
            <a:off x="256674" y="4797302"/>
            <a:ext cx="34531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Источники: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KEY CAPITAL </a:t>
            </a:r>
            <a:r>
              <a:rPr lang="ru-RU" sz="7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«Проект развития территорий в р. Крым»</a:t>
            </a:r>
          </a:p>
        </p:txBody>
      </p:sp>
      <p:pic>
        <p:nvPicPr>
          <p:cNvPr id="7" name="Google Shape;59;p15" descr="Image 1">
            <a:extLst>
              <a:ext uri="{FF2B5EF4-FFF2-40B4-BE49-F238E27FC236}">
                <a16:creationId xmlns:a16="http://schemas.microsoft.com/office/drawing/2014/main" id="{8C84E78A-3619-0367-7D3C-09174805914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600" y="1002337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60;p15" descr="Image 2">
            <a:extLst>
              <a:ext uri="{FF2B5EF4-FFF2-40B4-BE49-F238E27FC236}">
                <a16:creationId xmlns:a16="http://schemas.microsoft.com/office/drawing/2014/main" id="{3335219A-71B4-5F10-4B0A-57215FDB367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79" y="1002337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61;p15" descr="Image 3">
            <a:extLst>
              <a:ext uri="{FF2B5EF4-FFF2-40B4-BE49-F238E27FC236}">
                <a16:creationId xmlns:a16="http://schemas.microsoft.com/office/drawing/2014/main" id="{7E9412F8-1724-412D-8807-C981E49C97A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599" y="2286672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62;p15" descr="Image 4">
            <a:extLst>
              <a:ext uri="{FF2B5EF4-FFF2-40B4-BE49-F238E27FC236}">
                <a16:creationId xmlns:a16="http://schemas.microsoft.com/office/drawing/2014/main" id="{72254A49-90EC-FE38-BEA3-4C9949DE6E83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09" y="2286672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63;p15" descr="Image 5">
            <a:extLst>
              <a:ext uri="{FF2B5EF4-FFF2-40B4-BE49-F238E27FC236}">
                <a16:creationId xmlns:a16="http://schemas.microsoft.com/office/drawing/2014/main" id="{8F6D83B6-C9F8-3E2B-D7A6-433B2378C64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16" y="3566631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64;p15" descr="Image 6">
            <a:extLst>
              <a:ext uri="{FF2B5EF4-FFF2-40B4-BE49-F238E27FC236}">
                <a16:creationId xmlns:a16="http://schemas.microsoft.com/office/drawing/2014/main" id="{178B7FE5-15C4-E795-5E47-ADF619858F7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79" y="3566631"/>
            <a:ext cx="1149143" cy="112379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Google Shape;67;p15">
            <a:extLst>
              <a:ext uri="{FF2B5EF4-FFF2-40B4-BE49-F238E27FC236}">
                <a16:creationId xmlns:a16="http://schemas.microsoft.com/office/drawing/2014/main" id="{2F773575-F958-E372-52DE-69937755937E}"/>
              </a:ext>
            </a:extLst>
          </p:cNvPr>
          <p:cNvSpPr txBox="1"/>
          <p:nvPr/>
        </p:nvSpPr>
        <p:spPr>
          <a:xfrm>
            <a:off x="1689484" y="3605033"/>
            <a:ext cx="20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ТЕХНОЛОГИЧЕСКИЕ ИННОВАЦИИ</a:t>
            </a:r>
            <a:endParaRPr sz="6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68;p15">
            <a:extLst>
              <a:ext uri="{FF2B5EF4-FFF2-40B4-BE49-F238E27FC236}">
                <a16:creationId xmlns:a16="http://schemas.microsoft.com/office/drawing/2014/main" id="{6D543554-A6C1-C47E-8915-5260094EE868}"/>
              </a:ext>
            </a:extLst>
          </p:cNvPr>
          <p:cNvSpPr txBox="1"/>
          <p:nvPr/>
        </p:nvSpPr>
        <p:spPr>
          <a:xfrm>
            <a:off x="1689484" y="4043925"/>
            <a:ext cx="279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Быстрый темп развития технологий, таких как искусственный интеллект, интернет вещей (IoT), биотехнологии и нанотехнологии, предоставляет     новые возможности для разработки более точных, эффективных и интегрированных медицинских </a:t>
            </a:r>
            <a:b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решений.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" name="Google Shape;69;p15">
            <a:extLst>
              <a:ext uri="{FF2B5EF4-FFF2-40B4-BE49-F238E27FC236}">
                <a16:creationId xmlns:a16="http://schemas.microsoft.com/office/drawing/2014/main" id="{AC71B19E-20AB-2571-43C1-C6A9F1860C7D}"/>
              </a:ext>
            </a:extLst>
          </p:cNvPr>
          <p:cNvSpPr txBox="1"/>
          <p:nvPr/>
        </p:nvSpPr>
        <p:spPr>
          <a:xfrm>
            <a:off x="5865091" y="3643725"/>
            <a:ext cx="19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РОСТ СТАРЕЮЩЕГО </a:t>
            </a:r>
            <a:b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НАСЕЛЕНИЯ</a:t>
            </a:r>
            <a:endParaRPr sz="6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" name="Google Shape;70;p15">
            <a:extLst>
              <a:ext uri="{FF2B5EF4-FFF2-40B4-BE49-F238E27FC236}">
                <a16:creationId xmlns:a16="http://schemas.microsoft.com/office/drawing/2014/main" id="{90DE332A-99F6-5AAA-F16F-5F2018826CA0}"/>
              </a:ext>
            </a:extLst>
          </p:cNvPr>
          <p:cNvSpPr txBox="1"/>
          <p:nvPr/>
        </p:nvSpPr>
        <p:spPr>
          <a:xfrm>
            <a:off x="5865091" y="4082617"/>
            <a:ext cx="2917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Увеличение числа пожилых людей в обществе приводит    </a:t>
            </a:r>
            <a:b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 увеличению потребности в медицинских услугах. Medtech может предоставить инновационные методы диагностики </a:t>
            </a:r>
            <a:b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и лечения хронических заболеваний, которые часто связаны со старением.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" name="Google Shape;71;p15">
            <a:extLst>
              <a:ext uri="{FF2B5EF4-FFF2-40B4-BE49-F238E27FC236}">
                <a16:creationId xmlns:a16="http://schemas.microsoft.com/office/drawing/2014/main" id="{FF173DD2-33A4-D7B2-F75A-E3A755E2BADA}"/>
              </a:ext>
            </a:extLst>
          </p:cNvPr>
          <p:cNvSpPr txBox="1"/>
          <p:nvPr/>
        </p:nvSpPr>
        <p:spPr>
          <a:xfrm>
            <a:off x="1689485" y="2363670"/>
            <a:ext cx="240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ГЛОБАЛЬНЫЕ ВЫЗОВЫ </a:t>
            </a:r>
            <a:b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ЗДРАВООХРАНЕНИЯ</a:t>
            </a:r>
            <a:endParaRPr sz="6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72;p15">
            <a:extLst>
              <a:ext uri="{FF2B5EF4-FFF2-40B4-BE49-F238E27FC236}">
                <a16:creationId xmlns:a16="http://schemas.microsoft.com/office/drawing/2014/main" id="{53FA56B1-B282-E259-7740-9E0DE8A94B95}"/>
              </a:ext>
            </a:extLst>
          </p:cNvPr>
          <p:cNvSpPr txBox="1"/>
          <p:nvPr/>
        </p:nvSpPr>
        <p:spPr>
          <a:xfrm>
            <a:off x="1689484" y="2802561"/>
            <a:ext cx="2797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Появляющиеся проблемы, такие как пандемия, распространение инфекций, и отсутствие доступа             </a:t>
            </a:r>
            <a:b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 медицинской помощи в некоторых регионах мира, стимулируют разработку инновационных медицинских технологий для решения этих глобальных проблем.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" name="Google Shape;73;p15">
            <a:extLst>
              <a:ext uri="{FF2B5EF4-FFF2-40B4-BE49-F238E27FC236}">
                <a16:creationId xmlns:a16="http://schemas.microsoft.com/office/drawing/2014/main" id="{21889D5F-E0EE-9314-4BE9-C2C67917FE9F}"/>
              </a:ext>
            </a:extLst>
          </p:cNvPr>
          <p:cNvSpPr txBox="1"/>
          <p:nvPr/>
        </p:nvSpPr>
        <p:spPr>
          <a:xfrm>
            <a:off x="5865091" y="2432775"/>
            <a:ext cx="28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ПОВЫШЕННЫЕ ТРЕБОВАНИЯ </a:t>
            </a:r>
            <a:b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МЕДИЦИНЕ</a:t>
            </a:r>
            <a:endParaRPr sz="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" name="Google Shape;74;p15">
            <a:extLst>
              <a:ext uri="{FF2B5EF4-FFF2-40B4-BE49-F238E27FC236}">
                <a16:creationId xmlns:a16="http://schemas.microsoft.com/office/drawing/2014/main" id="{6F25DDF8-CDD2-DBFB-D995-9C000B255CEC}"/>
              </a:ext>
            </a:extLst>
          </p:cNvPr>
          <p:cNvSpPr txBox="1"/>
          <p:nvPr/>
        </p:nvSpPr>
        <p:spPr>
          <a:xfrm>
            <a:off x="5865091" y="2871666"/>
            <a:ext cx="28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 развитием геномики и молекулярной медицины возникает растущая потребность в технологиях, способных предоставлять персонализированные методы диагностики и лечения, учитывая индивидуальные особенности каждого пациента.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" name="Google Shape;75;p15">
            <a:extLst>
              <a:ext uri="{FF2B5EF4-FFF2-40B4-BE49-F238E27FC236}">
                <a16:creationId xmlns:a16="http://schemas.microsoft.com/office/drawing/2014/main" id="{D43323BD-D689-2B9C-D667-5561EA9F1E89}"/>
              </a:ext>
            </a:extLst>
          </p:cNvPr>
          <p:cNvSpPr txBox="1"/>
          <p:nvPr/>
        </p:nvSpPr>
        <p:spPr>
          <a:xfrm>
            <a:off x="1689484" y="1070022"/>
            <a:ext cx="280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РОСТ ИНТЕРЕСА К ЗДОРОВОМУ ОБРАЗУ ЖИЗНИ</a:t>
            </a:r>
            <a:endParaRPr sz="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" name="Google Shape;76;p15">
            <a:extLst>
              <a:ext uri="{FF2B5EF4-FFF2-40B4-BE49-F238E27FC236}">
                <a16:creationId xmlns:a16="http://schemas.microsoft.com/office/drawing/2014/main" id="{D4228AC3-45AC-4623-7BFD-056F1220F48F}"/>
              </a:ext>
            </a:extLst>
          </p:cNvPr>
          <p:cNvSpPr txBox="1"/>
          <p:nvPr/>
        </p:nvSpPr>
        <p:spPr>
          <a:xfrm>
            <a:off x="1689484" y="1506469"/>
            <a:ext cx="2716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Растущий интерес к здоровому образу жизни и проактивному управлению здоровьем создает спрос </a:t>
            </a:r>
            <a:b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на медицинские технологии, предоставляющие инструменты для мониторинга и поддержания здоровья, такие как носимые устройства и мобильные приложения.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" name="Google Shape;77;p15">
            <a:extLst>
              <a:ext uri="{FF2B5EF4-FFF2-40B4-BE49-F238E27FC236}">
                <a16:creationId xmlns:a16="http://schemas.microsoft.com/office/drawing/2014/main" id="{3C007AFF-890E-6076-4D1A-FBE97991B2AF}"/>
              </a:ext>
            </a:extLst>
          </p:cNvPr>
          <p:cNvSpPr txBox="1"/>
          <p:nvPr/>
        </p:nvSpPr>
        <p:spPr>
          <a:xfrm>
            <a:off x="5845848" y="983380"/>
            <a:ext cx="280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</a:pP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ЗАИНТЕРЕСОВАННОСТЬ </a:t>
            </a:r>
            <a:b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ГОСУДАРСТВА В РАЗВИТИИ </a:t>
            </a:r>
            <a:b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МЕДИЦИНЫ</a:t>
            </a:r>
            <a:endParaRPr sz="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" name="Google Shape;78;p15">
            <a:extLst>
              <a:ext uri="{FF2B5EF4-FFF2-40B4-BE49-F238E27FC236}">
                <a16:creationId xmlns:a16="http://schemas.microsoft.com/office/drawing/2014/main" id="{D98E28B4-F55F-E4F8-F4C8-5FD58C965BCA}"/>
              </a:ext>
            </a:extLst>
          </p:cNvPr>
          <p:cNvSpPr txBox="1"/>
          <p:nvPr/>
        </p:nvSpPr>
        <p:spPr>
          <a:xfrm>
            <a:off x="5845848" y="1610918"/>
            <a:ext cx="295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ontserrat"/>
              <a:buNone/>
            </a:pPr>
            <a:r>
              <a:rPr lang="ru" sz="70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Государство заинтересовано в развитии medtech, потому что это технология нацелена на повышение общественного здоровья, укрепление экономики, инновационное развитие и эффективное управление здравоохранением. Объем российского MedTech в первой половине 2023 года составил 17 млрд рублей.</a:t>
            </a:r>
            <a:endParaRPr sz="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1001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6C20C-A55D-727C-DD20-99BA7A05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BCC7BB-E722-A7B9-1A97-93BECA8BA0F4}"/>
              </a:ext>
            </a:extLst>
          </p:cNvPr>
          <p:cNvSpPr/>
          <p:nvPr/>
        </p:nvSpPr>
        <p:spPr>
          <a:xfrm>
            <a:off x="0" y="537330"/>
            <a:ext cx="9144000" cy="3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003B3B-3863-D122-930B-E9F33AA6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Драйверы рынка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A8B04CB4-1D42-4B8D-89D9-2CBFED27D0A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70750-ED4B-BA97-8A90-DF75B307C1FD}"/>
              </a:ext>
            </a:extLst>
          </p:cNvPr>
          <p:cNvSpPr txBox="1"/>
          <p:nvPr/>
        </p:nvSpPr>
        <p:spPr>
          <a:xfrm>
            <a:off x="424799" y="567878"/>
            <a:ext cx="446560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Montserrat"/>
              </a:rPr>
              <a:t>Быстрорастущие рынки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8888C-10EC-A6FB-53AC-CBC8C9AE1C28}"/>
              </a:ext>
            </a:extLst>
          </p:cNvPr>
          <p:cNvSpPr txBox="1"/>
          <p:nvPr/>
        </p:nvSpPr>
        <p:spPr>
          <a:xfrm>
            <a:off x="256674" y="4797302"/>
            <a:ext cx="5921185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Источники: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СберАналитика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, РБК, KEY CAPITAL "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Основы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принятия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решения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об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инвестициях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в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гостиничные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проекты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/>
              </a:rPr>
              <a:t> »</a:t>
            </a:r>
            <a:endParaRPr lang="ru-RU" sz="7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" name="Google Shape;65;p17">
            <a:extLst>
              <a:ext uri="{FF2B5EF4-FFF2-40B4-BE49-F238E27FC236}">
                <a16:creationId xmlns:a16="http://schemas.microsoft.com/office/drawing/2014/main" id="{26DFF27B-16D4-8E88-4876-1A627BD997C2}"/>
              </a:ext>
            </a:extLst>
          </p:cNvPr>
          <p:cNvSpPr txBox="1"/>
          <p:nvPr/>
        </p:nvSpPr>
        <p:spPr>
          <a:xfrm>
            <a:off x="435100" y="1049860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ru" sz="7200" b="0" i="0" u="none" strike="noStrike" cap="none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5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66;p17">
            <a:extLst>
              <a:ext uri="{FF2B5EF4-FFF2-40B4-BE49-F238E27FC236}">
                <a16:creationId xmlns:a16="http://schemas.microsoft.com/office/drawing/2014/main" id="{2DB904D9-342F-B5D0-E770-CD83CBAEC9E9}"/>
              </a:ext>
            </a:extLst>
          </p:cNvPr>
          <p:cNvSpPr txBox="1"/>
          <p:nvPr/>
        </p:nvSpPr>
        <p:spPr>
          <a:xfrm>
            <a:off x="958042" y="1288093"/>
            <a:ext cx="1608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tx1"/>
                </a:solidFill>
                <a:latin typeface="Montserrat"/>
              </a:rPr>
              <a:t>ТУРИЗМ</a:t>
            </a:r>
          </a:p>
        </p:txBody>
      </p:sp>
      <p:sp>
        <p:nvSpPr>
          <p:cNvPr id="12" name="Google Shape;67;p17">
            <a:extLst>
              <a:ext uri="{FF2B5EF4-FFF2-40B4-BE49-F238E27FC236}">
                <a16:creationId xmlns:a16="http://schemas.microsoft.com/office/drawing/2014/main" id="{ECAE4779-2FB3-33D7-36ED-CA55A206E513}"/>
              </a:ext>
            </a:extLst>
          </p:cNvPr>
          <p:cNvSpPr txBox="1"/>
          <p:nvPr/>
        </p:nvSpPr>
        <p:spPr>
          <a:xfrm>
            <a:off x="435099" y="1891972"/>
            <a:ext cx="227601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800" dirty="0">
                <a:solidFill>
                  <a:schemeClr val="tx1"/>
                </a:solidFill>
                <a:latin typeface="Montserrat"/>
                <a:sym typeface="Montserrat Light"/>
              </a:rPr>
              <a:t>Рост выручки в сфере туризма за II квартал 2024 года составил </a:t>
            </a:r>
            <a:r>
              <a:rPr lang="ru" sz="800" b="1" dirty="0">
                <a:solidFill>
                  <a:schemeClr val="accent1"/>
                </a:solidFill>
                <a:latin typeface="Montserrat"/>
                <a:sym typeface="Montserrat Light"/>
              </a:rPr>
              <a:t>92%</a:t>
            </a:r>
            <a:r>
              <a:rPr lang="ru" sz="800" dirty="0">
                <a:solidFill>
                  <a:schemeClr val="tx1"/>
                </a:solidFill>
                <a:latin typeface="Montserrat"/>
                <a:sym typeface="Montserrat Light"/>
              </a:rPr>
              <a:t>.</a:t>
            </a:r>
          </a:p>
          <a:p>
            <a:r>
              <a:rPr lang="ru" sz="800" dirty="0">
                <a:solidFill>
                  <a:schemeClr val="tx1"/>
                </a:solidFill>
                <a:latin typeface="Montserrat"/>
              </a:rPr>
              <a:t>Туристический поток также 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растет на 17%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 за счет развития внутренного туризма.</a:t>
            </a:r>
          </a:p>
        </p:txBody>
      </p:sp>
      <p:sp>
        <p:nvSpPr>
          <p:cNvPr id="13" name="Google Shape;65;p17">
            <a:extLst>
              <a:ext uri="{FF2B5EF4-FFF2-40B4-BE49-F238E27FC236}">
                <a16:creationId xmlns:a16="http://schemas.microsoft.com/office/drawing/2014/main" id="{D9CF08C7-DB18-D9AD-3E1B-EF6E2D4CE72E}"/>
              </a:ext>
            </a:extLst>
          </p:cNvPr>
          <p:cNvSpPr txBox="1"/>
          <p:nvPr/>
        </p:nvSpPr>
        <p:spPr>
          <a:xfrm>
            <a:off x="5972913" y="1049860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ru" sz="72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3</a:t>
            </a:r>
          </a:p>
        </p:txBody>
      </p:sp>
      <p:sp>
        <p:nvSpPr>
          <p:cNvPr id="14" name="Google Shape;66;p17">
            <a:extLst>
              <a:ext uri="{FF2B5EF4-FFF2-40B4-BE49-F238E27FC236}">
                <a16:creationId xmlns:a16="http://schemas.microsoft.com/office/drawing/2014/main" id="{CD975F91-29C6-8F41-AB53-C0EB843FBD69}"/>
              </a:ext>
            </a:extLst>
          </p:cNvPr>
          <p:cNvSpPr txBox="1"/>
          <p:nvPr/>
        </p:nvSpPr>
        <p:spPr>
          <a:xfrm>
            <a:off x="6488132" y="1241755"/>
            <a:ext cx="1608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ontserrat"/>
              </a:rPr>
              <a:t>F&amp;B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Google Shape;67;p17">
            <a:extLst>
              <a:ext uri="{FF2B5EF4-FFF2-40B4-BE49-F238E27FC236}">
                <a16:creationId xmlns:a16="http://schemas.microsoft.com/office/drawing/2014/main" id="{5BDD363D-84F7-DA7E-3D51-98A0B9CCD82C}"/>
              </a:ext>
            </a:extLst>
          </p:cNvPr>
          <p:cNvSpPr txBox="1"/>
          <p:nvPr/>
        </p:nvSpPr>
        <p:spPr>
          <a:xfrm>
            <a:off x="5972913" y="1891972"/>
            <a:ext cx="273598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800" dirty="0">
                <a:solidFill>
                  <a:schemeClr val="tx1"/>
                </a:solidFill>
                <a:latin typeface="Montserrat"/>
                <a:sym typeface="Montserrat Light"/>
              </a:rPr>
              <a:t>За III квартала 2024 обороты выручки в сфере общественного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 питания в России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 выросли на 12%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.</a:t>
            </a:r>
          </a:p>
          <a:p>
            <a:r>
              <a:rPr lang="ru" sz="800" dirty="0">
                <a:solidFill>
                  <a:schemeClr val="tx1"/>
                </a:solidFill>
                <a:latin typeface="Montserrat"/>
              </a:rPr>
              <a:t>При этом наиболее популярными точками питания стали кофейни и кафе бабл-ти, что объясняется 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трендом на здоровое питание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.</a:t>
            </a:r>
          </a:p>
          <a:p>
            <a:endParaRPr lang="ru" sz="800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6" name="Google Shape;65;p17">
            <a:extLst>
              <a:ext uri="{FF2B5EF4-FFF2-40B4-BE49-F238E27FC236}">
                <a16:creationId xmlns:a16="http://schemas.microsoft.com/office/drawing/2014/main" id="{748ACBEE-874E-81D6-EBCE-AD12989CB45E}"/>
              </a:ext>
            </a:extLst>
          </p:cNvPr>
          <p:cNvSpPr txBox="1"/>
          <p:nvPr/>
        </p:nvSpPr>
        <p:spPr>
          <a:xfrm>
            <a:off x="3039709" y="1051472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ru" sz="72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2</a:t>
            </a:r>
          </a:p>
        </p:txBody>
      </p:sp>
      <p:sp>
        <p:nvSpPr>
          <p:cNvPr id="17" name="Google Shape;66;p17">
            <a:extLst>
              <a:ext uri="{FF2B5EF4-FFF2-40B4-BE49-F238E27FC236}">
                <a16:creationId xmlns:a16="http://schemas.microsoft.com/office/drawing/2014/main" id="{59775274-FE8E-9B1C-5A9E-3A3A18B60A83}"/>
              </a:ext>
            </a:extLst>
          </p:cNvPr>
          <p:cNvSpPr txBox="1"/>
          <p:nvPr/>
        </p:nvSpPr>
        <p:spPr>
          <a:xfrm>
            <a:off x="3554928" y="1243367"/>
            <a:ext cx="160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tx1"/>
                </a:solidFill>
                <a:latin typeface="Montserrat"/>
              </a:rPr>
              <a:t>ОБРАЗОВАНИЕ и 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EDTECH</a:t>
            </a:r>
            <a:endParaRPr lang="ru-RU" dirty="0"/>
          </a:p>
        </p:txBody>
      </p:sp>
      <p:sp>
        <p:nvSpPr>
          <p:cNvPr id="18" name="Google Shape;67;p17">
            <a:extLst>
              <a:ext uri="{FF2B5EF4-FFF2-40B4-BE49-F238E27FC236}">
                <a16:creationId xmlns:a16="http://schemas.microsoft.com/office/drawing/2014/main" id="{EADBE9CB-BD26-E46D-143F-5E1EF5B29EB6}"/>
              </a:ext>
            </a:extLst>
          </p:cNvPr>
          <p:cNvSpPr txBox="1"/>
          <p:nvPr/>
        </p:nvSpPr>
        <p:spPr>
          <a:xfrm>
            <a:off x="3039709" y="1893584"/>
            <a:ext cx="260461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800" b="1" dirty="0">
                <a:solidFill>
                  <a:schemeClr val="accent1"/>
                </a:solidFill>
                <a:latin typeface="Montserrat"/>
                <a:sym typeface="Montserrat Light"/>
              </a:rPr>
              <a:t>Тренд 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на переобучение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 и смену профессии продолжает развиваться и увеличивать интерес людей к образовательным курсам.</a:t>
            </a:r>
          </a:p>
          <a:p>
            <a:r>
              <a:rPr lang="ru" sz="800" b="1" dirty="0">
                <a:solidFill>
                  <a:schemeClr val="accent1"/>
                </a:solidFill>
                <a:latin typeface="Montserrat"/>
              </a:rPr>
              <a:t>Количество обращений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 в образовательные учреждения за III квартал 2024 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выросло на 99%</a:t>
            </a:r>
            <a:r>
              <a:rPr lang="ru" sz="800" dirty="0">
                <a:solidFill>
                  <a:schemeClr val="accent1"/>
                </a:solidFill>
                <a:latin typeface="Montserrat"/>
              </a:rPr>
              <a:t>.</a:t>
            </a:r>
            <a:endParaRPr lang="ru" dirty="0">
              <a:solidFill>
                <a:schemeClr val="accent1"/>
              </a:solidFill>
            </a:endParaRPr>
          </a:p>
        </p:txBody>
      </p:sp>
      <p:sp>
        <p:nvSpPr>
          <p:cNvPr id="19" name="Google Shape;65;p17">
            <a:extLst>
              <a:ext uri="{FF2B5EF4-FFF2-40B4-BE49-F238E27FC236}">
                <a16:creationId xmlns:a16="http://schemas.microsoft.com/office/drawing/2014/main" id="{E07C2BAD-BFD9-22FA-19FB-17B8E297D228}"/>
              </a:ext>
            </a:extLst>
          </p:cNvPr>
          <p:cNvSpPr txBox="1"/>
          <p:nvPr/>
        </p:nvSpPr>
        <p:spPr>
          <a:xfrm>
            <a:off x="424800" y="2752586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ru" sz="72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4</a:t>
            </a:r>
          </a:p>
        </p:txBody>
      </p:sp>
      <p:sp>
        <p:nvSpPr>
          <p:cNvPr id="20" name="Google Shape;66;p17">
            <a:extLst>
              <a:ext uri="{FF2B5EF4-FFF2-40B4-BE49-F238E27FC236}">
                <a16:creationId xmlns:a16="http://schemas.microsoft.com/office/drawing/2014/main" id="{82535502-0373-2578-6BD9-6811AD2FDD4E}"/>
              </a:ext>
            </a:extLst>
          </p:cNvPr>
          <p:cNvSpPr txBox="1"/>
          <p:nvPr/>
        </p:nvSpPr>
        <p:spPr>
          <a:xfrm>
            <a:off x="940019" y="2944481"/>
            <a:ext cx="1608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200">
                <a:solidFill>
                  <a:schemeClr val="tx1"/>
                </a:solidFill>
                <a:latin typeface="Montserrat"/>
              </a:rPr>
              <a:t>ECOMMERCE</a:t>
            </a:r>
            <a:endParaRPr lang="ru-RU"/>
          </a:p>
        </p:txBody>
      </p:sp>
      <p:sp>
        <p:nvSpPr>
          <p:cNvPr id="21" name="Google Shape;67;p17">
            <a:extLst>
              <a:ext uri="{FF2B5EF4-FFF2-40B4-BE49-F238E27FC236}">
                <a16:creationId xmlns:a16="http://schemas.microsoft.com/office/drawing/2014/main" id="{74E90947-FF6B-0ABA-F4C1-2FD614D01C77}"/>
              </a:ext>
            </a:extLst>
          </p:cNvPr>
          <p:cNvSpPr txBox="1"/>
          <p:nvPr/>
        </p:nvSpPr>
        <p:spPr>
          <a:xfrm>
            <a:off x="424799" y="3594698"/>
            <a:ext cx="22863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800" dirty="0">
                <a:solidFill>
                  <a:schemeClr val="tx1"/>
                </a:solidFill>
                <a:latin typeface="Montserrat"/>
                <a:sym typeface="Montserrat Light"/>
              </a:rPr>
              <a:t>Объём российской интернет-торговли </a:t>
            </a:r>
            <a:r>
              <a:rPr lang="ru" sz="800" b="1" dirty="0">
                <a:solidFill>
                  <a:schemeClr val="accent1"/>
                </a:solidFill>
                <a:latin typeface="Montserrat"/>
                <a:sym typeface="Montserrat Light"/>
              </a:rPr>
              <a:t>вырос на 39%</a:t>
            </a:r>
            <a:r>
              <a:rPr lang="ru" sz="800" dirty="0">
                <a:solidFill>
                  <a:schemeClr val="tx1"/>
                </a:solidFill>
                <a:latin typeface="Montserrat"/>
                <a:sym typeface="Montserrat Light"/>
              </a:rPr>
              <a:t> за 1 полугодие 2024 и составил </a:t>
            </a:r>
            <a:r>
              <a:rPr lang="ru" sz="800" b="1" dirty="0">
                <a:solidFill>
                  <a:schemeClr val="accent1"/>
                </a:solidFill>
                <a:latin typeface="Montserrat"/>
                <a:sym typeface="Montserrat Light"/>
              </a:rPr>
              <a:t>1,9 трлн. руб.</a:t>
            </a:r>
            <a:endParaRPr lang="ru" sz="800" b="1" dirty="0">
              <a:solidFill>
                <a:schemeClr val="accent1"/>
              </a:solidFill>
              <a:latin typeface="Montserrat"/>
            </a:endParaRPr>
          </a:p>
          <a:p>
            <a:r>
              <a:rPr lang="ru" sz="800" dirty="0">
                <a:solidFill>
                  <a:schemeClr val="tx1"/>
                </a:solidFill>
                <a:latin typeface="Montserrat"/>
              </a:rPr>
              <a:t>Для нужд крупнейших онлайн-ритейлеров необходимо </a:t>
            </a:r>
            <a:r>
              <a:rPr lang="ru" sz="800" b="1" dirty="0">
                <a:solidFill>
                  <a:schemeClr val="accent1"/>
                </a:solidFill>
                <a:latin typeface="Montserrat"/>
              </a:rPr>
              <a:t>развитие специализированной инфраструктуры</a:t>
            </a:r>
            <a:r>
              <a:rPr lang="ru" sz="800" dirty="0">
                <a:solidFill>
                  <a:schemeClr val="tx1"/>
                </a:solidFill>
                <a:latin typeface="Montserrat"/>
              </a:rPr>
              <a:t>.</a:t>
            </a:r>
          </a:p>
        </p:txBody>
      </p:sp>
      <p:sp>
        <p:nvSpPr>
          <p:cNvPr id="5" name="Google Shape;65;p17">
            <a:extLst>
              <a:ext uri="{FF2B5EF4-FFF2-40B4-BE49-F238E27FC236}">
                <a16:creationId xmlns:a16="http://schemas.microsoft.com/office/drawing/2014/main" id="{04B4B6DF-FB87-D50D-094D-631B5E6B2B23}"/>
              </a:ext>
            </a:extLst>
          </p:cNvPr>
          <p:cNvSpPr txBox="1"/>
          <p:nvPr/>
        </p:nvSpPr>
        <p:spPr>
          <a:xfrm>
            <a:off x="3039710" y="2752586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ru" sz="72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5</a:t>
            </a:r>
          </a:p>
        </p:txBody>
      </p:sp>
      <p:sp>
        <p:nvSpPr>
          <p:cNvPr id="8" name="Google Shape;66;p17">
            <a:extLst>
              <a:ext uri="{FF2B5EF4-FFF2-40B4-BE49-F238E27FC236}">
                <a16:creationId xmlns:a16="http://schemas.microsoft.com/office/drawing/2014/main" id="{26224FD2-2149-1726-B708-09301D35782B}"/>
              </a:ext>
            </a:extLst>
          </p:cNvPr>
          <p:cNvSpPr txBox="1"/>
          <p:nvPr/>
        </p:nvSpPr>
        <p:spPr>
          <a:xfrm>
            <a:off x="3554929" y="2944481"/>
            <a:ext cx="1608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ontserrat"/>
              </a:rPr>
              <a:t>MEDTECH</a:t>
            </a:r>
            <a:endParaRPr lang="ru-RU" dirty="0"/>
          </a:p>
        </p:txBody>
      </p:sp>
      <p:sp>
        <p:nvSpPr>
          <p:cNvPr id="11" name="Google Shape;67;p17">
            <a:extLst>
              <a:ext uri="{FF2B5EF4-FFF2-40B4-BE49-F238E27FC236}">
                <a16:creationId xmlns:a16="http://schemas.microsoft.com/office/drawing/2014/main" id="{F790EE53-11EB-55DD-E7C2-42A32D609187}"/>
              </a:ext>
            </a:extLst>
          </p:cNvPr>
          <p:cNvSpPr txBox="1"/>
          <p:nvPr/>
        </p:nvSpPr>
        <p:spPr>
          <a:xfrm>
            <a:off x="3039709" y="3594698"/>
            <a:ext cx="22060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M</a:t>
            </a:r>
            <a:r>
              <a:rPr lang="en-US" sz="800" dirty="0">
                <a:solidFill>
                  <a:srgbClr val="231F20"/>
                </a:solidFill>
                <a:latin typeface="Montserrat" pitchFamily="2" charset="0"/>
              </a:rPr>
              <a:t>ED</a:t>
            </a:r>
            <a:r>
              <a:rPr lang="ru-RU" sz="800" dirty="0" err="1">
                <a:solidFill>
                  <a:srgbClr val="231F20"/>
                </a:solidFill>
                <a:latin typeface="Montserrat" pitchFamily="2" charset="0"/>
              </a:rPr>
              <a:t>T</a:t>
            </a:r>
            <a:r>
              <a:rPr lang="en-US" sz="800" dirty="0">
                <a:solidFill>
                  <a:srgbClr val="231F20"/>
                </a:solidFill>
                <a:latin typeface="Montserrat" pitchFamily="2" charset="0"/>
              </a:rPr>
              <a:t>ECH</a:t>
            </a:r>
            <a:r>
              <a:rPr lang="en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-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рынок в РФ в 2023 г. вырос на </a:t>
            </a:r>
            <a:r>
              <a:rPr lang="ru-RU" sz="800" b="1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27%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, достигнув объема в </a:t>
            </a:r>
            <a:r>
              <a:rPr lang="ru-RU" sz="800" b="1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46,63</a:t>
            </a:r>
            <a:r>
              <a:rPr lang="ru-RU" sz="800" b="0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 млрд руб. </a:t>
            </a:r>
          </a:p>
          <a:p>
            <a:r>
              <a:rPr lang="ru-RU" sz="800" dirty="0">
                <a:solidFill>
                  <a:srgbClr val="231F20"/>
                </a:solidFill>
                <a:latin typeface="Montserrat" pitchFamily="2" charset="0"/>
              </a:rPr>
              <a:t>К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 2025 г. ожидается его увеличение до </a:t>
            </a:r>
            <a:r>
              <a:rPr lang="ru-RU" sz="800" b="1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96</a:t>
            </a:r>
            <a:r>
              <a:rPr lang="ru-RU" sz="800" b="0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 млрд руб. </a:t>
            </a:r>
            <a:endParaRPr lang="ru-RU" sz="800" dirty="0">
              <a:solidFill>
                <a:schemeClr val="accent1"/>
              </a:solidFill>
              <a:latin typeface="Montserrat" pitchFamily="2" charset="0"/>
            </a:endParaRPr>
          </a:p>
        </p:txBody>
      </p:sp>
      <p:sp>
        <p:nvSpPr>
          <p:cNvPr id="22" name="Google Shape;65;p17">
            <a:extLst>
              <a:ext uri="{FF2B5EF4-FFF2-40B4-BE49-F238E27FC236}">
                <a16:creationId xmlns:a16="http://schemas.microsoft.com/office/drawing/2014/main" id="{2EEF11E0-E58A-1DA3-A849-ED47935CF1DA}"/>
              </a:ext>
            </a:extLst>
          </p:cNvPr>
          <p:cNvSpPr txBox="1"/>
          <p:nvPr/>
        </p:nvSpPr>
        <p:spPr>
          <a:xfrm>
            <a:off x="5972914" y="2752586"/>
            <a:ext cx="3657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2473"/>
              </a:lnSpc>
              <a:spcBef>
                <a:spcPts val="0"/>
              </a:spcBef>
              <a:spcAft>
                <a:spcPts val="0"/>
              </a:spcAft>
              <a:buClr>
                <a:srgbClr val="E44D1E"/>
              </a:buClr>
              <a:buSzPts val="7500"/>
              <a:buFont typeface="Montserrat"/>
              <a:buNone/>
            </a:pPr>
            <a:r>
              <a:rPr lang="en-US" sz="72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/>
              </a:rPr>
              <a:t>6</a:t>
            </a:r>
            <a:endParaRPr lang="ru" sz="720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</p:txBody>
      </p:sp>
      <p:sp>
        <p:nvSpPr>
          <p:cNvPr id="23" name="Google Shape;66;p17">
            <a:extLst>
              <a:ext uri="{FF2B5EF4-FFF2-40B4-BE49-F238E27FC236}">
                <a16:creationId xmlns:a16="http://schemas.microsoft.com/office/drawing/2014/main" id="{ABEAF8C9-C06F-0F15-2E7A-37D08EF7C2A6}"/>
              </a:ext>
            </a:extLst>
          </p:cNvPr>
          <p:cNvSpPr txBox="1"/>
          <p:nvPr/>
        </p:nvSpPr>
        <p:spPr>
          <a:xfrm>
            <a:off x="6488133" y="2944481"/>
            <a:ext cx="1608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Montserrat"/>
              </a:rPr>
              <a:t>LIGHT INDUSTRIAL</a:t>
            </a:r>
            <a:endParaRPr lang="ru-RU" dirty="0"/>
          </a:p>
        </p:txBody>
      </p:sp>
      <p:sp>
        <p:nvSpPr>
          <p:cNvPr id="24" name="Google Shape;67;p17">
            <a:extLst>
              <a:ext uri="{FF2B5EF4-FFF2-40B4-BE49-F238E27FC236}">
                <a16:creationId xmlns:a16="http://schemas.microsoft.com/office/drawing/2014/main" id="{30908392-EE6D-12F4-C715-F15F06030012}"/>
              </a:ext>
            </a:extLst>
          </p:cNvPr>
          <p:cNvSpPr txBox="1"/>
          <p:nvPr/>
        </p:nvSpPr>
        <p:spPr>
          <a:xfrm>
            <a:off x="5972913" y="3594698"/>
            <a:ext cx="273598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Рынок </a:t>
            </a:r>
            <a:r>
              <a:rPr lang="en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Light Industrial 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сейчас находится в стадии быстрого роста. За последние 4 года в сегменте было сформировано </a:t>
            </a:r>
            <a:r>
              <a:rPr lang="ru-RU" sz="800" b="1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93%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 существующего предложения, а ежегодный прирост в период 2021-2023 гг. в среднем составлял </a:t>
            </a:r>
            <a:r>
              <a:rPr lang="ru-RU" sz="800" b="1" i="0" u="none" strike="noStrike" dirty="0">
                <a:solidFill>
                  <a:schemeClr val="accent1"/>
                </a:solidFill>
                <a:effectLst/>
                <a:latin typeface="Montserrat" pitchFamily="2" charset="0"/>
              </a:rPr>
              <a:t>108%</a:t>
            </a:r>
            <a:r>
              <a:rPr lang="ru-RU" sz="800" b="0" i="0" u="none" strike="noStrike" dirty="0">
                <a:solidFill>
                  <a:srgbClr val="231F20"/>
                </a:solidFill>
                <a:effectLst/>
                <a:latin typeface="Montserrat" pitchFamily="2" charset="0"/>
              </a:rPr>
              <a:t>. </a:t>
            </a:r>
            <a:endParaRPr lang="ru-RU" sz="800" dirty="0">
              <a:solidFill>
                <a:schemeClr val="accent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6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222D3-C127-9024-CC9B-A1EB65EA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037DB3D3-335B-3487-9994-09ED912AA05F}"/>
              </a:ext>
            </a:extLst>
          </p:cNvPr>
          <p:cNvSpPr>
            <a:spLocks noChangeAspect="1"/>
          </p:cNvSpPr>
          <p:nvPr/>
        </p:nvSpPr>
        <p:spPr>
          <a:xfrm>
            <a:off x="-3555340" y="-3543586"/>
            <a:ext cx="12600000" cy="12600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243C190-83BC-447F-CEDE-0B524E1DE0D8}"/>
              </a:ext>
            </a:extLst>
          </p:cNvPr>
          <p:cNvSpPr>
            <a:spLocks noChangeAspect="1"/>
          </p:cNvSpPr>
          <p:nvPr/>
        </p:nvSpPr>
        <p:spPr>
          <a:xfrm>
            <a:off x="-2447708" y="-2112918"/>
            <a:ext cx="9000000" cy="9000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A81A679-E25D-EDA2-3BF9-785AFE601873}"/>
              </a:ext>
            </a:extLst>
          </p:cNvPr>
          <p:cNvSpPr>
            <a:spLocks noChangeAspect="1"/>
          </p:cNvSpPr>
          <p:nvPr/>
        </p:nvSpPr>
        <p:spPr>
          <a:xfrm>
            <a:off x="-1501768" y="56416"/>
            <a:ext cx="5403600" cy="5403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27F0C8-6BF1-A298-9951-1D87E7653E03}"/>
              </a:ext>
            </a:extLst>
          </p:cNvPr>
          <p:cNvSpPr/>
          <p:nvPr/>
        </p:nvSpPr>
        <p:spPr>
          <a:xfrm>
            <a:off x="-250257" y="-44381"/>
            <a:ext cx="9394257" cy="72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249E85-F08A-72E5-56A9-9C7CD6FF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0798"/>
            <a:ext cx="4708674" cy="443401"/>
          </a:xfrm>
        </p:spPr>
        <p:txBody>
          <a:bodyPr>
            <a:normAutofit/>
          </a:bodyPr>
          <a:lstStyle/>
          <a:p>
            <a:r>
              <a:rPr lang="ru-RU" dirty="0"/>
              <a:t>Ядро проекта</a:t>
            </a:r>
            <a:endParaRPr lang="ru-RU" b="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B7720DD-8654-A5BF-9988-9B4F199ABEE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ru-RU" dirty="0"/>
              <a:t> АНАЛИТИКА 360º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E6452-271C-4171-884E-9D312DE44226}"/>
              </a:ext>
            </a:extLst>
          </p:cNvPr>
          <p:cNvSpPr txBox="1"/>
          <p:nvPr/>
        </p:nvSpPr>
        <p:spPr>
          <a:xfrm>
            <a:off x="3898232" y="2248583"/>
            <a:ext cx="24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ontserrat" pitchFamily="2" charset="0"/>
              </a:rPr>
              <a:t>сопутствующая инфраструктура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25225-0ED7-1B35-A1F6-47C969A6F1BC}"/>
              </a:ext>
            </a:extLst>
          </p:cNvPr>
          <p:cNvSpPr txBox="1"/>
          <p:nvPr/>
        </p:nvSpPr>
        <p:spPr>
          <a:xfrm>
            <a:off x="6497053" y="2387082"/>
            <a:ext cx="247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Montserrat" pitchFamily="2" charset="0"/>
              </a:rPr>
              <a:t>жилой сектор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5C2EC-7C0F-95C6-C6BE-15EEAA73EC85}"/>
              </a:ext>
            </a:extLst>
          </p:cNvPr>
          <p:cNvSpPr txBox="1"/>
          <p:nvPr/>
        </p:nvSpPr>
        <p:spPr>
          <a:xfrm>
            <a:off x="232060" y="2110083"/>
            <a:ext cx="3254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algn="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Ядро проекта – </a:t>
            </a:r>
            <a:r>
              <a:rPr lang="ru-RU" sz="1800" dirty="0">
                <a:solidFill>
                  <a:schemeClr val="bg1"/>
                </a:solidFill>
                <a:latin typeface="Montserrat" pitchFamily="2" charset="0"/>
              </a:rPr>
              <a:t>сильный сегмент с центральной функцией </a:t>
            </a:r>
          </a:p>
        </p:txBody>
      </p:sp>
      <p:pic>
        <p:nvPicPr>
          <p:cNvPr id="16" name="Google Shape;33;p5">
            <a:extLst>
              <a:ext uri="{FF2B5EF4-FFF2-40B4-BE49-F238E27FC236}">
                <a16:creationId xmlns:a16="http://schemas.microsoft.com/office/drawing/2014/main" id="{64E9CA74-757C-DE31-446E-FFC80D3B5AE3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363" y="187616"/>
            <a:ext cx="1027738" cy="26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F7A68F-48DB-1CF3-ADC1-3048D3E9B9D5}"/>
              </a:ext>
            </a:extLst>
          </p:cNvPr>
          <p:cNvSpPr txBox="1"/>
          <p:nvPr/>
        </p:nvSpPr>
        <p:spPr>
          <a:xfrm>
            <a:off x="4016155" y="316442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  <a:latin typeface="Montserrat" pitchFamily="2" charset="0"/>
              </a:rPr>
              <a:t>не </a:t>
            </a:r>
            <a:r>
              <a:rPr lang="ru-RU" strike="sngStrike" dirty="0">
                <a:solidFill>
                  <a:schemeClr val="bg2"/>
                </a:solidFill>
                <a:latin typeface="Montserrat" pitchFamily="2" charset="0"/>
              </a:rPr>
              <a:t> обременение,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9F4559-680D-A1A6-E896-6874D094C437}"/>
              </a:ext>
            </a:extLst>
          </p:cNvPr>
          <p:cNvSpPr txBox="1"/>
          <p:nvPr/>
        </p:nvSpPr>
        <p:spPr>
          <a:xfrm>
            <a:off x="4389717" y="3387356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Montserrat" pitchFamily="2" charset="0"/>
              </a:rPr>
              <a:t>а доходность</a:t>
            </a:r>
          </a:p>
        </p:txBody>
      </p:sp>
      <p:sp>
        <p:nvSpPr>
          <p:cNvPr id="19" name="Стрелка вправо 18">
            <a:extLst>
              <a:ext uri="{FF2B5EF4-FFF2-40B4-BE49-F238E27FC236}">
                <a16:creationId xmlns:a16="http://schemas.microsoft.com/office/drawing/2014/main" id="{355B1024-D828-031C-FD61-FAEA40242669}"/>
              </a:ext>
            </a:extLst>
          </p:cNvPr>
          <p:cNvSpPr/>
          <p:nvPr/>
        </p:nvSpPr>
        <p:spPr>
          <a:xfrm rot="5400000">
            <a:off x="4961223" y="2883474"/>
            <a:ext cx="269507" cy="29238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id="{6EC9CABA-3743-B27F-DF00-0930FCB2CF40}"/>
              </a:ext>
            </a:extLst>
          </p:cNvPr>
          <p:cNvSpPr/>
          <p:nvPr/>
        </p:nvSpPr>
        <p:spPr>
          <a:xfrm rot="5400000">
            <a:off x="7650980" y="2865470"/>
            <a:ext cx="269507" cy="29238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C918CF-DA25-7FF4-37A7-7F42549450B5}"/>
              </a:ext>
            </a:extLst>
          </p:cNvPr>
          <p:cNvSpPr txBox="1"/>
          <p:nvPr/>
        </p:nvSpPr>
        <p:spPr>
          <a:xfrm>
            <a:off x="6386707" y="3171912"/>
            <a:ext cx="2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Montserrat" pitchFamily="2" charset="0"/>
              </a:rPr>
              <a:t>востребованный </a:t>
            </a:r>
          </a:p>
          <a:p>
            <a:pPr algn="ctr"/>
            <a:r>
              <a:rPr lang="ru-RU" dirty="0">
                <a:solidFill>
                  <a:schemeClr val="accent1"/>
                </a:solidFill>
                <a:latin typeface="Montserrat" pitchFamily="2" charset="0"/>
              </a:rPr>
              <a:t>и функционально наполненный</a:t>
            </a:r>
          </a:p>
        </p:txBody>
      </p:sp>
    </p:spTree>
    <p:extLst>
      <p:ext uri="{BB962C8B-B14F-4D97-AF65-F5344CB8AC3E}">
        <p14:creationId xmlns:p14="http://schemas.microsoft.com/office/powerpoint/2010/main" val="21454005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_Bl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A4C37"/>
      </a:accent1>
      <a:accent2>
        <a:srgbClr val="F2F2F2"/>
      </a:accent2>
      <a:accent3>
        <a:srgbClr val="BFBFBF"/>
      </a:accent3>
      <a:accent4>
        <a:srgbClr val="FFFFFF"/>
      </a:accent4>
      <a:accent5>
        <a:srgbClr val="F49F84"/>
      </a:accent5>
      <a:accent6>
        <a:srgbClr val="91DAC8"/>
      </a:accent6>
      <a:hlink>
        <a:srgbClr val="EA4C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1435</Words>
  <Application>Microsoft Office PowerPoint</Application>
  <PresentationFormat>Экран (16:9)</PresentationFormat>
  <Paragraphs>362</Paragraphs>
  <Slides>15</Slides>
  <Notes>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Roboto Black</vt:lpstr>
      <vt:lpstr>Montserrat</vt:lpstr>
      <vt:lpstr>Calibri</vt:lpstr>
      <vt:lpstr>Wingdings</vt:lpstr>
      <vt:lpstr>Montserrat SemiBold</vt:lpstr>
      <vt:lpstr>Montserrat Black</vt:lpstr>
      <vt:lpstr>Montserrat Light</vt:lpstr>
      <vt:lpstr>Roboto</vt:lpstr>
      <vt:lpstr>Montserrat Medium</vt:lpstr>
      <vt:lpstr>Arial</vt:lpstr>
      <vt:lpstr>Courier New</vt:lpstr>
      <vt:lpstr>Default_Blue</vt:lpstr>
      <vt:lpstr>Презентация PowerPoint</vt:lpstr>
      <vt:lpstr>Презентация PowerPoint</vt:lpstr>
      <vt:lpstr>Кому нужен мастер-план</vt:lpstr>
      <vt:lpstr>Анализ 360º</vt:lpstr>
      <vt:lpstr>Первичный анализ</vt:lpstr>
      <vt:lpstr>Первичный анализ</vt:lpstr>
      <vt:lpstr>Драйверы рынка</vt:lpstr>
      <vt:lpstr>Драйверы рынка</vt:lpstr>
      <vt:lpstr>Ядро проекта</vt:lpstr>
      <vt:lpstr>Емкость рынка</vt:lpstr>
      <vt:lpstr>Емкость рынка</vt:lpstr>
      <vt:lpstr>Проверка гипотез и формирование продукта </vt:lpstr>
      <vt:lpstr>Формирование ТЭП</vt:lpstr>
      <vt:lpstr>Построение финмодели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6</cp:revision>
  <cp:lastPrinted>2024-11-08T15:12:13Z</cp:lastPrinted>
  <dcterms:modified xsi:type="dcterms:W3CDTF">2025-03-11T08:26:56Z</dcterms:modified>
</cp:coreProperties>
</file>