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68D230F3-CF80-4859-8CE7-A43EE81993B5}" styleName="浅色样式 1 - 强调 6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Style>
        <a:tcBdr/>
        <a:fill>
          <a:solidFill>
            <a:schemeClr val="accent6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6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6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BE717290-85DB-4A4B-BCD7-5B1457451F21}" styleName="Table_0">
    <a:wholeTbl>
      <a:tcTxStyle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строящихся нежилых помещений, %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Лист1!$A$2:$A$14</c:f>
              <c:numCache>
                <c:formatCode>m/d/yyyy</c:formatCode>
                <c:ptCount val="13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  <c:pt idx="7">
                  <c:v>44197</c:v>
                </c:pt>
                <c:pt idx="8">
                  <c:v>44562</c:v>
                </c:pt>
                <c:pt idx="9">
                  <c:v>44927</c:v>
                </c:pt>
                <c:pt idx="10">
                  <c:v>45292</c:v>
                </c:pt>
                <c:pt idx="11">
                  <c:v>45658</c:v>
                </c:pt>
                <c:pt idx="12">
                  <c:v>45702</c:v>
                </c:pt>
              </c:numCache>
            </c:numRef>
          </c:cat>
          <c:val>
            <c:numRef>
              <c:f>Лист1!$B$2:$B$14</c:f>
              <c:numCache>
                <c:formatCode>0.00%</c:formatCode>
                <c:ptCount val="13"/>
                <c:pt idx="0" formatCode="0%">
                  <c:v>0.1</c:v>
                </c:pt>
                <c:pt idx="1">
                  <c:v>0.1234</c:v>
                </c:pt>
                <c:pt idx="2">
                  <c:v>0.14680000000000001</c:v>
                </c:pt>
                <c:pt idx="3">
                  <c:v>0.17019999999999999</c:v>
                </c:pt>
                <c:pt idx="4">
                  <c:v>0.19359999999999999</c:v>
                </c:pt>
                <c:pt idx="5">
                  <c:v>0.217</c:v>
                </c:pt>
                <c:pt idx="6">
                  <c:v>0.2404</c:v>
                </c:pt>
                <c:pt idx="7">
                  <c:v>0.25840000000000002</c:v>
                </c:pt>
                <c:pt idx="8">
                  <c:v>0.27239999999999998</c:v>
                </c:pt>
                <c:pt idx="9">
                  <c:v>0.30259999999999998</c:v>
                </c:pt>
                <c:pt idx="10">
                  <c:v>0.31690000000000002</c:v>
                </c:pt>
                <c:pt idx="11">
                  <c:v>0.33129999999999998</c:v>
                </c:pt>
                <c:pt idx="12">
                  <c:v>0.33360000000000001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06-7344-9E06-4D8CED33B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0561456"/>
        <c:axId val="2050563952"/>
      </c:lineChart>
      <c:dateAx>
        <c:axId val="2050561456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2050563952"/>
        <c:crosses val="autoZero"/>
        <c:auto val="1"/>
        <c:lblOffset val="100"/>
        <c:baseTimeUnit val="months"/>
        <c:majorUnit val="12"/>
        <c:majorTimeUnit val="months"/>
      </c:dateAx>
      <c:valAx>
        <c:axId val="205056395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20505614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338985" y="1799258"/>
      <a:ext cx="9511200" cy="4489200"/>
    </a:xfrm>
    <a:prstGeom prst="rect">
      <a:avLst/>
    </a:prstGeom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02349335507398"/>
          <c:y val="1.3019605270172201E-2"/>
          <c:w val="0.44673636239440001"/>
          <c:h val="0.946607828985946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5-43E7-9873-D93791860DF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05-43E7-9873-D93791860DF0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05-43E7-9873-D93791860DF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05-43E7-9873-D93791860DF0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05-43E7-9873-D93791860DF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E911AE2-B55C-4CC9-90C8-734A837A0904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
</a:t>
                    </a:r>
                    <a:fld id="{90E31415-6B67-4F8A-A3A3-B029383187B0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05-43E7-9873-D93791860DF0}"/>
                </c:ext>
              </c:extLst>
            </c:dLbl>
            <c:dLbl>
              <c:idx val="1"/>
              <c:layout>
                <c:manualLayout>
                  <c:x val="-2.0021658676087139E-2"/>
                  <c:y val="-2.8704446226499258E-2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pPr algn="ctr">
                      <a:defRPr lang="en-GB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911AE2-B55C-4CC9-90C8-734A837A0904}" type="CATEGORYNAME">
                      <a:rPr lang="ru-RU" sz="1600">
                        <a:solidFill>
                          <a:schemeClr val="tx1"/>
                        </a:solidFill>
                      </a:rPr>
                      <a:pPr algn="ctr">
                        <a:def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dirty="0">
                        <a:solidFill>
                          <a:schemeClr val="tx1"/>
                        </a:solidFill>
                      </a:rPr>
                      <a:t>
</a:t>
                    </a:r>
                    <a:fld id="{90E31415-6B67-4F8A-A3A3-B029383187B0}" type="VALUE">
                      <a:rPr lang="ru-RU" sz="1600" b="1">
                        <a:solidFill>
                          <a:schemeClr val="tx1"/>
                        </a:solidFill>
                      </a:rPr>
                      <a:pPr algn="ctr">
                        <a:def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05-43E7-9873-D93791860DF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E911AE2-B55C-4CC9-90C8-734A837A0904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
</a:t>
                    </a:r>
                    <a:fld id="{90E31415-6B67-4F8A-A3A3-B029383187B0}" type="VALUE">
                      <a:rPr lang="ru-RU" b="1"/>
                      <a:pPr/>
                      <a:t>[ЗНАЧЕНИЕ]</a:t>
                    </a:fld>
                    <a:endParaRPr lang="ru-RU" dirty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405-43E7-9873-D93791860DF0}"/>
                </c:ext>
              </c:extLst>
            </c:dLbl>
            <c:dLbl>
              <c:idx val="3"/>
              <c:layout>
                <c:manualLayout>
                  <c:x val="-1.5346328538985642E-2"/>
                  <c:y val="2.162657043571237E-2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pPr algn="ctr">
                      <a:defRPr lang="en-GB"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911AE2-B55C-4CC9-90C8-734A837A0904}" type="CATEGORYNAME">
                      <a:rPr lang="ru-RU" sz="1600">
                        <a:solidFill>
                          <a:schemeClr val="tx1"/>
                        </a:solidFill>
                      </a:rPr>
                      <a:pPr algn="ctr">
                        <a:def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dirty="0">
                        <a:solidFill>
                          <a:schemeClr val="tx1"/>
                        </a:solidFill>
                      </a:rPr>
                      <a:t>
</a:t>
                    </a:r>
                    <a:fld id="{90E31415-6B67-4F8A-A3A3-B029383187B0}" type="VALUE">
                      <a:rPr lang="ru-RU" sz="1600" b="1">
                        <a:solidFill>
                          <a:schemeClr val="tx1"/>
                        </a:solidFill>
                      </a:rPr>
                      <a:pPr algn="ctr">
                        <a:def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405-43E7-9873-D93791860DF0}"/>
                </c:ext>
              </c:extLst>
            </c:dLbl>
            <c:dLbl>
              <c:idx val="4"/>
              <c:layout>
                <c:manualLayout>
                  <c:x val="0.10671934140802422"/>
                  <c:y val="4.6445691882740794E-2"/>
                </c:manualLayout>
              </c:layout>
              <c:tx>
                <c:rich>
                  <a:bodyPr rot="0" spcFirstLastPara="1" vertOverflow="overflow" horzOverflow="overflow" vert="horz" wrap="square" lIns="0" tIns="0" rIns="0" bIns="0" anchor="ctr" anchorCtr="0">
                    <a:spAutoFit/>
                  </a:bodyPr>
                  <a:lstStyle/>
                  <a:p>
                    <a:pPr algn="ctr">
                      <a:defRPr lang="en-GB"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911AE2-B55C-4CC9-90C8-734A837A0904}" type="CATEGORYNAME">
                      <a:rPr lang="ru-RU" sz="1600"/>
                      <a:pPr algn="ctr">
                        <a:defRPr lang="en-GB" sz="16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dirty="0"/>
                      <a:t>
</a:t>
                    </a:r>
                    <a:fld id="{90E31415-6B67-4F8A-A3A3-B029383187B0}" type="VALUE">
                      <a:rPr lang="ru-RU" sz="1600" b="1"/>
                      <a:pPr algn="ctr">
                        <a:defRPr lang="en-GB" sz="16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405-43E7-9873-D93791860D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ctr" anchorCtr="0">
                <a:spAutoFit/>
              </a:bodyPr>
              <a:lstStyle/>
              <a:p>
                <a:pPr algn="ctr">
                  <a:defRPr lang="en-GB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Льготная ипотека</c:v>
                </c:pt>
                <c:pt idx="1">
                  <c:v>Рыночная ипотека</c:v>
                </c:pt>
                <c:pt idx="2">
                  <c:v>Полная оплата 
без ипотеки</c:v>
                </c:pt>
                <c:pt idx="3">
                  <c:v>Рассрочка погашением конвертацией в ипотеку</c:v>
                </c:pt>
                <c:pt idx="4">
                  <c:v>Рассрочка погашением
от доходов, имущества, депозитов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0.58995989999999998</c:v>
                </c:pt>
                <c:pt idx="1">
                  <c:v>6.5551100000000001E-2</c:v>
                </c:pt>
                <c:pt idx="2">
                  <c:v>0.17224450000000002</c:v>
                </c:pt>
                <c:pt idx="3">
                  <c:v>3.1004010000000002E-2</c:v>
                </c:pt>
                <c:pt idx="4">
                  <c:v>0.14124049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05-43E7-9873-D93791860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a3c2e65-c802-4dbc-97b0-6d1a3fc668dd}"/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lang="en-GB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Доля проданного жилья в готовых проектах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8C-45A8-91AD-A19B487B5202}"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8C-45A8-91AD-A19B487B5202}"/>
                </c:ext>
              </c:extLst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8C-45A8-91AD-A19B487B5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0.745</c:v>
                </c:pt>
                <c:pt idx="1">
                  <c:v>0.72499999999999998</c:v>
                </c:pt>
                <c:pt idx="2">
                  <c:v>0.73099999999999998</c:v>
                </c:pt>
                <c:pt idx="3">
                  <c:v>0.754</c:v>
                </c:pt>
                <c:pt idx="4">
                  <c:v>0.79</c:v>
                </c:pt>
                <c:pt idx="5">
                  <c:v>0.747</c:v>
                </c:pt>
                <c:pt idx="6">
                  <c:v>0.74399999999999999</c:v>
                </c:pt>
                <c:pt idx="7">
                  <c:v>0.73799999999999999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8C-45A8-91AD-A19B487B5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855200"/>
        <c:axId val="1498861024"/>
      </c:lineChart>
      <c:catAx>
        <c:axId val="149885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861024"/>
        <c:crosses val="autoZero"/>
        <c:auto val="1"/>
        <c:lblAlgn val="ctr"/>
        <c:lblOffset val="100"/>
        <c:noMultiLvlLbl val="0"/>
      </c:catAx>
      <c:valAx>
        <c:axId val="14988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8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3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Задолженность со ставкой &gt;20%, млрд руб.</c:v>
                </c:pt>
              </c:strCache>
            </c:strRef>
          </c:tx>
          <c:spPr>
            <a:prstGeom prst="rect">
              <a:avLst/>
            </a:prstGeom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5"/>
            <c:spPr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3B-1348-A55F-92691A6CD0E8}"/>
                </c:ext>
              </c:extLst>
            </c:dLbl>
            <c:dLbl>
              <c:idx val="11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3B-1348-A55F-92691A6CD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GB" sz="18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Лист1!$A$2:$A$14</c:f>
              <c:numCache>
                <c:formatCode>m/d/yyyy</c:formatCode>
                <c:ptCount val="13"/>
                <c:pt idx="0">
                  <c:v>44562</c:v>
                </c:pt>
                <c:pt idx="1">
                  <c:v>44651</c:v>
                </c:pt>
                <c:pt idx="2">
                  <c:v>44742</c:v>
                </c:pt>
                <c:pt idx="3">
                  <c:v>44834</c:v>
                </c:pt>
                <c:pt idx="4">
                  <c:v>44926</c:v>
                </c:pt>
                <c:pt idx="5">
                  <c:v>45016</c:v>
                </c:pt>
                <c:pt idx="6">
                  <c:v>45107</c:v>
                </c:pt>
                <c:pt idx="7">
                  <c:v>45199</c:v>
                </c:pt>
                <c:pt idx="8">
                  <c:v>45291</c:v>
                </c:pt>
                <c:pt idx="9">
                  <c:v>45382</c:v>
                </c:pt>
                <c:pt idx="10">
                  <c:v>45473</c:v>
                </c:pt>
                <c:pt idx="11">
                  <c:v>45565</c:v>
                </c:pt>
                <c:pt idx="12">
                  <c:v>45657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71</c:v>
                </c:pt>
                <c:pt idx="2">
                  <c:v>12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172</c:v>
                </c:pt>
                <c:pt idx="9">
                  <c:v>251</c:v>
                </c:pt>
                <c:pt idx="10">
                  <c:v>234</c:v>
                </c:pt>
                <c:pt idx="11">
                  <c:v>659</c:v>
                </c:pt>
                <c:pt idx="12">
                  <c:v>1033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B-1348-A55F-92691A6C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855200"/>
        <c:axId val="1498861024"/>
      </c:lineChart>
      <c:dateAx>
        <c:axId val="1498855200"/>
        <c:scaling>
          <c:orientation val="minMax"/>
          <c:max val="45658"/>
          <c:min val="44562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498861024"/>
        <c:crosses val="autoZero"/>
        <c:auto val="1"/>
        <c:lblOffset val="100"/>
        <c:baseTimeUnit val="days"/>
      </c:dateAx>
      <c:valAx>
        <c:axId val="1498861024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49885520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1151703" y="1649842"/>
      <a:ext cx="9864000" cy="4680000"/>
    </a:xfrm>
    <a:prstGeom prst="rect">
      <a:avLst/>
    </a:prstGeom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Поступило за квартал</c:v>
                </c:pt>
              </c:strCache>
            </c:strRef>
          </c:tx>
          <c:spPr>
            <a:prstGeom prst="rect">
              <a:avLst/>
            </a:prstGeom>
            <a:solidFill>
              <a:schemeClr val="bg1">
                <a:lumMod val="75000"/>
              </a:schemeClr>
            </a:solidFill>
            <a:ln w="508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800" b="0" i="0" u="none" strike="noStrike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938</c:v>
                </c:pt>
                <c:pt idx="1">
                  <c:v>923</c:v>
                </c:pt>
                <c:pt idx="2">
                  <c:v>903</c:v>
                </c:pt>
                <c:pt idx="3" formatCode="#,##0">
                  <c:v>1080</c:v>
                </c:pt>
                <c:pt idx="4">
                  <c:v>839</c:v>
                </c:pt>
                <c:pt idx="5">
                  <c:v>994</c:v>
                </c:pt>
                <c:pt idx="6">
                  <c:v>866</c:v>
                </c:pt>
                <c:pt idx="7">
                  <c:v>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6-904A-9D26-D0C16E127792}"/>
            </c:ext>
          </c:extLst>
        </c:ser>
        <c:ser>
          <c:idx val="0"/>
          <c:order val="1"/>
          <c:tx>
            <c:strRef>
              <c:f>Лист1!$D$1</c:f>
              <c:strCache>
                <c:ptCount val="1"/>
                <c:pt idx="0">
                  <c:v>Одобрено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8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630</c:v>
                </c:pt>
                <c:pt idx="1">
                  <c:v>619</c:v>
                </c:pt>
                <c:pt idx="2">
                  <c:v>554</c:v>
                </c:pt>
                <c:pt idx="3">
                  <c:v>872</c:v>
                </c:pt>
                <c:pt idx="4">
                  <c:v>544</c:v>
                </c:pt>
                <c:pt idx="5">
                  <c:v>758</c:v>
                </c:pt>
                <c:pt idx="6">
                  <c:v>631</c:v>
                </c:pt>
                <c:pt idx="7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6-904A-9D26-D0C16E127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498855200"/>
        <c:axId val="1498861024"/>
      </c:barChart>
      <c:lineChart>
        <c:grouping val="standard"/>
        <c:varyColors val="0"/>
        <c:ser>
          <c:idx val="2"/>
          <c:order val="2"/>
          <c:tx>
            <c:strRef>
              <c:f>Лист1!$E$1</c:f>
              <c:strCache>
                <c:ptCount val="1"/>
                <c:pt idx="0">
                  <c:v>% одобрения</c:v>
                </c:pt>
              </c:strCache>
            </c:strRef>
          </c:tx>
          <c:spPr>
            <a:prstGeom prst="rect">
              <a:avLst/>
            </a:prstGeom>
            <a:ln w="444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x"/>
            <c:size val="12"/>
            <c:spPr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dLbls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  <a:beve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8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Лист1!$E$2:$E$9</c:f>
              <c:numCache>
                <c:formatCode>0%</c:formatCode>
                <c:ptCount val="8"/>
                <c:pt idx="0">
                  <c:v>0.67164179104477595</c:v>
                </c:pt>
                <c:pt idx="1">
                  <c:v>0.67063921993499498</c:v>
                </c:pt>
                <c:pt idx="2">
                  <c:v>0.61351052048726495</c:v>
                </c:pt>
                <c:pt idx="3">
                  <c:v>0.80740740740740702</c:v>
                </c:pt>
                <c:pt idx="4">
                  <c:v>0.64839094159713995</c:v>
                </c:pt>
                <c:pt idx="5">
                  <c:v>0.76257545271629801</c:v>
                </c:pt>
                <c:pt idx="6">
                  <c:v>0.72863741339491905</c:v>
                </c:pt>
                <c:pt idx="7">
                  <c:v>0.73901464713715004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F6-904A-9D26-D0C16E127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651744"/>
        <c:axId val="1186835008"/>
      </c:lineChart>
      <c:catAx>
        <c:axId val="1498855200"/>
        <c:scaling>
          <c:orientation val="minMax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498861024"/>
        <c:crosses val="autoZero"/>
        <c:auto val="1"/>
        <c:lblAlgn val="ctr"/>
        <c:lblOffset val="100"/>
        <c:noMultiLvlLbl val="0"/>
      </c:catAx>
      <c:valAx>
        <c:axId val="1498861024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498855200"/>
        <c:crosses val="autoZero"/>
        <c:crossBetween val="between"/>
      </c:valAx>
      <c:catAx>
        <c:axId val="129365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6835008"/>
        <c:crosses val="autoZero"/>
        <c:auto val="1"/>
        <c:lblAlgn val="ctr"/>
        <c:lblOffset val="100"/>
        <c:noMultiLvlLbl val="0"/>
      </c:catAx>
      <c:valAx>
        <c:axId val="1186835008"/>
        <c:scaling>
          <c:orientation val="minMax"/>
          <c:max val="1.5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293651744"/>
        <c:crosses val="max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1107365" y="1717828"/>
      <a:ext cx="9979200" cy="4730400"/>
    </a:xfrm>
    <a:prstGeom prst="rect">
      <a:avLst/>
    </a:prstGeom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30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91C314-6C34-4E0C-9F60-C5334E502865}" type="datetimeFigureOut">
              <a:rPr lang="ru-RU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2BEC67-A7ED-48BC-BD22-4FD0DB08A14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F2BEC67-A7ED-48BC-BD22-4FD0DB08A14B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Убрать </a:t>
            </a:r>
            <a:r>
              <a:rPr lang="ru-RU" dirty="0" err="1"/>
              <a:t>нао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F2BEC67-A7ED-48BC-BD22-4FD0DB08A14B}" type="slidenum">
              <a:rPr lang="ru-RU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F2BEC67-A7ED-48BC-BD22-4FD0DB08A14B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F2BEC67-A7ED-48BC-BD22-4FD0DB08A14B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Убрать нао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F2BEC67-A7ED-48BC-BD22-4FD0DB08A14B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Добавить инфляцию, цены на новостройки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F2BEC67-A7ED-48BC-BD22-4FD0DB08A14B}" type="slidenum">
              <a:rPr lang="ru-RU"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42636-A02A-4D5E-A3A5-CE965F2AF0A5}" type="datetimeFigureOut">
              <a:rPr lang="ru-RU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37398-2CA6-42DC-88F0-056FE1EC04A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sv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52.svg"/><Relationship Id="rId4" Type="http://schemas.openxmlformats.org/officeDocument/2006/relationships/image" Target="../media/image3.svg"/><Relationship Id="rId9" Type="http://schemas.openxmlformats.org/officeDocument/2006/relationships/image" Target="../media/image32.png"/><Relationship Id="rId14" Type="http://schemas.openxmlformats.org/officeDocument/2006/relationships/image" Target="../media/image5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19100" y="1505494"/>
            <a:ext cx="8591550" cy="2387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6000" b="1">
                <a:solidFill>
                  <a:srgbClr val="FF6D44"/>
                </a:solidFill>
                <a:latin typeface="Involve SemiBold"/>
              </a:rPr>
              <a:t>Аналитика рынка недвижимости. </a:t>
            </a:r>
            <a:br>
              <a:rPr lang="ru-RU" sz="6000" b="1">
                <a:solidFill>
                  <a:srgbClr val="FF6D44"/>
                </a:solidFill>
                <a:latin typeface="Involve SemiBold"/>
              </a:rPr>
            </a:br>
            <a:r>
              <a:rPr lang="ru-RU" sz="6000" b="1">
                <a:solidFill>
                  <a:srgbClr val="FF6D44"/>
                </a:solidFill>
                <a:latin typeface="Involve SemiBold"/>
              </a:rPr>
              <a:t>Май 2025 г.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419100" y="4958684"/>
            <a:ext cx="467201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1C1C1C"/>
                </a:solidFill>
                <a:latin typeface="Involve"/>
              </a:rPr>
              <a:t>Кирилл Холопик, </a:t>
            </a:r>
            <a:endParaRPr/>
          </a:p>
          <a:p>
            <a:pPr>
              <a:defRPr/>
            </a:pPr>
            <a:r>
              <a:rPr lang="ru-RU" sz="1800">
                <a:solidFill>
                  <a:srgbClr val="1C1C1C"/>
                </a:solidFill>
                <a:latin typeface="Involve"/>
              </a:rPr>
              <a:t>Руководитель портала ЕРЗ.РФ</a:t>
            </a:r>
            <a:endParaRPr/>
          </a:p>
          <a:p>
            <a:pPr>
              <a:defRPr/>
            </a:pPr>
            <a:endParaRPr lang="ru-RU" sz="1800">
              <a:solidFill>
                <a:srgbClr val="1C1C1C"/>
              </a:solidFill>
              <a:latin typeface="Involve"/>
            </a:endParaRPr>
          </a:p>
          <a:p>
            <a:pPr>
              <a:defRPr/>
            </a:pPr>
            <a:r>
              <a:rPr lang="ru-RU" sz="1800">
                <a:solidFill>
                  <a:srgbClr val="1C1C1C"/>
                </a:solidFill>
                <a:latin typeface="Involve"/>
              </a:rPr>
              <a:t>20.05.2025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" y="1"/>
            <a:ext cx="3294828" cy="1108364"/>
            <a:chOff x="0" y="0"/>
            <a:chExt cx="7947231" cy="2673409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0" y="0"/>
              <a:ext cx="6705797" cy="267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Блок-схема: данные 10"/>
            <p:cNvSpPr/>
            <p:nvPr/>
          </p:nvSpPr>
          <p:spPr bwMode="auto">
            <a:xfrm>
              <a:off x="3957069" y="0"/>
              <a:ext cx="3990162" cy="2673409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419100" y="333466"/>
            <a:ext cx="2113790" cy="441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10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Распроданность новостроек</a:t>
            </a:r>
            <a:endParaRPr/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83626" y="969614"/>
            <a:ext cx="12284160" cy="5580000"/>
            <a:chOff x="183626" y="969614"/>
            <a:chExt cx="12284160" cy="5580000"/>
          </a:xfrm>
        </p:grpSpPr>
        <p:pic>
          <p:nvPicPr>
            <p:cNvPr id="4" name="Рисунок 3"/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/>
          </p:blipFill>
          <p:spPr bwMode="auto">
            <a:xfrm>
              <a:off x="183626" y="969614"/>
              <a:ext cx="9941947" cy="5580000"/>
            </a:xfrm>
            <a:prstGeom prst="rect">
              <a:avLst/>
            </a:prstGeom>
          </p:spPr>
        </p:pic>
        <p:pic>
          <p:nvPicPr>
            <p:cNvPr id="5" name="Рисунок 4"/>
            <p:cNvPicPr/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1098"/>
            <a:stretch/>
          </p:blipFill>
          <p:spPr bwMode="auto">
            <a:xfrm>
              <a:off x="10130585" y="969614"/>
              <a:ext cx="884989" cy="55800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91169"/>
            <a:stretch/>
          </p:blipFill>
          <p:spPr bwMode="auto">
            <a:xfrm>
              <a:off x="11020924" y="969614"/>
              <a:ext cx="878017" cy="558000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 bwMode="auto">
            <a:xfrm>
              <a:off x="10124751" y="1354910"/>
              <a:ext cx="2343035" cy="535531"/>
              <a:chOff x="10124751" y="1354910"/>
              <a:chExt cx="2343035" cy="535531"/>
            </a:xfrm>
          </p:grpSpPr>
          <p:sp>
            <p:nvSpPr>
              <p:cNvPr id="19" name="TextBox 18"/>
              <p:cNvSpPr txBox="1"/>
              <p:nvPr/>
            </p:nvSpPr>
            <p:spPr bwMode="auto">
              <a:xfrm rot="18900000">
                <a:off x="10124751" y="1399117"/>
                <a:ext cx="1661930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b="1"/>
                  <a:t>Санкт-Петербург</a:t>
                </a:r>
                <a:endParaRPr/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 rot="18900000">
                <a:off x="10875491" y="1354910"/>
                <a:ext cx="1592294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ru-RU" sz="1600" b="1"/>
                  <a:t>Ленинградская </a:t>
                </a:r>
                <a:br>
                  <a:rPr lang="ru-RU" sz="1600" b="1"/>
                </a:br>
                <a:r>
                  <a:rPr lang="ru-RU" sz="1600" b="1"/>
                  <a:t>область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11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Распроданность новостроек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5"/>
            <a:ext cx="11494595" cy="3383310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Какой должна быть доля распроданного жилья в срезе момента?</a:t>
            </a:r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178" y="1843201"/>
          <a:ext cx="11263644" cy="3474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99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Доля строящихся МКД</a:t>
                      </a:r>
                      <a:br>
                        <a:rPr lang="ru-RU" sz="2000">
                          <a:latin typeface="Involve"/>
                        </a:rPr>
                      </a:br>
                      <a:r>
                        <a:rPr lang="ru-RU" sz="2000">
                          <a:latin typeface="Involve"/>
                        </a:rPr>
                        <a:t>стартовали продажи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Норма распроданности </a:t>
                      </a:r>
                      <a:br>
                        <a:rPr lang="ru-RU" sz="2000">
                          <a:latin typeface="Involve"/>
                        </a:rPr>
                      </a:br>
                      <a:r>
                        <a:rPr lang="ru-RU" sz="2000">
                          <a:latin typeface="Involve"/>
                        </a:rPr>
                        <a:t>к концу стройки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Involve"/>
                        </a:rPr>
                        <a:t>Норма распроданности </a:t>
                      </a:r>
                      <a:br>
                        <a:rPr lang="ru-RU" sz="2000">
                          <a:latin typeface="Involve"/>
                        </a:rPr>
                      </a:br>
                      <a:r>
                        <a:rPr lang="ru-RU" sz="2000">
                          <a:latin typeface="Involve"/>
                        </a:rPr>
                        <a:t>в срезе момента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п.1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п.2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п.3</a:t>
                      </a:r>
                      <a:r>
                        <a:rPr lang="ru-RU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 = </a:t>
                      </a:r>
                      <a:r>
                        <a:rPr lang="ru-RU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п.1</a:t>
                      </a:r>
                      <a:r>
                        <a:rPr lang="ru-RU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 / 2 * </a:t>
                      </a:r>
                      <a:r>
                        <a:rPr lang="ru-RU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volve"/>
                        </a:rPr>
                        <a:t>п.2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100%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100%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Involve"/>
                        </a:rPr>
                        <a:t>100%</a:t>
                      </a:r>
                      <a:r>
                        <a:rPr lang="ru-RU" sz="2000">
                          <a:latin typeface="Involve"/>
                        </a:rPr>
                        <a:t> / 2 * 100% = </a:t>
                      </a:r>
                      <a:r>
                        <a:rPr lang="ru-RU" sz="2000" b="1">
                          <a:latin typeface="Involve"/>
                        </a:rPr>
                        <a:t>50%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76</a:t>
                      </a:r>
                      <a:r>
                        <a:rPr lang="en-US" sz="2000">
                          <a:latin typeface="Involve"/>
                        </a:rPr>
                        <a:t>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Involve"/>
                        </a:rPr>
                        <a:t>100%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76</a:t>
                      </a:r>
                      <a:r>
                        <a:rPr lang="en-US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%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 / 2 * 100% = 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38%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76</a:t>
                      </a:r>
                      <a:r>
                        <a:rPr lang="en-US" sz="2000">
                          <a:latin typeface="Involve"/>
                        </a:rPr>
                        <a:t>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Involve"/>
                        </a:rPr>
                        <a:t>74%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76</a:t>
                      </a:r>
                      <a:r>
                        <a:rPr lang="en-US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%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 / 2 * 74% = 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28,1%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Involve"/>
                        </a:rPr>
                        <a:t>76</a:t>
                      </a:r>
                      <a:r>
                        <a:rPr lang="en-US" sz="2000">
                          <a:latin typeface="Involve"/>
                        </a:rPr>
                        <a:t>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Involve"/>
                        </a:rPr>
                        <a:t>70%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76</a:t>
                      </a:r>
                      <a:r>
                        <a:rPr lang="en-US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%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 / 2 * 70% = 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26,6%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Involve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Involve"/>
                          <a:ea typeface="Arial"/>
                          <a:cs typeface="Arial"/>
                        </a:rPr>
                        <a:t>(факт 31%)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000">
                          <a:latin typeface="Involve"/>
                        </a:rPr>
                        <a:t>Санкт-Петербург</a:t>
                      </a:r>
                      <a:r>
                        <a:rPr lang="en-US" sz="2000">
                          <a:latin typeface="Involve"/>
                        </a:rPr>
                        <a:t>: </a:t>
                      </a:r>
                      <a:r>
                        <a:rPr lang="ru-RU" sz="2000">
                          <a:latin typeface="Involve"/>
                        </a:rPr>
                        <a:t>76%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Involve"/>
                        </a:rPr>
                        <a:t>70%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76</a:t>
                      </a:r>
                      <a:r>
                        <a:rPr lang="en-US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%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 / 2 * 70% = 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26,6%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Involve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Involve"/>
                          <a:ea typeface="Arial"/>
                          <a:cs typeface="Arial"/>
                        </a:rPr>
                        <a:t>(факт 37%)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000">
                          <a:latin typeface="Involve"/>
                        </a:rPr>
                        <a:t>Ленинградская обл.: 63%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00">
                          <a:latin typeface="Involve"/>
                        </a:rPr>
                        <a:t>70%</a:t>
                      </a:r>
                      <a:endParaRPr lang="ru-RU" sz="2000">
                        <a:latin typeface="Involve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63</a:t>
                      </a:r>
                      <a:r>
                        <a:rPr lang="en-US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%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 / 2 * 70% = 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Involve"/>
                          <a:ea typeface="Arial"/>
                          <a:cs typeface="Arial"/>
                        </a:rPr>
                        <a:t>22,0%</a:t>
                      </a:r>
                      <a:r>
                        <a:rPr lang="ru-RU" sz="2000" b="1" i="0" u="none" strike="noStrike" cap="none" spc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Involve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2000" b="0" i="0" u="none" strike="noStrike" cap="none" spc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Involve"/>
                          <a:ea typeface="Arial"/>
                          <a:cs typeface="Arial"/>
                        </a:rPr>
                        <a:t>(факт 24%)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Текст"/>
          <p:cNvSpPr txBox="1"/>
          <p:nvPr/>
        </p:nvSpPr>
        <p:spPr bwMode="auto">
          <a:xfrm>
            <a:off x="164771" y="6435365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 sz="1100"/>
              <a:t>Данные ДОМ.РФ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12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Результаты опроса «Продажа квартир в домах, введенных в эксплуатацию»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t="2295"/>
          <a:stretch/>
        </p:blipFill>
        <p:spPr bwMode="auto">
          <a:xfrm>
            <a:off x="1247775" y="1105033"/>
            <a:ext cx="9696450" cy="5333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13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Результаты опроса «Продажа квартир в домах, введенных в эксплуатацию»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t="3120"/>
          <a:stretch/>
        </p:blipFill>
        <p:spPr bwMode="auto">
          <a:xfrm>
            <a:off x="940230" y="1190872"/>
            <a:ext cx="10307500" cy="51623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14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проектов, квартир в день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080520" y="1219199"/>
            <a:ext cx="10058893" cy="5252823"/>
            <a:chOff x="1080520" y="1219199"/>
            <a:chExt cx="10058893" cy="52528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rcRect t="715"/>
            <a:stretch/>
          </p:blipFill>
          <p:spPr bwMode="auto">
            <a:xfrm>
              <a:off x="1080520" y="1219199"/>
              <a:ext cx="10029600" cy="5252823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 bwMode="auto">
            <a:xfrm>
              <a:off x="1121796" y="1578716"/>
              <a:ext cx="10017617" cy="2823481"/>
              <a:chOff x="1121796" y="1578716"/>
              <a:chExt cx="10017617" cy="2823481"/>
            </a:xfrm>
          </p:grpSpPr>
          <p:cxnSp>
            <p:nvCxnSpPr>
              <p:cNvPr id="9" name="Прямая соединительная линия 8"/>
              <p:cNvCxnSpPr>
                <a:cxnSpLocks/>
              </p:cNvCxnSpPr>
              <p:nvPr/>
            </p:nvCxnSpPr>
            <p:spPr bwMode="auto">
              <a:xfrm>
                <a:off x="1121796" y="4402197"/>
                <a:ext cx="9936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cxnSpLocks/>
              </p:cNvCxnSpPr>
              <p:nvPr/>
            </p:nvCxnSpPr>
            <p:spPr bwMode="auto">
              <a:xfrm>
                <a:off x="1121796" y="4215823"/>
                <a:ext cx="993600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Скругленная прямоугольная выноска 10"/>
              <p:cNvSpPr/>
              <p:nvPr/>
            </p:nvSpPr>
            <p:spPr bwMode="auto">
              <a:xfrm>
                <a:off x="8932128" y="1578716"/>
                <a:ext cx="2003157" cy="604917"/>
              </a:xfrm>
              <a:prstGeom prst="wedgeRoundRectCallout">
                <a:avLst>
                  <a:gd name="adj1" fmla="val 34492"/>
                  <a:gd name="adj2" fmla="val 390534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000">
                    <a:solidFill>
                      <a:srgbClr val="002060"/>
                    </a:solidFill>
                  </a:rPr>
                  <a:t>Продажи квартир по ДДУ и ДКП </a:t>
                </a:r>
                <a:br>
                  <a:rPr lang="ru-RU" sz="1000">
                    <a:solidFill>
                      <a:srgbClr val="002060"/>
                    </a:solidFill>
                  </a:rPr>
                </a:br>
                <a:r>
                  <a:rPr lang="ru-RU" sz="1000">
                    <a:solidFill>
                      <a:srgbClr val="002060"/>
                    </a:solidFill>
                  </a:rPr>
                  <a:t>в </a:t>
                </a:r>
                <a:r>
                  <a:rPr lang="nn-NO" sz="1000">
                    <a:solidFill>
                      <a:srgbClr val="002060"/>
                    </a:solidFill>
                  </a:rPr>
                  <a:t>III кв 2024 – I кв 2025</a:t>
                </a:r>
                <a:r>
                  <a:rPr lang="ru-RU" sz="1000">
                    <a:solidFill>
                      <a:srgbClr val="002060"/>
                    </a:solidFill>
                  </a:rPr>
                  <a:t> года </a:t>
                </a:r>
                <a:br>
                  <a:rPr lang="ru-RU" sz="1000">
                    <a:solidFill>
                      <a:srgbClr val="002060"/>
                    </a:solidFill>
                  </a:rPr>
                </a:br>
                <a:r>
                  <a:rPr lang="ru-RU" sz="1000">
                    <a:solidFill>
                      <a:srgbClr val="002060"/>
                    </a:solidFill>
                  </a:rPr>
                  <a:t>(</a:t>
                </a:r>
                <a:r>
                  <a:rPr lang="en-US" sz="1000">
                    <a:solidFill>
                      <a:srgbClr val="002060"/>
                    </a:solidFill>
                  </a:rPr>
                  <a:t>~</a:t>
                </a:r>
                <a:r>
                  <a:rPr lang="ru-RU" sz="1000">
                    <a:solidFill>
                      <a:srgbClr val="002060"/>
                    </a:solidFill>
                  </a:rPr>
                  <a:t>1659</a:t>
                </a:r>
                <a:r>
                  <a:rPr lang="en-US" sz="1000">
                    <a:solidFill>
                      <a:srgbClr val="002060"/>
                    </a:solidFill>
                  </a:rPr>
                  <a:t> </a:t>
                </a:r>
                <a:r>
                  <a:rPr lang="ru-RU" sz="1000">
                    <a:solidFill>
                      <a:srgbClr val="002060"/>
                    </a:solidFill>
                  </a:rPr>
                  <a:t>шт./день)</a:t>
                </a:r>
                <a:endParaRPr/>
              </a:p>
            </p:txBody>
          </p:sp>
          <p:sp>
            <p:nvSpPr>
              <p:cNvPr id="12" name="Скругленная прямоугольная выноска 11"/>
              <p:cNvSpPr/>
              <p:nvPr/>
            </p:nvSpPr>
            <p:spPr bwMode="auto">
              <a:xfrm>
                <a:off x="9290304" y="2240565"/>
                <a:ext cx="1849109" cy="604917"/>
              </a:xfrm>
              <a:prstGeom prst="wedgeRoundRectCallout">
                <a:avLst>
                  <a:gd name="adj1" fmla="val 34359"/>
                  <a:gd name="adj2" fmla="val 305623"/>
                  <a:gd name="adj3" fmla="val 16667"/>
                </a:avLst>
              </a:prstGeom>
              <a:solidFill>
                <a:srgbClr val="CCC1DA"/>
              </a:solidFill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000">
                    <a:solidFill>
                      <a:srgbClr val="7030A0"/>
                    </a:solidFill>
                  </a:rPr>
                  <a:t>Продажи квартир по ДДУ </a:t>
                </a:r>
                <a:br>
                  <a:rPr lang="ru-RU" sz="1000">
                    <a:solidFill>
                      <a:srgbClr val="7030A0"/>
                    </a:solidFill>
                  </a:rPr>
                </a:br>
                <a:r>
                  <a:rPr lang="ru-RU" sz="1000">
                    <a:solidFill>
                      <a:srgbClr val="7030A0"/>
                    </a:solidFill>
                  </a:rPr>
                  <a:t>в III кв 2024 – I кв 2025 года </a:t>
                </a:r>
                <a:br>
                  <a:rPr lang="ru-RU" sz="1000">
                    <a:solidFill>
                      <a:srgbClr val="7030A0"/>
                    </a:solidFill>
                  </a:rPr>
                </a:br>
                <a:r>
                  <a:rPr lang="ru-RU" sz="1000">
                    <a:solidFill>
                      <a:srgbClr val="7030A0"/>
                    </a:solidFill>
                  </a:rPr>
                  <a:t>(</a:t>
                </a:r>
                <a:r>
                  <a:rPr lang="en-US" sz="1000">
                    <a:solidFill>
                      <a:srgbClr val="7030A0"/>
                    </a:solidFill>
                  </a:rPr>
                  <a:t>~</a:t>
                </a:r>
                <a:r>
                  <a:rPr lang="ru-RU" sz="1000">
                    <a:solidFill>
                      <a:srgbClr val="7030A0"/>
                    </a:solidFill>
                  </a:rPr>
                  <a:t>1432</a:t>
                </a:r>
                <a:r>
                  <a:rPr lang="en-US" sz="1000">
                    <a:solidFill>
                      <a:srgbClr val="7030A0"/>
                    </a:solidFill>
                  </a:rPr>
                  <a:t> </a:t>
                </a:r>
                <a:r>
                  <a:rPr lang="ru-RU" sz="1000">
                    <a:solidFill>
                      <a:srgbClr val="7030A0"/>
                    </a:solidFill>
                  </a:rPr>
                  <a:t>шт./день)</a:t>
                </a: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 bwMode="auto">
          <a:xfrm>
            <a:off x="4712416" y="1178676"/>
            <a:ext cx="2767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Российская Федерация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15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проектов, квартир в день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1080520" y="1217109"/>
            <a:ext cx="10058893" cy="5254914"/>
            <a:chOff x="1080520" y="1217109"/>
            <a:chExt cx="10058893" cy="525491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080520" y="1217109"/>
              <a:ext cx="10029600" cy="5254914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 bwMode="auto">
            <a:xfrm>
              <a:off x="1121796" y="1578716"/>
              <a:ext cx="10017617" cy="3514028"/>
              <a:chOff x="1121796" y="1578716"/>
              <a:chExt cx="10017617" cy="3514028"/>
            </a:xfrm>
          </p:grpSpPr>
          <p:cxnSp>
            <p:nvCxnSpPr>
              <p:cNvPr id="9" name="Прямая соединительная линия 8"/>
              <p:cNvCxnSpPr>
                <a:cxnSpLocks/>
              </p:cNvCxnSpPr>
              <p:nvPr/>
            </p:nvCxnSpPr>
            <p:spPr bwMode="auto">
              <a:xfrm>
                <a:off x="1121796" y="5092744"/>
                <a:ext cx="9936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cxnSpLocks/>
              </p:cNvCxnSpPr>
              <p:nvPr/>
            </p:nvCxnSpPr>
            <p:spPr bwMode="auto">
              <a:xfrm>
                <a:off x="1121796" y="5010194"/>
                <a:ext cx="993600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Скругленная прямоугольная выноска 10"/>
              <p:cNvSpPr/>
              <p:nvPr/>
            </p:nvSpPr>
            <p:spPr bwMode="auto">
              <a:xfrm>
                <a:off x="8932128" y="1578716"/>
                <a:ext cx="2003157" cy="604917"/>
              </a:xfrm>
              <a:prstGeom prst="wedgeRoundRectCallout">
                <a:avLst>
                  <a:gd name="adj1" fmla="val 43812"/>
                  <a:gd name="adj2" fmla="val 521698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000">
                    <a:solidFill>
                      <a:srgbClr val="002060"/>
                    </a:solidFill>
                  </a:rPr>
                  <a:t>Продажи квартир по ДДУ и ДКП </a:t>
                </a:r>
                <a:br>
                  <a:rPr lang="ru-RU" sz="1000">
                    <a:solidFill>
                      <a:srgbClr val="002060"/>
                    </a:solidFill>
                  </a:rPr>
                </a:br>
                <a:r>
                  <a:rPr lang="ru-RU" sz="1000">
                    <a:solidFill>
                      <a:srgbClr val="002060"/>
                    </a:solidFill>
                  </a:rPr>
                  <a:t>в </a:t>
                </a:r>
                <a:r>
                  <a:rPr lang="en-US" sz="1000">
                    <a:solidFill>
                      <a:srgbClr val="002060"/>
                    </a:solidFill>
                  </a:rPr>
                  <a:t>I</a:t>
                </a:r>
                <a:r>
                  <a:rPr lang="ru-RU" sz="1000">
                    <a:solidFill>
                      <a:srgbClr val="002060"/>
                    </a:solidFill>
                  </a:rPr>
                  <a:t> квартале 2025 года </a:t>
                </a:r>
                <a:br>
                  <a:rPr lang="ru-RU" sz="1000">
                    <a:solidFill>
                      <a:srgbClr val="002060"/>
                    </a:solidFill>
                  </a:rPr>
                </a:br>
                <a:r>
                  <a:rPr lang="ru-RU" sz="1000">
                    <a:solidFill>
                      <a:srgbClr val="002060"/>
                    </a:solidFill>
                  </a:rPr>
                  <a:t>(</a:t>
                </a:r>
                <a:r>
                  <a:rPr lang="en-US" sz="1000">
                    <a:solidFill>
                      <a:srgbClr val="002060"/>
                    </a:solidFill>
                  </a:rPr>
                  <a:t>~</a:t>
                </a:r>
                <a:r>
                  <a:rPr lang="ru-RU" sz="1000">
                    <a:solidFill>
                      <a:srgbClr val="002060"/>
                    </a:solidFill>
                  </a:rPr>
                  <a:t>113</a:t>
                </a:r>
                <a:r>
                  <a:rPr lang="en-US" sz="1000">
                    <a:solidFill>
                      <a:srgbClr val="002060"/>
                    </a:solidFill>
                  </a:rPr>
                  <a:t> </a:t>
                </a:r>
                <a:r>
                  <a:rPr lang="ru-RU" sz="1000">
                    <a:solidFill>
                      <a:srgbClr val="002060"/>
                    </a:solidFill>
                  </a:rPr>
                  <a:t>шт./день)</a:t>
                </a:r>
                <a:endParaRPr/>
              </a:p>
            </p:txBody>
          </p:sp>
          <p:sp>
            <p:nvSpPr>
              <p:cNvPr id="12" name="Скругленная прямоугольная выноска 11"/>
              <p:cNvSpPr/>
              <p:nvPr/>
            </p:nvSpPr>
            <p:spPr bwMode="auto">
              <a:xfrm>
                <a:off x="9290304" y="2240565"/>
                <a:ext cx="1849109" cy="604917"/>
              </a:xfrm>
              <a:prstGeom prst="wedgeRoundRectCallout">
                <a:avLst>
                  <a:gd name="adj1" fmla="val 41721"/>
                  <a:gd name="adj2" fmla="val 418207"/>
                  <a:gd name="adj3" fmla="val 16667"/>
                </a:avLst>
              </a:prstGeom>
              <a:solidFill>
                <a:srgbClr val="CCC1DA"/>
              </a:solidFill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000">
                    <a:solidFill>
                      <a:srgbClr val="7030A0"/>
                    </a:solidFill>
                  </a:rPr>
                  <a:t>Продажи квартир по ДДУ </a:t>
                </a:r>
                <a:br>
                  <a:rPr lang="ru-RU" sz="1000">
                    <a:solidFill>
                      <a:srgbClr val="7030A0"/>
                    </a:solidFill>
                  </a:rPr>
                </a:br>
                <a:r>
                  <a:rPr lang="ru-RU" sz="1000">
                    <a:solidFill>
                      <a:srgbClr val="7030A0"/>
                    </a:solidFill>
                  </a:rPr>
                  <a:t>в III кв 2024 – I кв 2025 года </a:t>
                </a:r>
                <a:br>
                  <a:rPr lang="ru-RU" sz="1000">
                    <a:solidFill>
                      <a:srgbClr val="7030A0"/>
                    </a:solidFill>
                  </a:rPr>
                </a:br>
                <a:r>
                  <a:rPr lang="ru-RU" sz="1000">
                    <a:solidFill>
                      <a:srgbClr val="7030A0"/>
                    </a:solidFill>
                  </a:rPr>
                  <a:t>(</a:t>
                </a:r>
                <a:r>
                  <a:rPr lang="en-US" sz="1000">
                    <a:solidFill>
                      <a:srgbClr val="7030A0"/>
                    </a:solidFill>
                  </a:rPr>
                  <a:t>~</a:t>
                </a:r>
                <a:r>
                  <a:rPr lang="ru-RU" sz="1000">
                    <a:solidFill>
                      <a:srgbClr val="7030A0"/>
                    </a:solidFill>
                  </a:rPr>
                  <a:t>97</a:t>
                </a:r>
                <a:r>
                  <a:rPr lang="en-US" sz="1000">
                    <a:solidFill>
                      <a:srgbClr val="7030A0"/>
                    </a:solidFill>
                  </a:rPr>
                  <a:t> </a:t>
                </a:r>
                <a:r>
                  <a:rPr lang="ru-RU" sz="1000">
                    <a:solidFill>
                      <a:srgbClr val="7030A0"/>
                    </a:solidFill>
                  </a:rPr>
                  <a:t>шт./день)</a:t>
                </a: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 bwMode="auto">
          <a:xfrm>
            <a:off x="4712416" y="1178676"/>
            <a:ext cx="203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Санкт-Петербург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16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проектов, квартир в день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1080520" y="1239428"/>
            <a:ext cx="10058893" cy="5232595"/>
            <a:chOff x="1080520" y="1239428"/>
            <a:chExt cx="10058893" cy="523259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080520" y="1239428"/>
              <a:ext cx="10029600" cy="5232595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 bwMode="auto">
            <a:xfrm>
              <a:off x="1121796" y="1578716"/>
              <a:ext cx="10017617" cy="3561665"/>
              <a:chOff x="1121796" y="1578716"/>
              <a:chExt cx="10017617" cy="3561665"/>
            </a:xfrm>
          </p:grpSpPr>
          <p:cxnSp>
            <p:nvCxnSpPr>
              <p:cNvPr id="9" name="Прямая соединительная линия 8"/>
              <p:cNvCxnSpPr>
                <a:cxnSpLocks/>
              </p:cNvCxnSpPr>
              <p:nvPr/>
            </p:nvCxnSpPr>
            <p:spPr bwMode="auto">
              <a:xfrm>
                <a:off x="1121796" y="5140381"/>
                <a:ext cx="9936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cxnSpLocks/>
              </p:cNvCxnSpPr>
              <p:nvPr/>
            </p:nvCxnSpPr>
            <p:spPr bwMode="auto">
              <a:xfrm>
                <a:off x="1121796" y="5072120"/>
                <a:ext cx="993600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Скругленная прямоугольная выноска 10"/>
              <p:cNvSpPr/>
              <p:nvPr/>
            </p:nvSpPr>
            <p:spPr bwMode="auto">
              <a:xfrm>
                <a:off x="8932128" y="1578716"/>
                <a:ext cx="2003157" cy="604917"/>
              </a:xfrm>
              <a:prstGeom prst="wedgeRoundRectCallout">
                <a:avLst>
                  <a:gd name="adj1" fmla="val 41910"/>
                  <a:gd name="adj2" fmla="val 531145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000">
                    <a:solidFill>
                      <a:srgbClr val="002060"/>
                    </a:solidFill>
                  </a:rPr>
                  <a:t>Продажи квартир по ДДУ и ДКП </a:t>
                </a:r>
                <a:br>
                  <a:rPr lang="ru-RU" sz="1000">
                    <a:solidFill>
                      <a:srgbClr val="002060"/>
                    </a:solidFill>
                  </a:rPr>
                </a:br>
                <a:r>
                  <a:rPr lang="ru-RU" sz="1000">
                    <a:solidFill>
                      <a:srgbClr val="002060"/>
                    </a:solidFill>
                  </a:rPr>
                  <a:t>в </a:t>
                </a:r>
                <a:r>
                  <a:rPr lang="en-US" sz="1000">
                    <a:solidFill>
                      <a:srgbClr val="002060"/>
                    </a:solidFill>
                  </a:rPr>
                  <a:t>I</a:t>
                </a:r>
                <a:r>
                  <a:rPr lang="ru-RU" sz="1000">
                    <a:solidFill>
                      <a:srgbClr val="002060"/>
                    </a:solidFill>
                  </a:rPr>
                  <a:t> квартале 2025 года </a:t>
                </a:r>
                <a:br>
                  <a:rPr lang="ru-RU" sz="1000">
                    <a:solidFill>
                      <a:srgbClr val="002060"/>
                    </a:solidFill>
                  </a:rPr>
                </a:br>
                <a:r>
                  <a:rPr lang="ru-RU" sz="1000">
                    <a:solidFill>
                      <a:srgbClr val="002060"/>
                    </a:solidFill>
                  </a:rPr>
                  <a:t>(</a:t>
                </a:r>
                <a:r>
                  <a:rPr lang="en-US" sz="1000">
                    <a:solidFill>
                      <a:srgbClr val="002060"/>
                    </a:solidFill>
                  </a:rPr>
                  <a:t>~</a:t>
                </a:r>
                <a:r>
                  <a:rPr lang="ru-RU" sz="1000">
                    <a:solidFill>
                      <a:srgbClr val="002060"/>
                    </a:solidFill>
                  </a:rPr>
                  <a:t>50</a:t>
                </a:r>
                <a:r>
                  <a:rPr lang="en-US" sz="1000">
                    <a:solidFill>
                      <a:srgbClr val="002060"/>
                    </a:solidFill>
                  </a:rPr>
                  <a:t> </a:t>
                </a:r>
                <a:r>
                  <a:rPr lang="ru-RU" sz="1000">
                    <a:solidFill>
                      <a:srgbClr val="002060"/>
                    </a:solidFill>
                  </a:rPr>
                  <a:t>шт./день)</a:t>
                </a:r>
                <a:endParaRPr/>
              </a:p>
            </p:txBody>
          </p:sp>
          <p:sp>
            <p:nvSpPr>
              <p:cNvPr id="12" name="Скругленная прямоугольная выноска 11"/>
              <p:cNvSpPr/>
              <p:nvPr/>
            </p:nvSpPr>
            <p:spPr bwMode="auto">
              <a:xfrm>
                <a:off x="9290304" y="2240565"/>
                <a:ext cx="1849109" cy="604917"/>
              </a:xfrm>
              <a:prstGeom prst="wedgeRoundRectCallout">
                <a:avLst>
                  <a:gd name="adj1" fmla="val 39208"/>
                  <a:gd name="adj2" fmla="val 429230"/>
                  <a:gd name="adj3" fmla="val 16667"/>
                </a:avLst>
              </a:prstGeom>
              <a:solidFill>
                <a:srgbClr val="CCC1DA"/>
              </a:solidFill>
              <a:ln>
                <a:solidFill>
                  <a:srgbClr val="7030A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1000">
                    <a:solidFill>
                      <a:srgbClr val="7030A0"/>
                    </a:solidFill>
                  </a:rPr>
                  <a:t>Продажи квартир по ДДУ </a:t>
                </a:r>
                <a:br>
                  <a:rPr lang="ru-RU" sz="1000">
                    <a:solidFill>
                      <a:srgbClr val="7030A0"/>
                    </a:solidFill>
                  </a:rPr>
                </a:br>
                <a:r>
                  <a:rPr lang="ru-RU" sz="1000">
                    <a:solidFill>
                      <a:srgbClr val="7030A0"/>
                    </a:solidFill>
                  </a:rPr>
                  <a:t>в III кв 2024 – I кв 2025 года </a:t>
                </a:r>
                <a:br>
                  <a:rPr lang="ru-RU" sz="1000">
                    <a:solidFill>
                      <a:srgbClr val="7030A0"/>
                    </a:solidFill>
                  </a:rPr>
                </a:br>
                <a:r>
                  <a:rPr lang="ru-RU" sz="1000">
                    <a:solidFill>
                      <a:srgbClr val="7030A0"/>
                    </a:solidFill>
                  </a:rPr>
                  <a:t>(</a:t>
                </a:r>
                <a:r>
                  <a:rPr lang="en-US" sz="1000">
                    <a:solidFill>
                      <a:srgbClr val="7030A0"/>
                    </a:solidFill>
                  </a:rPr>
                  <a:t>~</a:t>
                </a:r>
                <a:r>
                  <a:rPr lang="ru-RU" sz="1000">
                    <a:solidFill>
                      <a:srgbClr val="7030A0"/>
                    </a:solidFill>
                  </a:rPr>
                  <a:t>43</a:t>
                </a:r>
                <a:r>
                  <a:rPr lang="en-US" sz="1000">
                    <a:solidFill>
                      <a:srgbClr val="7030A0"/>
                    </a:solidFill>
                  </a:rPr>
                  <a:t> </a:t>
                </a:r>
                <a:r>
                  <a:rPr lang="ru-RU" sz="1000">
                    <a:solidFill>
                      <a:srgbClr val="7030A0"/>
                    </a:solidFill>
                  </a:rPr>
                  <a:t>шт./день)</a:t>
                </a: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 bwMode="auto">
          <a:xfrm>
            <a:off x="4712416" y="1178676"/>
            <a:ext cx="28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Ленинградская область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17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 и реализация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90552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9043"/>
              </p:ext>
            </p:extLst>
          </p:nvPr>
        </p:nvGraphicFramePr>
        <p:xfrm>
          <a:off x="224117" y="1167676"/>
          <a:ext cx="11739725" cy="4813440"/>
        </p:xfrm>
        <a:graphic>
          <a:graphicData uri="http://schemas.openxmlformats.org/drawingml/2006/table">
            <a:tbl>
              <a:tblPr/>
              <a:tblGrid>
                <a:gridCol w="199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9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Регион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Продажи квартир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 ДДУ и ДКП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кв 2024 – I кв 2025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(оценка ЕРЗ.РФ),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квартир в день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Вывод новых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проектов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кв 2025,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квартир в день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Соотношение продаж и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вывода новых проектов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Балл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Соотношение нормы 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 факта распроданности</a:t>
                      </a:r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Балл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Изменение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цены м²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кв 2025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Балл</a:t>
                      </a:r>
                      <a:endParaRPr/>
                    </a:p>
                  </a:txBody>
                  <a:tcPr marL="36000" marR="36000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балл</a:t>
                      </a:r>
                      <a:endParaRPr/>
                    </a:p>
                  </a:txBody>
                  <a:tcPr marL="36000" marR="3600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Республика Карелия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продаж над выводом 135,7%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13,9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E9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+7 </a:t>
                      </a:r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Архангельская область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продаж над выводом 309,4%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4,6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8BFA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+2,3%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+7 </a:t>
                      </a:r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Республика Коми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1,44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0,34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продаж над выводом 316,7%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6,4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-2,8%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+6 </a:t>
                      </a:r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Вологодская область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6,40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6,49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вывода над продажами 1,4%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E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9,8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+3,7%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 </a:t>
                      </a:r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г. Санкт-Петербург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112,93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167,16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вывода над продажами 48,0%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9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10,4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-1,6%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B5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 </a:t>
                      </a:r>
                      <a:r>
                        <a:rPr lang="ru-RU" sz="1200" b="1" i="0" u="none" strike="noStrike">
                          <a:solidFill>
                            <a:srgbClr val="FFC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Псковская область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7,49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вывода над продажами 95,9%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  <a:round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4,5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8DFA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  <a:round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+5,8%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 </a:t>
                      </a:r>
                      <a:r>
                        <a:rPr lang="ru-RU" sz="1200" b="1" i="0" u="none" strike="noStrike">
                          <a:solidFill>
                            <a:srgbClr val="FFC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  <a:round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Российская Федерация</a:t>
                      </a:r>
                      <a:endParaRPr dirty="0"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1 659,19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1 882,91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вывода над продажами 13,5%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D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4,5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8DFA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+1,1%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AEF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+0 </a:t>
                      </a:r>
                      <a:r>
                        <a:rPr lang="ru-RU" sz="1200" b="1" i="0" u="none" strike="noStrike" dirty="0">
                          <a:solidFill>
                            <a:srgbClr val="FFC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Новгородская область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2,16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8,68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вывода над продажами 301,2%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14,6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+0,1%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FAEB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 </a:t>
                      </a:r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Калининградская область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23,48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20,71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превышение продаж над выводом 13,3%</a:t>
                      </a:r>
                      <a:endParaRPr dirty="0"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7F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нормы над фактом 2,4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C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-3,1%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 </a:t>
                      </a:r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Ленинградская область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49,83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85,48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вывода над продажами 71,6%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превышение факта над нормой 2,3 п.п.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C6F2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+1,3%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  <a:beve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9FF7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/>
                    </a:p>
                  </a:txBody>
                  <a:tcPr marL="36000" marR="36000" marT="0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18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 и реализация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078083" y="952471"/>
            <a:ext cx="10035835" cy="5637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19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 и реализация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077913" y="952500"/>
            <a:ext cx="10036175" cy="5637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18" name="Прямоугольник: скругленные углы 17"/>
          <p:cNvSpPr/>
          <p:nvPr/>
        </p:nvSpPr>
        <p:spPr bwMode="auto">
          <a:xfrm>
            <a:off x="318615" y="969614"/>
            <a:ext cx="11524683" cy="565255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Текст_Цены_м2"/>
          <p:cNvSpPr txBox="1"/>
          <p:nvPr/>
        </p:nvSpPr>
        <p:spPr bwMode="auto">
          <a:xfrm>
            <a:off x="3709338" y="311835"/>
            <a:ext cx="4909091" cy="221599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 сегодняшних ценах 1 м²</a:t>
            </a:r>
            <a:endParaRPr/>
          </a:p>
        </p:txBody>
      </p:sp>
      <p:sp>
        <p:nvSpPr>
          <p:cNvPr id="22" name="Текст"/>
          <p:cNvSpPr txBox="1"/>
          <p:nvPr/>
        </p:nvSpPr>
        <p:spPr bwMode="auto">
          <a:xfrm>
            <a:off x="348702" y="311835"/>
            <a:ext cx="3420000" cy="221599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ИПОТЕКА, ДАННЫЕ ЦБ, млрд руб.</a:t>
            </a:r>
            <a:endParaRPr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482807" y="969759"/>
            <a:ext cx="11313462" cy="5648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/>
        </p:blipFill>
        <p:spPr bwMode="auto">
          <a:xfrm>
            <a:off x="482807" y="969759"/>
            <a:ext cx="11313462" cy="56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20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Вывод новых проектов и реализация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078083" y="952471"/>
            <a:ext cx="10035835" cy="5637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21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Средства на счетах эскроу, млрд руб.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809578" y="1133721"/>
            <a:ext cx="10570768" cy="5277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22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3770"/>
          <a:stretch/>
        </p:blipFill>
        <p:spPr bwMode="auto">
          <a:xfrm>
            <a:off x="702436" y="1809750"/>
            <a:ext cx="10785600" cy="4657074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ПОТОКИ СРЕДСТВ НА СЧЕТАХ ЭСКРОУ, помесячно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23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673183" y="1722438"/>
            <a:ext cx="10842536" cy="4572000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 bwMode="auto">
          <a:xfrm>
            <a:off x="348702" y="1075166"/>
            <a:ext cx="11494596" cy="793034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ПОРТФЕЛЬ ПРОЕКТНОГО ФИНАНСИРОВАНИЯ СТРОИТЕЛЬСТВА ЖИЛЬЯ, ДАННЫЕ ЦБ, трлн руб./%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24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97000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Средневзвешенная ставка проектного финансирования</a:t>
            </a:r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839015" y="1615675"/>
            <a:ext cx="8510400" cy="47765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25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097000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Динамика объема долга со ставкой выше 20%, млрд руб.</a:t>
            </a:r>
            <a:endParaRPr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151703" y="1649842"/>
          <a:ext cx="98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1703" y="1649842"/>
            <a:ext cx="9870279" cy="46821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26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8"/>
          <p:cNvSpPr txBox="1"/>
          <p:nvPr/>
        </p:nvSpPr>
        <p:spPr bwMode="auto">
          <a:xfrm>
            <a:off x="348702" y="1167676"/>
            <a:ext cx="11494596" cy="408313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ts val="3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ПОСТУПИВШИЕ И ОДОБРЕННЫЕ ЗАЯВКИ ПО ПФ, ед.</a:t>
            </a:r>
            <a:endParaRPr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107365" y="1717828"/>
          <a:ext cx="9979200" cy="47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07365" y="1717828"/>
            <a:ext cx="9986113" cy="4737003"/>
          </a:xfrm>
          <a:prstGeom prst="rect">
            <a:avLst/>
          </a:prstGeom>
        </p:spPr>
      </p:pic>
      <p:sp>
        <p:nvSpPr>
          <p:cNvPr id="3" name="Текст"/>
          <p:cNvSpPr txBox="1"/>
          <p:nvPr/>
        </p:nvSpPr>
        <p:spPr bwMode="auto">
          <a:xfrm>
            <a:off x="164771" y="6435365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 sz="1100"/>
              <a:t>Данные ЦБ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27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3101" y="807503"/>
            <a:ext cx="11480329" cy="5779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45911" y="6167634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* Данные  СБЕР Про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28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8490498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ЦЕНЫ НОВОСТРОЕК и ОБЩАЯ ИНФЛЯЦИЯ</a:t>
            </a:r>
            <a:endParaRPr/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52471"/>
            <a:ext cx="11494595" cy="5639105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785813" y="1044575"/>
            <a:ext cx="10460037" cy="539750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785813" y="1044575"/>
            <a:ext cx="10460037" cy="53975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785813" y="1044575"/>
            <a:ext cx="10460037" cy="53975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785813" y="1044575"/>
            <a:ext cx="10460037" cy="53975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785813" y="1044575"/>
            <a:ext cx="10460037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4767263" y="2100263"/>
            <a:ext cx="2657475" cy="2657475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5037104" y="2366962"/>
            <a:ext cx="2117791" cy="2124075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4292600" y="4961255"/>
            <a:ext cx="3606165" cy="60833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 algn="ctr">
              <a:defRPr/>
            </a:pPr>
            <a:r>
              <a:rPr lang="en-GB"/>
              <a:t>Telegram-</a:t>
            </a:r>
            <a:r>
              <a:rPr lang="ru-RU"/>
              <a:t>канал ЕРЗ.РФ НОВОСТИ</a:t>
            </a:r>
            <a:br>
              <a:rPr lang="ru-RU"/>
            </a:br>
            <a:r>
              <a:rPr lang="ru-RU"/>
              <a:t>Подписывайтесь!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3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ИПОТЕКА, соотношение выдач льготных и рыночных кредитов</a:t>
            </a:r>
            <a:endParaRPr/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348702" y="970809"/>
            <a:ext cx="11495571" cy="563827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348702" y="970809"/>
            <a:ext cx="11291830" cy="5637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 bwMode="auto">
          <a:xfrm>
            <a:off x="147775" y="0"/>
            <a:ext cx="11575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i="0" u="none" strike="noStrike" cap="none">
                <a:solidFill>
                  <a:srgbClr val="212121"/>
                </a:solidFill>
                <a:latin typeface="Times New Roman"/>
                <a:ea typeface="Commissioner"/>
                <a:cs typeface="Times New Roman"/>
              </a:rPr>
              <a:t>КРИТЕРИИ ВЫБОРА ОБЪЕКТА </a:t>
            </a:r>
            <a:r>
              <a:rPr lang="en-US" sz="2150" b="1" i="0" u="none" strike="noStrike" cap="none">
                <a:solidFill>
                  <a:srgbClr val="FF6D44"/>
                </a:solidFill>
                <a:latin typeface="Times New Roman"/>
                <a:ea typeface="Commissioner"/>
                <a:cs typeface="Times New Roman"/>
              </a:rPr>
              <a:t>в категории: цена, застройщик, место</a:t>
            </a:r>
            <a:endParaRPr sz="2150" b="1">
              <a:solidFill>
                <a:srgbClr val="FF6D44"/>
              </a:solidFill>
              <a:latin typeface="Times New Roman"/>
              <a:ea typeface="Commissioner"/>
              <a:cs typeface="Times New Roman"/>
            </a:endParaRPr>
          </a:p>
        </p:txBody>
      </p:sp>
      <p:graphicFrame>
        <p:nvGraphicFramePr>
          <p:cNvPr id="89" name="Google Shape;89;p13"/>
          <p:cNvGraphicFramePr>
            <a:graphicFrameLocks/>
          </p:cNvGraphicFramePr>
          <p:nvPr/>
        </p:nvGraphicFramePr>
        <p:xfrm>
          <a:off x="308187" y="753073"/>
          <a:ext cx="10298475" cy="5850625"/>
        </p:xfrm>
        <a:graphic>
          <a:graphicData uri="http://schemas.openxmlformats.org/drawingml/2006/table">
            <a:tbl>
              <a:tblPr>
                <a:tableStyleId>{BE717290-85DB-4A4B-BCD7-5B1457451F21}</a:tableStyleId>
              </a:tblPr>
              <a:tblGrid>
                <a:gridCol w="45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512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  <a:defRPr/>
                      </a:pPr>
                      <a:endParaRPr sz="11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Категория / Оценка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не важный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важный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особенно </a:t>
                      </a:r>
                      <a:endParaRPr sz="12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важный</a:t>
                      </a:r>
                      <a:endParaRPr sz="12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ср. балл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200" b="1">
                          <a:latin typeface="Times New Roman"/>
                          <a:ea typeface="Commissioner"/>
                          <a:cs typeface="Times New Roman"/>
                        </a:rPr>
                        <a:t>ср. балл</a:t>
                      </a:r>
                      <a:endParaRPr sz="1200" b="1">
                        <a:latin typeface="Times New Roman"/>
                        <a:ea typeface="Commissioner"/>
                        <a:cs typeface="Times New Roman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200" b="1">
                          <a:latin typeface="Times New Roman"/>
                          <a:ea typeface="Commissioner"/>
                          <a:cs typeface="Times New Roman"/>
                        </a:rPr>
                        <a:t>СПБ</a:t>
                      </a:r>
                      <a:r>
                        <a:rPr lang="ru-RU" sz="1200" b="1">
                          <a:latin typeface="Times New Roman"/>
                          <a:ea typeface="Commissioner"/>
                          <a:cs typeface="Times New Roman"/>
                        </a:rPr>
                        <a:t>+ЛО</a:t>
                      </a:r>
                      <a:endParaRPr sz="1200" b="1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Цена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41%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57%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2,12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2,22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Репутация застройщика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56%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1,76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1,75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Местоположение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64%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35%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1,69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1,72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Доступность ключевых сервисов (магазин, аптека, ПВЗ и т.д.)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58%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37%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1,69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1,71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Репутация УК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34%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1,62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1,60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Отсутствие шума (автотрасса, аэропорт)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9%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57%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34%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1,59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1,70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семей с детьми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17%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33%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1,49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1,23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Экология района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8%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70%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22%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1,36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1,36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9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спокойного отдыха (парк, пешеходные зоны)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70%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1,3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1,22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5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Удобство парковки автомобилей</a:t>
                      </a:r>
                      <a:endParaRPr/>
                    </a:p>
                  </a:txBody>
                  <a:tcPr marL="180000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22%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60%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18%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1,14</a:t>
                      </a:r>
                      <a:endParaRPr/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0,83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45725" marR="45725" marT="45725" marB="45725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11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спорта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0,97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0,85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12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владельцев собак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miter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  <a:miter/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52%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12%</a:t>
                      </a:r>
                      <a:endParaRPr/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0,89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13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Мобильное приложение жителя (коммуникация с УК)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0,84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0,86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14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маломобильных граждан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0,64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активного отдыха и барбекю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0,46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16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Рядом водный объект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35%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0,53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0,61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17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Велосипедная инфраструктура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35%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0,51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66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Инфраструктура для электромобиля</a:t>
                      </a:r>
                      <a:endParaRPr/>
                    </a:p>
                  </a:txBody>
                  <a:tcPr marL="1800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71%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miter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24%</a:t>
                      </a:r>
                      <a:endParaRPr/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dk1"/>
                      </a:solidFill>
                      <a:miter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5%</a:t>
                      </a:r>
                      <a:endParaRPr/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dk1"/>
                      </a:solidFill>
                      <a:miter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0,39</a:t>
                      </a:r>
                      <a:endParaRPr/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dk1"/>
                      </a:solidFill>
                      <a:miter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  <a:miter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0,29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dk1"/>
                      </a:solidFill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0" name="Google Shape;90;p13"/>
          <p:cNvSpPr txBox="1"/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1600" b="0" u="none">
                <a:solidFill>
                  <a:srgbClr val="393939"/>
                </a:solidFill>
                <a:latin typeface="Arial"/>
                <a:ea typeface="Arial"/>
                <a:cs typeface="Arial"/>
              </a:rPr>
              <a:t>30</a:t>
            </a:fld>
            <a:endParaRPr sz="1600" b="0" u="none">
              <a:solidFill>
                <a:srgbClr val="393939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1" name="Google Shape;91;p13"/>
          <p:cNvPicPr/>
          <p:nvPr/>
        </p:nvPicPr>
        <p:blipFill>
          <a:blip r:embed="rId2"/>
          <a:stretch/>
        </p:blipFill>
        <p:spPr bwMode="auto">
          <a:xfrm>
            <a:off x="12036187" y="152400"/>
            <a:ext cx="3413" cy="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 bwMode="auto">
          <a:xfrm>
            <a:off x="157018" y="0"/>
            <a:ext cx="11206715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>
                <a:solidFill>
                  <a:srgbClr val="212121"/>
                </a:solidFill>
                <a:latin typeface="Times New Roman"/>
                <a:ea typeface="Commissioner"/>
                <a:cs typeface="Times New Roman"/>
              </a:rPr>
              <a:t>КРИТЕРИИ ВЫБОРА ОБЪЕКТА </a:t>
            </a:r>
            <a:r>
              <a:rPr lang="en-US" sz="2150" b="1">
                <a:solidFill>
                  <a:srgbClr val="FF6D44"/>
                </a:solidFill>
                <a:latin typeface="Times New Roman"/>
                <a:ea typeface="Commissioner"/>
                <a:cs typeface="Times New Roman"/>
              </a:rPr>
              <a:t>в категории: двор, дом</a:t>
            </a:r>
            <a:endParaRPr sz="2150" b="1">
              <a:solidFill>
                <a:srgbClr val="FF6D44"/>
              </a:solidFill>
              <a:latin typeface="Times New Roman"/>
              <a:ea typeface="Commissioner"/>
              <a:cs typeface="Times New Roman"/>
            </a:endParaRPr>
          </a:p>
        </p:txBody>
      </p:sp>
      <p:graphicFrame>
        <p:nvGraphicFramePr>
          <p:cNvPr id="97" name="Google Shape;97;p14"/>
          <p:cNvGraphicFramePr>
            <a:graphicFrameLocks/>
          </p:cNvGraphicFramePr>
          <p:nvPr/>
        </p:nvGraphicFramePr>
        <p:xfrm>
          <a:off x="302683" y="725056"/>
          <a:ext cx="10548900" cy="5803400"/>
        </p:xfrm>
        <a:graphic>
          <a:graphicData uri="http://schemas.openxmlformats.org/drawingml/2006/table">
            <a:tbl>
              <a:tblPr>
                <a:tableStyleId>{BE717290-85DB-4A4B-BCD7-5B1457451F21}</a:tableStyleId>
              </a:tblPr>
              <a:tblGrid>
                <a:gridCol w="46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57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  <a:defRPr/>
                      </a:pPr>
                      <a:endParaRPr sz="11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Категория / Оценка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не важный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важный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особенно </a:t>
                      </a:r>
                      <a:endParaRPr sz="12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важный</a:t>
                      </a:r>
                      <a:endParaRPr sz="12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mmissioner"/>
                        <a:buNone/>
                        <a:defRPr/>
                      </a:pPr>
                      <a:r>
                        <a:rPr lang="en-US" sz="12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ср. балл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200" b="1">
                          <a:latin typeface="Times New Roman"/>
                          <a:ea typeface="Commissioner"/>
                          <a:cs typeface="Times New Roman"/>
                        </a:rPr>
                        <a:t>ср. балл</a:t>
                      </a:r>
                      <a:endParaRPr sz="1200" b="1">
                        <a:latin typeface="Times New Roman"/>
                        <a:ea typeface="Commissioner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/>
                          <a:ea typeface="Commissioner"/>
                          <a:cs typeface="Times New Roman"/>
                        </a:rPr>
                        <a:t>СПБ+ЛО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Качество лифтов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61%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33%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b="1" i="0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1,59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1,52</a:t>
                      </a:r>
                      <a:endParaRPr lang="en-US" sz="1300" b="1" i="0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Безопасность (видеонаблюдение, охрана)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9%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58%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33%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1,58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1,52</a:t>
                      </a:r>
                      <a:endParaRPr lang="en-US" sz="1300" b="1" i="0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Хорошее освещение двора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29%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400" b="1" i="0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1,53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1,57</a:t>
                      </a:r>
                      <a:endParaRPr lang="en-US" sz="2000" b="1" i="0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Озеленение и ландшафтный дизайн двора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9%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65%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26%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1,43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1,56</a:t>
                      </a:r>
                      <a:endParaRPr lang="en-US" sz="1300" b="1" i="0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Класс энергоэффективности дома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19%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63%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18%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1,15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1,08</a:t>
                      </a:r>
                      <a:endParaRPr lang="en-US" sz="1300" b="1" i="0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Количество этажей в доме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30%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1,01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1,04</a:t>
                      </a:r>
                      <a:endParaRPr lang="en-US" sz="13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Количество квартир на этаже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31%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15%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1,00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1,06</a:t>
                      </a:r>
                      <a:endParaRPr lang="en-US" sz="13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Современные входные группы и подъезды (просторные, освещенные)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27%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61%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12%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0,96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0,87</a:t>
                      </a:r>
                      <a:endParaRPr lang="en-US" sz="1300" b="1" i="0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9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Двор без машин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32%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12%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0,92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0,86</a:t>
                      </a:r>
                      <a:endParaRPr lang="en-US" sz="13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Вход в подъезд на уровне тротуара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39%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50%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11%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0,84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0,78</a:t>
                      </a:r>
                      <a:endParaRPr lang="en-US" sz="13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11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Наличие кладовых на этаже или паркинге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36%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10%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0,83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0,65</a:t>
                      </a:r>
                      <a:endParaRPr lang="en-US" sz="13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12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Особенная архитектура и дизайн ЖК и дома</a:t>
                      </a: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51%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43%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6%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0,60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0,53</a:t>
                      </a:r>
                      <a:endParaRPr lang="en-US" sz="13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20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13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Наличие искусственного водного объекта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71%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24%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5%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0,39</a:t>
                      </a:r>
                      <a:endParaRPr/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0,33</a:t>
                      </a:r>
                      <a:endParaRPr lang="en-US" sz="13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85100" marR="851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8" name="Google Shape;98;p14"/>
          <p:cNvSpPr txBox="1"/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1600">
                <a:solidFill>
                  <a:srgbClr val="393939"/>
                </a:solidFill>
                <a:latin typeface="Times New Roman"/>
                <a:ea typeface="Arial"/>
                <a:cs typeface="Times New Roman"/>
              </a:rPr>
              <a:t>31</a:t>
            </a:fld>
            <a:endParaRPr lang="en-US" sz="1600">
              <a:solidFill>
                <a:srgbClr val="393939"/>
              </a:solidFill>
              <a:latin typeface="Times New Roman"/>
              <a:ea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 bwMode="auto">
          <a:xfrm>
            <a:off x="184728" y="0"/>
            <a:ext cx="11179006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>
                <a:solidFill>
                  <a:srgbClr val="212121"/>
                </a:solidFill>
                <a:latin typeface="Times New Roman"/>
                <a:ea typeface="Commissioner"/>
                <a:cs typeface="Times New Roman"/>
              </a:rPr>
              <a:t>КРИТЕРИИ ВЫБОРА ОБЪЕКТА </a:t>
            </a:r>
            <a:r>
              <a:rPr lang="en-US" sz="2150" b="1">
                <a:solidFill>
                  <a:srgbClr val="FF6D44"/>
                </a:solidFill>
                <a:latin typeface="Times New Roman"/>
                <a:ea typeface="Commissioner"/>
                <a:cs typeface="Times New Roman"/>
              </a:rPr>
              <a:t>в категории: квартира</a:t>
            </a:r>
            <a:endParaRPr sz="2150" b="1">
              <a:solidFill>
                <a:srgbClr val="FF6D44"/>
              </a:solidFill>
              <a:latin typeface="Times New Roman"/>
              <a:ea typeface="Commissioner"/>
              <a:cs typeface="Times New Roman"/>
            </a:endParaRPr>
          </a:p>
        </p:txBody>
      </p:sp>
      <p:graphicFrame>
        <p:nvGraphicFramePr>
          <p:cNvPr id="104" name="Google Shape;104;p15"/>
          <p:cNvGraphicFramePr>
            <a:graphicFrameLocks/>
          </p:cNvGraphicFramePr>
          <p:nvPr/>
        </p:nvGraphicFramePr>
        <p:xfrm>
          <a:off x="347557" y="737987"/>
          <a:ext cx="10444275" cy="5801275"/>
        </p:xfrm>
        <a:graphic>
          <a:graphicData uri="http://schemas.openxmlformats.org/drawingml/2006/table">
            <a:tbl>
              <a:tblPr>
                <a:tableStyleId>{BE717290-85DB-4A4B-BCD7-5B1457451F21}</a:tableStyleId>
              </a:tblPr>
              <a:tblGrid>
                <a:gridCol w="4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617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endParaRPr sz="1300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n-US" sz="11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Категория / Оценка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не важный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важный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особенно </a:t>
                      </a:r>
                      <a:endParaRPr sz="11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важный</a:t>
                      </a:r>
                      <a:endParaRPr sz="11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defRPr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ср.</a:t>
                      </a: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 </a:t>
                      </a: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балл</a:t>
                      </a:r>
                      <a:endParaRPr sz="1100" b="1" u="none" strike="noStrike" cap="none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1">
                          <a:latin typeface="Times New Roman"/>
                          <a:ea typeface="Commissioner"/>
                          <a:cs typeface="Times New Roman"/>
                        </a:rPr>
                        <a:t>ср. балл</a:t>
                      </a:r>
                      <a:endParaRPr sz="1100" b="1">
                        <a:latin typeface="Times New Roman"/>
                        <a:ea typeface="Commissioner"/>
                        <a:cs typeface="Times New Roman"/>
                      </a:endParaRP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100" b="1">
                          <a:latin typeface="Times New Roman"/>
                          <a:ea typeface="Commissioner"/>
                          <a:cs typeface="Times New Roman"/>
                        </a:rPr>
                        <a:t>СПБ</a:t>
                      </a:r>
                      <a:r>
                        <a:rPr lang="ru-RU" sz="1100" b="1">
                          <a:latin typeface="Times New Roman"/>
                          <a:ea typeface="Commissioner"/>
                          <a:cs typeface="Times New Roman"/>
                        </a:rPr>
                        <a:t>+ЛО</a:t>
                      </a:r>
                      <a:endParaRPr sz="1100" b="1"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Качество воды в квартире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1,95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1,93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Планировка квартиры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1,73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1,70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b="1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Наличие балкона, лоджии, террасы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1,66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1,66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Наличие индивидуального отопления в квартире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14%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32%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1,33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Уровень отделки квартиры от застройщика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17%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1,29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1,16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Наличие умных систем защиты от протечек воды и утечек газа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round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round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round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round/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  <a:round/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1,11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Большая кухня-гостиная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1,27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1,24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Красивый вид из окна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64%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20%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1,24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1,29</a:t>
                      </a:r>
                      <a:endParaRPr lang="en-US" sz="1300" b="1" u="none" strike="noStrike" cap="none">
                        <a:solidFill>
                          <a:srgbClr val="00B05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  <a:round/>
                    </a:lnR>
                    <a:lnT w="12700" algn="ctr">
                      <a:solidFill>
                        <a:schemeClr val="dk1"/>
                      </a:solidFill>
                      <a:round/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9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Наличие гардеробной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31%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54%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15%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0,99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0,78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Высокие потолки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56%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11%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0,89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0,80</a:t>
                      </a:r>
                      <a:endParaRPr lang="en-US" sz="1300" b="1" u="none" strike="noStrike" cap="none">
                        <a:solidFill>
                          <a:schemeClr val="lt1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11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Автоматизированная передача показаний счетчиков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47%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0,77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0,70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12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Панорамные окна в квартире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52%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10%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0,68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0,63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617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13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Наличие умных систем управления климатом и (или) бытовыми приборами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52%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0,66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0,51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14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mmissioner"/>
                        <a:buNone/>
                        <a:defRPr/>
                      </a:pPr>
                      <a:r>
                        <a:rPr lang="en-US" sz="11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Встроенная мебель и техника от застройщика</a:t>
                      </a:r>
                      <a:endParaRPr/>
                    </a:p>
                  </a:txBody>
                  <a:tcPr marL="121900" marR="121900" marT="36000" marB="36000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53%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38%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u="none" strike="noStrike" cap="none">
                          <a:latin typeface="Times New Roman"/>
                          <a:ea typeface="Commissioner"/>
                          <a:cs typeface="Times New Roman"/>
                        </a:rPr>
                        <a:t>9%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ommissioner"/>
                        <a:buNone/>
                        <a:defRPr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0,65</a:t>
                      </a:r>
                      <a:endParaRPr/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6D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Times New Roman"/>
                          <a:ea typeface="Commissioner"/>
                          <a:cs typeface="Times New Roman"/>
                        </a:rPr>
                        <a:t>0,52</a:t>
                      </a:r>
                      <a:endParaRPr lang="en-US" sz="13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Commissioner"/>
                        <a:cs typeface="Times New Roman"/>
                      </a:endParaRPr>
                    </a:p>
                  </a:txBody>
                  <a:tcPr marL="121900" marR="121900" marT="36000" marB="36000" anchor="ctr">
                    <a:lnL w="12700" algn="ctr">
                      <a:solidFill>
                        <a:schemeClr val="dk1"/>
                      </a:solidFill>
                    </a:lnL>
                    <a:lnR w="12700" algn="ctr">
                      <a:solidFill>
                        <a:schemeClr val="dk1"/>
                      </a:solidFill>
                    </a:lnR>
                    <a:lnT w="12700" algn="ctr">
                      <a:solidFill>
                        <a:schemeClr val="dk1"/>
                      </a:solidFill>
                    </a:lnT>
                    <a:lnB w="12700" algn="ctr">
                      <a:solidFill>
                        <a:schemeClr val="dk1"/>
                      </a:solidFill>
                    </a:lnB>
                    <a:solidFill>
                      <a:srgbClr val="FF9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5" name="Google Shape;105;p15"/>
          <p:cNvSpPr txBox="1"/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1600">
                <a:solidFill>
                  <a:srgbClr val="393939"/>
                </a:solidFill>
                <a:latin typeface="Times New Roman"/>
                <a:ea typeface="Arial"/>
                <a:cs typeface="Times New Roman"/>
              </a:rPr>
              <a:t>32</a:t>
            </a:fld>
            <a:endParaRPr lang="en-US" sz="1600">
              <a:solidFill>
                <a:srgbClr val="393939"/>
              </a:solidFill>
              <a:latin typeface="Times New Roman"/>
              <a:ea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153;p28"/>
          <p:cNvSpPr txBox="1"/>
          <p:nvPr/>
        </p:nvSpPr>
        <p:spPr bwMode="auto">
          <a:xfrm>
            <a:off x="3467947" y="4605021"/>
            <a:ext cx="5256107" cy="69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212121"/>
                </a:solidFill>
                <a:latin typeface="Commissioner"/>
                <a:ea typeface="Commissioner"/>
                <a:cs typeface="Commissioner"/>
              </a:rPr>
              <a:t>Телеграм-канал КОРОЛЬ МЕДИА</a:t>
            </a:r>
            <a:endParaRPr lang="en-GB" sz="2400" b="1">
              <a:solidFill>
                <a:srgbClr val="212121"/>
              </a:solidFill>
              <a:latin typeface="Commissioner"/>
              <a:ea typeface="Commissioner"/>
              <a:cs typeface="Commissioner"/>
            </a:endParaRPr>
          </a:p>
        </p:txBody>
      </p:sp>
      <p:pic>
        <p:nvPicPr>
          <p:cNvPr id="2" name="Picture 1" descr="fdb9e7a39c4c3032f79d154076bfe0a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19981" y="2252134"/>
            <a:ext cx="2352887" cy="23528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4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Ипотека</a:t>
            </a:r>
            <a:endParaRPr/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348702" y="969613"/>
            <a:ext cx="11494596" cy="565255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/>
          <p:nvPr>
            <p:extLst>
              <p:ext uri="{D42A27DB-BD31-4B8C-83A1-F6EECF244321}">
                <p14:modId xmlns:p14="http://schemas.microsoft.com/office/powerpoint/2010/main" val="404117915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275" y="1450974"/>
            <a:ext cx="10759472" cy="4917600"/>
          </a:xfrm>
          <a:prstGeom prst="rect">
            <a:avLst/>
          </a:prstGeom>
        </p:spPr>
      </p:pic>
      <p:sp>
        <p:nvSpPr>
          <p:cNvPr id="15" name="object 8"/>
          <p:cNvSpPr txBox="1"/>
          <p:nvPr/>
        </p:nvSpPr>
        <p:spPr bwMode="auto">
          <a:xfrm>
            <a:off x="348702" y="980865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Доля ипотеки в ДДУ</a:t>
            </a:r>
            <a:endParaRPr sz="2300" b="1">
              <a:solidFill>
                <a:srgbClr val="1C1C1C"/>
              </a:solidFill>
              <a:latin typeface="Involve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/>
          <p:cNvSpPr/>
          <p:nvPr/>
        </p:nvSpPr>
        <p:spPr bwMode="auto">
          <a:xfrm>
            <a:off x="348702" y="969613"/>
            <a:ext cx="11494596" cy="5652554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5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Ипотека</a:t>
            </a:r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1373981" y="1682592"/>
            <a:ext cx="9453122" cy="4719600"/>
          </a:xfrm>
          <a:prstGeom prst="rect">
            <a:avLst/>
          </a:prstGeom>
        </p:spPr>
      </p:pic>
      <p:sp>
        <p:nvSpPr>
          <p:cNvPr id="18" name="object 8"/>
          <p:cNvSpPr txBox="1"/>
          <p:nvPr/>
        </p:nvSpPr>
        <p:spPr bwMode="auto">
          <a:xfrm>
            <a:off x="348702" y="1007590"/>
            <a:ext cx="11494596" cy="57880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Количество ипотек по ДДУ в I квартале разных лет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6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Продажи по ДДУ</a:t>
            </a:r>
            <a:endParaRPr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2909455" y="1052946"/>
            <a:ext cx="8931823" cy="5498987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/>
        </p:blipFill>
        <p:spPr bwMode="auto">
          <a:xfrm>
            <a:off x="2909888" y="1573213"/>
            <a:ext cx="8934450" cy="4459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348702" y="1052946"/>
            <a:ext cx="2302134" cy="266119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45642" y="1086827"/>
            <a:ext cx="2305194" cy="26250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ru-RU" sz="1600" dirty="0">
                <a:solidFill>
                  <a:srgbClr val="1C1C1C"/>
                </a:solidFill>
                <a:latin typeface="Involve"/>
              </a:rPr>
              <a:t>Продажи по ДДУ </a:t>
            </a:r>
            <a:br>
              <a:rPr lang="ru-RU" sz="1600" dirty="0">
                <a:solidFill>
                  <a:srgbClr val="1C1C1C"/>
                </a:solidFill>
                <a:latin typeface="Involve"/>
              </a:rPr>
            </a:br>
            <a:r>
              <a:rPr lang="ru-RU" sz="1600" dirty="0">
                <a:solidFill>
                  <a:srgbClr val="1C1C1C"/>
                </a:solidFill>
                <a:latin typeface="Involve"/>
              </a:rPr>
              <a:t>в 2024 году уже</a:t>
            </a:r>
            <a:br>
              <a:rPr lang="ru-RU" sz="1600" dirty="0">
                <a:solidFill>
                  <a:srgbClr val="1C1C1C"/>
                </a:solidFill>
                <a:latin typeface="Involve"/>
              </a:rPr>
            </a:br>
            <a:r>
              <a:rPr lang="ru-RU" sz="1600" dirty="0">
                <a:solidFill>
                  <a:srgbClr val="1C1C1C"/>
                </a:solidFill>
                <a:latin typeface="Involve"/>
              </a:rPr>
              <a:t>упали ниже уровня 2022 года, и </a:t>
            </a:r>
            <a:r>
              <a:rPr lang="ru-RU" sz="1600" dirty="0" smtClean="0">
                <a:solidFill>
                  <a:srgbClr val="1C1C1C"/>
                </a:solidFill>
                <a:latin typeface="Involve"/>
              </a:rPr>
              <a:t>в</a:t>
            </a:r>
            <a:r>
              <a:rPr lang="ru-RU" sz="1600" dirty="0">
                <a:solidFill>
                  <a:srgbClr val="1C1C1C"/>
                </a:solidFill>
                <a:latin typeface="Involve"/>
              </a:rPr>
              <a:t/>
            </a:r>
            <a:br>
              <a:rPr lang="ru-RU" sz="1600" dirty="0">
                <a:solidFill>
                  <a:srgbClr val="1C1C1C"/>
                </a:solidFill>
                <a:latin typeface="Involve"/>
              </a:rPr>
            </a:br>
            <a:r>
              <a:rPr lang="ru-RU" sz="2400" dirty="0" smtClean="0">
                <a:solidFill>
                  <a:srgbClr val="1C1C1C"/>
                </a:solidFill>
                <a:latin typeface="Involve"/>
              </a:rPr>
              <a:t> </a:t>
            </a:r>
            <a:r>
              <a:rPr lang="ru-RU" sz="1600" dirty="0">
                <a:solidFill>
                  <a:srgbClr val="1C1C1C"/>
                </a:solidFill>
                <a:latin typeface="Involve"/>
              </a:rPr>
              <a:t/>
            </a:r>
            <a:br>
              <a:rPr lang="ru-RU" sz="1600" dirty="0">
                <a:solidFill>
                  <a:srgbClr val="1C1C1C"/>
                </a:solidFill>
                <a:latin typeface="Involve"/>
              </a:rPr>
            </a:br>
            <a:r>
              <a:rPr lang="ru-RU" sz="1600" dirty="0">
                <a:solidFill>
                  <a:srgbClr val="1C1C1C"/>
                </a:solidFill>
                <a:latin typeface="Involve"/>
              </a:rPr>
              <a:t>продолжили падение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48702" y="2420118"/>
            <a:ext cx="2302134" cy="60324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2800" b="1" dirty="0">
                <a:solidFill>
                  <a:srgbClr val="1C1C1C"/>
                </a:solidFill>
                <a:latin typeface="Involve SemiBold"/>
              </a:rPr>
              <a:t>I </a:t>
            </a:r>
            <a:r>
              <a:rPr lang="ru-RU" sz="2800" b="1" dirty="0">
                <a:solidFill>
                  <a:srgbClr val="1C1C1C"/>
                </a:solidFill>
                <a:latin typeface="Involve SemiBold"/>
              </a:rPr>
              <a:t>кв. 2025 г.</a:t>
            </a:r>
            <a:endParaRPr dirty="0"/>
          </a:p>
        </p:txBody>
      </p:sp>
      <p:grpSp>
        <p:nvGrpSpPr>
          <p:cNvPr id="15" name="Группа 14"/>
          <p:cNvGrpSpPr/>
          <p:nvPr/>
        </p:nvGrpSpPr>
        <p:grpSpPr bwMode="auto">
          <a:xfrm>
            <a:off x="348702" y="3890739"/>
            <a:ext cx="2302134" cy="2661194"/>
            <a:chOff x="4322678" y="1658563"/>
            <a:chExt cx="3706879" cy="4285036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олилиния 32"/>
            <p:cNvSpPr/>
            <p:nvPr/>
          </p:nvSpPr>
          <p:spPr bwMode="auto">
            <a:xfrm>
              <a:off x="4322679" y="1658563"/>
              <a:ext cx="2777874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 extrusionOk="0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564338" y="4837862"/>
            <a:ext cx="1870860" cy="1342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ru-RU" sz="1600">
                <a:solidFill>
                  <a:schemeClr val="bg1"/>
                </a:solidFill>
                <a:latin typeface="Involve"/>
              </a:rPr>
              <a:t>Ожидается медленное восстановление активности рынка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348702" y="4019565"/>
            <a:ext cx="2302134" cy="5398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ru-RU" sz="2800" b="1">
                <a:solidFill>
                  <a:schemeClr val="bg1"/>
                </a:solidFill>
                <a:latin typeface="Involve SemiBold"/>
              </a:rPr>
              <a:t>2025 г.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7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Доля нежилых помещений в стройке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110158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Доля строящихся нежилых объектов в ЕИСЖС, %</a:t>
            </a:r>
            <a:endParaRPr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338985" y="1799258"/>
          <a:ext cx="95112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338985" y="1799258"/>
            <a:ext cx="9516681" cy="44931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8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Продажи по ДДУ</a:t>
            </a:r>
            <a:endParaRPr/>
          </a:p>
        </p:txBody>
      </p:sp>
      <p:sp>
        <p:nvSpPr>
          <p:cNvPr id="17" name="object 18"/>
          <p:cNvSpPr txBox="1"/>
          <p:nvPr/>
        </p:nvSpPr>
        <p:spPr bwMode="auto">
          <a:xfrm>
            <a:off x="9925412" y="3956108"/>
            <a:ext cx="96754" cy="286617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sz="1750" spc="2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870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110158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>
                <a:solidFill>
                  <a:srgbClr val="1C1C1C"/>
                </a:solidFill>
                <a:latin typeface="Involve"/>
                <a:cs typeface="Verdana"/>
              </a:rPr>
              <a:t>Источники финансирования покупки новостроек по ДДУ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248856" y="6459600"/>
            <a:ext cx="60998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0" i="0" u="none" strike="noStrike" dirty="0">
                <a:solidFill>
                  <a:srgbClr val="151515"/>
                </a:solidFill>
                <a:latin typeface="system-ui"/>
              </a:rPr>
              <a:t>Источник: </a:t>
            </a:r>
            <a:r>
              <a:rPr lang="ru-RU" sz="1100" b="0" i="0" u="none" strike="noStrike" dirty="0" err="1" smtClean="0">
                <a:solidFill>
                  <a:srgbClr val="151515"/>
                </a:solidFill>
                <a:latin typeface="system-ui"/>
              </a:rPr>
              <a:t>Росреестр</a:t>
            </a:r>
            <a:r>
              <a:rPr lang="ru-RU" sz="1100" b="0" i="0" u="none" strike="noStrike" dirty="0" smtClean="0">
                <a:solidFill>
                  <a:srgbClr val="151515"/>
                </a:solidFill>
                <a:latin typeface="system-ui"/>
              </a:rPr>
              <a:t>, </a:t>
            </a:r>
            <a:r>
              <a:rPr lang="ru-RU" sz="1100" dirty="0" smtClean="0">
                <a:solidFill>
                  <a:srgbClr val="151515"/>
                </a:solidFill>
                <a:latin typeface="system-ui"/>
              </a:rPr>
              <a:t>ЦБ</a:t>
            </a:r>
            <a:r>
              <a:rPr lang="ru-RU" sz="1100" b="0" i="0" u="none" strike="noStrike" dirty="0" smtClean="0">
                <a:solidFill>
                  <a:srgbClr val="151515"/>
                </a:solidFill>
                <a:latin typeface="system-ui"/>
              </a:rPr>
              <a:t> </a:t>
            </a:r>
            <a:r>
              <a:rPr lang="ru-RU" sz="1100" b="0" i="0" u="none" strike="noStrike" dirty="0">
                <a:solidFill>
                  <a:srgbClr val="151515"/>
                </a:solidFill>
                <a:latin typeface="system-ui"/>
              </a:rPr>
              <a:t>и ЕРЗ-опрос застройщиков</a:t>
            </a:r>
            <a:endParaRPr lang="ru-RU" sz="11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08358794"/>
              </p:ext>
            </p:extLst>
          </p:nvPr>
        </p:nvGraphicFramePr>
        <p:xfrm>
          <a:off x="1340400" y="1799258"/>
          <a:ext cx="95112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400" y="1799258"/>
            <a:ext cx="9510584" cy="4493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11328400" y="235827"/>
            <a:ext cx="514898" cy="373615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846D0F84-820A-EC40-8A18-9955E8336641}" type="slidenum">
              <a:rPr lang="ru-RU" sz="1600">
                <a:solidFill>
                  <a:srgbClr val="393939"/>
                </a:solidFill>
                <a:latin typeface="Involve"/>
                <a:ea typeface="Inter"/>
                <a:cs typeface="Inter"/>
              </a:rPr>
              <a:t>9</a:t>
            </a:fld>
            <a:endParaRPr lang="ru-RU" sz="1600">
              <a:solidFill>
                <a:srgbClr val="393939"/>
              </a:solidFill>
              <a:latin typeface="Involve"/>
              <a:ea typeface="Inter"/>
              <a:cs typeface="Inter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48702" y="754409"/>
            <a:ext cx="11494596" cy="0"/>
          </a:xfrm>
          <a:prstGeom prst="line">
            <a:avLst/>
          </a:prstGeom>
          <a:ln w="9525">
            <a:solidFill>
              <a:srgbClr val="39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/>
        </p:blipFill>
        <p:spPr bwMode="auto">
          <a:xfrm>
            <a:off x="9543508" y="249280"/>
            <a:ext cx="1660200" cy="346708"/>
          </a:xfrm>
          <a:prstGeom prst="rect">
            <a:avLst/>
          </a:prstGeom>
        </p:spPr>
      </p:pic>
      <p:sp>
        <p:nvSpPr>
          <p:cNvPr id="22" name="Текст"/>
          <p:cNvSpPr txBox="1"/>
          <p:nvPr/>
        </p:nvSpPr>
        <p:spPr bwMode="auto">
          <a:xfrm>
            <a:off x="348702" y="306064"/>
            <a:ext cx="6486207" cy="233140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defPPr>
              <a:defRPr lang="ru-RU"/>
            </a:defPPr>
            <a:lvl1pPr>
              <a:lnSpc>
                <a:spcPct val="90000"/>
              </a:lnSpc>
              <a:defRPr sz="1600">
                <a:solidFill>
                  <a:srgbClr val="393939"/>
                </a:solidFill>
                <a:latin typeface="Involve"/>
                <a:ea typeface="Inter"/>
                <a:cs typeface="Inter"/>
              </a:defRPr>
            </a:lvl1pPr>
            <a:lvl2pPr marL="742950" indent="-285750">
              <a:defRPr>
                <a:latin typeface="Calibri"/>
                <a:cs typeface="Arial"/>
              </a:defRPr>
            </a:lvl2pPr>
            <a:lvl3pPr marL="1143000" indent="-228600">
              <a:defRPr>
                <a:latin typeface="Calibri"/>
                <a:cs typeface="Arial"/>
              </a:defRPr>
            </a:lvl3pPr>
            <a:lvl4pPr marL="1600200" indent="-228600">
              <a:defRPr>
                <a:latin typeface="Calibri"/>
                <a:cs typeface="Arial"/>
              </a:defRPr>
            </a:lvl4pPr>
            <a:lvl5pPr marL="2057400" indent="-228600">
              <a:defRPr>
                <a:latin typeface="Calibri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latin typeface="Calibri"/>
                <a:cs typeface="Arial"/>
              </a:defRPr>
            </a:lvl9pPr>
          </a:lstStyle>
          <a:p>
            <a:pPr>
              <a:defRPr/>
            </a:pPr>
            <a:r>
              <a:rPr lang="ru-RU"/>
              <a:t>Проектное финансирование и счета эскроу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346683" y="969614"/>
            <a:ext cx="11494595" cy="5582319"/>
          </a:xfrm>
          <a:prstGeom prst="roundRect">
            <a:avLst>
              <a:gd name="adj" fmla="val 31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object 8"/>
          <p:cNvSpPr txBox="1"/>
          <p:nvPr/>
        </p:nvSpPr>
        <p:spPr bwMode="auto">
          <a:xfrm>
            <a:off x="348702" y="1081583"/>
            <a:ext cx="11494596" cy="517958"/>
          </a:xfrm>
          <a:prstGeom prst="rect">
            <a:avLst/>
          </a:prstGeom>
        </p:spPr>
        <p:txBody>
          <a:bodyPr vert="horz" wrap="square" lIns="36000" tIns="11430" rIns="36000" bIns="36000" rtlCol="0" anchor="ctr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  <a:defRPr/>
            </a:pPr>
            <a:r>
              <a:rPr lang="ru-RU" sz="2300" b="1" dirty="0">
                <a:solidFill>
                  <a:srgbClr val="1C1C1C"/>
                </a:solidFill>
                <a:latin typeface="Involve"/>
                <a:cs typeface="Verdana"/>
              </a:rPr>
              <a:t>Доля реализованного жилья в завершенных проектах</a:t>
            </a:r>
            <a:endParaRPr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71090172"/>
              </p:ext>
            </p:extLst>
          </p:nvPr>
        </p:nvGraphicFramePr>
        <p:xfrm>
          <a:off x="1450927" y="1843320"/>
          <a:ext cx="9291600" cy="440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50927" y="1843320"/>
            <a:ext cx="9291109" cy="4407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1523</Words>
  <Application>Microsoft Office PowerPoint</Application>
  <DocSecurity>0</DocSecurity>
  <PresentationFormat>Широкоэкранный</PresentationFormat>
  <Paragraphs>615</Paragraphs>
  <Slides>33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Commissioner</vt:lpstr>
      <vt:lpstr>Consolas</vt:lpstr>
      <vt:lpstr>Inter</vt:lpstr>
      <vt:lpstr>Involve</vt:lpstr>
      <vt:lpstr>Involve SemiBold</vt:lpstr>
      <vt:lpstr>system-ui</vt:lpstr>
      <vt:lpstr>Times New Roman</vt:lpstr>
      <vt:lpstr>Verdana</vt:lpstr>
      <vt:lpstr>Тема Office</vt:lpstr>
      <vt:lpstr>Аналитика рынка недвижимости.  Май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subject/>
  <dc:creator>Виктория Товарова</dc:creator>
  <cp:keywords/>
  <dc:description/>
  <cp:lastModifiedBy>Виталий Лапшин</cp:lastModifiedBy>
  <cp:revision>211</cp:revision>
  <dcterms:created xsi:type="dcterms:W3CDTF">2025-02-14T10:11:00Z</dcterms:created>
  <dcterms:modified xsi:type="dcterms:W3CDTF">2025-05-20T10:55:32Z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BCFAB6179D7C447E8683962307C1BD27_13</vt:lpwstr>
  </property>
  <property fmtid="{D5CDD505-2E9C-101B-9397-08002B2CF9AE}" pid="3" name="KSOProductBuildVer">
    <vt:lpwstr>2057-12.2.0.20796</vt:lpwstr>
  </property>
</Properties>
</file>