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IBM Plex Sans Medium" panose="020B0603050203000203" pitchFamily="34" charset="0"/>
      <p:regular r:id="rId11"/>
    </p:embeddedFont>
    <p:embeddedFont>
      <p:font typeface="Roboto" panose="02000000000000000000" pitchFamily="2" charset="0"/>
      <p:regular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0" d="100"/>
          <a:sy n="50" d="100"/>
        </p:scale>
        <p:origin x="54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0F9A9-36DD-B04F-AFA5-23749EC52B99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6418F-D77F-804A-8171-7976B4FBE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42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155746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Актуальные проблемы управления коттеджными поселками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622244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 России существуют вертикальная и горизонтальная застройка. Управление МКД регулируется Жилищным кодексом. Управление СНТ – отдельным законом. Управление коттеджными поселками не регламентируется.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3261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Проблема отсутствия регулирования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84548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84B51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5" name="Text 2"/>
          <p:cNvSpPr/>
          <p:nvPr/>
        </p:nvSpPr>
        <p:spPr>
          <a:xfrm>
            <a:off x="878860" y="388798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3845481"/>
            <a:ext cx="284166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Отсутствие гарантий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4335899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Нет гарантий пользования инфраструктурой.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384548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84B51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9" name="Text 6"/>
          <p:cNvSpPr/>
          <p:nvPr/>
        </p:nvSpPr>
        <p:spPr>
          <a:xfrm>
            <a:off x="4770537" y="388798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38454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Конфликты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4335899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Конфликты о качестве и стоимости услуг.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54366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84B51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3" name="Text 10"/>
          <p:cNvSpPr/>
          <p:nvPr/>
        </p:nvSpPr>
        <p:spPr>
          <a:xfrm>
            <a:off x="878860" y="558617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543669"/>
            <a:ext cx="325683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Договорные отношения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603408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Отношения строятся на договорах.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620839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Опыт управления МКД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345209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Правовое регулирование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 РФ успешно развивается управление вертикальной застройкой.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Правовая база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Есть правовые гарантии для собственников и обслуживающих организаций.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Самостоятельность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39685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Граждане могут самостоятельно управлять МКД.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7499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Два пути развития законодательства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632716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38595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Развитие 217-ФЗ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4349948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Об организации СНТ.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993600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5220414"/>
            <a:ext cx="292893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Развитие ЖК и ГрадК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5710833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Жилищного кодекса и Градостроительного кодекса.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49174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Введение термина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540681"/>
            <a:ext cx="3664863" cy="1162288"/>
          </a:xfrm>
          <a:prstGeom prst="roundRect">
            <a:avLst>
              <a:gd name="adj" fmla="val 2927"/>
            </a:avLst>
          </a:prstGeom>
          <a:solidFill>
            <a:srgbClr val="484B51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5" name="Text 2"/>
          <p:cNvSpPr/>
          <p:nvPr/>
        </p:nvSpPr>
        <p:spPr>
          <a:xfrm>
            <a:off x="1020604" y="3767495"/>
            <a:ext cx="32112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Коттеджный поселок (КП)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4685467" y="3540681"/>
            <a:ext cx="3664863" cy="1162288"/>
          </a:xfrm>
          <a:prstGeom prst="roundRect">
            <a:avLst>
              <a:gd name="adj" fmla="val 2927"/>
            </a:avLst>
          </a:prstGeom>
          <a:solidFill>
            <a:srgbClr val="484B51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7" name="Text 4"/>
          <p:cNvSpPr/>
          <p:nvPr/>
        </p:nvSpPr>
        <p:spPr>
          <a:xfrm>
            <a:off x="4912281" y="3767495"/>
            <a:ext cx="32112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Малоэтажный ЖК (МЖК)</a:t>
            </a:r>
            <a:endParaRPr lang="en-US" sz="2200" dirty="0"/>
          </a:p>
        </p:txBody>
      </p:sp>
      <p:sp>
        <p:nvSpPr>
          <p:cNvPr id="8" name="Shape 5"/>
          <p:cNvSpPr/>
          <p:nvPr/>
        </p:nvSpPr>
        <p:spPr>
          <a:xfrm>
            <a:off x="793790" y="4929783"/>
            <a:ext cx="7556421" cy="807958"/>
          </a:xfrm>
          <a:prstGeom prst="roundRect">
            <a:avLst>
              <a:gd name="adj" fmla="val 4211"/>
            </a:avLst>
          </a:prstGeom>
          <a:solidFill>
            <a:srgbClr val="484B51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9" name="Text 6"/>
          <p:cNvSpPr/>
          <p:nvPr/>
        </p:nvSpPr>
        <p:spPr>
          <a:xfrm>
            <a:off x="1020604" y="5156597"/>
            <a:ext cx="381904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Коттеджное поселение (КП)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644985"/>
            <a:ext cx="641877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Корректировка 217-ФЗ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69392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Новая правовая форма «МЖК». Обе формы – 2 уровень ТСН. Регулируются сложившейся практикой. Правовая определенность для всех.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467689"/>
            <a:ext cx="1283017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Уточнения в ЖК и Градостроительном Кодексе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009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Ввести понятие МЖК или КП.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07229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Право муниципалитетам устанавливать границы МЖК.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51449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Контроль организации ТСЖ, МЖК, УК.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95669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Убрать запрет на организацию ТСЖ.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39888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Распространить нормы ЖК на МЖК.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322742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Вывод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27636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Оба предложения могут существовать и развиваться. Предоставляя правовые гарантии участникам правоотношений.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211</Words>
  <Application>Microsoft Office PowerPoint</Application>
  <PresentationFormat>Произвольный</PresentationFormat>
  <Paragraphs>46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Aptos</vt:lpstr>
      <vt:lpstr>Arial</vt:lpstr>
      <vt:lpstr>Roboto</vt:lpstr>
      <vt:lpstr>IBM Plex Sans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Анисимов Кирилл Алексеевич</cp:lastModifiedBy>
  <cp:revision>3</cp:revision>
  <dcterms:created xsi:type="dcterms:W3CDTF">2025-03-11T11:55:15Z</dcterms:created>
  <dcterms:modified xsi:type="dcterms:W3CDTF">2025-03-11T19:03:25Z</dcterms:modified>
</cp:coreProperties>
</file>