
<file path=[Content_Types].xml><?xml version="1.0" encoding="utf-8"?>
<Types xmlns="http://schemas.openxmlformats.org/package/2006/content-types">
  <Default Extension="png" ContentType="image/png"/>
  <Default Extension="9n1lb7aaaabkleqvqdacyfsj1ndrl5aaaaaelftksuqmcc" ContentType="image/9n1lb7aaaabkleqvqdacyfsj1ndrl5aaaaaelftksuqmcc"/>
  <Default Extension="jpeg" ContentType="image/jpeg"/>
  <Default Extension="rels" ContentType="application/vnd.openxmlformats-package.relationships+xml"/>
  <Default Extension="xml" ContentType="application/xml"/>
  <Default Extension="w5wcusaaaagsurbvama48mipufkdiuaaaaasuvork5cyii=" ContentType="image/w5wcusaaaagsurbvama48mipufkdiuaaaaasuvork5cyii="/>
  <Default Extension="rc4gzqaaaazjrefuawaeylk9fub+gaaaaabjru5erkjggg==" ContentType="image/rc4gzqaaaazjrefuawaeylk9fub+gaaaaabjru5erkjggg=="/>
  <Default Extension="jbrnrwaaaazjrefuawd+o049pxfhwqaaaabjru5erkjggg==" ContentType="image/jbrnrwaaaazjrefuawd+o049pxfhwqaaaabjru5erkjggg=="/>
  <Default Extension="lyd+caaaaazjrefuawc335s9es9wgaaaaabjru5erkjggg==" ContentType="image/lyd+caaaaazjrefuawc335s9es9wgaaaaabjru5erkjggg=="/>
  <Default Extension="8kjfiiaaaagsurbvamamnkyy4bezboaaaaasuvork5cyii=" ContentType="image/8kjfiiaaaagsurbvamamnkyy4bezboaaaaasuvork5cyii="/>
  <Default Extension="wpx7nuaaaagsurbvamapdfbpediwm4aaaaasuvork5cyii=" ContentType="image/wpx7nuaaaagsurbvamapdfbpediwm4aaaaasuvork5cyii="/>
  <Default Extension="rn9qaaaazjrefuawdymzzbcbmq8aaaaabjru5erkjggg==" ContentType="image/rn9qaaaazjrefuawdymzzbcbmq8aaaaabjru5erkjggg==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6"/>
  </p:notes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7556163" cy="9875838"/>
  <p:notesSz cx="9875838" cy="1755616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E7B1C44-2490-4039-8D0A-0C11CB3EBA22}">
          <p14:sldIdLst>
            <p14:sldId id="270"/>
            <p14:sldId id="256"/>
          </p14:sldIdLst>
        </p14:section>
        <p14:section name="Раздел без заголовка" id="{EBBA53A2-A622-4C20-8A2F-FD7BFA2D0359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75" d="100"/>
          <a:sy n="75" d="100"/>
        </p:scale>
        <p:origin x="44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02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6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521" y="1616255"/>
            <a:ext cx="13167122" cy="3438255"/>
          </a:xfrm>
        </p:spPr>
        <p:txBody>
          <a:bodyPr anchor="b"/>
          <a:lstStyle>
            <a:lvl1pPr algn="ctr">
              <a:defRPr sz="86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21" y="5187102"/>
            <a:ext cx="13167122" cy="2384374"/>
          </a:xfrm>
        </p:spPr>
        <p:txBody>
          <a:bodyPr/>
          <a:lstStyle>
            <a:lvl1pPr marL="0" indent="0" algn="ctr">
              <a:buNone/>
              <a:defRPr sz="3456"/>
            </a:lvl1pPr>
            <a:lvl2pPr marL="658368" indent="0" algn="ctr">
              <a:buNone/>
              <a:defRPr sz="2880"/>
            </a:lvl2pPr>
            <a:lvl3pPr marL="1316736" indent="0" algn="ctr">
              <a:buNone/>
              <a:defRPr sz="2592"/>
            </a:lvl3pPr>
            <a:lvl4pPr marL="1975104" indent="0" algn="ctr">
              <a:buNone/>
              <a:defRPr sz="2304"/>
            </a:lvl4pPr>
            <a:lvl5pPr marL="2633472" indent="0" algn="ctr">
              <a:buNone/>
              <a:defRPr sz="2304"/>
            </a:lvl5pPr>
            <a:lvl6pPr marL="3291840" indent="0" algn="ctr">
              <a:buNone/>
              <a:defRPr sz="2304"/>
            </a:lvl6pPr>
            <a:lvl7pPr marL="3950208" indent="0" algn="ctr">
              <a:buNone/>
              <a:defRPr sz="2304"/>
            </a:lvl7pPr>
            <a:lvl8pPr marL="4608576" indent="0" algn="ctr">
              <a:buNone/>
              <a:defRPr sz="2304"/>
            </a:lvl8pPr>
            <a:lvl9pPr marL="5266944" indent="0" algn="ctr">
              <a:buNone/>
              <a:defRPr sz="230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1125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407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63629" y="525797"/>
            <a:ext cx="3785548" cy="836931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986" y="525797"/>
            <a:ext cx="11137191" cy="836931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944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21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1677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42" y="2462102"/>
            <a:ext cx="15142191" cy="4108074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842" y="6609040"/>
            <a:ext cx="15142191" cy="2160339"/>
          </a:xfrm>
        </p:spPr>
        <p:txBody>
          <a:bodyPr/>
          <a:lstStyle>
            <a:lvl1pPr marL="0" indent="0">
              <a:buNone/>
              <a:defRPr sz="3456">
                <a:solidFill>
                  <a:schemeClr val="tx1">
                    <a:tint val="75000"/>
                  </a:schemeClr>
                </a:solidFill>
              </a:defRPr>
            </a:lvl1pPr>
            <a:lvl2pPr marL="658368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316736" indent="0">
              <a:buNone/>
              <a:defRPr sz="2592">
                <a:solidFill>
                  <a:schemeClr val="tx1">
                    <a:tint val="75000"/>
                  </a:schemeClr>
                </a:solidFill>
              </a:defRPr>
            </a:lvl3pPr>
            <a:lvl4pPr marL="1975104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4pPr>
            <a:lvl5pPr marL="2633472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5pPr>
            <a:lvl6pPr marL="329184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6pPr>
            <a:lvl7pPr marL="3950208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7pPr>
            <a:lvl8pPr marL="460857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8pPr>
            <a:lvl9pPr marL="5266944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55161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986" y="2628985"/>
            <a:ext cx="7461369" cy="62661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7808" y="2628985"/>
            <a:ext cx="7461369" cy="62661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638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273" y="525798"/>
            <a:ext cx="15142191" cy="19088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9274" y="2420953"/>
            <a:ext cx="7427079" cy="118647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368" indent="0">
              <a:buNone/>
              <a:defRPr sz="2880" b="1"/>
            </a:lvl2pPr>
            <a:lvl3pPr marL="1316736" indent="0">
              <a:buNone/>
              <a:defRPr sz="2592" b="1"/>
            </a:lvl3pPr>
            <a:lvl4pPr marL="1975104" indent="0">
              <a:buNone/>
              <a:defRPr sz="2304" b="1"/>
            </a:lvl4pPr>
            <a:lvl5pPr marL="2633472" indent="0">
              <a:buNone/>
              <a:defRPr sz="2304" b="1"/>
            </a:lvl5pPr>
            <a:lvl6pPr marL="3291840" indent="0">
              <a:buNone/>
              <a:defRPr sz="2304" b="1"/>
            </a:lvl6pPr>
            <a:lvl7pPr marL="3950208" indent="0">
              <a:buNone/>
              <a:defRPr sz="2304" b="1"/>
            </a:lvl7pPr>
            <a:lvl8pPr marL="4608576" indent="0">
              <a:buNone/>
              <a:defRPr sz="2304" b="1"/>
            </a:lvl8pPr>
            <a:lvl9pPr marL="5266944" indent="0">
              <a:buNone/>
              <a:defRPr sz="230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9274" y="3607424"/>
            <a:ext cx="7427079" cy="53059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7807" y="2420953"/>
            <a:ext cx="7463656" cy="118647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368" indent="0">
              <a:buNone/>
              <a:defRPr sz="2880" b="1"/>
            </a:lvl2pPr>
            <a:lvl3pPr marL="1316736" indent="0">
              <a:buNone/>
              <a:defRPr sz="2592" b="1"/>
            </a:lvl3pPr>
            <a:lvl4pPr marL="1975104" indent="0">
              <a:buNone/>
              <a:defRPr sz="2304" b="1"/>
            </a:lvl4pPr>
            <a:lvl5pPr marL="2633472" indent="0">
              <a:buNone/>
              <a:defRPr sz="2304" b="1"/>
            </a:lvl5pPr>
            <a:lvl6pPr marL="3291840" indent="0">
              <a:buNone/>
              <a:defRPr sz="2304" b="1"/>
            </a:lvl6pPr>
            <a:lvl7pPr marL="3950208" indent="0">
              <a:buNone/>
              <a:defRPr sz="2304" b="1"/>
            </a:lvl7pPr>
            <a:lvl8pPr marL="4608576" indent="0">
              <a:buNone/>
              <a:defRPr sz="2304" b="1"/>
            </a:lvl8pPr>
            <a:lvl9pPr marL="5266944" indent="0">
              <a:buNone/>
              <a:defRPr sz="230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87807" y="3607424"/>
            <a:ext cx="7463656" cy="53059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0492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56348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3359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274" y="658389"/>
            <a:ext cx="5662319" cy="2304362"/>
          </a:xfrm>
        </p:spPr>
        <p:txBody>
          <a:bodyPr anchor="b"/>
          <a:lstStyle>
            <a:lvl1pPr>
              <a:defRPr sz="460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3656" y="1421938"/>
            <a:ext cx="8887808" cy="7018246"/>
          </a:xfrm>
        </p:spPr>
        <p:txBody>
          <a:bodyPr/>
          <a:lstStyle>
            <a:lvl1pPr>
              <a:defRPr sz="4608"/>
            </a:lvl1pPr>
            <a:lvl2pPr>
              <a:defRPr sz="4032"/>
            </a:lvl2pPr>
            <a:lvl3pPr>
              <a:defRPr sz="3456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274" y="2962752"/>
            <a:ext cx="5662319" cy="5488863"/>
          </a:xfrm>
        </p:spPr>
        <p:txBody>
          <a:bodyPr/>
          <a:lstStyle>
            <a:lvl1pPr marL="0" indent="0">
              <a:buNone/>
              <a:defRPr sz="2304"/>
            </a:lvl1pPr>
            <a:lvl2pPr marL="658368" indent="0">
              <a:buNone/>
              <a:defRPr sz="2016"/>
            </a:lvl2pPr>
            <a:lvl3pPr marL="1316736" indent="0">
              <a:buNone/>
              <a:defRPr sz="1728"/>
            </a:lvl3pPr>
            <a:lvl4pPr marL="1975104" indent="0">
              <a:buNone/>
              <a:defRPr sz="1440"/>
            </a:lvl4pPr>
            <a:lvl5pPr marL="2633472" indent="0">
              <a:buNone/>
              <a:defRPr sz="1440"/>
            </a:lvl5pPr>
            <a:lvl6pPr marL="3291840" indent="0">
              <a:buNone/>
              <a:defRPr sz="1440"/>
            </a:lvl6pPr>
            <a:lvl7pPr marL="3950208" indent="0">
              <a:buNone/>
              <a:defRPr sz="1440"/>
            </a:lvl7pPr>
            <a:lvl8pPr marL="4608576" indent="0">
              <a:buNone/>
              <a:defRPr sz="1440"/>
            </a:lvl8pPr>
            <a:lvl9pPr marL="5266944" indent="0">
              <a:buNone/>
              <a:defRPr sz="144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2420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274" y="658389"/>
            <a:ext cx="5662319" cy="2304362"/>
          </a:xfrm>
        </p:spPr>
        <p:txBody>
          <a:bodyPr anchor="b"/>
          <a:lstStyle>
            <a:lvl1pPr>
              <a:defRPr sz="460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63656" y="1421938"/>
            <a:ext cx="8887808" cy="7018246"/>
          </a:xfrm>
        </p:spPr>
        <p:txBody>
          <a:bodyPr anchor="t"/>
          <a:lstStyle>
            <a:lvl1pPr marL="0" indent="0">
              <a:buNone/>
              <a:defRPr sz="4608"/>
            </a:lvl1pPr>
            <a:lvl2pPr marL="658368" indent="0">
              <a:buNone/>
              <a:defRPr sz="4032"/>
            </a:lvl2pPr>
            <a:lvl3pPr marL="1316736" indent="0">
              <a:buNone/>
              <a:defRPr sz="3456"/>
            </a:lvl3pPr>
            <a:lvl4pPr marL="1975104" indent="0">
              <a:buNone/>
              <a:defRPr sz="2880"/>
            </a:lvl4pPr>
            <a:lvl5pPr marL="2633472" indent="0">
              <a:buNone/>
              <a:defRPr sz="2880"/>
            </a:lvl5pPr>
            <a:lvl6pPr marL="3291840" indent="0">
              <a:buNone/>
              <a:defRPr sz="2880"/>
            </a:lvl6pPr>
            <a:lvl7pPr marL="3950208" indent="0">
              <a:buNone/>
              <a:defRPr sz="2880"/>
            </a:lvl7pPr>
            <a:lvl8pPr marL="4608576" indent="0">
              <a:buNone/>
              <a:defRPr sz="2880"/>
            </a:lvl8pPr>
            <a:lvl9pPr marL="5266944" indent="0">
              <a:buNone/>
              <a:defRPr sz="288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274" y="2962752"/>
            <a:ext cx="5662319" cy="5488863"/>
          </a:xfrm>
        </p:spPr>
        <p:txBody>
          <a:bodyPr/>
          <a:lstStyle>
            <a:lvl1pPr marL="0" indent="0">
              <a:buNone/>
              <a:defRPr sz="2304"/>
            </a:lvl1pPr>
            <a:lvl2pPr marL="658368" indent="0">
              <a:buNone/>
              <a:defRPr sz="2016"/>
            </a:lvl2pPr>
            <a:lvl3pPr marL="1316736" indent="0">
              <a:buNone/>
              <a:defRPr sz="1728"/>
            </a:lvl3pPr>
            <a:lvl4pPr marL="1975104" indent="0">
              <a:buNone/>
              <a:defRPr sz="1440"/>
            </a:lvl4pPr>
            <a:lvl5pPr marL="2633472" indent="0">
              <a:buNone/>
              <a:defRPr sz="1440"/>
            </a:lvl5pPr>
            <a:lvl6pPr marL="3291840" indent="0">
              <a:buNone/>
              <a:defRPr sz="1440"/>
            </a:lvl6pPr>
            <a:lvl7pPr marL="3950208" indent="0">
              <a:buNone/>
              <a:defRPr sz="1440"/>
            </a:lvl7pPr>
            <a:lvl8pPr marL="4608576" indent="0">
              <a:buNone/>
              <a:defRPr sz="1440"/>
            </a:lvl8pPr>
            <a:lvl9pPr marL="5266944" indent="0">
              <a:buNone/>
              <a:defRPr sz="144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404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6986" y="525798"/>
            <a:ext cx="15142191" cy="1908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986" y="2628985"/>
            <a:ext cx="15142191" cy="6266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6986" y="9153439"/>
            <a:ext cx="3950137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5479" y="9153439"/>
            <a:ext cx="5925205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399040" y="9153439"/>
            <a:ext cx="3950137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9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lvl1pPr algn="l" defTabSz="1316736" rtl="0" eaLnBrk="1" latinLnBrk="0" hangingPunct="1">
        <a:lnSpc>
          <a:spcPct val="90000"/>
        </a:lnSpc>
        <a:spcBef>
          <a:spcPct val="0"/>
        </a:spcBef>
        <a:buNone/>
        <a:defRPr sz="63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84" indent="-329184" algn="l" defTabSz="1316736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1pPr>
      <a:lvl2pPr marL="98755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428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656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1024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939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76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612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73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510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472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84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5020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857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94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rn9qaaaazjrefuawdymzzbcbmq8aaaaabjru5erkjggg==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gipformat@yandex.r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rc4gzqaaaazjrefuawaeylk9fub+gaaaaabjru5erkjggg=="/><Relationship Id="rId3" Type="http://schemas.openxmlformats.org/officeDocument/2006/relationships/image" Target="../media/image5.jpg"/><Relationship Id="rId7" Type="http://schemas.openxmlformats.org/officeDocument/2006/relationships/image" Target="../media/image9.jbrnrwaaaazjrefuawd+o049pxfhwqaaaabjru5erkjggg==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9n1lb7aaaabkleqvqdacyfsj1ndrl5aaaaaelftksuqmcc"/><Relationship Id="rId5" Type="http://schemas.openxmlformats.org/officeDocument/2006/relationships/image" Target="../media/image7.w5wcusaaaagsurbvama48mipufkdiuaaaaasuvork5cyii="/><Relationship Id="rId4" Type="http://schemas.openxmlformats.org/officeDocument/2006/relationships/image" Target="../media/image6.rn9qaaaazjrefuawdymzzbcbmq8aaaaabjru5erkjggg==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6.rn9qaaaazjrefuawdymzzbcbmq8aaaaabjru5erkjggg=="/><Relationship Id="rId7" Type="http://schemas.openxmlformats.org/officeDocument/2006/relationships/image" Target="../media/image16.8kjfiiaaaagsurbvamamnkyy4bezboaaaaasuvork5cyii=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wpx7nuaaaagsurbvamapdfbpediwm4aaaaasuvork5cyii="/><Relationship Id="rId5" Type="http://schemas.openxmlformats.org/officeDocument/2006/relationships/image" Target="../media/image14.lyd+caaaaazjrefuawc335s9es9wgaaaaabjru5erkjggg=="/><Relationship Id="rId4" Type="http://schemas.openxmlformats.org/officeDocument/2006/relationships/image" Target="../media/image10.rc4gzqaaaazjrefuawaeylk9fub+gaaaaabjru5erkjggg==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9" y="333755"/>
            <a:ext cx="9260192" cy="9260192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 rot="5400000" flipV="1">
            <a:off x="2465619" y="2237547"/>
            <a:ext cx="9260192" cy="54526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 bwMode="ltGray">
          <a:xfrm>
            <a:off x="6823652" y="1271153"/>
            <a:ext cx="10259568" cy="6605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23652" y="2077393"/>
            <a:ext cx="10259568" cy="11550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13015356" y="251387"/>
            <a:ext cx="4053693" cy="14719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3200" dirty="0" smtClean="0">
                <a:solidFill>
                  <a:srgbClr val="404040"/>
                </a:solidFill>
                <a:latin typeface="Century Gothic" panose="020B0502020202020204" pitchFamily="34" charset="0"/>
                <a:cs typeface="Arial" pitchFamily="34" charset="-120"/>
              </a:rPr>
              <a:t>О компании: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045834" y="1439886"/>
            <a:ext cx="5969522" cy="3658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Мы реализовываем проекты под ключ 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21" name="Text 1"/>
          <p:cNvSpPr/>
          <p:nvPr/>
        </p:nvSpPr>
        <p:spPr>
          <a:xfrm>
            <a:off x="7045835" y="2224230"/>
            <a:ext cx="7323308" cy="9591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От планировки межевани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я территории до подготовки рабочей документации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ltGray">
          <a:xfrm>
            <a:off x="6823652" y="3391682"/>
            <a:ext cx="10259568" cy="6605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809481" y="4132896"/>
            <a:ext cx="10259568" cy="19055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33" name="Text 1"/>
          <p:cNvSpPr/>
          <p:nvPr/>
        </p:nvSpPr>
        <p:spPr>
          <a:xfrm>
            <a:off x="7045834" y="4344760"/>
            <a:ext cx="10037386" cy="13159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Проекты планировки межевания 31</a:t>
            </a:r>
            <a:r>
              <a:rPr lang="ru-RU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общей площадью 244 гектара</a:t>
            </a:r>
            <a:b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</a:b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Спроектировано 124 проекта </a:t>
            </a:r>
            <a:r>
              <a:rPr lang="ru-RU" sz="1600" dirty="0" smtClean="0">
                <a:latin typeface="Century Gothic" panose="020B0502020202020204" pitchFamily="34" charset="0"/>
              </a:rPr>
              <a:t> общей площадью более 1,5 миллиона м2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</a:b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В портфолио имеем жилье, школы, детские сады, производственные здания, студенческие кампусы,  социальные объекты </a:t>
            </a:r>
          </a:p>
          <a:p>
            <a:pPr marL="0" indent="0" algn="l">
              <a:lnSpc>
                <a:spcPct val="120000"/>
              </a:lnSpc>
              <a:buNone/>
            </a:pPr>
            <a:endParaRPr lang="ru-RU" sz="1600" dirty="0" smtClean="0">
              <a:solidFill>
                <a:srgbClr val="404040"/>
              </a:solidFill>
              <a:latin typeface="Century Gothic" panose="020B0502020202020204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808899" y="7112278"/>
            <a:ext cx="10259568" cy="11550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51" name="Text 1"/>
          <p:cNvSpPr/>
          <p:nvPr/>
        </p:nvSpPr>
        <p:spPr>
          <a:xfrm>
            <a:off x="6931844" y="7391974"/>
            <a:ext cx="9070156" cy="8753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</a:rPr>
              <a:t>Штат обеспечен всеми инженерами и 54 человека в офисе, 79 человек на удалено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</a:rPr>
              <a:t>Работаем с система заказчика индивидуально 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</a:rPr>
              <a:t> </a:t>
            </a:r>
          </a:p>
        </p:txBody>
      </p:sp>
      <p:sp>
        <p:nvSpPr>
          <p:cNvPr id="61" name="Text 1"/>
          <p:cNvSpPr/>
          <p:nvPr/>
        </p:nvSpPr>
        <p:spPr>
          <a:xfrm>
            <a:off x="7045834" y="3533373"/>
            <a:ext cx="5969522" cy="3658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b="1" dirty="0" smtClean="0">
                <a:latin typeface="Century Gothic" panose="020B0502020202020204" pitchFamily="34" charset="0"/>
              </a:rPr>
              <a:t>Нами реализовано: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0" name="Text 1"/>
          <p:cNvSpPr/>
          <p:nvPr/>
        </p:nvSpPr>
        <p:spPr>
          <a:xfrm>
            <a:off x="7045834" y="5660721"/>
            <a:ext cx="5969522" cy="3658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ltGray">
          <a:xfrm>
            <a:off x="6808899" y="6306249"/>
            <a:ext cx="10259568" cy="6605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17091" y="6389202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Наша команда: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6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8" grpId="0" animBg="1"/>
      <p:bldP spid="21" grpId="0" animBg="1"/>
      <p:bldP spid="27" grpId="0" animBg="1"/>
      <p:bldP spid="29" grpId="0" animBg="1"/>
      <p:bldP spid="33" grpId="0" animBg="1"/>
      <p:bldP spid="47" grpId="0" animBg="1"/>
      <p:bldP spid="51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20726" y="786384"/>
            <a:ext cx="6929366" cy="8412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Логистика и парковки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3" name="Image 0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86" y="3310850"/>
            <a:ext cx="777240" cy="7772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84206" y="3452582"/>
            <a:ext cx="457200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000" dirty="0">
                <a:solidFill>
                  <a:srgbClr val="7F7F7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8975367" y="3310850"/>
            <a:ext cx="363474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900" b="1" dirty="0" smtClean="0">
                <a:solidFill>
                  <a:srgbClr val="404040"/>
                </a:solidFill>
                <a:ea typeface="Roboto" pitchFamily="34" charset="-122"/>
                <a:cs typeface="Roboto" pitchFamily="34" charset="-120"/>
              </a:rPr>
              <a:t>Ядро</a:t>
            </a:r>
            <a:r>
              <a:rPr lang="ru-RU" sz="1900" b="1" dirty="0" smtClean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1900" b="1" dirty="0" smtClean="0">
                <a:solidFill>
                  <a:srgbClr val="404040"/>
                </a:solidFill>
                <a:ea typeface="Roboto" pitchFamily="34" charset="-122"/>
                <a:cs typeface="Roboto" pitchFamily="34" charset="-120"/>
              </a:rPr>
              <a:t>района</a:t>
            </a:r>
            <a:endParaRPr lang="en-US" sz="1900" b="1" dirty="0"/>
          </a:p>
        </p:txBody>
      </p:sp>
      <p:sp>
        <p:nvSpPr>
          <p:cNvPr id="6" name="Text 3"/>
          <p:cNvSpPr/>
          <p:nvPr/>
        </p:nvSpPr>
        <p:spPr>
          <a:xfrm>
            <a:off x="8975367" y="3676610"/>
            <a:ext cx="7339643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Оценка общей прибыли от клиента за всё время его взаимодействия.</a:t>
            </a:r>
            <a:endParaRPr lang="en-US" sz="1500" dirty="0"/>
          </a:p>
        </p:txBody>
      </p:sp>
      <p:pic>
        <p:nvPicPr>
          <p:cNvPr id="7" name="Image 1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268" y="4558043"/>
            <a:ext cx="777240" cy="77724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019288" y="4718063"/>
            <a:ext cx="457200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000" dirty="0">
                <a:solidFill>
                  <a:srgbClr val="7F7F7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sz="3000" dirty="0"/>
          </a:p>
        </p:txBody>
      </p:sp>
      <p:sp>
        <p:nvSpPr>
          <p:cNvPr id="10" name="Text 6"/>
          <p:cNvSpPr/>
          <p:nvPr/>
        </p:nvSpPr>
        <p:spPr>
          <a:xfrm>
            <a:off x="9010449" y="5006099"/>
            <a:ext cx="7339643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Фокус на долгосрочные отношения, а не на мгновенную прибыль.</a:t>
            </a:r>
            <a:endParaRPr lang="en-US" sz="1500" dirty="0"/>
          </a:p>
        </p:txBody>
      </p:sp>
      <p:pic>
        <p:nvPicPr>
          <p:cNvPr id="11" name="Image 2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268" y="5779008"/>
            <a:ext cx="777240" cy="77724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019288" y="5939028"/>
            <a:ext cx="457200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000" dirty="0">
                <a:solidFill>
                  <a:srgbClr val="7F7F7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sz="3000" dirty="0"/>
          </a:p>
        </p:txBody>
      </p:sp>
      <p:sp>
        <p:nvSpPr>
          <p:cNvPr id="13" name="Text 8"/>
          <p:cNvSpPr/>
          <p:nvPr/>
        </p:nvSpPr>
        <p:spPr>
          <a:xfrm>
            <a:off x="9010449" y="5779008"/>
            <a:ext cx="7339643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900" b="1" dirty="0" smtClean="0">
                <a:solidFill>
                  <a:srgbClr val="404040"/>
                </a:solidFill>
                <a:ea typeface="Roboto" pitchFamily="34" charset="-122"/>
                <a:cs typeface="Roboto" pitchFamily="34" charset="-120"/>
              </a:rPr>
              <a:t>Зеленые связи</a:t>
            </a:r>
            <a:endParaRPr lang="en-US" sz="1900" b="1" dirty="0"/>
          </a:p>
        </p:txBody>
      </p:sp>
      <p:sp>
        <p:nvSpPr>
          <p:cNvPr id="14" name="Text 9"/>
          <p:cNvSpPr/>
          <p:nvPr/>
        </p:nvSpPr>
        <p:spPr>
          <a:xfrm>
            <a:off x="9010449" y="6144768"/>
            <a:ext cx="7339643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Анализируйте поведение клиентов для улучшения сервиса.</a:t>
            </a:r>
            <a:endParaRPr lang="en-US" sz="1500" dirty="0"/>
          </a:p>
        </p:txBody>
      </p:sp>
      <p:pic>
        <p:nvPicPr>
          <p:cNvPr id="15" name="Image 3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268" y="6995160"/>
            <a:ext cx="777240" cy="77724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019288" y="7155180"/>
            <a:ext cx="457200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000" dirty="0">
                <a:solidFill>
                  <a:srgbClr val="7F7F7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</a:t>
            </a:r>
            <a:endParaRPr lang="en-US" sz="3000" dirty="0"/>
          </a:p>
        </p:txBody>
      </p:sp>
      <p:sp>
        <p:nvSpPr>
          <p:cNvPr id="17" name="Text 11"/>
          <p:cNvSpPr/>
          <p:nvPr/>
        </p:nvSpPr>
        <p:spPr>
          <a:xfrm>
            <a:off x="9010449" y="6995160"/>
            <a:ext cx="1854067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b="1" dirty="0" smtClean="0">
                <a:solidFill>
                  <a:srgbClr val="404040"/>
                </a:solidFill>
                <a:ea typeface="Roboto" pitchFamily="34" charset="-122"/>
                <a:cs typeface="Roboto" pitchFamily="34" charset="-120"/>
              </a:rPr>
              <a:t>Доступность</a:t>
            </a:r>
            <a:endParaRPr lang="en-US" b="1" dirty="0"/>
          </a:p>
        </p:txBody>
      </p:sp>
      <p:sp>
        <p:nvSpPr>
          <p:cNvPr id="18" name="Text 12"/>
          <p:cNvSpPr/>
          <p:nvPr/>
        </p:nvSpPr>
        <p:spPr>
          <a:xfrm>
            <a:off x="9010449" y="7360920"/>
            <a:ext cx="10030968" cy="265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Создавайте программы, повышающие удержание клиентов.</a:t>
            </a:r>
            <a:endParaRPr lang="en-US" sz="15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1" y="658368"/>
            <a:ext cx="7184136" cy="5120640"/>
          </a:xfrm>
          <a:prstGeom prst="rect">
            <a:avLst/>
          </a:prstGeom>
        </p:spPr>
      </p:pic>
      <p:sp>
        <p:nvSpPr>
          <p:cNvPr id="20" name="Text 2"/>
          <p:cNvSpPr/>
          <p:nvPr/>
        </p:nvSpPr>
        <p:spPr>
          <a:xfrm>
            <a:off x="9047146" y="4562856"/>
            <a:ext cx="363474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900" b="1" dirty="0" smtClean="0">
                <a:solidFill>
                  <a:srgbClr val="404040"/>
                </a:solidFill>
                <a:ea typeface="Roboto" pitchFamily="34" charset="-122"/>
              </a:rPr>
              <a:t>Общественные </a:t>
            </a:r>
            <a:r>
              <a:rPr lang="ru-RU" sz="1900" b="1" dirty="0" smtClean="0">
                <a:solidFill>
                  <a:srgbClr val="404040"/>
                </a:solidFill>
                <a:ea typeface="Roboto"/>
              </a:rPr>
              <a:t>функции</a:t>
            </a:r>
            <a:endParaRPr lang="en-US" sz="1900" b="1" dirty="0">
              <a:latin typeface="Roboto"/>
              <a:ea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1984228" y="1337755"/>
            <a:ext cx="4846320" cy="2258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984228" y="3941064"/>
            <a:ext cx="4846320" cy="2258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70980" y="1325880"/>
            <a:ext cx="4846320" cy="2258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11327638" y="365760"/>
            <a:ext cx="6159500" cy="11836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36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Флагманский проект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845300" y="1600200"/>
            <a:ext cx="45720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Принципы и их применение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845300" y="2514600"/>
            <a:ext cx="45720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Практическая реализация теоретических основ в цифрах.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12331700" y="1600200"/>
            <a:ext cx="45720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Достижение измеримых результатов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12331700" y="2514600"/>
            <a:ext cx="45720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Использование данных для анализа и оценки эффективности.</a:t>
            </a:r>
            <a:endParaRPr lang="en-US" sz="1500" dirty="0"/>
          </a:p>
        </p:txBody>
      </p:sp>
      <p:sp>
        <p:nvSpPr>
          <p:cNvPr id="10" name="Text 5"/>
          <p:cNvSpPr/>
          <p:nvPr/>
        </p:nvSpPr>
        <p:spPr>
          <a:xfrm>
            <a:off x="12331700" y="4343400"/>
            <a:ext cx="36703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Инновации в действии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12331700" y="4937760"/>
            <a:ext cx="4038600" cy="704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Применение новых методов для повышения производительности.</a:t>
            </a:r>
            <a:endParaRPr lang="en-US" sz="1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2" y="1257300"/>
            <a:ext cx="5867400" cy="5084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844" y="3941064"/>
            <a:ext cx="4846320" cy="5113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2" y="333755"/>
            <a:ext cx="9249632" cy="92496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rot="5400000" flipV="1">
            <a:off x="4008079" y="3676504"/>
            <a:ext cx="9260192" cy="25746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19754" y="6937265"/>
            <a:ext cx="8219089" cy="22111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841713" y="1937232"/>
            <a:ext cx="8197130" cy="22698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819755" y="4466565"/>
            <a:ext cx="8219088" cy="22111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9709076" y="333755"/>
            <a:ext cx="7148656" cy="16034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sz="3200" dirty="0" err="1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Мастер-план</a:t>
            </a:r>
            <a:r>
              <a:rPr lang="en-US" sz="3200" dirty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32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32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200" dirty="0" err="1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синхронная</a:t>
            </a:r>
            <a:r>
              <a:rPr lang="en-US" sz="32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200" dirty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работа </a:t>
            </a:r>
            <a:r>
              <a:rPr lang="en-US" sz="3200" dirty="0" err="1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всех</a:t>
            </a:r>
            <a:r>
              <a:rPr lang="en-US" sz="3200" dirty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32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механизмов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083128" y="2193756"/>
            <a:ext cx="5559552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Введение в новый проект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083128" y="3712184"/>
            <a:ext cx="6112060" cy="3861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Описание ключевых аспектов и целей нового проекта.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083128" y="4649445"/>
            <a:ext cx="5559552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Преимущества и выгоды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083128" y="5959936"/>
            <a:ext cx="536451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Подробности о преимуществах и выгодах для пользователей.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9083128" y="7086321"/>
            <a:ext cx="5559552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Следующие шаги и план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083128" y="8396812"/>
            <a:ext cx="536451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Представление плана действий и дальнейших шагов проекта.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083128" y="2905840"/>
            <a:ext cx="536451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Раннее вовлечение ВСЕХ ключевых игроков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083128" y="5301151"/>
            <a:ext cx="5234287" cy="7375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Общий язык и единое видение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9083127" y="7762977"/>
            <a:ext cx="6386193" cy="5160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 err="1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Устранение</a:t>
            </a: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разногласий</a:t>
            </a:r>
            <a:r>
              <a:rPr lang="en-US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на ранней стадии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9" y="333755"/>
            <a:ext cx="9260192" cy="9260192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 rot="5400000" flipV="1">
            <a:off x="2465619" y="2237547"/>
            <a:ext cx="9260192" cy="54526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 bwMode="ltGray">
          <a:xfrm>
            <a:off x="6823652" y="1271153"/>
            <a:ext cx="10259568" cy="6605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23652" y="2077393"/>
            <a:ext cx="10259568" cy="11550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13015356" y="251387"/>
            <a:ext cx="4053693" cy="14719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32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Интеграция в город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045834" y="1439886"/>
            <a:ext cx="5969522" cy="3658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Анализ существующей среды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21" name="Text 1"/>
          <p:cNvSpPr/>
          <p:nvPr/>
        </p:nvSpPr>
        <p:spPr>
          <a:xfrm>
            <a:off x="7045835" y="2224230"/>
            <a:ext cx="7323308" cy="9591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Изучение окружающей застройки, масштаба улиц, характера пространства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ltGray">
          <a:xfrm>
            <a:off x="6823652" y="3391682"/>
            <a:ext cx="10259568" cy="6605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823652" y="4197922"/>
            <a:ext cx="10259568" cy="11550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33" name="Text 1"/>
          <p:cNvSpPr/>
          <p:nvPr/>
        </p:nvSpPr>
        <p:spPr>
          <a:xfrm>
            <a:off x="7045835" y="4344760"/>
            <a:ext cx="6682040" cy="9455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Гармоничное сочетание нового и существующего, без резких контрастов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 bwMode="ltGray">
          <a:xfrm>
            <a:off x="6823652" y="5498654"/>
            <a:ext cx="10259568" cy="6605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823652" y="6304894"/>
            <a:ext cx="10259568" cy="11550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51" name="Text 1"/>
          <p:cNvSpPr/>
          <p:nvPr/>
        </p:nvSpPr>
        <p:spPr>
          <a:xfrm>
            <a:off x="7045835" y="6451731"/>
            <a:ext cx="6582766" cy="8753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Естественное включение человека в город, где новый район становится логичным продолжением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61" name="Text 1"/>
          <p:cNvSpPr/>
          <p:nvPr/>
        </p:nvSpPr>
        <p:spPr>
          <a:xfrm>
            <a:off x="7045834" y="3533373"/>
            <a:ext cx="5969522" cy="3658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</a:rPr>
              <a:t>Плавный переход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0" name="Text 1"/>
          <p:cNvSpPr/>
          <p:nvPr/>
        </p:nvSpPr>
        <p:spPr>
          <a:xfrm>
            <a:off x="7045834" y="5660721"/>
            <a:ext cx="5969522" cy="3658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</a:rPr>
              <a:t>Цель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8" grpId="0" animBg="1"/>
      <p:bldP spid="21" grpId="0" animBg="1"/>
      <p:bldP spid="27" grpId="0" animBg="1"/>
      <p:bldP spid="29" grpId="0" animBg="1"/>
      <p:bldP spid="33" grpId="0" animBg="1"/>
      <p:bldP spid="45" grpId="0" animBg="1"/>
      <p:bldP spid="47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4867" y="963345"/>
            <a:ext cx="10501269" cy="1010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54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Спасибо за внимание!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17" name="Text 8"/>
          <p:cNvSpPr/>
          <p:nvPr/>
        </p:nvSpPr>
        <p:spPr>
          <a:xfrm>
            <a:off x="-25401" y="2490019"/>
            <a:ext cx="5427134" cy="4301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sz="28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Контактная информация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8" name="Text 9"/>
          <p:cNvSpPr/>
          <p:nvPr/>
        </p:nvSpPr>
        <p:spPr>
          <a:xfrm>
            <a:off x="1289446" y="2853268"/>
            <a:ext cx="4146863" cy="18832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200000"/>
              </a:lnSpc>
            </a:pPr>
            <a:r>
              <a:rPr lang="ru-RU" sz="2800" dirty="0" smtClean="0">
                <a:latin typeface="Century Gothic" panose="020B0502020202020204" pitchFamily="34" charset="0"/>
                <a:hlinkClick r:id="rId3"/>
              </a:rPr>
              <a:t>gipformat@yandex.ru</a:t>
            </a:r>
            <a:endParaRPr lang="ru-RU" sz="2800" dirty="0" smtClean="0">
              <a:latin typeface="Century Gothic" panose="020B05020202020202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ru-RU" sz="2800" dirty="0" smtClean="0">
                <a:latin typeface="Century Gothic" panose="020B0502020202020204" pitchFamily="34" charset="0"/>
              </a:rPr>
              <a:t>г. Уфа ул. Революционная 96/5</a:t>
            </a:r>
          </a:p>
          <a:p>
            <a:pPr algn="r">
              <a:lnSpc>
                <a:spcPct val="200000"/>
              </a:lnSpc>
            </a:pPr>
            <a:r>
              <a:rPr lang="ru-RU" sz="2800" dirty="0" smtClean="0">
                <a:latin typeface="Century Gothic" panose="020B0502020202020204" pitchFamily="34" charset="0"/>
              </a:rPr>
              <a:t>+</a:t>
            </a:r>
            <a:r>
              <a:rPr lang="ru-RU" sz="2800" dirty="0">
                <a:latin typeface="Century Gothic" panose="020B0502020202020204" pitchFamily="34" charset="0"/>
              </a:rPr>
              <a:t>7 987 586-51-06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533" y="2050315"/>
            <a:ext cx="7264400" cy="6985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618" y="1130519"/>
            <a:ext cx="11155332" cy="7068536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914400" y="676656"/>
            <a:ext cx="7018317" cy="2161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40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Мастер-план как архитектура ценности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4400" y="6852061"/>
            <a:ext cx="8158347" cy="26244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800" dirty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В современных условиях важно создавать не просто пространства, а целые экосистемы, которые обеспечивают высокий уровень жизни и увеличивают жизненный цикл ценности проекта.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2" y="320198"/>
            <a:ext cx="11638868" cy="917623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411352" y="5377780"/>
            <a:ext cx="9802368" cy="1186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11352" y="3790328"/>
            <a:ext cx="9802368" cy="1186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8492837" y="3898947"/>
            <a:ext cx="5486400" cy="9692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85000" lnSpcReduction="1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Классическое планирование часто не учитывает динамические изменения рынка, что приводит к потере конкурентоспособности.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492837" y="5486400"/>
            <a:ext cx="5486400" cy="9692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85000" lnSpcReduction="1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Негибкость традиционных подходов может негативно сказываться на удовлетворенности клиентов и их лояльности к бренду.</a:t>
            </a:r>
            <a:endParaRPr lang="en-US" sz="1900" dirty="0"/>
          </a:p>
        </p:txBody>
      </p:sp>
      <p:sp>
        <p:nvSpPr>
          <p:cNvPr id="2" name="Text 0"/>
          <p:cNvSpPr/>
          <p:nvPr/>
        </p:nvSpPr>
        <p:spPr>
          <a:xfrm>
            <a:off x="8492837" y="654490"/>
            <a:ext cx="8412480" cy="30815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4000" dirty="0" smtClean="0">
                <a:solidFill>
                  <a:srgbClr val="404040"/>
                </a:solidFill>
                <a:latin typeface="Century Gothic" panose="020B0502020202020204" pitchFamily="34" charset="0"/>
                <a:cs typeface="Arial" pitchFamily="34" charset="-120"/>
              </a:rPr>
              <a:t>От </a:t>
            </a:r>
            <a:r>
              <a:rPr lang="ru-RU" sz="3600" dirty="0" smtClean="0">
                <a:solidFill>
                  <a:srgbClr val="404040"/>
                </a:solidFill>
                <a:latin typeface="Century Gothic" panose="020B0502020202020204" pitchFamily="34" charset="0"/>
                <a:cs typeface="Arial" pitchFamily="34" charset="-120"/>
              </a:rPr>
              <a:t>застройки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4000" dirty="0" smtClean="0">
                <a:solidFill>
                  <a:srgbClr val="404040"/>
                </a:solidFill>
                <a:latin typeface="Century Gothic" panose="020B0502020202020204" pitchFamily="34" charset="0"/>
                <a:cs typeface="Arial" pitchFamily="34" charset="-120"/>
              </a:rPr>
              <a:t> к среде</a:t>
            </a:r>
            <a:endParaRPr lang="en-US" sz="4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04264" y="402931"/>
            <a:ext cx="11961302" cy="8766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40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Мастер-план как стратегический инструмент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218208" y="2018330"/>
            <a:ext cx="64008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b="1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Управление использованием земли</a:t>
            </a:r>
            <a:endParaRPr lang="en-US" sz="1900" b="1" dirty="0">
              <a:latin typeface="Century Gothic" panose="020B0502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301607" y="2722418"/>
            <a:ext cx="6234002" cy="265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Эффективное планирование улучшает экологию и экономику.</a:t>
            </a:r>
            <a:endParaRPr lang="en-US" sz="1500" dirty="0">
              <a:latin typeface="Century Gothic" panose="020B0502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297680" y="5495544"/>
            <a:ext cx="457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r">
              <a:lnSpc>
                <a:spcPct val="120000"/>
              </a:lnSpc>
              <a:buNone/>
            </a:pPr>
            <a:endParaRPr lang="en-US" sz="5300" dirty="0"/>
          </a:p>
        </p:txBody>
      </p:sp>
      <p:sp>
        <p:nvSpPr>
          <p:cNvPr id="9" name="Text 5"/>
          <p:cNvSpPr/>
          <p:nvPr/>
        </p:nvSpPr>
        <p:spPr>
          <a:xfrm>
            <a:off x="10218208" y="4148882"/>
            <a:ext cx="64008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b="1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Зонирование для оптимизации</a:t>
            </a:r>
            <a:endParaRPr lang="en-US" sz="1900" b="1" dirty="0">
              <a:latin typeface="Century Gothic" panose="020B0502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0301607" y="4898690"/>
            <a:ext cx="675824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Правильное зонирование повышает ценность и функциональность.</a:t>
            </a:r>
            <a:endParaRPr lang="en-US" sz="1500" dirty="0">
              <a:latin typeface="Century Gothic" panose="020B0502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0218208" y="6352586"/>
            <a:ext cx="64008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b="1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Долгосрочные выгоды</a:t>
            </a:r>
            <a:endParaRPr lang="en-US" sz="1900" b="1" dirty="0">
              <a:latin typeface="Century Gothic" panose="020B0502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0301607" y="7038386"/>
            <a:ext cx="61416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Инвестирование</a:t>
            </a:r>
            <a:r>
              <a:rPr lang="en-US" sz="15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 в землю приносит устойчивый доход и развитие.</a:t>
            </a: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75" y="1546705"/>
            <a:ext cx="7182852" cy="7678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7" r="23140"/>
          <a:stretch/>
        </p:blipFill>
        <p:spPr>
          <a:xfrm>
            <a:off x="471054" y="457200"/>
            <a:ext cx="7800109" cy="8976856"/>
          </a:xfrm>
          <a:prstGeom prst="rect">
            <a:avLst/>
          </a:prstGeom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 rot="16200000">
            <a:off x="1501118" y="2665674"/>
            <a:ext cx="9037362" cy="45027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6620256" y="536448"/>
            <a:ext cx="10213848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 smtClean="0">
                <a:solidFill>
                  <a:srgbClr val="404040"/>
                </a:solidFill>
                <a:latin typeface="Century Gothic" panose="020B0502020202020204" pitchFamily="34" charset="0"/>
                <a:cs typeface="Arial" pitchFamily="34" charset="-120"/>
              </a:rPr>
              <a:t>Каркас связей и транспортная структура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3" name="Image 0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256" y="1896585"/>
            <a:ext cx="777240" cy="7772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20256" y="2820129"/>
            <a:ext cx="54864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Важность пешеходного трафика</a:t>
            </a:r>
            <a:endParaRPr lang="en-US" sz="1900" dirty="0">
              <a:latin typeface="Century Gothic" panose="020B0502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20256" y="3185889"/>
            <a:ext cx="54864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Пешеходы становятся ключевым фактором успешного бизнеса.</a:t>
            </a: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6" name="Image 1" descr="data:image/png;base64,iVBORw0KGgoAAAANSUhEUgAAAB4AAAAeCAYAAAA7MK6iAAAC3klEQVR4AeyWW4hNURjHDyPXIrdMJEou80BKySVJkgflZcS8UDzIpUQuoRAjKS80okQRb54kKUrkEpIockkoueQuPDBuv9+cc2bWOWev7TRnMi+m/29/31rf2vu/99lrrT0dM+3099+4kh++Cyf3ggHQD7pDVG31U0/H4TzcgsfwAC7DYvCGCIVKM+7N0EkwC8aBT0EoUBWtFXACJsBQ8En7EMfCftgMJeYxY43ucMI5OAkXwXwUMZRG9XT0gCR5/fUUvHlCiyy0tLLZbMINGAjeaQdiNxgN1yA0X0i7J6RJj00M8JcgZGVnNsseNdqQTROPmuwKKrVBnpYOoZhqbNFBjItqZFCpDvK01Ot2CgcUP3Fnii4JQlS+13zxUT75S3xP/Rs0q9j4O5UPkKbrQdF3HjSjqcvrc1gtNv5C8SykKaxvYaDrlhDVVyrOmx/EZhUbN1JZC97hb2KoXzRuwlbI6x3JPHgKSfpE50q4CgUqNrb4lsMU2Ak+zUviJVgKE6FYLj37fforFD+C43cTJ8NBKFGSsYPecNgIw8D17I0cIHcOEEr0ip5toJE7nuNX0b4LiYoZJw5uy84kY3eoNZgch3vge3LSPSS/AEsgr74ky8E9+TbxNTg3POcJ+RlwLx9BLPAKG10pLgKXiLvTHHK3R3cr9+LhtDU6RfS8qcT7sBe8mTHE/qA8x/U+g8YecHLNJ7pPEDIZL9CUcDgCh8B9mVCi5/S4jz8jujxOE5O+WHSXyPd+mN4GaJLGftr20ZoLafKmnOV1DNoOsRukFJXfZ72qNK5h2AJIk0tsR26AszWXtiroVaOxT+A7TLvKMYrutTOJ46ES6VWncTmfthc5p2W5WGmo1bicT5u7l2bOVGOlVGt8lKu4TglRTctVnJXuz7lmq8JPzmrQeDWJW+MgYox11JT7rv8IxMaV0z+YC9Vr7BfJHcf3GCN8SvPYuHL6fW2NGnMD/17tZvwHAAD//w5WcUsAAAAGSURBVAMA48mIPUfkdiUAAAAASUVORK5CYII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716" y="2148045"/>
            <a:ext cx="274320" cy="274320"/>
          </a:xfrm>
          <a:prstGeom prst="rect">
            <a:avLst/>
          </a:prstGeom>
        </p:spPr>
      </p:pic>
      <p:pic>
        <p:nvPicPr>
          <p:cNvPr id="7" name="Image 2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256" y="3746743"/>
            <a:ext cx="777240" cy="77724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14992" y="4670287"/>
            <a:ext cx="54864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Роль логистики в проектах</a:t>
            </a:r>
            <a:endParaRPr lang="en-US" sz="1900" dirty="0">
              <a:latin typeface="Century Gothic" panose="020B0502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614992" y="5036047"/>
            <a:ext cx="54864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Эффективная логистика поддерживает жизнеспособность проектов.</a:t>
            </a: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10" name="Image 3" descr="data:image/png;base64,iVBORw0KGgoAAAANSUhEUgAAAB4AAAAeCAYAAAA7MK6iAAAB4ElEQVR4AeyWSytFURTHUSKvjBgoI4+BInmVpEgkKR/BY8TQREYeA/kCyghTmRATFGWgPFKKiWSgKCXJI0by+3c7xzm7c07nXvd2u3Vu/99da++1115nr3vr7JysNH2iwn6NV2dKCZZDPsSjAhbngUva0DVhDAoZD8MmXMIdHMESVECQyghOwTFsgPbCxORVWBv2El6FJ5AdxFaCnr4FOwFXcAADUAPZoDXO3EXmGkBzxVhbZuESIruwAzqp6ymZc0qt72JiC87hDNQVK5ehLbXaVcs1YFkR1EEu+EmnaCU4D6cg6TRNOHqYoFyWxGQWjs0Gf38T1ulmsG2g9u5h41Iihc0Cj0zoD4QJr2QUDl/NsTIq7GhGat2o1antr2P3qNWOZqTWzahWt9OLZviXEjmxXuonVL2ABeiBuBW28A876y0k3vGV14idhn2YBD8p95rgB9jSBvbAw/lkbg2GQC//KqzaPI49BEu6uVi+ZZW7wqAf+uANbJmFX4isg9qou1Y9/ghswwN8wQ0sQzdUwyzoYqDce3ytVY5upGOMdUlQLu6fzMK6Xeiu1cGSUdCtEuOrWyJz0Am1oIuduqMu6cRMecssrFUqrpPJD4tynln8CvpNMcHyKhyckaRo2gr/AgAA//9n1lB7AAAABklEQVQDACYFSj1nDrL5AAAAAElFTkSuQmC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716" y="3998203"/>
            <a:ext cx="274320" cy="274320"/>
          </a:xfrm>
          <a:prstGeom prst="rect">
            <a:avLst/>
          </a:prstGeom>
        </p:spPr>
      </p:pic>
      <p:pic>
        <p:nvPicPr>
          <p:cNvPr id="11" name="Image 4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262" y="5635358"/>
            <a:ext cx="777240" cy="77724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702414" y="6531470"/>
            <a:ext cx="54864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Интеграция технологий</a:t>
            </a:r>
            <a:endParaRPr lang="en-US" sz="1900" dirty="0">
              <a:latin typeface="Century Gothic" panose="020B0502020202020204" pitchFamily="34" charset="0"/>
            </a:endParaRPr>
          </a:p>
        </p:txBody>
      </p:sp>
      <p:sp>
        <p:nvSpPr>
          <p:cNvPr id="13" name="Text 6"/>
          <p:cNvSpPr/>
          <p:nvPr/>
        </p:nvSpPr>
        <p:spPr>
          <a:xfrm>
            <a:off x="6702414" y="6897230"/>
            <a:ext cx="5486400" cy="265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Технологии улучшают управление пешеходными потоками.</a:t>
            </a: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14" name="Image 5" descr="data:image/png;base64,iVBORw0KGgoAAAANSUhEUgAAAB4AAAAeCAYAAAA7MK6iAAAA5UlEQVR4AeyWwQkCMRBFF61A8GQDFmAVFmAHVmAFWoBagXi0J++CR9EC9P1AZC6BgTXjYbPMz4ZJZl745JBR96dv2OAxrk/RrJLUWwzad521ekXmim6VpN5Leqew4DmZCaoV6r3IzS0450L+DRxisyDNarkQomZ1iM2CNKvlQoiGbfUzwOMvw1p9AbxBW4f27MmhuadmTcEZpbDgO5kj2jl0YE8OzT01JwoeKIUFp0TU4AHr1fnmQFZ6EJJKobld01w1abE0eMCl2l55D/gFwXN57B7VUFYOL9hzeeyen4DLx+6x8gEAAP//jBrNRwAAAAZJREFUAwD+o049PXfHWQAAAABJRU5ErkJggg==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0722" y="5886818"/>
            <a:ext cx="274320" cy="274320"/>
          </a:xfrm>
          <a:prstGeom prst="rect">
            <a:avLst/>
          </a:prstGeom>
        </p:spPr>
      </p:pic>
      <p:pic>
        <p:nvPicPr>
          <p:cNvPr id="15" name="Image 6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262" y="7270253"/>
            <a:ext cx="777240" cy="777240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6629262" y="8166365"/>
            <a:ext cx="54864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Городское планирование</a:t>
            </a:r>
            <a:endParaRPr lang="en-US" sz="1900" dirty="0">
              <a:latin typeface="Century Gothic" panose="020B0502020202020204" pitchFamily="34" charset="0"/>
            </a:endParaRPr>
          </a:p>
        </p:txBody>
      </p:sp>
      <p:sp>
        <p:nvSpPr>
          <p:cNvPr id="17" name="Text 8"/>
          <p:cNvSpPr/>
          <p:nvPr/>
        </p:nvSpPr>
        <p:spPr>
          <a:xfrm>
            <a:off x="6629262" y="8532125"/>
            <a:ext cx="54864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Грамотное планирование улучшает транспортную инфраструктуру.</a:t>
            </a: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18" name="Image 7" descr="data:image/png;base64,iVBORw0KGgoAAAANSUhEUgAAAB4AAAAeCAYAAAA7MK6iAAABuklEQVR4AeyXzSsFURjGfZSyY6WUBaUsWFmws5AdC7GwsCEUC+Uf8PUXsGFBlBQ72VooHwvZWNiKnSSRlYV8/J5pzunc24y5c++ZSPf2/OZ9zzvnvE9zut05t6rilz5/yriDTZiGBQ/M02MC2iFH+U/cw90TWINFDyzRYwMuoQ+sXOMWqgdQD75VS8NDaIZArnEXlSxMaRtI5r1BxsU1bmWctRqNgWtcaYoFxA/m7MMuvEOhsh6ucaGLNe+JyzhMwTOkVrHGeuI33IRy0nQq1jidS8Tsf2V8wQOuwAPEKosnHsBtDvYgVlkY6xsvw1dd4kgy1rY1sHgUvCrJ+Ai3R/hx27ifWknGn2FHE8Nh6SHJuHSHmA5l4/yNaQoLbWE0oYZE726hnKGVmWvW2htukrTVQ0zegm1wJcMdCjoiKSe10qtylZHWEqLlGn9FTKmjNgbd4KqaQT+MgHKCVSfZLGgtIVqu8X30FK/VO9PNNT6l+AJZSb3PTXPX+IbiIGgCwat0YBim4y0Eco3163RGVSfBGaKPc7X+FEzSSyfYY6KVa6yizK9I1kGH8VJZps8mXEOO8o1zbmY5+AYAAP//rc4GzQAAAAZJREFUAwAeYlk9fub+gAAAAABJRU5ErkJggg==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0722" y="7521713"/>
            <a:ext cx="274320" cy="27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457200"/>
            <a:ext cx="8977745" cy="897774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rot="16200000">
            <a:off x="2678755" y="2694708"/>
            <a:ext cx="9037362" cy="45027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940297" y="2391236"/>
            <a:ext cx="9802368" cy="1186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940296" y="5813149"/>
            <a:ext cx="9802368" cy="1186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940297" y="4104161"/>
            <a:ext cx="9802368" cy="1186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940297" y="7576141"/>
            <a:ext cx="9802368" cy="1186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7197436" y="559665"/>
            <a:ext cx="9345168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Социальная инфраструктура и доступность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397495" y="2629198"/>
            <a:ext cx="9865269" cy="3420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Создание общественных зон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397495" y="2994957"/>
            <a:ext cx="9345169" cy="4696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Общественные зоны побуждают к взаимодействию и общению.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397496" y="4345835"/>
            <a:ext cx="10030968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Инновационный урбанизм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397496" y="4711594"/>
            <a:ext cx="10158666" cy="525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Проектируем города, акцентируя внимание на социальные связи.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397496" y="6117934"/>
            <a:ext cx="10030968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Зеленые пространства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397496" y="6483694"/>
            <a:ext cx="9345168" cy="390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Парки и сады способствуют дружеской атмосфере среди жителей.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7397496" y="7826922"/>
            <a:ext cx="10030968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Комфорт и безопасность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7397496" y="8192682"/>
            <a:ext cx="9345168" cy="3971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Roboto" pitchFamily="34" charset="-122"/>
                <a:cs typeface="Roboto" pitchFamily="34" charset="-120"/>
              </a:rPr>
              <a:t>Создаем безопасные и удобные места для встреч и диалога.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4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457200"/>
            <a:ext cx="9037359" cy="903735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 rot="5400000" flipV="1">
            <a:off x="3746070" y="3563192"/>
            <a:ext cx="9037362" cy="28253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074118" y="3395155"/>
            <a:ext cx="4846320" cy="2258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60870" y="5998464"/>
            <a:ext cx="10259568" cy="2258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60870" y="3383280"/>
            <a:ext cx="4846320" cy="2258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6935190" y="761683"/>
            <a:ext cx="100584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Зеленая и экологическая инфраструктура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935190" y="3657600"/>
            <a:ext cx="45720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Минимизация экологических рисков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935190" y="4572000"/>
            <a:ext cx="45720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Снижение негативного влияния на природу и экосистемы.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12421590" y="3657600"/>
            <a:ext cx="45720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Устойчивость к изменению климата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12421590" y="4572000"/>
            <a:ext cx="45720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Адаптация городов к климатическим изменениям и экстремальным условиям.</a:t>
            </a:r>
            <a:endParaRPr lang="en-US" sz="1500" dirty="0"/>
          </a:p>
        </p:txBody>
      </p:sp>
      <p:sp>
        <p:nvSpPr>
          <p:cNvPr id="10" name="Text 5"/>
          <p:cNvSpPr/>
          <p:nvPr/>
        </p:nvSpPr>
        <p:spPr>
          <a:xfrm>
            <a:off x="6935190" y="6400800"/>
            <a:ext cx="100584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Экономическое развитие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6935190" y="6995160"/>
            <a:ext cx="10058400" cy="265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Повышение эффективности и снижение затрат на инфраструктуру.</a:t>
            </a:r>
            <a:endParaRPr lang="en-US" sz="15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3" y="326286"/>
            <a:ext cx="15487205" cy="844536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63721" y="3740728"/>
            <a:ext cx="16614648" cy="50309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8769" y="7121161"/>
            <a:ext cx="5427024" cy="2258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838013" y="6403357"/>
            <a:ext cx="16212312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36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Пространственная композиция и характер районов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44089" y="7518925"/>
            <a:ext cx="3770416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Разнообразие классов жилья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944089" y="8250445"/>
            <a:ext cx="5171704" cy="265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Кварталы предлагают жилье от эконом+ до премиум класса.</a:t>
            </a:r>
            <a:endParaRPr lang="en-US" sz="15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57737" y="7121161"/>
            <a:ext cx="5582153" cy="2258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3"/>
          <p:cNvSpPr/>
          <p:nvPr/>
        </p:nvSpPr>
        <p:spPr>
          <a:xfrm>
            <a:off x="6587764" y="7518925"/>
            <a:ext cx="5559552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Эстетика и функциональность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6587764" y="8250445"/>
            <a:ext cx="536451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Дизайн сочетает стиль и удобство для всех категорий жильцов.</a:t>
            </a:r>
            <a:endParaRPr lang="en-US" sz="15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180524" y="7099908"/>
            <a:ext cx="4869801" cy="2258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5"/>
          <p:cNvSpPr/>
          <p:nvPr/>
        </p:nvSpPr>
        <p:spPr>
          <a:xfrm>
            <a:off x="12377343" y="7518925"/>
            <a:ext cx="5559552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Инфраструктура и комфорт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12377343" y="8250445"/>
            <a:ext cx="536451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Развитая инфраструктура обеспечивает комфортное проживание.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71329" y="624009"/>
            <a:ext cx="6934201" cy="17077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 smtClean="0">
                <a:solidFill>
                  <a:srgbClr val="404040"/>
                </a:solidFill>
                <a:latin typeface="Century Gothic" panose="020B0502020202020204" pitchFamily="34" charset="0"/>
                <a:ea typeface="Arial" pitchFamily="34" charset="-122"/>
                <a:cs typeface="Arial" pitchFamily="34" charset="-120"/>
              </a:rPr>
              <a:t>Аналгии с бизнес- планированием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3" name="Image 0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835" y="3453453"/>
            <a:ext cx="777240" cy="7772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38935" y="3453453"/>
            <a:ext cx="54864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Анализ данных для точности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9138935" y="3819213"/>
            <a:ext cx="54864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Использование данных повышает точность и надежность решений.</a:t>
            </a:r>
            <a:endParaRPr lang="en-US" sz="1500" dirty="0"/>
          </a:p>
        </p:txBody>
      </p:sp>
      <p:pic>
        <p:nvPicPr>
          <p:cNvPr id="6" name="Image 1" descr="data:image/png;base64,iVBORw0KGgoAAAANSUhEUgAAAB4AAAAeCAYAAAA7MK6iAAABuklEQVR4AeyXzSsFURjGfZSyY6WUBaUsWFmws5AdC7GwsCEUC+Uf8PUXsGFBlBQ72VooHwvZWNiKnSSRlYV8/J5pzunc24y5c++ZSPf2/OZ9zzvnvE9zut05t6rilz5/yriDTZiGBQ/M02MC2iFH+U/cw90TWINFDyzRYwMuoQ+sXOMWqgdQD75VS8NDaIZArnEXlSxMaRtI5r1BxsU1bmWctRqNgWtcaYoFxA/m7MMuvEOhsh6ucaGLNe+JyzhMwTOkVrHGeuI33IRy0nQq1jidS8Tsf2V8wQOuwAPEKosnHsBtDvYgVlkY6xsvw1dd4kgy1rY1sHgUvCrJ+Ai3R/hx27ifWknGn2FHE8Nh6SHJuHSHmA5l4/yNaQoLbWE0oYZE726hnKGVmWvW2htukrTVQ0zegm1wJcMdCjoiKSe10qtylZHWEqLlGn9FTKmjNgbd4KqaQT+MgHKCVSfZLGgtIVqu8X30FK/VO9PNNT6l+AJZSb3PTXPX+IbiIGgCwat0YBim4y0Eco3163RGVSfBGaKPc7X+FEzSSyfYY6KVa6yizK9I1kGH8VJZps8mXEOO8o1zbmY5+AYAAP//rc4GzQAAAAZJREFUAwAeYlk9fub+gAAAAABJRU5ErkJggg=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295" y="3704913"/>
            <a:ext cx="274320" cy="274320"/>
          </a:xfrm>
          <a:prstGeom prst="rect">
            <a:avLst/>
          </a:prstGeom>
        </p:spPr>
      </p:pic>
      <p:pic>
        <p:nvPicPr>
          <p:cNvPr id="7" name="Image 2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761" y="4791040"/>
            <a:ext cx="777240" cy="77724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164289" y="4791040"/>
            <a:ext cx="54864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Предсказуемость и планирование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9164289" y="5156800"/>
            <a:ext cx="54864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Данные помогают в прогнозировании и эффективном планировании.</a:t>
            </a:r>
            <a:endParaRPr lang="en-US" sz="1500" dirty="0"/>
          </a:p>
        </p:txBody>
      </p:sp>
      <p:pic>
        <p:nvPicPr>
          <p:cNvPr id="10" name="Image 3" descr="data:image/png;base64,iVBORw0KGgoAAAANSUhEUgAAAB4AAAAeCAYAAAA7MK6iAAACEUlEQVR4AcyWO0scYRSGh6RMk0DIhRSBJEWaQEiaFBHtVVC8IBainYgoWltoYesVQQtvlSCif0AQVNBCK1ERRDsLbVS8IaI+7w4znB1nmFVnvPA+e86c+c55nd2Pb/eV80x/L9b4E29IPxRCripm4RS8hUjFPfFPOhuhGnJVFQvL4DdEKs44svGxN8KM3zO0AcahDyQ98Q1JLmgtSx31dpHo6b8QsxQ0fsfdJRiAGvgFD5V6W2iehHnQbIKroPEg5R+QpOTxjYGaTXClops5zh+SSkhLmv3dG26NP3vFFONfb7Y13qCojZEmK3hkZI13qUykzA7zM7LGtVTmUkYeWDiONf5KpSBl5IFFtnGm8FQv9onDPFcpfgSd1wRfp2T58B9OwKqVC/UsEyMVZ7xG5z7osyf4uiBbh01QTvA1S6Ye3SMNV5xxCW0jMAxW+sobo6CjNesopDYKvVAKkYozlkEd3f/A6jUXRaCvQOWkvnRINHGlXkK44ozDuxKoWuOrkHlPsrm0U4PeSW+uY8/APvGhVzQx6c215822xtte0URtkCQ3l/+uWuMtY5hWuuANtsYHFMvhHJLWJQMr4AgyssYqzPCi30mERNXMtGnwFTS+5s4QfIA80Oers7edPFfaWKt/vp6oGW+I+r2l2aSugsZu1XH0ti9yoWOxm9hxDzpZ2wN6AM04I7+jKOM7C5Mu3AIAAP//lyd+CAAAAAZJREFUAwC335s9es9wgAAAAABJRU5ErkJggg=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221" y="5042500"/>
            <a:ext cx="274320" cy="274320"/>
          </a:xfrm>
          <a:prstGeom prst="rect">
            <a:avLst/>
          </a:prstGeom>
        </p:spPr>
      </p:pic>
      <p:pic>
        <p:nvPicPr>
          <p:cNvPr id="11" name="Image 4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761" y="6381988"/>
            <a:ext cx="777240" cy="77724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9143507" y="6379771"/>
            <a:ext cx="54864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Управление рисками</a:t>
            </a:r>
            <a:endParaRPr lang="en-US" sz="1900" dirty="0"/>
          </a:p>
        </p:txBody>
      </p:sp>
      <p:sp>
        <p:nvSpPr>
          <p:cNvPr id="13" name="Text 6"/>
          <p:cNvSpPr/>
          <p:nvPr/>
        </p:nvSpPr>
        <p:spPr>
          <a:xfrm>
            <a:off x="9143507" y="6745531"/>
            <a:ext cx="54864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Решения на данных минимизируют риски и укрепляют безопасность.</a:t>
            </a:r>
            <a:endParaRPr lang="en-US" sz="1500" dirty="0"/>
          </a:p>
        </p:txBody>
      </p:sp>
      <p:pic>
        <p:nvPicPr>
          <p:cNvPr id="14" name="Image 5" descr="data:image/png;base64,iVBORw0KGgoAAAANSUhEUgAAAB4AAAAeCAYAAAA7MK6iAAABuElEQVR4AeyWuy8FQRTGN94KHSISf4JOIyIRhU6UChXRiUIhCiKEQqnSEBKlUuOReCQUegoKiUeHwjPEI/xOcmWv3Tm7M7ubILk332/Pzs4559vZ3dxMkfdLv39nXMODaoMOKAVnuay4jO510AtXsAMbcAbjIDdTQbSSjXEDnWZgGy5hEfJVz2ASTmEPJLeSGCnNuJiqJpiGCxiBFigBTVVMSI3kSs0841aQXoSf0owHSJO7HyUmUTVF/bAJfRCSZixF1u8r1NW/ID0G/aF/phk3+impz4y9NOPUbnENCsZxTyiz+T/3qG8zW5rnGXtpK5a/Ri+j342pj2Z8bEpOeO3cVKcZ75uSE17bMtVpxgckv0BaSQ8n4xMcHyCt7mhwCCFpK5aCqVC2+4UxSp4hJM1YEuc4yA6DkEhSu6BVRhl/UCS7iXtiEk1EFUUZS90uhx54B1u9kdgJ8oESzIozlqp1DsNgK9lErMUl2xjLamdp1A5HoEm+3i4ml0FeE0GXjfF3tTz2ZgZDEJTsq2RuNTihjV2MP2nyCLL6WmJ3jnLiEjyBtVyM85teM1jJ8Up0VlJjZ6NgwRcAAAD//wPX7nUAAAAGSURBVAMApDFBPeDIWM4AAAAASUVORK5CYII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221" y="6633448"/>
            <a:ext cx="274320" cy="274320"/>
          </a:xfrm>
          <a:prstGeom prst="rect">
            <a:avLst/>
          </a:prstGeom>
        </p:spPr>
      </p:pic>
      <p:pic>
        <p:nvPicPr>
          <p:cNvPr id="15" name="Image 6" descr="data:image/png;base64,iVBORw0KGgoAAAANSUhEUgAAAFUAAABVCAYAAAA49ahaAAAI5klEQVR4AeyazW4URxDHJ8ua749YRGAhWzJyApcc8gCg4AdAeQQO+JYLfoAoyjkHuORmS+QBcojyACAlRw455ALBAskWMijIMQQbWEOo35j/UDM7+zE7s8t6ty1qq7unP6p+U13du0ktGpK/J0+eXFhfX1969OjRrdXV1b8fPny4sbKy0kDu3r37P0LZC/0QxplcGxJXoo8GFYgABB7ANjY2ft/c3Lz6/PnzS1tbW5+/evXq052dnToiWJS90A9hnMl1gDPfe9AfDfJAoQqkIAIQeIJWVgOc+d6DjiF/DMADgUpEEkVEIyDz4E1MTESHDh2KTp48GU1NTUXT09OxnD17Njp37lwslBE9ox/CuCjnD8geMHbkdKu8qW9QfVQCEge99UAEIAIoZGZmJoZ6/Pjx6PDhw7HQT+MoI3pGP4RxgGcOINNGP41Dsz528HL7DbcvUDG6VVTiLI4DAKAIbTheVpgHoMxPNKOp+3kHAbdSqEQnBwUR4R3BWeApmrKO+r5VlVmTdQCrF0ib5vdwq745VAZV0clBIcNxAphySu2D1lk7qMsG4HJzwH61ldWlobaKzmGAmQcHu0gNaP+c3UW+xR/f3ku5FFS2DbkzG515RvdiXL/GEKlAZQf5mwNRa3BvlY3anqEa0CW2jXdchnI6+/ZhLQOXmwN2y0bAbm9vXygDtieoLGhAr8oQjBv26JSteRqoRK2eAdYi9hJ+qq2IBmqR/hHfUFhQgwB6+vTp+E6ptr2o8QOwaNmPn72ALQSVBfiGokXJRxiyV7a77G6lAcqOwy/16QVs11DJoSygxViYfKT6qGjAcrclJcgn/CagVO+ku4JqQK/5HDqqQAULsHxxwE+1cXgZhyXV2+mOULm3GdDrmoQFRzFC5Z80fhKxaNo4vF68eHEFHtTbSUeolkN/8xNwKPn6KJcBSo6Vj4C1VHBL9Va6LVTyiL/Ys8CoHEqtgGTb88DCJdvP11tCtfxxzd7KJXVmK4wbUPmO3/ivOlzgo3pWt4T68uXL79WZhE3iVn0cNf7DQb5bfv1R5azOhWpvYclve3+9yE4wTnUfreRXOOX5nwvV3sIVdeYNEf6qj7Mmv8JDDDwntaGboJKEeQs8RPzboT7uwq4FLhzgxNd2yl4ENWnjkqtKACoSHzRAAauW169fz6osnYJKjoC+HvpQV1vQUQQXHVrwgpvnkoLqc0SIUo+puezPGc+NnglUaEOdRkRvgnKQZgJEq1rhZvyS/yMmgdpoNL5WJwaQO1QPupkAfHzgGb9v1SuB6hMuUNUh6NYEWh1YMVQL3SVCWMN9vlBb0M0EfLTCzzjGKSCGaqGb2vrNw0NLHgGgInr29u3bbyjHUN+8efMZFSREKRS6F58qLYV+xcgYqv+e75MvHYK0J+Aj1YLzKL1rlgdS/4nAd6JDkPYEPC/l1ThSNcyHstqC7kwgs7u/rFlynXs/LPLU1RZ0ZwL+HIJnzfLAtIYFqCJRTHtuHFY1+2j6laXYlKF3vV5PQUjl1OzDVM9Q6YqA7fyjKag+jLuaIXSKCWS51bgGxE/CR2UEQqRWgNJHKkGagmq/AVSwRJiiZofTTsBQjoAPRniGSC3HMx7todJQ27dv338UgvROwPJoMhieqUj1D5NeoVCIgEH9p7Z///4/NarRaKgYdAECfvsb1LWa/a1o/NbWlopBFyDgocKT7f+XxoftLxLF9Pb2djLAoN40qd1RC8RDtIpG9xpu6n3q1Kk/anwcOHDgXzUGXYzAs2fPkgH2u+p9Kmz/yB9WT58+pT1IlwTydnYM1XLAr5oj5FWR6E77fGq/AfzEKEG9oxRAfsijT+cgaQJsfXipdWpq6gblGCp5NaQAcBSTzc3NZIDyKQ0x1LhQq6VSQIhWqLSXvK3PiAQqoetTgB9AxyBpAmx9tfDLFPxUT6DScPDgwV/QiB9EPUiagL8lHTly5Gf/NAXVbgE36/V6/PsqCTiA9ag+lOECH7VYlC6ojE5B5cDy1P3boHOQXQLr6+u7Bfs8duzYbVOpfymoPMlGq5+A5+MuWR5nzpyZzzJpgpqNVg6scBPYxQYHtv5uLYpOnDixrLLXTVB5SLT6m8Djx49pHnvx6RA+2VwqQLlQiVa7CfygTiRlP6Hax0kToexa+ez5qE06FyoP7S3c8EmYSQl/no2b4LfPpXCBTysOLaEywC613xHmlIlW0gCa+rgI/q6trSXuwiPvcEo6WKEtVNKAfae9bP3if1oAHTeMwYePUNz1PKjnSVuoDACsP+UA6t8cfUZVVldXI59HjcMiPDr52xEqE1j+WLAJk+sDYLNvkH6jJDlAl41D/NNeJz+7gsokNuECCZoywsH14MGDCMDUR0XwJwsUv/G/Wx9bQc0dT4JmAT3EAFIBWm17WeMH/vgtbzn0Pn4X8asQVCZmgTywRC7P96pwbcruPPycmZn5oqhPhaGyQB5YvhwgPN9rgt1EqLebMwQ/fVu35Z6gMjkLsjBlhK2Dcbxt3jptwy7YTP7Ebtlqd/Md82uxSA7VWOmeoTIBC09OTl7EEOoIhvIlwRtK+zAJNmIfAeDzJ37Ylp83v7o65Vv5VAoqk3JvwxCT5HdFbzTG029YBHuAifY2Yf/c3NwE/vj2XsqlobIohpAOiFq+xtGGZOFSp33QwrpAzINJdLLdsb8quyqBKmOAa1eQy7x1jFW7nOIw4EvDoG4KrMt6gkldNmEfdhKdZbe75pSuFCqTApa3bgbPm9zGeNoRnAKoHEVTr+pgY34iErl3714ETOZnbQn2YBcwsVPtVerKoco4D9e21zLO6BkaADgMWCIYADqJaQc0Qj/6I5QR2hH6AZBxgkgdob8X1u83TK3XN6haALi2vRaIDHIujuGgnksDi5MYIAIt2ABDAI/QjtCP/ozTPF6zDuvZS11k/X5Fpl+Tct+hsogEwDhmjs7jqOnb/mBTvzI6D6S91FJXpKL2tINadK6u+wMXRwE8OztrATx50T4uGuhlO+juI8AGEOInpi6hHy8GsbGL58+f/0QRyfx+3CDL7wAAAP//I/rN9QAAAAZJREFUAwDymzzbCbmQ8AAAAABJRU5ErkJggg=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835" y="7859407"/>
            <a:ext cx="777240" cy="777240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9143507" y="7969135"/>
            <a:ext cx="54864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9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Повышение эффективности</a:t>
            </a:r>
            <a:endParaRPr lang="en-US" sz="1900" dirty="0"/>
          </a:p>
        </p:txBody>
      </p:sp>
      <p:sp>
        <p:nvSpPr>
          <p:cNvPr id="17" name="Text 8"/>
          <p:cNvSpPr/>
          <p:nvPr/>
        </p:nvSpPr>
        <p:spPr>
          <a:xfrm>
            <a:off x="9143507" y="8334895"/>
            <a:ext cx="5486400" cy="265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l">
              <a:lnSpc>
                <a:spcPct val="140000"/>
              </a:lnSpc>
              <a:buNone/>
            </a:pPr>
            <a:r>
              <a:rPr lang="en-US" sz="1500" dirty="0">
                <a:solidFill>
                  <a:srgbClr val="40404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Оптимизация процессов с помощью аналитики данных.</a:t>
            </a:r>
            <a:endParaRPr lang="en-US" sz="1500" dirty="0"/>
          </a:p>
        </p:txBody>
      </p:sp>
      <p:pic>
        <p:nvPicPr>
          <p:cNvPr id="18" name="Image 7" descr="data:image/png;base64,iVBORw0KGgoAAAANSUhEUgAAAB4AAAAeCAYAAAA7MK6iAAADjElEQVR4AbSWWciNWxjHtzN1Ts45hkiGlPnClEKuRIhyJcMFIVOUscxDFMqYIkQhbs2FGxlLMqVMKUMuzFMyl/n3e/vWa+3X3tu3P327/389w1rvevaz5t9ypX9NqR4It8Kz8Ct8Ch/Ak3AG7AT/hWWhWOD/6GU5PAx3wdGwKxT1KBrC7nAVPAEPwCGw0sgG/p0v28FTcDZsA2vAUvifyh5wE1wBa8OfIht4AF8cgx1guajDBzPhTvhTxIE70nojrA9jvMY4CufCVtBh7oVcAp/BTzDA0emDcRP+DYsiBLazPbSKg7qQnL9++HtD5/wW8hF0VBYinZZpyJcwRnOMSdA/gvgRBrZyKlUtYIBBzb4njtOwGB5TsQG60C4iA+x3AcY/sCBs0IyawTCGW8V/HPtK6deoXARj1MKYBwvCwA6zwUMD53R+MCopP9PuEFwLY7gu4pFM6ww8EsvhRiRwyEoNb9KoQOH0OOwuuFBt/672YKfSCk+e1IHiP0dUCc75ncyXrvKMK5czcMuM90LGLsd8T+PbMMafsRF0A8f7UL9bRlkVfuSjeKgxC8PAbzJV7TN2OWZNGreFMYwR24mu01snMSqKQRWyKuIPPvISQaS4kWqRYuDjka3amcLbCVE23DqeWvGHV2Mj6Aa+jPEKBngjjQpGGbIJbb0gHG7UBCZ1PdEyhYGv4DsHA/5CWQw9WBCVgkM8hZZmjEjwgdLz3AWHmg8Du7iW5rtzHndeEMPw14Cl4H3suT4h08iL5EzGl5oG1vBsXo3i0YdI0JrSDtcgXTDOu5n5WPDKq4u/C/SkG4e0HpHgC+VBGPeH+R0hsJ51FDZGpDAbr71LeI7AbXAz3A3PQ6coHl5cCezXS2N4YhUobBDcd1HGQLP3H6OmaITmm8uObNMfO7t6ceXiDL3bd+AcAX+Yrjgw9bnnFF6RZpm93KkqCgM6p5NpcQ/GcApdK7EvOavzHBg+X9cjG0Nvm2z2uPPwBGs67Au3QB+JiBRmvh0rb4tmM6Y+gVfcWzQfAy4sO52I7by52LzgfRh2w9cAeg975rt19mObYZy5C3JlhR+RK5hxUhEVL9B9X7vC3d9mtwyfAbLHLe7cOwrf4nOQ/hlEAhNwRMZqFcvYul+hme+jAxfWfWSA29C399DqCmwgM3fbmbnTpk+6/5dWZ2CDmPlelPHwIQyoWd2BDRQyn4XhenGbjv0GAAD//8KJFIIAAAAGSURBVAMAmnKYy4bEzboAAAAASUVORK5CYII=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295" y="8110867"/>
            <a:ext cx="274320" cy="2743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7" y="777240"/>
            <a:ext cx="7184136" cy="515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1468</TotalTime>
  <Words>575</Words>
  <Application>Microsoft Office PowerPoint</Application>
  <PresentationFormat>Произвольный</PresentationFormat>
  <Paragraphs>118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Roboto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Учетная запись Майкрософт</cp:lastModifiedBy>
  <cp:revision>44</cp:revision>
  <dcterms:created xsi:type="dcterms:W3CDTF">2026-02-12T05:59:14Z</dcterms:created>
  <dcterms:modified xsi:type="dcterms:W3CDTF">2026-03-05T16:51:54Z</dcterms:modified>
</cp:coreProperties>
</file>