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media/image91.jpg" ContentType="image/jpg"/>
  <Override PartName="/ppt/media/image92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78" r:id="rId10"/>
    <p:sldMasterId id="2147483791" r:id="rId11"/>
  </p:sldMasterIdLst>
  <p:notesMasterIdLst>
    <p:notesMasterId r:id="rId47"/>
  </p:notesMasterIdLst>
  <p:sldIdLst>
    <p:sldId id="257" r:id="rId12"/>
    <p:sldId id="283" r:id="rId13"/>
    <p:sldId id="2929" r:id="rId14"/>
    <p:sldId id="2930" r:id="rId15"/>
    <p:sldId id="2931" r:id="rId16"/>
    <p:sldId id="2932" r:id="rId17"/>
    <p:sldId id="2933" r:id="rId18"/>
    <p:sldId id="2934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4" r:id="rId35"/>
    <p:sldId id="275" r:id="rId36"/>
    <p:sldId id="273" r:id="rId37"/>
    <p:sldId id="277" r:id="rId38"/>
    <p:sldId id="2981" r:id="rId39"/>
    <p:sldId id="2982" r:id="rId40"/>
    <p:sldId id="2983" r:id="rId41"/>
    <p:sldId id="2907" r:id="rId42"/>
    <p:sldId id="278" r:id="rId43"/>
    <p:sldId id="279" r:id="rId44"/>
    <p:sldId id="281" r:id="rId45"/>
    <p:sldId id="282" r:id="rId46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7B57EC-A59C-42C3-AAB9-3493A46F861C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F7D83FC-B3B3-4DC8-9DF1-FB1D8A6ED9A9}">
      <dgm:prSet phldrT="[Текст]" custT="1"/>
      <dgm:spPr/>
      <dgm:t>
        <a:bodyPr/>
        <a:lstStyle/>
        <a:p>
          <a:r>
            <a:rPr lang="ru-RU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Стена в </a:t>
          </a:r>
          <a:r>
            <a: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Renga</a:t>
          </a:r>
          <a:endParaRPr lang="ru-RU" sz="20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0E7D65C-7323-4D64-A319-74BCD2EB16AD}" type="parTrans" cxnId="{7A363D4E-97D4-4759-8156-C559C96AB07A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A88889B-3F2A-4D26-A3BF-C41B76F67A40}" type="sibTrans" cxnId="{7A363D4E-97D4-4759-8156-C559C96AB07A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C876B73-6C0A-45F7-957B-55A4E564A10B}">
      <dgm:prSet phldrT="[Текст]" custT="1"/>
      <dgm:spPr/>
      <dgm:t>
        <a:bodyPr/>
        <a:lstStyle/>
        <a:p>
          <a:r>
            <a:rPr lang="ru-RU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Предел огнестойкости</a:t>
          </a:r>
          <a:endParaRPr lang="ru-RU" sz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6DD30D9-D969-4751-A157-92A5568D76F2}" type="parTrans" cxnId="{F0559D5E-496E-41EA-B5DC-B4D202711B15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FD1072B-F0D9-43FE-84A3-6FEFBC6C5338}" type="sibTrans" cxnId="{F0559D5E-496E-41EA-B5DC-B4D202711B15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54FB62A-8577-4C86-8E3A-900DD9B2682A}">
      <dgm:prSet phldrT="[Текст]" custT="1"/>
      <dgm:spPr/>
      <dgm:t>
        <a:bodyPr/>
        <a:lstStyle/>
        <a:p>
          <a:r>
            <a:rPr lang="ru-RU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Марка</a:t>
          </a:r>
          <a:endParaRPr lang="ru-RU" sz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B79D8D0-BDC8-47F2-9342-C8151EE0B4A6}" type="parTrans" cxnId="{D19CA4D5-5A17-49D0-8DF9-1FFC68B82012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57764E7-FAF4-4137-8EA6-4F27A4ECF739}" type="sibTrans" cxnId="{D19CA4D5-5A17-49D0-8DF9-1FFC68B82012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33D59C7-6E46-410E-ACD3-F5BB911364CB}">
      <dgm:prSet phldrT="[Текст]" custT="1"/>
      <dgm:spPr/>
      <dgm:t>
        <a:bodyPr/>
        <a:lstStyle/>
        <a:p>
          <a:r>
            <a:rPr lang="ru-RU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…</a:t>
          </a:r>
          <a:endParaRPr lang="ru-RU" sz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26CC7BE-2A7F-4BC9-9B76-CA0FC5D4DBFB}" type="parTrans" cxnId="{1872C9EC-C1D4-439F-A255-89C07DF92315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73B2927-B3F4-455D-9D6A-F666A96B5CD6}" type="sibTrans" cxnId="{1872C9EC-C1D4-439F-A255-89C07DF92315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1A31B8B-AA76-4CAA-B0A9-EC5E61BA4370}">
      <dgm:prSet phldrT="[Текст]" custT="1"/>
      <dgm:spPr/>
      <dgm:t>
        <a:bodyPr/>
        <a:lstStyle/>
        <a:p>
          <a:r>
            <a:rPr lang="ru-RU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Материал</a:t>
          </a:r>
          <a:endParaRPr lang="ru-RU" sz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D1EDFAC-5D97-4DB3-B7DF-FD5C2773DC32}" type="parTrans" cxnId="{69E9A5DA-2584-44C4-9F6B-B65165958ADC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0AF5ED2-B538-4C3E-BFB5-214E3B4843FD}" type="sibTrans" cxnId="{69E9A5DA-2584-44C4-9F6B-B65165958ADC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B536BE6-098E-4FBC-B0EF-05CB4D933306}">
      <dgm:prSet phldrT="[Текст]" custT="1"/>
      <dgm:spPr/>
      <dgm:t>
        <a:bodyPr/>
        <a:lstStyle/>
        <a:p>
          <a:r>
            <a:rPr lang="ru-RU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Масса</a:t>
          </a:r>
          <a:endParaRPr lang="ru-RU" sz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49E59CC-09B4-4E93-8154-277278907037}" type="parTrans" cxnId="{FB5B2FFE-F062-4A6A-9C54-D32147741A3E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2F8547C-84B1-4A9A-9295-1A818875969D}" type="sibTrans" cxnId="{FB5B2FFE-F062-4A6A-9C54-D32147741A3E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7145549-A885-4E7E-829F-52D0B118ACCF}">
      <dgm:prSet phldrT="[Текст]" custT="1"/>
      <dgm:spPr/>
      <dgm:t>
        <a:bodyPr/>
        <a:lstStyle/>
        <a:p>
          <a:r>
            <a:rPr lang="ru-RU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Тип</a:t>
          </a:r>
          <a:endParaRPr lang="ru-RU" sz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2FCF8A6-1394-4A22-BAB7-A2C506C2BB6D}" type="parTrans" cxnId="{2D572915-9C44-4756-80FC-4899CD605DB2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250B11F-CC4E-4553-9840-589CB27B890B}" type="sibTrans" cxnId="{2D572915-9C44-4756-80FC-4899CD605DB2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8F81936-8063-4238-9944-CDA4DE359BC6}" type="pres">
      <dgm:prSet presAssocID="{977B57EC-A59C-42C3-AAB9-3493A46F861C}" presName="Name0" presStyleCnt="0">
        <dgm:presLayoutVars>
          <dgm:dir/>
          <dgm:animLvl val="lvl"/>
          <dgm:resizeHandles val="exact"/>
        </dgm:presLayoutVars>
      </dgm:prSet>
      <dgm:spPr/>
    </dgm:pt>
    <dgm:pt modelId="{535934FA-F455-4141-93E8-2AC0D4E56013}" type="pres">
      <dgm:prSet presAssocID="{DF7D83FC-B3B3-4DC8-9DF1-FB1D8A6ED9A9}" presName="composite" presStyleCnt="0"/>
      <dgm:spPr/>
    </dgm:pt>
    <dgm:pt modelId="{27738D93-C617-4C97-A7BB-30F85896A789}" type="pres">
      <dgm:prSet presAssocID="{DF7D83FC-B3B3-4DC8-9DF1-FB1D8A6ED9A9}" presName="parTx" presStyleLbl="alignNode1" presStyleIdx="0" presStyleCnt="1" custLinFactNeighborX="-8450" custLinFactNeighborY="-3543">
        <dgm:presLayoutVars>
          <dgm:chMax val="0"/>
          <dgm:chPref val="0"/>
          <dgm:bulletEnabled val="1"/>
        </dgm:presLayoutVars>
      </dgm:prSet>
      <dgm:spPr/>
    </dgm:pt>
    <dgm:pt modelId="{8F81B601-7B9B-4C10-8A74-FB6460457885}" type="pres">
      <dgm:prSet presAssocID="{DF7D83FC-B3B3-4DC8-9DF1-FB1D8A6ED9A9}" presName="desTx" presStyleLbl="alignAccFollowNode1" presStyleIdx="0" presStyleCnt="1" custScaleY="100000" custLinFactNeighborX="-8450" custLinFactNeighborY="-4209">
        <dgm:presLayoutVars>
          <dgm:bulletEnabled val="1"/>
        </dgm:presLayoutVars>
      </dgm:prSet>
      <dgm:spPr/>
    </dgm:pt>
  </dgm:ptLst>
  <dgm:cxnLst>
    <dgm:cxn modelId="{2D572915-9C44-4756-80FC-4899CD605DB2}" srcId="{DF7D83FC-B3B3-4DC8-9DF1-FB1D8A6ED9A9}" destId="{E7145549-A885-4E7E-829F-52D0B118ACCF}" srcOrd="2" destOrd="0" parTransId="{82FCF8A6-1394-4A22-BAB7-A2C506C2BB6D}" sibTransId="{3250B11F-CC4E-4553-9840-589CB27B890B}"/>
    <dgm:cxn modelId="{E410171C-3D1A-425A-98FE-823700F4177E}" type="presOf" srcId="{EC876B73-6C0A-45F7-957B-55A4E564A10B}" destId="{8F81B601-7B9B-4C10-8A74-FB6460457885}" srcOrd="0" destOrd="3" presId="urn:microsoft.com/office/officeart/2005/8/layout/hList1"/>
    <dgm:cxn modelId="{34982B3C-52AD-463E-82C0-1C39F68639F5}" type="presOf" srcId="{E7145549-A885-4E7E-829F-52D0B118ACCF}" destId="{8F81B601-7B9B-4C10-8A74-FB6460457885}" srcOrd="0" destOrd="2" presId="urn:microsoft.com/office/officeart/2005/8/layout/hList1"/>
    <dgm:cxn modelId="{908C223E-F5EC-4511-AF0D-2A45E462DD13}" type="presOf" srcId="{333D59C7-6E46-410E-ACD3-F5BB911364CB}" destId="{8F81B601-7B9B-4C10-8A74-FB6460457885}" srcOrd="0" destOrd="5" presId="urn:microsoft.com/office/officeart/2005/8/layout/hList1"/>
    <dgm:cxn modelId="{F0559D5E-496E-41EA-B5DC-B4D202711B15}" srcId="{DF7D83FC-B3B3-4DC8-9DF1-FB1D8A6ED9A9}" destId="{EC876B73-6C0A-45F7-957B-55A4E564A10B}" srcOrd="3" destOrd="0" parTransId="{A6DD30D9-D969-4751-A157-92A5568D76F2}" sibTransId="{CFD1072B-F0D9-43FE-84A3-6FEFBC6C5338}"/>
    <dgm:cxn modelId="{3CCF416D-0DEC-4C7E-9704-CF345F382482}" type="presOf" srcId="{3B536BE6-098E-4FBC-B0EF-05CB4D933306}" destId="{8F81B601-7B9B-4C10-8A74-FB6460457885}" srcOrd="0" destOrd="1" presId="urn:microsoft.com/office/officeart/2005/8/layout/hList1"/>
    <dgm:cxn modelId="{7A363D4E-97D4-4759-8156-C559C96AB07A}" srcId="{977B57EC-A59C-42C3-AAB9-3493A46F861C}" destId="{DF7D83FC-B3B3-4DC8-9DF1-FB1D8A6ED9A9}" srcOrd="0" destOrd="0" parTransId="{00E7D65C-7323-4D64-A319-74BCD2EB16AD}" sibTransId="{9A88889B-3F2A-4D26-A3BF-C41B76F67A40}"/>
    <dgm:cxn modelId="{9C44A971-0DC4-41D7-BA18-A1BA4B0A5D3C}" type="presOf" srcId="{51A31B8B-AA76-4CAA-B0A9-EC5E61BA4370}" destId="{8F81B601-7B9B-4C10-8A74-FB6460457885}" srcOrd="0" destOrd="0" presId="urn:microsoft.com/office/officeart/2005/8/layout/hList1"/>
    <dgm:cxn modelId="{D91E677B-5F7D-4BA4-8327-2CCAD380CD98}" type="presOf" srcId="{054FB62A-8577-4C86-8E3A-900DD9B2682A}" destId="{8F81B601-7B9B-4C10-8A74-FB6460457885}" srcOrd="0" destOrd="4" presId="urn:microsoft.com/office/officeart/2005/8/layout/hList1"/>
    <dgm:cxn modelId="{69EDC09F-BC92-4635-8EEB-7BF6C1D149EA}" type="presOf" srcId="{977B57EC-A59C-42C3-AAB9-3493A46F861C}" destId="{D8F81936-8063-4238-9944-CDA4DE359BC6}" srcOrd="0" destOrd="0" presId="urn:microsoft.com/office/officeart/2005/8/layout/hList1"/>
    <dgm:cxn modelId="{D19CA4D5-5A17-49D0-8DF9-1FFC68B82012}" srcId="{DF7D83FC-B3B3-4DC8-9DF1-FB1D8A6ED9A9}" destId="{054FB62A-8577-4C86-8E3A-900DD9B2682A}" srcOrd="4" destOrd="0" parTransId="{8B79D8D0-BDC8-47F2-9342-C8151EE0B4A6}" sibTransId="{057764E7-FAF4-4137-8EA6-4F27A4ECF739}"/>
    <dgm:cxn modelId="{69E9A5DA-2584-44C4-9F6B-B65165958ADC}" srcId="{DF7D83FC-B3B3-4DC8-9DF1-FB1D8A6ED9A9}" destId="{51A31B8B-AA76-4CAA-B0A9-EC5E61BA4370}" srcOrd="0" destOrd="0" parTransId="{BD1EDFAC-5D97-4DB3-B7DF-FD5C2773DC32}" sibTransId="{F0AF5ED2-B538-4C3E-BFB5-214E3B4843FD}"/>
    <dgm:cxn modelId="{1872C9EC-C1D4-439F-A255-89C07DF92315}" srcId="{DF7D83FC-B3B3-4DC8-9DF1-FB1D8A6ED9A9}" destId="{333D59C7-6E46-410E-ACD3-F5BB911364CB}" srcOrd="5" destOrd="0" parTransId="{A26CC7BE-2A7F-4BC9-9B76-CA0FC5D4DBFB}" sibTransId="{E73B2927-B3F4-455D-9D6A-F666A96B5CD6}"/>
    <dgm:cxn modelId="{491C45ED-CEC6-4F85-ADC9-F297483A2581}" type="presOf" srcId="{DF7D83FC-B3B3-4DC8-9DF1-FB1D8A6ED9A9}" destId="{27738D93-C617-4C97-A7BB-30F85896A789}" srcOrd="0" destOrd="0" presId="urn:microsoft.com/office/officeart/2005/8/layout/hList1"/>
    <dgm:cxn modelId="{FB5B2FFE-F062-4A6A-9C54-D32147741A3E}" srcId="{DF7D83FC-B3B3-4DC8-9DF1-FB1D8A6ED9A9}" destId="{3B536BE6-098E-4FBC-B0EF-05CB4D933306}" srcOrd="1" destOrd="0" parTransId="{B49E59CC-09B4-4E93-8154-277278907037}" sibTransId="{92F8547C-84B1-4A9A-9295-1A818875969D}"/>
    <dgm:cxn modelId="{2BF12168-7942-4BCD-9D86-549480602290}" type="presParOf" srcId="{D8F81936-8063-4238-9944-CDA4DE359BC6}" destId="{535934FA-F455-4141-93E8-2AC0D4E56013}" srcOrd="0" destOrd="0" presId="urn:microsoft.com/office/officeart/2005/8/layout/hList1"/>
    <dgm:cxn modelId="{0F65B8BE-C3CD-406D-BB03-C2DE8A6A277E}" type="presParOf" srcId="{535934FA-F455-4141-93E8-2AC0D4E56013}" destId="{27738D93-C617-4C97-A7BB-30F85896A789}" srcOrd="0" destOrd="0" presId="urn:microsoft.com/office/officeart/2005/8/layout/hList1"/>
    <dgm:cxn modelId="{45BDB49D-2646-46F3-8EA5-3EC7049C69A1}" type="presParOf" srcId="{535934FA-F455-4141-93E8-2AC0D4E56013}" destId="{8F81B601-7B9B-4C10-8A74-FB646045788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FAE4CF-0E95-4494-8BF2-52C9DC47D257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0217C26-E48E-4924-9CC3-ABDF9395E956}">
      <dgm:prSet phldrT="[Текст]"/>
      <dgm:spPr/>
      <dgm:t>
        <a:bodyPr/>
        <a:lstStyle/>
        <a:p>
          <a:r>
            <a: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Набор1 параметров</a:t>
          </a:r>
        </a:p>
      </dgm:t>
    </dgm:pt>
    <dgm:pt modelId="{6FB6709D-45DE-4C44-9663-F3F88F2B6970}" type="parTrans" cxnId="{EE8707F8-7450-47F6-AB31-DB04CA6230F4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AFD5829-D24E-4D7C-BDE0-FDEB2F32B8EF}" type="sibTrans" cxnId="{EE8707F8-7450-47F6-AB31-DB04CA6230F4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81573DE-EC57-4C79-9C26-1FFF622C7DDC}">
      <dgm:prSet phldrT="[Текст]"/>
      <dgm:spPr/>
      <dgm:t>
        <a:bodyPr/>
        <a:lstStyle/>
        <a:p>
          <a:r>
            <a: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Материал</a:t>
          </a:r>
          <a:endParaRPr lang="ru-RU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608F21A-C175-46D4-82AB-4255A1869693}" type="parTrans" cxnId="{747F6A18-1779-4C18-870D-2DA60FC4D4CB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BC0AE78-D3E7-4B1F-A4AE-D38ECF424256}" type="sibTrans" cxnId="{747F6A18-1779-4C18-870D-2DA60FC4D4CB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3B00FDB-50AC-4535-809E-2CBA110C6377}">
      <dgm:prSet phldrT="[Текст]"/>
      <dgm:spPr/>
      <dgm:t>
        <a:bodyPr/>
        <a:lstStyle/>
        <a:p>
          <a:r>
            <a: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Марка</a:t>
          </a:r>
          <a:endParaRPr lang="ru-RU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27EEEC2-2274-4290-8FAE-6F7D09B0B71B}" type="parTrans" cxnId="{B2FC2D7F-E816-4EF9-A231-D0C53599D06D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1816226-C91D-4847-90DC-352238AFA35E}" type="sibTrans" cxnId="{B2FC2D7F-E816-4EF9-A231-D0C53599D06D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8D7252A-E623-4E7B-ADA3-BF6F09EF6D0A}">
      <dgm:prSet phldrT="[Текст]"/>
      <dgm:spPr/>
      <dgm:t>
        <a:bodyPr/>
        <a:lstStyle/>
        <a:p>
          <a:r>
            <a: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Набор2 расчетных характеристик</a:t>
          </a:r>
        </a:p>
      </dgm:t>
    </dgm:pt>
    <dgm:pt modelId="{56384FF9-F7DC-4428-9F26-AD4AA2A1E66E}" type="parTrans" cxnId="{D99F1812-30DB-4707-9446-511766C31C31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7F11663-31C6-441B-B831-4BDAD0207197}" type="sibTrans" cxnId="{D99F1812-30DB-4707-9446-511766C31C31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904EB88-7E7C-474C-9911-CF90E2E3F817}">
      <dgm:prSet phldrT="[Текст]"/>
      <dgm:spPr/>
      <dgm:t>
        <a:bodyPr/>
        <a:lstStyle/>
        <a:p>
          <a:r>
            <a: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Масса</a:t>
          </a:r>
          <a:endParaRPr lang="ru-RU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C3F6C99-9E06-4656-BA09-7B92A3516E3E}" type="parTrans" cxnId="{BB4DC110-A9BF-4C29-BA7E-BD87245A7E37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324167F-0F17-496C-A0D6-95729498EB8A}" type="sibTrans" cxnId="{BB4DC110-A9BF-4C29-BA7E-BD87245A7E37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B505863-902D-4017-8E24-BF5E455BB83A}">
      <dgm:prSet phldrT="[Текст]"/>
      <dgm:spPr/>
      <dgm:t>
        <a:bodyPr/>
        <a:lstStyle/>
        <a:p>
          <a:r>
            <a: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…</a:t>
          </a:r>
          <a:endParaRPr lang="ru-RU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C00BD9D-B315-4BE0-8565-DBBC983008A7}" type="parTrans" cxnId="{707E06CE-FC0A-4477-BA1F-6EFCBEB419F5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79571DA-DA40-4C13-AF09-2FC4FFB1D923}" type="sibTrans" cxnId="{707E06CE-FC0A-4477-BA1F-6EFCBEB419F5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A3024BA-3246-410F-A4C4-88F226EED435}">
      <dgm:prSet phldrT="[Текст]"/>
      <dgm:spPr/>
      <dgm:t>
        <a:bodyPr/>
        <a:lstStyle/>
        <a:p>
          <a:r>
            <a: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Набор3 пользовательских свойств</a:t>
          </a:r>
          <a:endParaRPr lang="ru-RU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7A14F34-B89C-452C-A8C4-31E2F47B9AD2}" type="parTrans" cxnId="{767355C8-8D14-4864-9AE5-481B9B78864F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92A6734-D8A2-41C4-A971-00E707D1CA59}" type="sibTrans" cxnId="{767355C8-8D14-4864-9AE5-481B9B78864F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2B453AA-B3BB-47BC-97BF-2C20F40BA7C7}">
      <dgm:prSet phldrT="[Текст]"/>
      <dgm:spPr/>
      <dgm:t>
        <a:bodyPr/>
        <a:lstStyle/>
        <a:p>
          <a:r>
            <a: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Тип</a:t>
          </a:r>
          <a:endParaRPr lang="ru-RU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83095BB-B7CA-41B4-BCD4-3E8F312C6616}" type="parTrans" cxnId="{07854BA9-1CB2-454A-87A1-A6953FF65FB4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5E0B952-633F-4206-AF1B-4DD61C48E6C0}" type="sibTrans" cxnId="{07854BA9-1CB2-454A-87A1-A6953FF65FB4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4B63631-C82F-4F46-8B26-A45062A20E34}">
      <dgm:prSet phldrT="[Текст]"/>
      <dgm:spPr/>
      <dgm:t>
        <a:bodyPr/>
        <a:lstStyle/>
        <a:p>
          <a:r>
            <a:rPr lang="ru-RU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Предел огнестойкости</a:t>
          </a:r>
          <a:endParaRPr lang="ru-RU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97C3883-F827-4397-BC34-77FFECF3A90E}" type="parTrans" cxnId="{5A6DBFEF-654B-4CCA-A315-CDD5D4C3221D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7782673-2C58-4AB3-846E-35E31D4EC1BF}" type="sibTrans" cxnId="{5A6DBFEF-654B-4CCA-A315-CDD5D4C3221D}">
      <dgm:prSet/>
      <dgm:spPr/>
      <dgm:t>
        <a:bodyPr/>
        <a:lstStyle/>
        <a:p>
          <a:endParaRPr lang="ru-RU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CE38DDC-AFE4-4DB5-82AB-54C70DB8B538}" type="pres">
      <dgm:prSet presAssocID="{A8FAE4CF-0E95-4494-8BF2-52C9DC47D257}" presName="Name0" presStyleCnt="0">
        <dgm:presLayoutVars>
          <dgm:dir/>
          <dgm:animLvl val="lvl"/>
          <dgm:resizeHandles val="exact"/>
        </dgm:presLayoutVars>
      </dgm:prSet>
      <dgm:spPr/>
    </dgm:pt>
    <dgm:pt modelId="{24CF3FB1-1A05-43F4-8D0D-68DEAA8CCA47}" type="pres">
      <dgm:prSet presAssocID="{B0217C26-E48E-4924-9CC3-ABDF9395E956}" presName="composite" presStyleCnt="0"/>
      <dgm:spPr/>
    </dgm:pt>
    <dgm:pt modelId="{E8EE9DC2-3152-4128-9EB0-78EA13AD5845}" type="pres">
      <dgm:prSet presAssocID="{B0217C26-E48E-4924-9CC3-ABDF9395E95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32981C4-6912-4B29-8105-7DE68069F3DE}" type="pres">
      <dgm:prSet presAssocID="{B0217C26-E48E-4924-9CC3-ABDF9395E956}" presName="desTx" presStyleLbl="alignAccFollowNode1" presStyleIdx="0" presStyleCnt="3">
        <dgm:presLayoutVars>
          <dgm:bulletEnabled val="1"/>
        </dgm:presLayoutVars>
      </dgm:prSet>
      <dgm:spPr/>
    </dgm:pt>
    <dgm:pt modelId="{40763AD9-5316-4948-8B38-8D7E1B303C25}" type="pres">
      <dgm:prSet presAssocID="{2AFD5829-D24E-4D7C-BDE0-FDEB2F32B8EF}" presName="space" presStyleCnt="0"/>
      <dgm:spPr/>
    </dgm:pt>
    <dgm:pt modelId="{9BCC2696-7852-4730-AACF-4255D9B2DE4C}" type="pres">
      <dgm:prSet presAssocID="{98D7252A-E623-4E7B-ADA3-BF6F09EF6D0A}" presName="composite" presStyleCnt="0"/>
      <dgm:spPr/>
    </dgm:pt>
    <dgm:pt modelId="{BD14532D-3504-4768-9342-D18A96DE4DEB}" type="pres">
      <dgm:prSet presAssocID="{98D7252A-E623-4E7B-ADA3-BF6F09EF6D0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3459D2A-02F6-4180-B43D-E55AAB32E0CF}" type="pres">
      <dgm:prSet presAssocID="{98D7252A-E623-4E7B-ADA3-BF6F09EF6D0A}" presName="desTx" presStyleLbl="alignAccFollowNode1" presStyleIdx="1" presStyleCnt="3">
        <dgm:presLayoutVars>
          <dgm:bulletEnabled val="1"/>
        </dgm:presLayoutVars>
      </dgm:prSet>
      <dgm:spPr/>
    </dgm:pt>
    <dgm:pt modelId="{C22D73B2-D69D-4ADF-9F81-F9F5D0053071}" type="pres">
      <dgm:prSet presAssocID="{A7F11663-31C6-441B-B831-4BDAD0207197}" presName="space" presStyleCnt="0"/>
      <dgm:spPr/>
    </dgm:pt>
    <dgm:pt modelId="{D8765D34-AEAE-467F-9353-1224878AE039}" type="pres">
      <dgm:prSet presAssocID="{2A3024BA-3246-410F-A4C4-88F226EED435}" presName="composite" presStyleCnt="0"/>
      <dgm:spPr/>
    </dgm:pt>
    <dgm:pt modelId="{A68E75D7-CEF6-4F4D-B014-8108F032F18D}" type="pres">
      <dgm:prSet presAssocID="{2A3024BA-3246-410F-A4C4-88F226EED43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3E54853-F56E-4483-9840-FE681CA84A53}" type="pres">
      <dgm:prSet presAssocID="{2A3024BA-3246-410F-A4C4-88F226EED43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B4DC110-A9BF-4C29-BA7E-BD87245A7E37}" srcId="{98D7252A-E623-4E7B-ADA3-BF6F09EF6D0A}" destId="{5904EB88-7E7C-474C-9911-CF90E2E3F817}" srcOrd="0" destOrd="0" parTransId="{7C3F6C99-9E06-4656-BA09-7B92A3516E3E}" sibTransId="{5324167F-0F17-496C-A0D6-95729498EB8A}"/>
    <dgm:cxn modelId="{D99F1812-30DB-4707-9446-511766C31C31}" srcId="{A8FAE4CF-0E95-4494-8BF2-52C9DC47D257}" destId="{98D7252A-E623-4E7B-ADA3-BF6F09EF6D0A}" srcOrd="1" destOrd="0" parTransId="{56384FF9-F7DC-4428-9F26-AD4AA2A1E66E}" sibTransId="{A7F11663-31C6-441B-B831-4BDAD0207197}"/>
    <dgm:cxn modelId="{747F6A18-1779-4C18-870D-2DA60FC4D4CB}" srcId="{B0217C26-E48E-4924-9CC3-ABDF9395E956}" destId="{181573DE-EC57-4C79-9C26-1FFF622C7DDC}" srcOrd="0" destOrd="0" parTransId="{A608F21A-C175-46D4-82AB-4255A1869693}" sibTransId="{DBC0AE78-D3E7-4B1F-A4AE-D38ECF424256}"/>
    <dgm:cxn modelId="{6B1DCA3A-DA2E-482D-8618-8AA409AB0E9A}" type="presOf" srcId="{5904EB88-7E7C-474C-9911-CF90E2E3F817}" destId="{A3459D2A-02F6-4180-B43D-E55AAB32E0CF}" srcOrd="0" destOrd="0" presId="urn:microsoft.com/office/officeart/2005/8/layout/hList1"/>
    <dgm:cxn modelId="{589A426E-9B7E-4CD6-9924-DA31E376427E}" type="presOf" srcId="{98D7252A-E623-4E7B-ADA3-BF6F09EF6D0A}" destId="{BD14532D-3504-4768-9342-D18A96DE4DEB}" srcOrd="0" destOrd="0" presId="urn:microsoft.com/office/officeart/2005/8/layout/hList1"/>
    <dgm:cxn modelId="{B2FC2D7F-E816-4EF9-A231-D0C53599D06D}" srcId="{B0217C26-E48E-4924-9CC3-ABDF9395E956}" destId="{53B00FDB-50AC-4535-809E-2CBA110C6377}" srcOrd="1" destOrd="0" parTransId="{C27EEEC2-2274-4290-8FAE-6F7D09B0B71B}" sibTransId="{D1816226-C91D-4847-90DC-352238AFA35E}"/>
    <dgm:cxn modelId="{23379386-6516-4764-9005-AEB9A7FF62EA}" type="presOf" srcId="{94B63631-C82F-4F46-8B26-A45062A20E34}" destId="{53E54853-F56E-4483-9840-FE681CA84A53}" srcOrd="0" destOrd="1" presId="urn:microsoft.com/office/officeart/2005/8/layout/hList1"/>
    <dgm:cxn modelId="{385AEA90-10FB-481D-B340-3CE1AC2B1123}" type="presOf" srcId="{53B00FDB-50AC-4535-809E-2CBA110C6377}" destId="{432981C4-6912-4B29-8105-7DE68069F3DE}" srcOrd="0" destOrd="1" presId="urn:microsoft.com/office/officeart/2005/8/layout/hList1"/>
    <dgm:cxn modelId="{2F488795-A913-49C7-9423-FFFD41F19436}" type="presOf" srcId="{42B453AA-B3BB-47BC-97BF-2C20F40BA7C7}" destId="{53E54853-F56E-4483-9840-FE681CA84A53}" srcOrd="0" destOrd="0" presId="urn:microsoft.com/office/officeart/2005/8/layout/hList1"/>
    <dgm:cxn modelId="{1D8385A6-739C-4201-93A8-5A108F0B7173}" type="presOf" srcId="{1B505863-902D-4017-8E24-BF5E455BB83A}" destId="{A3459D2A-02F6-4180-B43D-E55AAB32E0CF}" srcOrd="0" destOrd="1" presId="urn:microsoft.com/office/officeart/2005/8/layout/hList1"/>
    <dgm:cxn modelId="{07854BA9-1CB2-454A-87A1-A6953FF65FB4}" srcId="{2A3024BA-3246-410F-A4C4-88F226EED435}" destId="{42B453AA-B3BB-47BC-97BF-2C20F40BA7C7}" srcOrd="0" destOrd="0" parTransId="{183095BB-B7CA-41B4-BCD4-3E8F312C6616}" sibTransId="{95E0B952-633F-4206-AF1B-4DD61C48E6C0}"/>
    <dgm:cxn modelId="{E30EBDB1-1B54-498B-AF67-D74B70278C42}" type="presOf" srcId="{A8FAE4CF-0E95-4494-8BF2-52C9DC47D257}" destId="{9CE38DDC-AFE4-4DB5-82AB-54C70DB8B538}" srcOrd="0" destOrd="0" presId="urn:microsoft.com/office/officeart/2005/8/layout/hList1"/>
    <dgm:cxn modelId="{832E1EC6-A775-4279-A697-062F19A3FDA6}" type="presOf" srcId="{2A3024BA-3246-410F-A4C4-88F226EED435}" destId="{A68E75D7-CEF6-4F4D-B014-8108F032F18D}" srcOrd="0" destOrd="0" presId="urn:microsoft.com/office/officeart/2005/8/layout/hList1"/>
    <dgm:cxn modelId="{767355C8-8D14-4864-9AE5-481B9B78864F}" srcId="{A8FAE4CF-0E95-4494-8BF2-52C9DC47D257}" destId="{2A3024BA-3246-410F-A4C4-88F226EED435}" srcOrd="2" destOrd="0" parTransId="{27A14F34-B89C-452C-A8C4-31E2F47B9AD2}" sibTransId="{892A6734-D8A2-41C4-A971-00E707D1CA59}"/>
    <dgm:cxn modelId="{707E06CE-FC0A-4477-BA1F-6EFCBEB419F5}" srcId="{98D7252A-E623-4E7B-ADA3-BF6F09EF6D0A}" destId="{1B505863-902D-4017-8E24-BF5E455BB83A}" srcOrd="1" destOrd="0" parTransId="{0C00BD9D-B315-4BE0-8565-DBBC983008A7}" sibTransId="{579571DA-DA40-4C13-AF09-2FC4FFB1D923}"/>
    <dgm:cxn modelId="{3EB700D6-D958-4D99-9A65-2943DD82DED9}" type="presOf" srcId="{B0217C26-E48E-4924-9CC3-ABDF9395E956}" destId="{E8EE9DC2-3152-4128-9EB0-78EA13AD5845}" srcOrd="0" destOrd="0" presId="urn:microsoft.com/office/officeart/2005/8/layout/hList1"/>
    <dgm:cxn modelId="{412EC4E2-9AAF-4941-8EDB-553D3A3C15E9}" type="presOf" srcId="{181573DE-EC57-4C79-9C26-1FFF622C7DDC}" destId="{432981C4-6912-4B29-8105-7DE68069F3DE}" srcOrd="0" destOrd="0" presId="urn:microsoft.com/office/officeart/2005/8/layout/hList1"/>
    <dgm:cxn modelId="{5A6DBFEF-654B-4CCA-A315-CDD5D4C3221D}" srcId="{2A3024BA-3246-410F-A4C4-88F226EED435}" destId="{94B63631-C82F-4F46-8B26-A45062A20E34}" srcOrd="1" destOrd="0" parTransId="{197C3883-F827-4397-BC34-77FFECF3A90E}" sibTransId="{27782673-2C58-4AB3-846E-35E31D4EC1BF}"/>
    <dgm:cxn modelId="{EE8707F8-7450-47F6-AB31-DB04CA6230F4}" srcId="{A8FAE4CF-0E95-4494-8BF2-52C9DC47D257}" destId="{B0217C26-E48E-4924-9CC3-ABDF9395E956}" srcOrd="0" destOrd="0" parTransId="{6FB6709D-45DE-4C44-9663-F3F88F2B6970}" sibTransId="{2AFD5829-D24E-4D7C-BDE0-FDEB2F32B8EF}"/>
    <dgm:cxn modelId="{6DA7C8B8-1F58-45EF-962A-50475776BF25}" type="presParOf" srcId="{9CE38DDC-AFE4-4DB5-82AB-54C70DB8B538}" destId="{24CF3FB1-1A05-43F4-8D0D-68DEAA8CCA47}" srcOrd="0" destOrd="0" presId="urn:microsoft.com/office/officeart/2005/8/layout/hList1"/>
    <dgm:cxn modelId="{56072316-39D9-4303-842D-069D88F9ED16}" type="presParOf" srcId="{24CF3FB1-1A05-43F4-8D0D-68DEAA8CCA47}" destId="{E8EE9DC2-3152-4128-9EB0-78EA13AD5845}" srcOrd="0" destOrd="0" presId="urn:microsoft.com/office/officeart/2005/8/layout/hList1"/>
    <dgm:cxn modelId="{FB5EA1EA-1AB0-4F0A-A7DE-C217C1D89298}" type="presParOf" srcId="{24CF3FB1-1A05-43F4-8D0D-68DEAA8CCA47}" destId="{432981C4-6912-4B29-8105-7DE68069F3DE}" srcOrd="1" destOrd="0" presId="urn:microsoft.com/office/officeart/2005/8/layout/hList1"/>
    <dgm:cxn modelId="{6D487412-A28F-4432-BE9F-0FCABF86A342}" type="presParOf" srcId="{9CE38DDC-AFE4-4DB5-82AB-54C70DB8B538}" destId="{40763AD9-5316-4948-8B38-8D7E1B303C25}" srcOrd="1" destOrd="0" presId="urn:microsoft.com/office/officeart/2005/8/layout/hList1"/>
    <dgm:cxn modelId="{A145481B-4EDD-445E-80E9-9366C74C00D7}" type="presParOf" srcId="{9CE38DDC-AFE4-4DB5-82AB-54C70DB8B538}" destId="{9BCC2696-7852-4730-AACF-4255D9B2DE4C}" srcOrd="2" destOrd="0" presId="urn:microsoft.com/office/officeart/2005/8/layout/hList1"/>
    <dgm:cxn modelId="{A7ACF61E-D527-4024-8EEC-4F77730BF0AC}" type="presParOf" srcId="{9BCC2696-7852-4730-AACF-4255D9B2DE4C}" destId="{BD14532D-3504-4768-9342-D18A96DE4DEB}" srcOrd="0" destOrd="0" presId="urn:microsoft.com/office/officeart/2005/8/layout/hList1"/>
    <dgm:cxn modelId="{16BA37A5-1965-40A9-BA24-71547691D74F}" type="presParOf" srcId="{9BCC2696-7852-4730-AACF-4255D9B2DE4C}" destId="{A3459D2A-02F6-4180-B43D-E55AAB32E0CF}" srcOrd="1" destOrd="0" presId="urn:microsoft.com/office/officeart/2005/8/layout/hList1"/>
    <dgm:cxn modelId="{2FA834C4-FC15-4F7B-B613-1EA507D0055F}" type="presParOf" srcId="{9CE38DDC-AFE4-4DB5-82AB-54C70DB8B538}" destId="{C22D73B2-D69D-4ADF-9F81-F9F5D0053071}" srcOrd="3" destOrd="0" presId="urn:microsoft.com/office/officeart/2005/8/layout/hList1"/>
    <dgm:cxn modelId="{B5C185DC-E402-40C3-8FF6-1F0116F18BC5}" type="presParOf" srcId="{9CE38DDC-AFE4-4DB5-82AB-54C70DB8B538}" destId="{D8765D34-AEAE-467F-9353-1224878AE039}" srcOrd="4" destOrd="0" presId="urn:microsoft.com/office/officeart/2005/8/layout/hList1"/>
    <dgm:cxn modelId="{4D83A089-47A2-4F2B-A03B-B70717FC47E7}" type="presParOf" srcId="{D8765D34-AEAE-467F-9353-1224878AE039}" destId="{A68E75D7-CEF6-4F4D-B014-8108F032F18D}" srcOrd="0" destOrd="0" presId="urn:microsoft.com/office/officeart/2005/8/layout/hList1"/>
    <dgm:cxn modelId="{7EBA2ED9-D4FC-49A8-B955-DBA25F3E7D80}" type="presParOf" srcId="{D8765D34-AEAE-467F-9353-1224878AE039}" destId="{53E54853-F56E-4483-9840-FE681CA84A5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B6A7B1-64CB-48AC-B96F-A85F9AE7E1EE}" type="doc">
      <dgm:prSet loTypeId="urn:microsoft.com/office/officeart/2005/8/layout/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A95B7E3-5BB4-43DC-A24A-0DB85B2F060A}">
      <dgm:prSet phldrT="[Текст]" custT="1"/>
      <dgm:spPr/>
      <dgm:t>
        <a:bodyPr/>
        <a:lstStyle/>
        <a:p>
          <a:r>
            <a:rPr lang="ru-RU" sz="1100"/>
            <a:t>Модель</a:t>
          </a:r>
          <a:endParaRPr lang="ru-RU" sz="1000"/>
        </a:p>
      </dgm:t>
    </dgm:pt>
    <dgm:pt modelId="{7CDEF161-0C2A-46AC-A0B0-E8607D7C466B}" type="parTrans" cxnId="{AAEF30EA-34B7-4611-A9E4-FF89D7982C51}">
      <dgm:prSet/>
      <dgm:spPr/>
      <dgm:t>
        <a:bodyPr/>
        <a:lstStyle/>
        <a:p>
          <a:endParaRPr lang="ru-RU"/>
        </a:p>
      </dgm:t>
    </dgm:pt>
    <dgm:pt modelId="{A050FFB1-506D-4E74-91AD-B0ED0578F53C}" type="sibTrans" cxnId="{AAEF30EA-34B7-4611-A9E4-FF89D7982C51}">
      <dgm:prSet/>
      <dgm:spPr/>
      <dgm:t>
        <a:bodyPr/>
        <a:lstStyle/>
        <a:p>
          <a:endParaRPr lang="ru-RU"/>
        </a:p>
      </dgm:t>
    </dgm:pt>
    <dgm:pt modelId="{3DFE7413-7158-4FE3-81F3-98797F8F5A32}">
      <dgm:prSet phldrT="[Текст]" custT="1"/>
      <dgm:spPr/>
      <dgm:t>
        <a:bodyPr/>
        <a:lstStyle/>
        <a:p>
          <a:r>
            <a:rPr lang="ru-RU" sz="1100"/>
            <a:t>Файлы маппинга</a:t>
          </a:r>
        </a:p>
      </dgm:t>
    </dgm:pt>
    <dgm:pt modelId="{21D1ECC0-BEA1-4F02-9728-905584DE2DA4}" type="parTrans" cxnId="{9DF245B3-DDFF-498D-AF0E-A2F24AED3CBA}">
      <dgm:prSet/>
      <dgm:spPr/>
      <dgm:t>
        <a:bodyPr/>
        <a:lstStyle/>
        <a:p>
          <a:endParaRPr lang="ru-RU"/>
        </a:p>
      </dgm:t>
    </dgm:pt>
    <dgm:pt modelId="{F5CA54C2-B21F-4F21-AE5C-241CE33B65D4}" type="sibTrans" cxnId="{9DF245B3-DDFF-498D-AF0E-A2F24AED3CBA}">
      <dgm:prSet/>
      <dgm:spPr/>
      <dgm:t>
        <a:bodyPr/>
        <a:lstStyle/>
        <a:p>
          <a:endParaRPr lang="ru-RU"/>
        </a:p>
      </dgm:t>
    </dgm:pt>
    <dgm:pt modelId="{CFE2A325-840D-483E-9865-E2326A1234F2}">
      <dgm:prSet phldrT="[Текст]" custT="1"/>
      <dgm:spPr/>
      <dgm:t>
        <a:bodyPr/>
        <a:lstStyle/>
        <a:p>
          <a:r>
            <a:rPr lang="ru-RU" sz="1100"/>
            <a:t>Шаблоны</a:t>
          </a:r>
        </a:p>
      </dgm:t>
    </dgm:pt>
    <dgm:pt modelId="{BD2D7120-C55F-46DF-8513-26EE01A45AE7}" type="parTrans" cxnId="{FF9131A1-5DF3-4D41-BE50-8CFF7F0E5CC6}">
      <dgm:prSet/>
      <dgm:spPr/>
      <dgm:t>
        <a:bodyPr/>
        <a:lstStyle/>
        <a:p>
          <a:endParaRPr lang="ru-RU"/>
        </a:p>
      </dgm:t>
    </dgm:pt>
    <dgm:pt modelId="{7E686CE2-CB8F-4CE8-B936-A27707BE26B4}" type="sibTrans" cxnId="{FF9131A1-5DF3-4D41-BE50-8CFF7F0E5CC6}">
      <dgm:prSet/>
      <dgm:spPr/>
      <dgm:t>
        <a:bodyPr/>
        <a:lstStyle/>
        <a:p>
          <a:endParaRPr lang="ru-RU"/>
        </a:p>
      </dgm:t>
    </dgm:pt>
    <dgm:pt modelId="{72737F89-57DC-4624-89E1-639099E21487}">
      <dgm:prSet phldrT="[Текст]" custT="1"/>
      <dgm:spPr/>
      <dgm:t>
        <a:bodyPr/>
        <a:lstStyle/>
        <a:p>
          <a:r>
            <a:rPr lang="ru-RU" sz="900"/>
            <a:t>АР</a:t>
          </a:r>
        </a:p>
      </dgm:t>
    </dgm:pt>
    <dgm:pt modelId="{BFDA589A-E5C8-4FD3-BF50-0627D3D85078}" type="parTrans" cxnId="{D8B0EC62-16CB-468C-A621-6444D2AC3318}">
      <dgm:prSet/>
      <dgm:spPr/>
      <dgm:t>
        <a:bodyPr/>
        <a:lstStyle/>
        <a:p>
          <a:endParaRPr lang="ru-RU"/>
        </a:p>
      </dgm:t>
    </dgm:pt>
    <dgm:pt modelId="{B05CE11D-5F9C-4116-84FD-587B09F43DA6}" type="sibTrans" cxnId="{D8B0EC62-16CB-468C-A621-6444D2AC3318}">
      <dgm:prSet/>
      <dgm:spPr/>
      <dgm:t>
        <a:bodyPr/>
        <a:lstStyle/>
        <a:p>
          <a:endParaRPr lang="ru-RU"/>
        </a:p>
      </dgm:t>
    </dgm:pt>
    <dgm:pt modelId="{64ED9550-CAEA-4F19-881A-DFDEB992E7E5}">
      <dgm:prSet phldrT="[Текст]" custT="1"/>
      <dgm:spPr/>
      <dgm:t>
        <a:bodyPr/>
        <a:lstStyle/>
        <a:p>
          <a:r>
            <a:rPr lang="ru-RU" sz="900"/>
            <a:t>БМ</a:t>
          </a:r>
        </a:p>
      </dgm:t>
    </dgm:pt>
    <dgm:pt modelId="{897025A2-F9A4-458A-812B-27F06286EDE8}" type="parTrans" cxnId="{59F9C396-7C75-493B-9614-F83ADE4CCD90}">
      <dgm:prSet/>
      <dgm:spPr/>
      <dgm:t>
        <a:bodyPr/>
        <a:lstStyle/>
        <a:p>
          <a:endParaRPr lang="ru-RU"/>
        </a:p>
      </dgm:t>
    </dgm:pt>
    <dgm:pt modelId="{98615227-1674-4A53-90FC-FFAD5FCD35FB}" type="sibTrans" cxnId="{59F9C396-7C75-493B-9614-F83ADE4CCD90}">
      <dgm:prSet/>
      <dgm:spPr/>
      <dgm:t>
        <a:bodyPr/>
        <a:lstStyle/>
        <a:p>
          <a:endParaRPr lang="ru-RU"/>
        </a:p>
      </dgm:t>
    </dgm:pt>
    <dgm:pt modelId="{A7B6656B-E6C9-4C59-8DD9-5CB0FACFD3D8}">
      <dgm:prSet phldrT="[Текст]" custT="1"/>
      <dgm:spPr/>
      <dgm:t>
        <a:bodyPr/>
        <a:lstStyle/>
        <a:p>
          <a:r>
            <a:rPr lang="ru-RU" sz="900"/>
            <a:t>3.0</a:t>
          </a:r>
        </a:p>
      </dgm:t>
    </dgm:pt>
    <dgm:pt modelId="{634DC801-D558-4440-9DEC-4A6AF51B3883}" type="parTrans" cxnId="{603749D0-AF8B-429B-8F3D-DE2ADAC0F17F}">
      <dgm:prSet/>
      <dgm:spPr/>
      <dgm:t>
        <a:bodyPr/>
        <a:lstStyle/>
        <a:p>
          <a:endParaRPr lang="ru-RU"/>
        </a:p>
      </dgm:t>
    </dgm:pt>
    <dgm:pt modelId="{A8AA15F4-B978-4878-A86C-E1D83420A574}" type="sibTrans" cxnId="{603749D0-AF8B-429B-8F3D-DE2ADAC0F17F}">
      <dgm:prSet/>
      <dgm:spPr/>
      <dgm:t>
        <a:bodyPr/>
        <a:lstStyle/>
        <a:p>
          <a:endParaRPr lang="ru-RU"/>
        </a:p>
      </dgm:t>
    </dgm:pt>
    <dgm:pt modelId="{C38E4196-C5F8-405B-9F17-C4D7BA8AFCC7}">
      <dgm:prSet phldrT="[Текст]" custT="1"/>
      <dgm:spPr/>
      <dgm:t>
        <a:bodyPr/>
        <a:lstStyle/>
        <a:p>
          <a:r>
            <a:rPr lang="ru-RU" sz="900"/>
            <a:t>ЦГЭ.ЦИМ.АР-3.0_</a:t>
          </a:r>
          <a:r>
            <a:rPr lang="en-US" sz="900"/>
            <a:t>attr_psets.json</a:t>
          </a:r>
          <a:endParaRPr lang="ru-RU" sz="900"/>
        </a:p>
      </dgm:t>
    </dgm:pt>
    <dgm:pt modelId="{CD159C8C-3727-419F-B380-BDF0F74D27C1}" type="parTrans" cxnId="{83EA6F60-5DAA-48F2-97F0-5389DD5F3CAC}">
      <dgm:prSet/>
      <dgm:spPr/>
      <dgm:t>
        <a:bodyPr/>
        <a:lstStyle/>
        <a:p>
          <a:endParaRPr lang="ru-RU"/>
        </a:p>
      </dgm:t>
    </dgm:pt>
    <dgm:pt modelId="{CBBF5447-6554-484A-BE8D-DAF5DFCA0814}" type="sibTrans" cxnId="{83EA6F60-5DAA-48F2-97F0-5389DD5F3CAC}">
      <dgm:prSet/>
      <dgm:spPr/>
      <dgm:t>
        <a:bodyPr/>
        <a:lstStyle/>
        <a:p>
          <a:endParaRPr lang="ru-RU"/>
        </a:p>
      </dgm:t>
    </dgm:pt>
    <dgm:pt modelId="{DAD4F585-525A-4691-81CF-70ED966FDB1B}">
      <dgm:prSet phldrT="[Текст]" custT="1"/>
      <dgm:spPr/>
      <dgm:t>
        <a:bodyPr/>
        <a:lstStyle/>
        <a:p>
          <a:r>
            <a:rPr lang="ru-RU" sz="900"/>
            <a:t>ЦГЭ.ЦИМ.БМ-3.0_</a:t>
          </a:r>
          <a:r>
            <a:rPr lang="en-US" sz="900"/>
            <a:t>attr_psets.json</a:t>
          </a:r>
          <a:endParaRPr lang="ru-RU" sz="900"/>
        </a:p>
      </dgm:t>
    </dgm:pt>
    <dgm:pt modelId="{9715812B-E68F-4C70-9217-436846A3E8D3}" type="parTrans" cxnId="{ED4ABEEF-AC05-4721-8ECD-C2451F2F84CB}">
      <dgm:prSet/>
      <dgm:spPr/>
      <dgm:t>
        <a:bodyPr/>
        <a:lstStyle/>
        <a:p>
          <a:endParaRPr lang="ru-RU"/>
        </a:p>
      </dgm:t>
    </dgm:pt>
    <dgm:pt modelId="{EF8696B4-857C-4F28-AFAE-0979DB15E0CD}" type="sibTrans" cxnId="{ED4ABEEF-AC05-4721-8ECD-C2451F2F84CB}">
      <dgm:prSet/>
      <dgm:spPr/>
      <dgm:t>
        <a:bodyPr/>
        <a:lstStyle/>
        <a:p>
          <a:endParaRPr lang="ru-RU"/>
        </a:p>
      </dgm:t>
    </dgm:pt>
    <dgm:pt modelId="{B9BFF5EF-5BB0-4A85-B523-CDBE79B75951}">
      <dgm:prSet phldrT="[Текст]" custT="1"/>
      <dgm:spPr/>
      <dgm:t>
        <a:bodyPr/>
        <a:lstStyle/>
        <a:p>
          <a:r>
            <a:rPr lang="ru-RU" sz="900"/>
            <a:t>ЦГЭ.ЦИМ.БМ-3.0_</a:t>
          </a:r>
          <a:r>
            <a:rPr lang="en-US" sz="900"/>
            <a:t>type.json</a:t>
          </a:r>
          <a:endParaRPr lang="ru-RU" sz="900"/>
        </a:p>
      </dgm:t>
    </dgm:pt>
    <dgm:pt modelId="{6474CAD2-E9E8-4845-9329-B1CD05B86739}" type="parTrans" cxnId="{6000B047-F091-4A57-A572-A74FC31444D7}">
      <dgm:prSet/>
      <dgm:spPr/>
      <dgm:t>
        <a:bodyPr/>
        <a:lstStyle/>
        <a:p>
          <a:endParaRPr lang="ru-RU"/>
        </a:p>
      </dgm:t>
    </dgm:pt>
    <dgm:pt modelId="{8E9C7105-3843-4F6B-B5E7-24E761C11FCB}" type="sibTrans" cxnId="{6000B047-F091-4A57-A572-A74FC31444D7}">
      <dgm:prSet/>
      <dgm:spPr/>
      <dgm:t>
        <a:bodyPr/>
        <a:lstStyle/>
        <a:p>
          <a:endParaRPr lang="ru-RU"/>
        </a:p>
      </dgm:t>
    </dgm:pt>
    <dgm:pt modelId="{59DD3C14-619E-4976-912D-89EF0A818532}">
      <dgm:prSet phldrT="[Текст]" custT="1"/>
      <dgm:spPr/>
      <dgm:t>
        <a:bodyPr/>
        <a:lstStyle/>
        <a:p>
          <a:r>
            <a:rPr lang="ru-RU" sz="900"/>
            <a:t>Основная модель_ЦГЭ.ЦИМ-3.0</a:t>
          </a:r>
          <a:r>
            <a:rPr lang="en-US" sz="900"/>
            <a:t>.rnt</a:t>
          </a:r>
          <a:endParaRPr lang="ru-RU" sz="900"/>
        </a:p>
      </dgm:t>
    </dgm:pt>
    <dgm:pt modelId="{6880AD5A-85F2-4FF5-8061-D8654F57EFFA}" type="parTrans" cxnId="{BDCAD40B-4EC1-4AE7-8ACB-1ED8DF649C26}">
      <dgm:prSet/>
      <dgm:spPr/>
      <dgm:t>
        <a:bodyPr/>
        <a:lstStyle/>
        <a:p>
          <a:endParaRPr lang="ru-RU"/>
        </a:p>
      </dgm:t>
    </dgm:pt>
    <dgm:pt modelId="{B9EE1E27-34C5-4E25-88BF-6FB66EEC8A64}" type="sibTrans" cxnId="{BDCAD40B-4EC1-4AE7-8ACB-1ED8DF649C26}">
      <dgm:prSet/>
      <dgm:spPr/>
      <dgm:t>
        <a:bodyPr/>
        <a:lstStyle/>
        <a:p>
          <a:endParaRPr lang="ru-RU"/>
        </a:p>
      </dgm:t>
    </dgm:pt>
    <dgm:pt modelId="{D9121E3D-E2AB-46E7-BD76-64508CE4CF53}">
      <dgm:prSet phldrT="[Текст]" custT="1"/>
      <dgm:spPr/>
      <dgm:t>
        <a:bodyPr/>
        <a:lstStyle/>
        <a:p>
          <a:r>
            <a:rPr lang="ru-RU" sz="900"/>
            <a:t>Базовая модель_ЦГЭ.ЦИМ-3.0</a:t>
          </a:r>
          <a:r>
            <a:rPr lang="en-US" sz="900"/>
            <a:t>.rnt</a:t>
          </a:r>
          <a:endParaRPr lang="ru-RU" sz="900"/>
        </a:p>
      </dgm:t>
    </dgm:pt>
    <dgm:pt modelId="{A0992D97-50FF-4748-92A4-260660E6A1A2}" type="parTrans" cxnId="{5DBA2273-4808-4070-ADE4-CCADB6C98A80}">
      <dgm:prSet/>
      <dgm:spPr/>
      <dgm:t>
        <a:bodyPr/>
        <a:lstStyle/>
        <a:p>
          <a:endParaRPr lang="ru-RU"/>
        </a:p>
      </dgm:t>
    </dgm:pt>
    <dgm:pt modelId="{FBB2A542-EC7F-4B9C-8B78-E279036F1D0A}" type="sibTrans" cxnId="{5DBA2273-4808-4070-ADE4-CCADB6C98A80}">
      <dgm:prSet/>
      <dgm:spPr/>
      <dgm:t>
        <a:bodyPr/>
        <a:lstStyle/>
        <a:p>
          <a:endParaRPr lang="ru-RU"/>
        </a:p>
      </dgm:t>
    </dgm:pt>
    <dgm:pt modelId="{5F38B0F8-C7D5-4456-964A-8C19F9A6A107}">
      <dgm:prSet phldrT="[Текст]" custT="1"/>
      <dgm:spPr/>
      <dgm:t>
        <a:bodyPr/>
        <a:lstStyle/>
        <a:p>
          <a:r>
            <a:rPr lang="ru-RU" sz="900" dirty="0"/>
            <a:t>Основная</a:t>
          </a:r>
        </a:p>
      </dgm:t>
    </dgm:pt>
    <dgm:pt modelId="{B8E40640-62AE-4200-BC12-8E636F3F56B2}" type="sibTrans" cxnId="{EAD7B970-ABE2-4C8A-ADF0-AA338B11C91C}">
      <dgm:prSet/>
      <dgm:spPr/>
      <dgm:t>
        <a:bodyPr/>
        <a:lstStyle/>
        <a:p>
          <a:endParaRPr lang="ru-RU"/>
        </a:p>
      </dgm:t>
    </dgm:pt>
    <dgm:pt modelId="{B0BF0937-A00D-454C-8FDF-BEF2AB02A498}" type="parTrans" cxnId="{EAD7B970-ABE2-4C8A-ADF0-AA338B11C91C}">
      <dgm:prSet/>
      <dgm:spPr/>
      <dgm:t>
        <a:bodyPr/>
        <a:lstStyle/>
        <a:p>
          <a:endParaRPr lang="ru-RU"/>
        </a:p>
      </dgm:t>
    </dgm:pt>
    <dgm:pt modelId="{80DD871F-01C6-4AA6-B919-FD7162C0528E}">
      <dgm:prSet phldrT="[Текст]" custT="1"/>
      <dgm:spPr/>
      <dgm:t>
        <a:bodyPr/>
        <a:lstStyle/>
        <a:p>
          <a:r>
            <a:rPr lang="ru-RU" sz="900" dirty="0"/>
            <a:t>24-1-17_22_К1_АР_П.</a:t>
          </a:r>
          <a:r>
            <a:rPr lang="en-US" sz="900" dirty="0" err="1"/>
            <a:t>ifc</a:t>
          </a:r>
          <a:endParaRPr lang="ru-RU" sz="900" dirty="0"/>
        </a:p>
      </dgm:t>
    </dgm:pt>
    <dgm:pt modelId="{267ADF3C-FF97-46A4-97BD-FC5221653B35}" type="sibTrans" cxnId="{09878BB0-26DC-4850-8858-433DDD2E7A70}">
      <dgm:prSet/>
      <dgm:spPr/>
      <dgm:t>
        <a:bodyPr/>
        <a:lstStyle/>
        <a:p>
          <a:endParaRPr lang="ru-RU"/>
        </a:p>
      </dgm:t>
    </dgm:pt>
    <dgm:pt modelId="{581BC059-BEF4-43D9-9153-84C85148F355}" type="parTrans" cxnId="{09878BB0-26DC-4850-8858-433DDD2E7A70}">
      <dgm:prSet/>
      <dgm:spPr/>
      <dgm:t>
        <a:bodyPr/>
        <a:lstStyle/>
        <a:p>
          <a:endParaRPr lang="ru-RU"/>
        </a:p>
      </dgm:t>
    </dgm:pt>
    <dgm:pt modelId="{37E1BDF7-11F6-4A45-AC67-CAFA742DA3EC}">
      <dgm:prSet phldrT="[Текст]" custT="1"/>
      <dgm:spPr/>
      <dgm:t>
        <a:bodyPr/>
        <a:lstStyle/>
        <a:p>
          <a:r>
            <a:rPr lang="ru-RU" sz="900"/>
            <a:t>24-1-17_22_К1_П</a:t>
          </a:r>
          <a:r>
            <a:rPr lang="en-US" sz="900"/>
            <a:t>.rnp</a:t>
          </a:r>
          <a:endParaRPr lang="ru-RU" sz="900"/>
        </a:p>
      </dgm:t>
    </dgm:pt>
    <dgm:pt modelId="{BB89DD8A-8E75-4FF7-8E6A-BBA4FD1A61C0}" type="sibTrans" cxnId="{75914183-737B-45F0-B713-2A8CAA43FDB7}">
      <dgm:prSet/>
      <dgm:spPr/>
      <dgm:t>
        <a:bodyPr/>
        <a:lstStyle/>
        <a:p>
          <a:endParaRPr lang="ru-RU"/>
        </a:p>
      </dgm:t>
    </dgm:pt>
    <dgm:pt modelId="{488E68AC-F5ED-4733-B93A-00C5CF6842D5}" type="parTrans" cxnId="{75914183-737B-45F0-B713-2A8CAA43FDB7}">
      <dgm:prSet/>
      <dgm:spPr/>
      <dgm:t>
        <a:bodyPr/>
        <a:lstStyle/>
        <a:p>
          <a:endParaRPr lang="ru-RU"/>
        </a:p>
      </dgm:t>
    </dgm:pt>
    <dgm:pt modelId="{8ACD1069-4E6A-46DF-9165-7BAB56F0B0C2}">
      <dgm:prSet phldrT="[Текст]" custT="1"/>
      <dgm:spPr/>
      <dgm:t>
        <a:bodyPr/>
        <a:lstStyle/>
        <a:p>
          <a:r>
            <a:rPr lang="ru-RU" sz="900" dirty="0"/>
            <a:t>БМ</a:t>
          </a:r>
        </a:p>
      </dgm:t>
    </dgm:pt>
    <dgm:pt modelId="{DF0F7F96-38C0-4939-90FB-2CDA3E156742}" type="sibTrans" cxnId="{007D2017-A657-4C73-9871-428E4677D310}">
      <dgm:prSet/>
      <dgm:spPr/>
      <dgm:t>
        <a:bodyPr/>
        <a:lstStyle/>
        <a:p>
          <a:endParaRPr lang="ru-RU"/>
        </a:p>
      </dgm:t>
    </dgm:pt>
    <dgm:pt modelId="{EAE3A6FF-711C-4432-A787-8EAE67F7227E}" type="parTrans" cxnId="{007D2017-A657-4C73-9871-428E4677D310}">
      <dgm:prSet/>
      <dgm:spPr/>
      <dgm:t>
        <a:bodyPr/>
        <a:lstStyle/>
        <a:p>
          <a:endParaRPr lang="ru-RU"/>
        </a:p>
      </dgm:t>
    </dgm:pt>
    <dgm:pt modelId="{67B314FE-9163-4518-B787-674028F58F02}">
      <dgm:prSet phldrT="[Текст]" custT="1"/>
      <dgm:spPr/>
      <dgm:t>
        <a:bodyPr/>
        <a:lstStyle/>
        <a:p>
          <a:r>
            <a:rPr lang="ru-RU" sz="900"/>
            <a:t>24-1-17_22_К1_БМ_П</a:t>
          </a:r>
          <a:r>
            <a:rPr lang="en-US" sz="900"/>
            <a:t>.ifc</a:t>
          </a:r>
          <a:endParaRPr lang="ru-RU" sz="900"/>
        </a:p>
      </dgm:t>
    </dgm:pt>
    <dgm:pt modelId="{ED6576B0-36BA-440F-A693-30503A2295CE}" type="sibTrans" cxnId="{934C1E55-A9BD-4551-A3D5-67F038F5E05F}">
      <dgm:prSet/>
      <dgm:spPr/>
      <dgm:t>
        <a:bodyPr/>
        <a:lstStyle/>
        <a:p>
          <a:endParaRPr lang="ru-RU"/>
        </a:p>
      </dgm:t>
    </dgm:pt>
    <dgm:pt modelId="{1791B1DB-6121-4FCA-A173-1A9C38F1D820}" type="parTrans" cxnId="{934C1E55-A9BD-4551-A3D5-67F038F5E05F}">
      <dgm:prSet/>
      <dgm:spPr/>
      <dgm:t>
        <a:bodyPr/>
        <a:lstStyle/>
        <a:p>
          <a:endParaRPr lang="ru-RU"/>
        </a:p>
      </dgm:t>
    </dgm:pt>
    <dgm:pt modelId="{6A901BB7-98FB-4430-8547-EB69F095C20D}">
      <dgm:prSet phldrT="[Текст]" custT="1"/>
      <dgm:spPr/>
      <dgm:t>
        <a:bodyPr/>
        <a:lstStyle/>
        <a:p>
          <a:r>
            <a:rPr lang="ru-RU" sz="900"/>
            <a:t>24-1-17_22_К1_БМ_П</a:t>
          </a:r>
          <a:r>
            <a:rPr lang="en-US" sz="900"/>
            <a:t>.rnp</a:t>
          </a:r>
          <a:endParaRPr lang="ru-RU" sz="900"/>
        </a:p>
      </dgm:t>
    </dgm:pt>
    <dgm:pt modelId="{7228255B-E15E-4D0C-8EE1-7A370EE3BF5F}" type="sibTrans" cxnId="{FEAD20B8-5D48-4963-8045-B21D092DF1E9}">
      <dgm:prSet/>
      <dgm:spPr/>
      <dgm:t>
        <a:bodyPr/>
        <a:lstStyle/>
        <a:p>
          <a:endParaRPr lang="ru-RU"/>
        </a:p>
      </dgm:t>
    </dgm:pt>
    <dgm:pt modelId="{7DA02BBE-42BE-4DB1-BDD1-B8558E50A6FF}" type="parTrans" cxnId="{FEAD20B8-5D48-4963-8045-B21D092DF1E9}">
      <dgm:prSet/>
      <dgm:spPr/>
      <dgm:t>
        <a:bodyPr/>
        <a:lstStyle/>
        <a:p>
          <a:endParaRPr lang="ru-RU"/>
        </a:p>
      </dgm:t>
    </dgm:pt>
    <dgm:pt modelId="{4D308FB4-EE77-45BB-AB6F-FFE0291878AC}" type="pres">
      <dgm:prSet presAssocID="{1EB6A7B1-64CB-48AC-B96F-A85F9AE7E1EE}" presName="linear" presStyleCnt="0">
        <dgm:presLayoutVars>
          <dgm:dir/>
          <dgm:animLvl val="lvl"/>
          <dgm:resizeHandles val="exact"/>
        </dgm:presLayoutVars>
      </dgm:prSet>
      <dgm:spPr/>
    </dgm:pt>
    <dgm:pt modelId="{AF4585A6-0FDB-4E76-BC3F-101CC81839DD}" type="pres">
      <dgm:prSet presAssocID="{2A95B7E3-5BB4-43DC-A24A-0DB85B2F060A}" presName="parentLin" presStyleCnt="0"/>
      <dgm:spPr/>
    </dgm:pt>
    <dgm:pt modelId="{EC6B203A-D4D0-457C-B1A4-4C369992CE10}" type="pres">
      <dgm:prSet presAssocID="{2A95B7E3-5BB4-43DC-A24A-0DB85B2F060A}" presName="parentLeftMargin" presStyleLbl="node1" presStyleIdx="0" presStyleCnt="3"/>
      <dgm:spPr/>
    </dgm:pt>
    <dgm:pt modelId="{52D019E3-1E23-4C5E-BD6B-48A963FFFFAC}" type="pres">
      <dgm:prSet presAssocID="{2A95B7E3-5BB4-43DC-A24A-0DB85B2F060A}" presName="parentText" presStyleLbl="node1" presStyleIdx="0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3DF21BCC-4EAD-47F8-AC33-55B6D4641512}" type="pres">
      <dgm:prSet presAssocID="{2A95B7E3-5BB4-43DC-A24A-0DB85B2F060A}" presName="negativeSpace" presStyleCnt="0"/>
      <dgm:spPr/>
    </dgm:pt>
    <dgm:pt modelId="{E636C540-8C47-468B-8688-147667EA8E07}" type="pres">
      <dgm:prSet presAssocID="{2A95B7E3-5BB4-43DC-A24A-0DB85B2F060A}" presName="childText" presStyleLbl="conFgAcc1" presStyleIdx="0" presStyleCnt="3">
        <dgm:presLayoutVars>
          <dgm:bulletEnabled val="1"/>
        </dgm:presLayoutVars>
      </dgm:prSet>
      <dgm:spPr/>
    </dgm:pt>
    <dgm:pt modelId="{85982F29-A1A9-4F0A-9EF5-110A819DB0B7}" type="pres">
      <dgm:prSet presAssocID="{A050FFB1-506D-4E74-91AD-B0ED0578F53C}" presName="spaceBetweenRectangles" presStyleCnt="0"/>
      <dgm:spPr/>
    </dgm:pt>
    <dgm:pt modelId="{E4D05FC9-6E15-471B-AD19-C674885A6637}" type="pres">
      <dgm:prSet presAssocID="{3DFE7413-7158-4FE3-81F3-98797F8F5A32}" presName="parentLin" presStyleCnt="0"/>
      <dgm:spPr/>
    </dgm:pt>
    <dgm:pt modelId="{4BE2B324-B723-48C1-B0A5-06BDAC94F2DB}" type="pres">
      <dgm:prSet presAssocID="{3DFE7413-7158-4FE3-81F3-98797F8F5A32}" presName="parentLeftMargin" presStyleLbl="node1" presStyleIdx="0" presStyleCnt="3"/>
      <dgm:spPr/>
    </dgm:pt>
    <dgm:pt modelId="{C70A0120-1FD4-4865-849E-5F2B350EAFE5}" type="pres">
      <dgm:prSet presAssocID="{3DFE7413-7158-4FE3-81F3-98797F8F5A32}" presName="parentText" presStyleLbl="node1" presStyleIdx="1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8CCA85A3-B50A-4B75-9C80-18702E048620}" type="pres">
      <dgm:prSet presAssocID="{3DFE7413-7158-4FE3-81F3-98797F8F5A32}" presName="negativeSpace" presStyleCnt="0"/>
      <dgm:spPr/>
    </dgm:pt>
    <dgm:pt modelId="{EAB57BCA-35A5-43E1-BF7B-FEE03A2760DB}" type="pres">
      <dgm:prSet presAssocID="{3DFE7413-7158-4FE3-81F3-98797F8F5A32}" presName="childText" presStyleLbl="conFgAcc1" presStyleIdx="1" presStyleCnt="3">
        <dgm:presLayoutVars>
          <dgm:bulletEnabled val="1"/>
        </dgm:presLayoutVars>
      </dgm:prSet>
      <dgm:spPr/>
    </dgm:pt>
    <dgm:pt modelId="{1A2A9DBC-4E5C-4854-823B-1FD5575A9B77}" type="pres">
      <dgm:prSet presAssocID="{F5CA54C2-B21F-4F21-AE5C-241CE33B65D4}" presName="spaceBetweenRectangles" presStyleCnt="0"/>
      <dgm:spPr/>
    </dgm:pt>
    <dgm:pt modelId="{58E49240-563A-4925-B653-2FF053223B1E}" type="pres">
      <dgm:prSet presAssocID="{CFE2A325-840D-483E-9865-E2326A1234F2}" presName="parentLin" presStyleCnt="0"/>
      <dgm:spPr/>
    </dgm:pt>
    <dgm:pt modelId="{CE586D82-52C3-43FB-8B99-39FC2D46A6B3}" type="pres">
      <dgm:prSet presAssocID="{CFE2A325-840D-483E-9865-E2326A1234F2}" presName="parentLeftMargin" presStyleLbl="node1" presStyleIdx="1" presStyleCnt="3"/>
      <dgm:spPr/>
    </dgm:pt>
    <dgm:pt modelId="{48D94D9B-894B-474A-AC59-26F6A4A4BF69}" type="pres">
      <dgm:prSet presAssocID="{CFE2A325-840D-483E-9865-E2326A1234F2}" presName="parentText" presStyleLbl="node1" presStyleIdx="2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9F9A32C7-E2E6-4150-919F-6EF1AA39D469}" type="pres">
      <dgm:prSet presAssocID="{CFE2A325-840D-483E-9865-E2326A1234F2}" presName="negativeSpace" presStyleCnt="0"/>
      <dgm:spPr/>
    </dgm:pt>
    <dgm:pt modelId="{283A27FC-BEB2-4053-A0CF-F82815742A4B}" type="pres">
      <dgm:prSet presAssocID="{CFE2A325-840D-483E-9865-E2326A1234F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3D23703-34C7-40D3-BF51-963ED5E25058}" type="presOf" srcId="{C38E4196-C5F8-405B-9F17-C4D7BA8AFCC7}" destId="{EAB57BCA-35A5-43E1-BF7B-FEE03A2760DB}" srcOrd="0" destOrd="1" presId="urn:microsoft.com/office/officeart/2005/8/layout/list1"/>
    <dgm:cxn modelId="{00855804-9697-47FD-A2B5-D6DEA82476D7}" type="presOf" srcId="{6A901BB7-98FB-4430-8547-EB69F095C20D}" destId="{E636C540-8C47-468B-8688-147667EA8E07}" srcOrd="0" destOrd="5" presId="urn:microsoft.com/office/officeart/2005/8/layout/list1"/>
    <dgm:cxn modelId="{BDCAD40B-4EC1-4AE7-8ACB-1ED8DF649C26}" srcId="{A7B6656B-E6C9-4C59-8DD9-5CB0FACFD3D8}" destId="{59DD3C14-619E-4976-912D-89EF0A818532}" srcOrd="0" destOrd="0" parTransId="{6880AD5A-85F2-4FF5-8061-D8654F57EFFA}" sibTransId="{B9EE1E27-34C5-4E25-88BF-6FB66EEC8A64}"/>
    <dgm:cxn modelId="{0655D00D-CB6B-45D2-8D20-C55469A561B7}" type="presOf" srcId="{2A95B7E3-5BB4-43DC-A24A-0DB85B2F060A}" destId="{52D019E3-1E23-4C5E-BD6B-48A963FFFFAC}" srcOrd="1" destOrd="0" presId="urn:microsoft.com/office/officeart/2005/8/layout/list1"/>
    <dgm:cxn modelId="{007D2017-A657-4C73-9871-428E4677D310}" srcId="{2A95B7E3-5BB4-43DC-A24A-0DB85B2F060A}" destId="{8ACD1069-4E6A-46DF-9165-7BAB56F0B0C2}" srcOrd="1" destOrd="0" parTransId="{EAE3A6FF-711C-4432-A787-8EAE67F7227E}" sibTransId="{DF0F7F96-38C0-4939-90FB-2CDA3E156742}"/>
    <dgm:cxn modelId="{307FD118-0422-4ADB-B216-32A87AB3E98D}" type="presOf" srcId="{2A95B7E3-5BB4-43DC-A24A-0DB85B2F060A}" destId="{EC6B203A-D4D0-457C-B1A4-4C369992CE10}" srcOrd="0" destOrd="0" presId="urn:microsoft.com/office/officeart/2005/8/layout/list1"/>
    <dgm:cxn modelId="{9A807D1C-E113-4A8D-B04C-066057846E4F}" type="presOf" srcId="{D9121E3D-E2AB-46E7-BD76-64508CE4CF53}" destId="{283A27FC-BEB2-4053-A0CF-F82815742A4B}" srcOrd="0" destOrd="2" presId="urn:microsoft.com/office/officeart/2005/8/layout/list1"/>
    <dgm:cxn modelId="{5624C12E-0E42-461A-B1EF-91B4439C1B6C}" type="presOf" srcId="{80DD871F-01C6-4AA6-B919-FD7162C0528E}" destId="{E636C540-8C47-468B-8688-147667EA8E07}" srcOrd="0" destOrd="1" presId="urn:microsoft.com/office/officeart/2005/8/layout/list1"/>
    <dgm:cxn modelId="{83EA6F60-5DAA-48F2-97F0-5389DD5F3CAC}" srcId="{72737F89-57DC-4624-89E1-639099E21487}" destId="{C38E4196-C5F8-405B-9F17-C4D7BA8AFCC7}" srcOrd="0" destOrd="0" parTransId="{CD159C8C-3727-419F-B380-BDF0F74D27C1}" sibTransId="{CBBF5447-6554-484A-BE8D-DAF5DFCA0814}"/>
    <dgm:cxn modelId="{54A32741-AEEE-43E2-9358-8C10C9726FE1}" type="presOf" srcId="{A7B6656B-E6C9-4C59-8DD9-5CB0FACFD3D8}" destId="{283A27FC-BEB2-4053-A0CF-F82815742A4B}" srcOrd="0" destOrd="0" presId="urn:microsoft.com/office/officeart/2005/8/layout/list1"/>
    <dgm:cxn modelId="{D8B0EC62-16CB-468C-A621-6444D2AC3318}" srcId="{3DFE7413-7158-4FE3-81F3-98797F8F5A32}" destId="{72737F89-57DC-4624-89E1-639099E21487}" srcOrd="0" destOrd="0" parTransId="{BFDA589A-E5C8-4FD3-BF50-0627D3D85078}" sibTransId="{B05CE11D-5F9C-4116-84FD-587B09F43DA6}"/>
    <dgm:cxn modelId="{6000B047-F091-4A57-A572-A74FC31444D7}" srcId="{64ED9550-CAEA-4F19-881A-DFDEB992E7E5}" destId="{B9BFF5EF-5BB0-4A85-B523-CDBE79B75951}" srcOrd="1" destOrd="0" parTransId="{6474CAD2-E9E8-4845-9329-B1CD05B86739}" sibTransId="{8E9C7105-3843-4F6B-B5E7-24E761C11FCB}"/>
    <dgm:cxn modelId="{B74C496B-8DD2-4972-896A-02203DC8B727}" type="presOf" srcId="{8ACD1069-4E6A-46DF-9165-7BAB56F0B0C2}" destId="{E636C540-8C47-468B-8688-147667EA8E07}" srcOrd="0" destOrd="3" presId="urn:microsoft.com/office/officeart/2005/8/layout/list1"/>
    <dgm:cxn modelId="{EAD7B970-ABE2-4C8A-ADF0-AA338B11C91C}" srcId="{2A95B7E3-5BB4-43DC-A24A-0DB85B2F060A}" destId="{5F38B0F8-C7D5-4456-964A-8C19F9A6A107}" srcOrd="0" destOrd="0" parTransId="{B0BF0937-A00D-454C-8FDF-BEF2AB02A498}" sibTransId="{B8E40640-62AE-4200-BC12-8E636F3F56B2}"/>
    <dgm:cxn modelId="{4119C350-ADE2-4DB3-AEDA-F51DDB657BF1}" type="presOf" srcId="{72737F89-57DC-4624-89E1-639099E21487}" destId="{EAB57BCA-35A5-43E1-BF7B-FEE03A2760DB}" srcOrd="0" destOrd="0" presId="urn:microsoft.com/office/officeart/2005/8/layout/list1"/>
    <dgm:cxn modelId="{5DBA2273-4808-4070-ADE4-CCADB6C98A80}" srcId="{A7B6656B-E6C9-4C59-8DD9-5CB0FACFD3D8}" destId="{D9121E3D-E2AB-46E7-BD76-64508CE4CF53}" srcOrd="1" destOrd="0" parTransId="{A0992D97-50FF-4748-92A4-260660E6A1A2}" sibTransId="{FBB2A542-EC7F-4B9C-8B78-E279036F1D0A}"/>
    <dgm:cxn modelId="{F3F98A53-A78D-4FB6-BD65-E25D241358AF}" type="presOf" srcId="{CFE2A325-840D-483E-9865-E2326A1234F2}" destId="{48D94D9B-894B-474A-AC59-26F6A4A4BF69}" srcOrd="1" destOrd="0" presId="urn:microsoft.com/office/officeart/2005/8/layout/list1"/>
    <dgm:cxn modelId="{934C1E55-A9BD-4551-A3D5-67F038F5E05F}" srcId="{8ACD1069-4E6A-46DF-9165-7BAB56F0B0C2}" destId="{67B314FE-9163-4518-B787-674028F58F02}" srcOrd="0" destOrd="0" parTransId="{1791B1DB-6121-4FCA-A173-1A9C38F1D820}" sibTransId="{ED6576B0-36BA-440F-A693-30503A2295CE}"/>
    <dgm:cxn modelId="{75914183-737B-45F0-B713-2A8CAA43FDB7}" srcId="{5F38B0F8-C7D5-4456-964A-8C19F9A6A107}" destId="{37E1BDF7-11F6-4A45-AC67-CAFA742DA3EC}" srcOrd="1" destOrd="0" parTransId="{488E68AC-F5ED-4733-B93A-00C5CF6842D5}" sibTransId="{BB89DD8A-8E75-4FF7-8E6A-BBA4FD1A61C0}"/>
    <dgm:cxn modelId="{59F9C396-7C75-493B-9614-F83ADE4CCD90}" srcId="{3DFE7413-7158-4FE3-81F3-98797F8F5A32}" destId="{64ED9550-CAEA-4F19-881A-DFDEB992E7E5}" srcOrd="1" destOrd="0" parTransId="{897025A2-F9A4-458A-812B-27F06286EDE8}" sibTransId="{98615227-1674-4A53-90FC-FFAD5FCD35FB}"/>
    <dgm:cxn modelId="{00446A9A-6FFA-4C98-807A-A2C88A161E4D}" type="presOf" srcId="{1EB6A7B1-64CB-48AC-B96F-A85F9AE7E1EE}" destId="{4D308FB4-EE77-45BB-AB6F-FFE0291878AC}" srcOrd="0" destOrd="0" presId="urn:microsoft.com/office/officeart/2005/8/layout/list1"/>
    <dgm:cxn modelId="{FF9131A1-5DF3-4D41-BE50-8CFF7F0E5CC6}" srcId="{1EB6A7B1-64CB-48AC-B96F-A85F9AE7E1EE}" destId="{CFE2A325-840D-483E-9865-E2326A1234F2}" srcOrd="2" destOrd="0" parTransId="{BD2D7120-C55F-46DF-8513-26EE01A45AE7}" sibTransId="{7E686CE2-CB8F-4CE8-B936-A27707BE26B4}"/>
    <dgm:cxn modelId="{09878BB0-26DC-4850-8858-433DDD2E7A70}" srcId="{5F38B0F8-C7D5-4456-964A-8C19F9A6A107}" destId="{80DD871F-01C6-4AA6-B919-FD7162C0528E}" srcOrd="0" destOrd="0" parTransId="{581BC059-BEF4-43D9-9153-84C85148F355}" sibTransId="{267ADF3C-FF97-46A4-97BD-FC5221653B35}"/>
    <dgm:cxn modelId="{9DF245B3-DDFF-498D-AF0E-A2F24AED3CBA}" srcId="{1EB6A7B1-64CB-48AC-B96F-A85F9AE7E1EE}" destId="{3DFE7413-7158-4FE3-81F3-98797F8F5A32}" srcOrd="1" destOrd="0" parTransId="{21D1ECC0-BEA1-4F02-9728-905584DE2DA4}" sibTransId="{F5CA54C2-B21F-4F21-AE5C-241CE33B65D4}"/>
    <dgm:cxn modelId="{400F2DB5-ACDD-4010-BBDB-3220F03B60EE}" type="presOf" srcId="{37E1BDF7-11F6-4A45-AC67-CAFA742DA3EC}" destId="{E636C540-8C47-468B-8688-147667EA8E07}" srcOrd="0" destOrd="2" presId="urn:microsoft.com/office/officeart/2005/8/layout/list1"/>
    <dgm:cxn modelId="{FEAD20B8-5D48-4963-8045-B21D092DF1E9}" srcId="{8ACD1069-4E6A-46DF-9165-7BAB56F0B0C2}" destId="{6A901BB7-98FB-4430-8547-EB69F095C20D}" srcOrd="1" destOrd="0" parTransId="{7DA02BBE-42BE-4DB1-BDD1-B8558E50A6FF}" sibTransId="{7228255B-E15E-4D0C-8EE1-7A370EE3BF5F}"/>
    <dgm:cxn modelId="{6A414CC3-0631-4453-9912-51E908601076}" type="presOf" srcId="{DAD4F585-525A-4691-81CF-70ED966FDB1B}" destId="{EAB57BCA-35A5-43E1-BF7B-FEE03A2760DB}" srcOrd="0" destOrd="3" presId="urn:microsoft.com/office/officeart/2005/8/layout/list1"/>
    <dgm:cxn modelId="{6088BAC3-790D-4986-A9EA-C053D3582CA7}" type="presOf" srcId="{3DFE7413-7158-4FE3-81F3-98797F8F5A32}" destId="{4BE2B324-B723-48C1-B0A5-06BDAC94F2DB}" srcOrd="0" destOrd="0" presId="urn:microsoft.com/office/officeart/2005/8/layout/list1"/>
    <dgm:cxn modelId="{157AA6C6-F59A-4CD5-91A5-4242B4D86FB2}" type="presOf" srcId="{3DFE7413-7158-4FE3-81F3-98797F8F5A32}" destId="{C70A0120-1FD4-4865-849E-5F2B350EAFE5}" srcOrd="1" destOrd="0" presId="urn:microsoft.com/office/officeart/2005/8/layout/list1"/>
    <dgm:cxn modelId="{5E9748CB-59ED-48DA-A929-C4E3EEFD93A5}" type="presOf" srcId="{5F38B0F8-C7D5-4456-964A-8C19F9A6A107}" destId="{E636C540-8C47-468B-8688-147667EA8E07}" srcOrd="0" destOrd="0" presId="urn:microsoft.com/office/officeart/2005/8/layout/list1"/>
    <dgm:cxn modelId="{603749D0-AF8B-429B-8F3D-DE2ADAC0F17F}" srcId="{CFE2A325-840D-483E-9865-E2326A1234F2}" destId="{A7B6656B-E6C9-4C59-8DD9-5CB0FACFD3D8}" srcOrd="0" destOrd="0" parTransId="{634DC801-D558-4440-9DEC-4A6AF51B3883}" sibTransId="{A8AA15F4-B978-4878-A86C-E1D83420A574}"/>
    <dgm:cxn modelId="{EABADADA-3548-476D-ADEF-119F1106E9EC}" type="presOf" srcId="{64ED9550-CAEA-4F19-881A-DFDEB992E7E5}" destId="{EAB57BCA-35A5-43E1-BF7B-FEE03A2760DB}" srcOrd="0" destOrd="2" presId="urn:microsoft.com/office/officeart/2005/8/layout/list1"/>
    <dgm:cxn modelId="{3AFB4DDB-907C-44A7-AC85-CAB0EEA90DB7}" type="presOf" srcId="{B9BFF5EF-5BB0-4A85-B523-CDBE79B75951}" destId="{EAB57BCA-35A5-43E1-BF7B-FEE03A2760DB}" srcOrd="0" destOrd="4" presId="urn:microsoft.com/office/officeart/2005/8/layout/list1"/>
    <dgm:cxn modelId="{3CD588DB-179A-4583-8264-E8F99BDAAF95}" type="presOf" srcId="{59DD3C14-619E-4976-912D-89EF0A818532}" destId="{283A27FC-BEB2-4053-A0CF-F82815742A4B}" srcOrd="0" destOrd="1" presId="urn:microsoft.com/office/officeart/2005/8/layout/list1"/>
    <dgm:cxn modelId="{8B3B8FE9-C8BD-40A7-92D3-CF216477B035}" type="presOf" srcId="{67B314FE-9163-4518-B787-674028F58F02}" destId="{E636C540-8C47-468B-8688-147667EA8E07}" srcOrd="0" destOrd="4" presId="urn:microsoft.com/office/officeart/2005/8/layout/list1"/>
    <dgm:cxn modelId="{AAEF30EA-34B7-4611-A9E4-FF89D7982C51}" srcId="{1EB6A7B1-64CB-48AC-B96F-A85F9AE7E1EE}" destId="{2A95B7E3-5BB4-43DC-A24A-0DB85B2F060A}" srcOrd="0" destOrd="0" parTransId="{7CDEF161-0C2A-46AC-A0B0-E8607D7C466B}" sibTransId="{A050FFB1-506D-4E74-91AD-B0ED0578F53C}"/>
    <dgm:cxn modelId="{ED4ABEEF-AC05-4721-8ECD-C2451F2F84CB}" srcId="{64ED9550-CAEA-4F19-881A-DFDEB992E7E5}" destId="{DAD4F585-525A-4691-81CF-70ED966FDB1B}" srcOrd="0" destOrd="0" parTransId="{9715812B-E68F-4C70-9217-436846A3E8D3}" sibTransId="{EF8696B4-857C-4F28-AFAE-0979DB15E0CD}"/>
    <dgm:cxn modelId="{889B36FA-5206-4C32-ACA4-FD52C6CA1377}" type="presOf" srcId="{CFE2A325-840D-483E-9865-E2326A1234F2}" destId="{CE586D82-52C3-43FB-8B99-39FC2D46A6B3}" srcOrd="0" destOrd="0" presId="urn:microsoft.com/office/officeart/2005/8/layout/list1"/>
    <dgm:cxn modelId="{0D27E5F5-BC4A-409C-B55D-CB5E57CD5D24}" type="presParOf" srcId="{4D308FB4-EE77-45BB-AB6F-FFE0291878AC}" destId="{AF4585A6-0FDB-4E76-BC3F-101CC81839DD}" srcOrd="0" destOrd="0" presId="urn:microsoft.com/office/officeart/2005/8/layout/list1"/>
    <dgm:cxn modelId="{F1D82285-A2F6-4207-8366-85DDBF397D12}" type="presParOf" srcId="{AF4585A6-0FDB-4E76-BC3F-101CC81839DD}" destId="{EC6B203A-D4D0-457C-B1A4-4C369992CE10}" srcOrd="0" destOrd="0" presId="urn:microsoft.com/office/officeart/2005/8/layout/list1"/>
    <dgm:cxn modelId="{0B47FD95-CCAB-44D5-9B6A-1D219F934AFA}" type="presParOf" srcId="{AF4585A6-0FDB-4E76-BC3F-101CC81839DD}" destId="{52D019E3-1E23-4C5E-BD6B-48A963FFFFAC}" srcOrd="1" destOrd="0" presId="urn:microsoft.com/office/officeart/2005/8/layout/list1"/>
    <dgm:cxn modelId="{81108AC9-2358-4CFB-9786-FDF06829D1CA}" type="presParOf" srcId="{4D308FB4-EE77-45BB-AB6F-FFE0291878AC}" destId="{3DF21BCC-4EAD-47F8-AC33-55B6D4641512}" srcOrd="1" destOrd="0" presId="urn:microsoft.com/office/officeart/2005/8/layout/list1"/>
    <dgm:cxn modelId="{C71C54A7-155A-4335-B727-AD5428594E39}" type="presParOf" srcId="{4D308FB4-EE77-45BB-AB6F-FFE0291878AC}" destId="{E636C540-8C47-468B-8688-147667EA8E07}" srcOrd="2" destOrd="0" presId="urn:microsoft.com/office/officeart/2005/8/layout/list1"/>
    <dgm:cxn modelId="{639F8A10-D8B0-44CE-80D4-B17688447CB4}" type="presParOf" srcId="{4D308FB4-EE77-45BB-AB6F-FFE0291878AC}" destId="{85982F29-A1A9-4F0A-9EF5-110A819DB0B7}" srcOrd="3" destOrd="0" presId="urn:microsoft.com/office/officeart/2005/8/layout/list1"/>
    <dgm:cxn modelId="{3CBDB683-3DA7-476F-95B7-F2DC7BFBF942}" type="presParOf" srcId="{4D308FB4-EE77-45BB-AB6F-FFE0291878AC}" destId="{E4D05FC9-6E15-471B-AD19-C674885A6637}" srcOrd="4" destOrd="0" presId="urn:microsoft.com/office/officeart/2005/8/layout/list1"/>
    <dgm:cxn modelId="{71527AF8-D78B-49E3-958A-C4C213A36CE9}" type="presParOf" srcId="{E4D05FC9-6E15-471B-AD19-C674885A6637}" destId="{4BE2B324-B723-48C1-B0A5-06BDAC94F2DB}" srcOrd="0" destOrd="0" presId="urn:microsoft.com/office/officeart/2005/8/layout/list1"/>
    <dgm:cxn modelId="{60D18EE4-6521-4A64-81F5-113A41AF6905}" type="presParOf" srcId="{E4D05FC9-6E15-471B-AD19-C674885A6637}" destId="{C70A0120-1FD4-4865-849E-5F2B350EAFE5}" srcOrd="1" destOrd="0" presId="urn:microsoft.com/office/officeart/2005/8/layout/list1"/>
    <dgm:cxn modelId="{504BBB8F-101F-4FA4-8FA4-2483E8FCB247}" type="presParOf" srcId="{4D308FB4-EE77-45BB-AB6F-FFE0291878AC}" destId="{8CCA85A3-B50A-4B75-9C80-18702E048620}" srcOrd="5" destOrd="0" presId="urn:microsoft.com/office/officeart/2005/8/layout/list1"/>
    <dgm:cxn modelId="{75821415-1B20-4961-94C0-E5940481EB0A}" type="presParOf" srcId="{4D308FB4-EE77-45BB-AB6F-FFE0291878AC}" destId="{EAB57BCA-35A5-43E1-BF7B-FEE03A2760DB}" srcOrd="6" destOrd="0" presId="urn:microsoft.com/office/officeart/2005/8/layout/list1"/>
    <dgm:cxn modelId="{2BA710D4-FF3B-425A-91C5-B05537D075D5}" type="presParOf" srcId="{4D308FB4-EE77-45BB-AB6F-FFE0291878AC}" destId="{1A2A9DBC-4E5C-4854-823B-1FD5575A9B77}" srcOrd="7" destOrd="0" presId="urn:microsoft.com/office/officeart/2005/8/layout/list1"/>
    <dgm:cxn modelId="{2487326D-2EDF-4AA4-9CE0-A2E53CBF25E4}" type="presParOf" srcId="{4D308FB4-EE77-45BB-AB6F-FFE0291878AC}" destId="{58E49240-563A-4925-B653-2FF053223B1E}" srcOrd="8" destOrd="0" presId="urn:microsoft.com/office/officeart/2005/8/layout/list1"/>
    <dgm:cxn modelId="{B5128E61-5F4A-44C5-9B7C-56DB7DE460ED}" type="presParOf" srcId="{58E49240-563A-4925-B653-2FF053223B1E}" destId="{CE586D82-52C3-43FB-8B99-39FC2D46A6B3}" srcOrd="0" destOrd="0" presId="urn:microsoft.com/office/officeart/2005/8/layout/list1"/>
    <dgm:cxn modelId="{D05CA637-0237-4B8D-AC5A-9A2E8B268DD5}" type="presParOf" srcId="{58E49240-563A-4925-B653-2FF053223B1E}" destId="{48D94D9B-894B-474A-AC59-26F6A4A4BF69}" srcOrd="1" destOrd="0" presId="urn:microsoft.com/office/officeart/2005/8/layout/list1"/>
    <dgm:cxn modelId="{21E09635-A908-4D5F-BF2B-642F5CA45716}" type="presParOf" srcId="{4D308FB4-EE77-45BB-AB6F-FFE0291878AC}" destId="{9F9A32C7-E2E6-4150-919F-6EF1AA39D469}" srcOrd="9" destOrd="0" presId="urn:microsoft.com/office/officeart/2005/8/layout/list1"/>
    <dgm:cxn modelId="{9DF1C158-3EB8-484F-AB1C-20CE67AE675D}" type="presParOf" srcId="{4D308FB4-EE77-45BB-AB6F-FFE0291878AC}" destId="{283A27FC-BEB2-4053-A0CF-F82815742A4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38D93-C617-4C97-A7BB-30F85896A789}">
      <dsp:nvSpPr>
        <dsp:cNvPr id="0" name=""/>
        <dsp:cNvSpPr/>
      </dsp:nvSpPr>
      <dsp:spPr>
        <a:xfrm>
          <a:off x="0" y="0"/>
          <a:ext cx="2398680" cy="57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Стена в </a:t>
          </a:r>
          <a:r>
            <a:rPr lang="en-US" sz="20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Renga</a:t>
          </a:r>
          <a:endParaRPr lang="ru-RU" sz="20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0"/>
        <a:ext cx="2398680" cy="576000"/>
      </dsp:txXfrm>
    </dsp:sp>
    <dsp:sp modelId="{8F81B601-7B9B-4C10-8A74-FB6460457885}">
      <dsp:nvSpPr>
        <dsp:cNvPr id="0" name=""/>
        <dsp:cNvSpPr/>
      </dsp:nvSpPr>
      <dsp:spPr>
        <a:xfrm>
          <a:off x="0" y="539202"/>
          <a:ext cx="2398680" cy="129014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Материал</a:t>
          </a:r>
          <a:endParaRPr lang="ru-RU" sz="12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Масса</a:t>
          </a:r>
          <a:endParaRPr lang="ru-RU" sz="12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Тип</a:t>
          </a:r>
          <a:endParaRPr lang="ru-RU" sz="12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Предел огнестойкости</a:t>
          </a:r>
          <a:endParaRPr lang="ru-RU" sz="12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Марка</a:t>
          </a:r>
          <a:endParaRPr lang="ru-RU" sz="12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…</a:t>
          </a:r>
          <a:endParaRPr lang="ru-RU" sz="12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0" y="539202"/>
        <a:ext cx="2398680" cy="1290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E9DC2-3152-4128-9EB0-78EA13AD5845}">
      <dsp:nvSpPr>
        <dsp:cNvPr id="0" name=""/>
        <dsp:cNvSpPr/>
      </dsp:nvSpPr>
      <dsp:spPr>
        <a:xfrm>
          <a:off x="1619" y="763594"/>
          <a:ext cx="1579280" cy="5948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Набор1 параметров</a:t>
          </a:r>
        </a:p>
      </dsp:txBody>
      <dsp:txXfrm>
        <a:off x="1619" y="763594"/>
        <a:ext cx="1579280" cy="594830"/>
      </dsp:txXfrm>
    </dsp:sp>
    <dsp:sp modelId="{432981C4-6912-4B29-8105-7DE68069F3DE}">
      <dsp:nvSpPr>
        <dsp:cNvPr id="0" name=""/>
        <dsp:cNvSpPr/>
      </dsp:nvSpPr>
      <dsp:spPr>
        <a:xfrm>
          <a:off x="1619" y="1358425"/>
          <a:ext cx="1579280" cy="69174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Материал</a:t>
          </a:r>
          <a:endParaRPr lang="ru-RU" sz="12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Марка</a:t>
          </a:r>
          <a:endParaRPr lang="ru-RU" sz="12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619" y="1358425"/>
        <a:ext cx="1579280" cy="691740"/>
      </dsp:txXfrm>
    </dsp:sp>
    <dsp:sp modelId="{BD14532D-3504-4768-9342-D18A96DE4DEB}">
      <dsp:nvSpPr>
        <dsp:cNvPr id="0" name=""/>
        <dsp:cNvSpPr/>
      </dsp:nvSpPr>
      <dsp:spPr>
        <a:xfrm>
          <a:off x="1801999" y="763594"/>
          <a:ext cx="1579280" cy="59483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Набор2 расчетных характеристик</a:t>
          </a:r>
        </a:p>
      </dsp:txBody>
      <dsp:txXfrm>
        <a:off x="1801999" y="763594"/>
        <a:ext cx="1579280" cy="594830"/>
      </dsp:txXfrm>
    </dsp:sp>
    <dsp:sp modelId="{A3459D2A-02F6-4180-B43D-E55AAB32E0CF}">
      <dsp:nvSpPr>
        <dsp:cNvPr id="0" name=""/>
        <dsp:cNvSpPr/>
      </dsp:nvSpPr>
      <dsp:spPr>
        <a:xfrm>
          <a:off x="1801999" y="1358425"/>
          <a:ext cx="1579280" cy="691740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Масса</a:t>
          </a:r>
          <a:endParaRPr lang="ru-RU" sz="12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…</a:t>
          </a:r>
          <a:endParaRPr lang="ru-RU" sz="12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1801999" y="1358425"/>
        <a:ext cx="1579280" cy="691740"/>
      </dsp:txXfrm>
    </dsp:sp>
    <dsp:sp modelId="{A68E75D7-CEF6-4F4D-B014-8108F032F18D}">
      <dsp:nvSpPr>
        <dsp:cNvPr id="0" name=""/>
        <dsp:cNvSpPr/>
      </dsp:nvSpPr>
      <dsp:spPr>
        <a:xfrm>
          <a:off x="3602379" y="763594"/>
          <a:ext cx="1579280" cy="59483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Набор3 пользовательских свойств</a:t>
          </a:r>
          <a:endParaRPr lang="ru-RU" sz="12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602379" y="763594"/>
        <a:ext cx="1579280" cy="594830"/>
      </dsp:txXfrm>
    </dsp:sp>
    <dsp:sp modelId="{53E54853-F56E-4483-9840-FE681CA84A53}">
      <dsp:nvSpPr>
        <dsp:cNvPr id="0" name=""/>
        <dsp:cNvSpPr/>
      </dsp:nvSpPr>
      <dsp:spPr>
        <a:xfrm>
          <a:off x="3602379" y="1358425"/>
          <a:ext cx="1579280" cy="691740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Тип</a:t>
          </a:r>
          <a:endParaRPr lang="ru-RU" sz="12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Предел огнестойкости</a:t>
          </a:r>
          <a:endParaRPr lang="ru-RU" sz="12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602379" y="1358425"/>
        <a:ext cx="1579280" cy="6917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6C540-8C47-468B-8688-147667EA8E07}">
      <dsp:nvSpPr>
        <dsp:cNvPr id="0" name=""/>
        <dsp:cNvSpPr/>
      </dsp:nvSpPr>
      <dsp:spPr>
        <a:xfrm>
          <a:off x="0" y="280597"/>
          <a:ext cx="5900400" cy="1247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937" tIns="374904" rIns="457937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/>
            <a:t>Основная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/>
            <a:t>24-1-17_22_К1_АР_П.</a:t>
          </a:r>
          <a:r>
            <a:rPr lang="en-US" sz="900" kern="1200" dirty="0" err="1"/>
            <a:t>ifc</a:t>
          </a:r>
          <a:endParaRPr lang="ru-RU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/>
            <a:t>24-1-17_22_К1_П</a:t>
          </a:r>
          <a:r>
            <a:rPr lang="en-US" sz="900" kern="1200"/>
            <a:t>.rnp</a:t>
          </a:r>
          <a:endParaRPr lang="ru-RU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/>
            <a:t>БМ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/>
            <a:t>24-1-17_22_К1_БМ_П</a:t>
          </a:r>
          <a:r>
            <a:rPr lang="en-US" sz="900" kern="1200"/>
            <a:t>.ifc</a:t>
          </a:r>
          <a:endParaRPr lang="ru-RU" sz="900" kern="120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/>
            <a:t>24-1-17_22_К1_БМ_П</a:t>
          </a:r>
          <a:r>
            <a:rPr lang="en-US" sz="900" kern="1200"/>
            <a:t>.rnp</a:t>
          </a:r>
          <a:endParaRPr lang="ru-RU" sz="900" kern="1200"/>
        </a:p>
      </dsp:txBody>
      <dsp:txXfrm>
        <a:off x="0" y="280597"/>
        <a:ext cx="5900400" cy="1247400"/>
      </dsp:txXfrm>
    </dsp:sp>
    <dsp:sp modelId="{52D019E3-1E23-4C5E-BD6B-48A963FFFFAC}">
      <dsp:nvSpPr>
        <dsp:cNvPr id="0" name=""/>
        <dsp:cNvSpPr/>
      </dsp:nvSpPr>
      <dsp:spPr>
        <a:xfrm>
          <a:off x="295020" y="14917"/>
          <a:ext cx="4130280" cy="53136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115" tIns="0" rIns="156115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Модель</a:t>
          </a:r>
          <a:endParaRPr lang="ru-RU" sz="1000" kern="1200"/>
        </a:p>
      </dsp:txBody>
      <dsp:txXfrm>
        <a:off x="295020" y="14917"/>
        <a:ext cx="4130280" cy="531360"/>
      </dsp:txXfrm>
    </dsp:sp>
    <dsp:sp modelId="{EAB57BCA-35A5-43E1-BF7B-FEE03A2760DB}">
      <dsp:nvSpPr>
        <dsp:cNvPr id="0" name=""/>
        <dsp:cNvSpPr/>
      </dsp:nvSpPr>
      <dsp:spPr>
        <a:xfrm>
          <a:off x="0" y="1890877"/>
          <a:ext cx="59004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937" tIns="374904" rIns="457937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/>
            <a:t>АР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/>
            <a:t>ЦГЭ.ЦИМ.АР-3.0_</a:t>
          </a:r>
          <a:r>
            <a:rPr lang="en-US" sz="900" kern="1200"/>
            <a:t>attr_psets.json</a:t>
          </a:r>
          <a:endParaRPr lang="ru-RU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/>
            <a:t>БМ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/>
            <a:t>ЦГЭ.ЦИМ.БМ-3.0_</a:t>
          </a:r>
          <a:r>
            <a:rPr lang="en-US" sz="900" kern="1200"/>
            <a:t>attr_psets.json</a:t>
          </a:r>
          <a:endParaRPr lang="ru-RU" sz="900" kern="120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/>
            <a:t>ЦГЭ.ЦИМ.БМ-3.0_</a:t>
          </a:r>
          <a:r>
            <a:rPr lang="en-US" sz="900" kern="1200"/>
            <a:t>type.json</a:t>
          </a:r>
          <a:endParaRPr lang="ru-RU" sz="900" kern="1200"/>
        </a:p>
      </dsp:txBody>
      <dsp:txXfrm>
        <a:off x="0" y="1890877"/>
        <a:ext cx="5900400" cy="1134000"/>
      </dsp:txXfrm>
    </dsp:sp>
    <dsp:sp modelId="{C70A0120-1FD4-4865-849E-5F2B350EAFE5}">
      <dsp:nvSpPr>
        <dsp:cNvPr id="0" name=""/>
        <dsp:cNvSpPr/>
      </dsp:nvSpPr>
      <dsp:spPr>
        <a:xfrm>
          <a:off x="295020" y="1625197"/>
          <a:ext cx="4130280" cy="53136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115" tIns="0" rIns="156115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Файлы маппинга</a:t>
          </a:r>
        </a:p>
      </dsp:txBody>
      <dsp:txXfrm>
        <a:off x="295020" y="1625197"/>
        <a:ext cx="4130280" cy="531360"/>
      </dsp:txXfrm>
    </dsp:sp>
    <dsp:sp modelId="{283A27FC-BEB2-4053-A0CF-F82815742A4B}">
      <dsp:nvSpPr>
        <dsp:cNvPr id="0" name=""/>
        <dsp:cNvSpPr/>
      </dsp:nvSpPr>
      <dsp:spPr>
        <a:xfrm>
          <a:off x="0" y="3387757"/>
          <a:ext cx="5900400" cy="836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937" tIns="374904" rIns="457937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/>
            <a:t>3.0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/>
            <a:t>Основная модель_ЦГЭ.ЦИМ-3.0</a:t>
          </a:r>
          <a:r>
            <a:rPr lang="en-US" sz="900" kern="1200"/>
            <a:t>.rnt</a:t>
          </a:r>
          <a:endParaRPr lang="ru-RU" sz="900" kern="120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/>
            <a:t>Базовая модель_ЦГЭ.ЦИМ-3.0</a:t>
          </a:r>
          <a:r>
            <a:rPr lang="en-US" sz="900" kern="1200"/>
            <a:t>.rnt</a:t>
          </a:r>
          <a:endParaRPr lang="ru-RU" sz="900" kern="1200"/>
        </a:p>
      </dsp:txBody>
      <dsp:txXfrm>
        <a:off x="0" y="3387757"/>
        <a:ext cx="5900400" cy="836325"/>
      </dsp:txXfrm>
    </dsp:sp>
    <dsp:sp modelId="{48D94D9B-894B-474A-AC59-26F6A4A4BF69}">
      <dsp:nvSpPr>
        <dsp:cNvPr id="0" name=""/>
        <dsp:cNvSpPr/>
      </dsp:nvSpPr>
      <dsp:spPr>
        <a:xfrm>
          <a:off x="295020" y="3122077"/>
          <a:ext cx="4130280" cy="53136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115" tIns="0" rIns="156115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Шаблоны</a:t>
          </a:r>
        </a:p>
      </dsp:txBody>
      <dsp:txXfrm>
        <a:off x="295020" y="3122077"/>
        <a:ext cx="4130280" cy="531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6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46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6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6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C972A348-60E9-46DA-B2B8-4612DE6D8F96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CustomShape 1"/>
          <p:cNvSpPr/>
          <p:nvPr/>
        </p:nvSpPr>
        <p:spPr>
          <a:xfrm>
            <a:off x="4278240" y="10156680"/>
            <a:ext cx="3278520" cy="532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1C2FC5EC-CE53-4179-9A10-92B9084E27A2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15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75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1525" cy="4006850"/>
          </a:xfrm>
          <a:prstGeom prst="rect">
            <a:avLst/>
          </a:prstGeom>
        </p:spPr>
      </p:sp>
      <p:sp>
        <p:nvSpPr>
          <p:cNvPr id="758" name="PlaceHolder 3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6920" cy="481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  <a:prstGeom prst="rect">
            <a:avLst/>
          </a:prstGeom>
        </p:spPr>
      </p:sp>
      <p:sp>
        <p:nvSpPr>
          <p:cNvPr id="76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560" cy="4809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761" name="CustomShape 3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2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3DB8E1DC-4662-4DB1-9420-AE50E2D19D18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21</a:t>
            </a:fld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CustomShape 1"/>
          <p:cNvSpPr/>
          <p:nvPr/>
        </p:nvSpPr>
        <p:spPr>
          <a:xfrm>
            <a:off x="4716000" y="11876040"/>
            <a:ext cx="3614760" cy="622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5000"/>
              </a:lnSpc>
            </a:pPr>
            <a:fld id="{22BF6C20-D81D-4F62-B166-35FE45FD1897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Arial Unicode MS"/>
              </a:rPr>
              <a:t>25</a:t>
            </a:fld>
            <a:endParaRPr lang="ru-RU" sz="1400" b="0" strike="noStrike" spc="-1">
              <a:latin typeface="Arial"/>
            </a:endParaRPr>
          </a:p>
        </p:txBody>
      </p:sp>
      <p:sp>
        <p:nvSpPr>
          <p:cNvPr id="763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588" y="950913"/>
            <a:ext cx="8329612" cy="4686300"/>
          </a:xfrm>
          <a:prstGeom prst="rect">
            <a:avLst/>
          </a:prstGeom>
        </p:spPr>
      </p:sp>
      <p:sp>
        <p:nvSpPr>
          <p:cNvPr id="764" name="PlaceHolder 3"/>
          <p:cNvSpPr>
            <a:spLocks noGrp="1"/>
          </p:cNvSpPr>
          <p:nvPr>
            <p:ph type="body"/>
          </p:nvPr>
        </p:nvSpPr>
        <p:spPr>
          <a:xfrm>
            <a:off x="832320" y="5938200"/>
            <a:ext cx="6666480" cy="5625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>
            <a:extLst>
              <a:ext uri="{FF2B5EF4-FFF2-40B4-BE49-F238E27FC236}">
                <a16:creationId xmlns:a16="http://schemas.microsoft.com/office/drawing/2014/main" id="{19AEDCDD-82FD-B4B5-25FD-B7870EAE39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6258469-6883-4B4E-9714-59D323E4C409}" type="slidenum">
              <a:rPr lang="ru-RU" altLang="ru-RU" sz="1400" smtClean="0"/>
              <a:pPr>
                <a:spcBef>
                  <a:spcPct val="0"/>
                </a:spcBef>
              </a:pPr>
              <a:t>30</a:t>
            </a:fld>
            <a:endParaRPr lang="ru-RU" altLang="ru-RU" sz="1400"/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id="{5FB13476-0855-2350-7B29-FBCDE56F99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6" name="Text Box 2">
            <a:extLst>
              <a:ext uri="{FF2B5EF4-FFF2-40B4-BE49-F238E27FC236}">
                <a16:creationId xmlns:a16="http://schemas.microsoft.com/office/drawing/2014/main" id="{DAA3699B-0B0D-2104-3CD9-5F1F2DDFB5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/>
          <a:lstStyle/>
          <a:p>
            <a:pPr eaLnBrk="1" hangingPunct="1">
              <a:spcBef>
                <a:spcPct val="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ru-RU" altLang="ru-RU">
                <a:latin typeface="+mn-lt" charset="0"/>
                <a:cs typeface="+mn-ea" charset="0"/>
              </a:rPr>
              <a:t>Детский сад на 40 мест в р.п.Велетьма городского округа город Кулебаки Нижегородской области</a:t>
            </a:r>
          </a:p>
          <a:p>
            <a:pPr eaLnBrk="1" hangingPunct="1">
              <a:spcBef>
                <a:spcPct val="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ru-RU" altLang="ru-RU">
                <a:latin typeface="+mn-lt" charset="0"/>
                <a:cs typeface="+mn-ea" charset="0"/>
              </a:rPr>
              <a:t>Проектная документация с прохождением гос.экспертизы</a:t>
            </a:r>
          </a:p>
          <a:p>
            <a:pPr eaLnBrk="1" hangingPunct="1">
              <a:spcBef>
                <a:spcPct val="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ru-RU" altLang="ru-RU">
                <a:latin typeface="+mn-lt" charset="0"/>
                <a:cs typeface="+mn-ea" charset="0"/>
              </a:rPr>
              <a:t>Здание одноэтажное, прямоугольной формы, с размерами в осях 36.72х22.1 м. В здании имеется техническое подполье для прокладки инженерных коммуникаций и холодный чердак.</a:t>
            </a:r>
          </a:p>
          <a:p>
            <a:pPr eaLnBrk="1" hangingPunct="1">
              <a:spcBef>
                <a:spcPct val="0"/>
              </a:spcBef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</a:tabLst>
              <a:defRPr/>
            </a:pPr>
            <a:r>
              <a:rPr lang="ru-RU" altLang="ru-RU">
                <a:latin typeface="+mn-lt" charset="0"/>
                <a:cs typeface="+mn-ea" charset="0"/>
              </a:rPr>
              <a:t>Стены запроектированы из облегченной кладки с утеплителем из мин.ваты и облицовки лицевым силикатным кирпичом</a:t>
            </a:r>
          </a:p>
        </p:txBody>
      </p:sp>
      <p:sp>
        <p:nvSpPr>
          <p:cNvPr id="76805" name="Text Box 3">
            <a:extLst>
              <a:ext uri="{FF2B5EF4-FFF2-40B4-BE49-F238E27FC236}">
                <a16:creationId xmlns:a16="http://schemas.microsoft.com/office/drawing/2014/main" id="{00EE151C-7FF0-6BA2-6CD7-83A482981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1662E9E4-8CA5-4F48-98CE-80854C18E4B5}" type="slidenum">
              <a:rPr lang="ru-RU" altLang="ru-RU">
                <a:cs typeface="Segoe UI" panose="020B0502040204020203" pitchFamily="34" charset="0"/>
              </a:rPr>
              <a:pPr algn="r" eaLnBrk="1">
                <a:spcBef>
                  <a:spcPct val="0"/>
                </a:spcBef>
              </a:pPr>
              <a:t>30</a:t>
            </a:fld>
            <a:endParaRPr lang="ru-RU" altLang="ru-RU"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2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4278240" y="10156680"/>
            <a:ext cx="3279960" cy="53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r" defTabSz="449263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B756A721-3316-4B17-BB5B-AC96484B7F45}" type="slidenum">
              <a:rPr kumimoji="0" lang="ru-RU" sz="1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Arial Unicode MS"/>
                <a:cs typeface="+mn-cs"/>
              </a:rPr>
              <a:pPr marL="0" marR="0" lvl="0" indent="0" algn="r" defTabSz="449263" rtl="0" eaLnBrk="0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31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prstGeom prst="rect">
            <a:avLst/>
          </a:prstGeom>
        </p:spPr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755280" y="5078520"/>
            <a:ext cx="6048360" cy="4811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0779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B680AF-D428-4513-A97D-73387A8E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041" y="456945"/>
            <a:ext cx="3932160" cy="1601224"/>
          </a:xfrm>
        </p:spPr>
        <p:txBody>
          <a:bodyPr anchor="b"/>
          <a:lstStyle>
            <a:lvl1pPr>
              <a:defRPr sz="387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6BCE0C-E58A-480C-96F0-CFA3F7B61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001" y="986846"/>
            <a:ext cx="6170880" cy="4874710"/>
          </a:xfrm>
        </p:spPr>
        <p:txBody>
          <a:bodyPr/>
          <a:lstStyle>
            <a:lvl1pPr marL="0" indent="0">
              <a:buNone/>
              <a:defRPr sz="3870"/>
            </a:lvl1pPr>
            <a:lvl2pPr marL="552938" indent="0">
              <a:buNone/>
              <a:defRPr sz="3386"/>
            </a:lvl2pPr>
            <a:lvl3pPr marL="1105875" indent="0">
              <a:buNone/>
              <a:defRPr sz="2903"/>
            </a:lvl3pPr>
            <a:lvl4pPr marL="1658813" indent="0">
              <a:buNone/>
              <a:defRPr sz="2419"/>
            </a:lvl4pPr>
            <a:lvl5pPr marL="2211751" indent="0">
              <a:buNone/>
              <a:defRPr sz="2419"/>
            </a:lvl5pPr>
            <a:lvl6pPr marL="2764688" indent="0">
              <a:buNone/>
              <a:defRPr sz="2419"/>
            </a:lvl6pPr>
            <a:lvl7pPr marL="3317626" indent="0">
              <a:buNone/>
              <a:defRPr sz="2419"/>
            </a:lvl7pPr>
            <a:lvl8pPr marL="3870564" indent="0">
              <a:buNone/>
              <a:defRPr sz="2419"/>
            </a:lvl8pPr>
            <a:lvl9pPr marL="4423501" indent="0">
              <a:buNone/>
              <a:defRPr sz="241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FE43CD-B5CC-4699-AF98-1A54ADE1F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041" y="2058168"/>
            <a:ext cx="3932160" cy="3811067"/>
          </a:xfrm>
        </p:spPr>
        <p:txBody>
          <a:bodyPr/>
          <a:lstStyle>
            <a:lvl1pPr marL="0" indent="0">
              <a:buNone/>
              <a:defRPr sz="1935"/>
            </a:lvl1pPr>
            <a:lvl2pPr marL="552938" indent="0">
              <a:buNone/>
              <a:defRPr sz="1693"/>
            </a:lvl2pPr>
            <a:lvl3pPr marL="1105875" indent="0">
              <a:buNone/>
              <a:defRPr sz="1451"/>
            </a:lvl3pPr>
            <a:lvl4pPr marL="1658813" indent="0">
              <a:buNone/>
              <a:defRPr sz="1209"/>
            </a:lvl4pPr>
            <a:lvl5pPr marL="2211751" indent="0">
              <a:buNone/>
              <a:defRPr sz="1209"/>
            </a:lvl5pPr>
            <a:lvl6pPr marL="2764688" indent="0">
              <a:buNone/>
              <a:defRPr sz="1209"/>
            </a:lvl6pPr>
            <a:lvl7pPr marL="3317626" indent="0">
              <a:buNone/>
              <a:defRPr sz="1209"/>
            </a:lvl7pPr>
            <a:lvl8pPr marL="3870564" indent="0">
              <a:buNone/>
              <a:defRPr sz="1209"/>
            </a:lvl8pPr>
            <a:lvl9pPr marL="4423501" indent="0">
              <a:buNone/>
              <a:defRPr sz="120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978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2414" cy="238601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2798BF-27DC-9BCE-1C82-B4C7C56EE61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29.4.20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B4B3ED-B571-45DD-76FD-160E85F1B3AF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7B650-8232-4AB2-9DC4-E7C4F58AD6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42923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804" r:id="rId13"/>
    <p:sldLayoutId id="214748380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 hidden="1"/>
          <p:cNvSpPr/>
          <p:nvPr/>
        </p:nvSpPr>
        <p:spPr>
          <a:xfrm>
            <a:off x="5268600" y="6466320"/>
            <a:ext cx="2391120" cy="18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" hidden="1"/>
          <p:cNvSpPr/>
          <p:nvPr/>
        </p:nvSpPr>
        <p:spPr>
          <a:xfrm>
            <a:off x="3177720" y="6433560"/>
            <a:ext cx="1433160" cy="25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8" name="Picture 5"/>
          <p:cNvPicPr/>
          <p:nvPr/>
        </p:nvPicPr>
        <p:blipFill>
          <a:blip r:embed="rId14"/>
          <a:stretch/>
        </p:blipFill>
        <p:spPr>
          <a:xfrm>
            <a:off x="9012600" y="5617800"/>
            <a:ext cx="2567880" cy="713160"/>
          </a:xfrm>
          <a:prstGeom prst="rect">
            <a:avLst/>
          </a:prstGeom>
          <a:ln>
            <a:noFill/>
          </a:ln>
        </p:spPr>
      </p:pic>
      <p:pic>
        <p:nvPicPr>
          <p:cNvPr id="269" name="Picture 7"/>
          <p:cNvPicPr/>
          <p:nvPr/>
        </p:nvPicPr>
        <p:blipFill>
          <a:blip r:embed="rId15"/>
          <a:stretch/>
        </p:blipFill>
        <p:spPr>
          <a:xfrm>
            <a:off x="0" y="0"/>
            <a:ext cx="259920" cy="6856920"/>
          </a:xfrm>
          <a:prstGeom prst="rect">
            <a:avLst/>
          </a:prstGeom>
          <a:ln>
            <a:noFill/>
          </a:ln>
        </p:spPr>
      </p:pic>
      <p:sp>
        <p:nvSpPr>
          <p:cNvPr id="270" name="CustomShape 3" hidden="1"/>
          <p:cNvSpPr/>
          <p:nvPr/>
        </p:nvSpPr>
        <p:spPr>
          <a:xfrm rot="5400000">
            <a:off x="-3296520" y="3297600"/>
            <a:ext cx="6856920" cy="259920"/>
          </a:xfrm>
          <a:prstGeom prst="rect">
            <a:avLst/>
          </a:prstGeom>
          <a:solidFill>
            <a:srgbClr val="C64F15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7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rengabim.com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gi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png"/><Relationship Id="rId10" Type="http://schemas.openxmlformats.org/officeDocument/2006/relationships/image" Target="../media/image29.gif"/><Relationship Id="rId4" Type="http://schemas.openxmlformats.org/officeDocument/2006/relationships/image" Target="../media/image24.png"/><Relationship Id="rId9" Type="http://schemas.openxmlformats.org/officeDocument/2006/relationships/image" Target="../media/image21.png"/><Relationship Id="rId1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1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10" Type="http://schemas.openxmlformats.org/officeDocument/2006/relationships/image" Target="../media/image21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3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2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97.png"/><Relationship Id="rId5" Type="http://schemas.openxmlformats.org/officeDocument/2006/relationships/image" Target="../media/image93.pn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Line 1"/>
          <p:cNvSpPr/>
          <p:nvPr/>
        </p:nvSpPr>
        <p:spPr>
          <a:xfrm flipV="1">
            <a:off x="0" y="108072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476" name="CustomShape 2"/>
          <p:cNvSpPr/>
          <p:nvPr/>
        </p:nvSpPr>
        <p:spPr>
          <a:xfrm>
            <a:off x="3589200" y="3115800"/>
            <a:ext cx="6107760" cy="124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spcBef>
                <a:spcPts val="320"/>
              </a:spcBef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Компания Renga Software – это  совместное предприятие 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компании АСКОН и фирмы «1С». Сайт: </a:t>
            </a:r>
            <a:r>
              <a:rPr lang="ru-RU" sz="1600" b="0" u="sng" strike="noStrike" spc="-1">
                <a:solidFill>
                  <a:srgbClr val="0000FF"/>
                </a:solidFill>
                <a:uFillTx/>
                <a:latin typeface="Calibri"/>
                <a:ea typeface="Microsoft YaHei"/>
                <a:hlinkClick r:id="rId2"/>
              </a:rPr>
              <a:t>www.rengabim.com</a:t>
            </a: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77" name="Picture 4" descr="Картинки по запросу аскон"/>
          <p:cNvPicPr/>
          <p:nvPr/>
        </p:nvPicPr>
        <p:blipFill>
          <a:blip r:embed="rId3"/>
          <a:stretch/>
        </p:blipFill>
        <p:spPr>
          <a:xfrm>
            <a:off x="125280" y="4883400"/>
            <a:ext cx="1604520" cy="477720"/>
          </a:xfrm>
          <a:prstGeom prst="rect">
            <a:avLst/>
          </a:prstGeom>
          <a:ln>
            <a:noFill/>
          </a:ln>
        </p:spPr>
      </p:pic>
      <p:sp>
        <p:nvSpPr>
          <p:cNvPr id="478" name="CustomShape 3"/>
          <p:cNvSpPr/>
          <p:nvPr/>
        </p:nvSpPr>
        <p:spPr>
          <a:xfrm>
            <a:off x="1814040" y="4979520"/>
            <a:ext cx="4281120" cy="111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Крупнейший российский разработчик программного обеспечения и интегратор в сфере автоматизации проектной и производственной деятельности.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79" name="Рисунок 13"/>
          <p:cNvPicPr/>
          <p:nvPr/>
        </p:nvPicPr>
        <p:blipFill>
          <a:blip r:embed="rId4"/>
          <a:stretch/>
        </p:blipFill>
        <p:spPr>
          <a:xfrm>
            <a:off x="6391800" y="4883400"/>
            <a:ext cx="913320" cy="608760"/>
          </a:xfrm>
          <a:prstGeom prst="rect">
            <a:avLst/>
          </a:prstGeom>
          <a:ln>
            <a:noFill/>
          </a:ln>
        </p:spPr>
      </p:pic>
      <p:sp>
        <p:nvSpPr>
          <p:cNvPr id="480" name="CustomShape 4"/>
          <p:cNvSpPr/>
          <p:nvPr/>
        </p:nvSpPr>
        <p:spPr>
          <a:xfrm>
            <a:off x="7449120" y="4777560"/>
            <a:ext cx="4516560" cy="1393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Microsoft YaHei"/>
              </a:rPr>
              <a:t>Российская фирма, занимающаяся разработкой, изданием и поддержкой компьютерных программ, баз данных делового и домашнего назначения, а также компьютерных игр.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81" name="Рисунок 7"/>
          <p:cNvPicPr/>
          <p:nvPr/>
        </p:nvPicPr>
        <p:blipFill>
          <a:blip r:embed="rId5"/>
          <a:stretch/>
        </p:blipFill>
        <p:spPr>
          <a:xfrm>
            <a:off x="3083760" y="2023920"/>
            <a:ext cx="5560920" cy="109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464040" y="-1703160"/>
            <a:ext cx="11415600" cy="119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136FA5"/>
                </a:solidFill>
                <a:latin typeface="Calibri"/>
                <a:ea typeface="Microsoft YaHei"/>
              </a:rPr>
              <a:t>RENGA + 1C: УПРАВЛЕНИЕ ЖЦ ОКС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90" name="CustomShape 2"/>
          <p:cNvSpPr/>
          <p:nvPr/>
        </p:nvSpPr>
        <p:spPr>
          <a:xfrm>
            <a:off x="177840" y="6022080"/>
            <a:ext cx="2845440" cy="4453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D20000"/>
                </a:solidFill>
                <a:latin typeface="Arial"/>
                <a:ea typeface="DejaVu Sans"/>
              </a:rPr>
              <a:t>Инвестиции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939" b="0" strike="noStrike" spc="-1">
                <a:solidFill>
                  <a:srgbClr val="000000"/>
                </a:solidFill>
                <a:latin typeface="Arial"/>
                <a:ea typeface="DejaVu Sans"/>
              </a:rPr>
              <a:t>1C:РМ Управление проектами. Модуль для 1С:ERP</a:t>
            </a:r>
            <a:endParaRPr lang="ru-RU" sz="939" b="0" strike="noStrike" spc="-1">
              <a:latin typeface="Arial"/>
            </a:endParaRPr>
          </a:p>
        </p:txBody>
      </p:sp>
      <p:sp>
        <p:nvSpPr>
          <p:cNvPr id="491" name="CustomShape 3"/>
          <p:cNvSpPr/>
          <p:nvPr/>
        </p:nvSpPr>
        <p:spPr>
          <a:xfrm>
            <a:off x="1566360" y="2715840"/>
            <a:ext cx="2720520" cy="316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D20000"/>
                </a:solidFill>
                <a:latin typeface="Arial"/>
                <a:ea typeface="DejaVu Sans"/>
              </a:rPr>
              <a:t>Проектирование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939" b="0" strike="noStrike" spc="-1">
                <a:solidFill>
                  <a:srgbClr val="000000"/>
                </a:solidFill>
                <a:latin typeface="Arial"/>
                <a:ea typeface="DejaVu Sans"/>
              </a:rPr>
              <a:t>Renga</a:t>
            </a:r>
            <a:endParaRPr lang="ru-RU" sz="939" b="0" strike="noStrike" spc="-1">
              <a:latin typeface="Arial"/>
            </a:endParaRPr>
          </a:p>
        </p:txBody>
      </p:sp>
      <p:sp>
        <p:nvSpPr>
          <p:cNvPr id="492" name="CustomShape 4"/>
          <p:cNvSpPr/>
          <p:nvPr/>
        </p:nvSpPr>
        <p:spPr>
          <a:xfrm>
            <a:off x="4176360" y="5956200"/>
            <a:ext cx="2893180" cy="5342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70" b="0" strike="noStrike" spc="-1">
                <a:solidFill>
                  <a:srgbClr val="D20000"/>
                </a:solidFill>
                <a:latin typeface="Arial"/>
                <a:ea typeface="DejaVu Sans"/>
              </a:rPr>
              <a:t>Снос</a:t>
            </a:r>
            <a:endParaRPr lang="ru-RU" sz="107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latin typeface="Arial"/>
                <a:ea typeface="DejaVu Sans"/>
              </a:rPr>
              <a:t>1C:ERP Управление строительной организацией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latin typeface="Arial"/>
                <a:ea typeface="DejaVu Sans"/>
              </a:rPr>
              <a:t>1С:Смета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latin typeface="Arial"/>
                <a:ea typeface="DejaVu Sans"/>
              </a:rPr>
              <a:t>Dacon </a:t>
            </a:r>
            <a:endParaRPr lang="ru-RU" sz="800" b="0" strike="noStrike" spc="-1">
              <a:latin typeface="Arial"/>
            </a:endParaRPr>
          </a:p>
        </p:txBody>
      </p:sp>
      <p:sp>
        <p:nvSpPr>
          <p:cNvPr id="493" name="CustomShape 5"/>
          <p:cNvSpPr/>
          <p:nvPr/>
        </p:nvSpPr>
        <p:spPr>
          <a:xfrm>
            <a:off x="8585280" y="2717640"/>
            <a:ext cx="2405160" cy="6145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D20000"/>
                </a:solidFill>
                <a:latin typeface="Arial"/>
                <a:ea typeface="DejaVu Sans"/>
              </a:rPr>
              <a:t>Продажа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939" b="0" strike="noStrike" spc="-1">
                <a:solidFill>
                  <a:srgbClr val="000000"/>
                </a:solidFill>
                <a:latin typeface="Arial"/>
                <a:ea typeface="DejaVu Sans"/>
              </a:rPr>
              <a:t>1C:Риэлтор. Управление продажами недвижимости. Модуль для 1С:ERP</a:t>
            </a:r>
            <a:endParaRPr lang="ru-RU" sz="939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939" b="0" strike="noStrike" spc="-1">
                <a:solidFill>
                  <a:srgbClr val="000000"/>
                </a:solidFill>
                <a:latin typeface="Arial"/>
                <a:ea typeface="DejaVu Sans"/>
              </a:rPr>
              <a:t>1С:CRM</a:t>
            </a:r>
            <a:endParaRPr lang="ru-RU" sz="939" b="0" strike="noStrike" spc="-1">
              <a:latin typeface="Arial"/>
            </a:endParaRPr>
          </a:p>
        </p:txBody>
      </p:sp>
      <p:sp>
        <p:nvSpPr>
          <p:cNvPr id="494" name="CustomShape 6"/>
          <p:cNvSpPr/>
          <p:nvPr/>
        </p:nvSpPr>
        <p:spPr>
          <a:xfrm>
            <a:off x="8714160" y="5869440"/>
            <a:ext cx="2661480" cy="4453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D20000"/>
                </a:solidFill>
                <a:latin typeface="Arial"/>
                <a:ea typeface="DejaVu Sans"/>
              </a:rPr>
              <a:t>Эксплуатация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939" b="0" strike="noStrike" spc="-1">
                <a:solidFill>
                  <a:srgbClr val="000000"/>
                </a:solidFill>
                <a:latin typeface="Arial"/>
                <a:ea typeface="DejaVu Sans"/>
              </a:rPr>
              <a:t>1C:Аренда и управление недвижимостью. Модуль для 1С:ERP</a:t>
            </a:r>
            <a:endParaRPr lang="ru-RU" sz="939" b="0" strike="noStrike" spc="-1">
              <a:latin typeface="Arial"/>
            </a:endParaRPr>
          </a:p>
        </p:txBody>
      </p:sp>
      <p:sp>
        <p:nvSpPr>
          <p:cNvPr id="495" name="CustomShape 7"/>
          <p:cNvSpPr/>
          <p:nvPr/>
        </p:nvSpPr>
        <p:spPr>
          <a:xfrm>
            <a:off x="8714160" y="6358320"/>
            <a:ext cx="2661480" cy="4028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39" b="0" strike="noStrike" spc="-1">
                <a:solidFill>
                  <a:srgbClr val="000000"/>
                </a:solidFill>
                <a:latin typeface="Arial"/>
                <a:ea typeface="DejaVu Sans"/>
              </a:rPr>
              <a:t>1С:ТОИР Управление ремонтами и обслуживанием оборудования КОРП</a:t>
            </a:r>
            <a:endParaRPr lang="ru-RU" sz="939" b="0" strike="noStrike" spc="-1">
              <a:latin typeface="Arial"/>
            </a:endParaRPr>
          </a:p>
        </p:txBody>
      </p:sp>
      <p:sp>
        <p:nvSpPr>
          <p:cNvPr id="496" name="CustomShape 8"/>
          <p:cNvSpPr/>
          <p:nvPr/>
        </p:nvSpPr>
        <p:spPr>
          <a:xfrm>
            <a:off x="5031360" y="2730600"/>
            <a:ext cx="2805120" cy="6991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70" b="0" strike="noStrike" spc="-1">
                <a:solidFill>
                  <a:srgbClr val="D20000"/>
                </a:solidFill>
                <a:latin typeface="Arial"/>
                <a:ea typeface="DejaVu Sans"/>
              </a:rPr>
              <a:t>Строительство</a:t>
            </a:r>
            <a:endParaRPr lang="ru-RU" sz="107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latin typeface="Arial"/>
                <a:ea typeface="DejaVu Sans"/>
              </a:rPr>
              <a:t>1C:ERP Управление строительной организацией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latin typeface="Arial"/>
                <a:ea typeface="DejaVu Sans"/>
              </a:rPr>
              <a:t>1С:Смета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latin typeface="Arial"/>
                <a:ea typeface="DejaVu Sans"/>
              </a:rPr>
              <a:t>Dacon </a:t>
            </a:r>
            <a:endParaRPr lang="ru-RU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latin typeface="Arial"/>
                <a:ea typeface="DejaVu Sans"/>
              </a:rPr>
              <a:t>1С:Документооборот</a:t>
            </a:r>
            <a:endParaRPr lang="ru-RU" sz="800" b="0" strike="noStrike" spc="-1">
              <a:latin typeface="Arial"/>
            </a:endParaRPr>
          </a:p>
        </p:txBody>
      </p:sp>
      <p:sp>
        <p:nvSpPr>
          <p:cNvPr id="503" name="CustomShape 9"/>
          <p:cNvSpPr/>
          <p:nvPr/>
        </p:nvSpPr>
        <p:spPr>
          <a:xfrm>
            <a:off x="4296960" y="1989720"/>
            <a:ext cx="741600" cy="29268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ABC0E4"/>
              </a:gs>
              <a:gs pos="100000">
                <a:srgbClr val="C7D5ED"/>
              </a:gs>
            </a:gsLst>
            <a:lin ang="5400000"/>
          </a:gradFill>
          <a:ln w="648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04" name="CustomShape 10"/>
          <p:cNvSpPr/>
          <p:nvPr/>
        </p:nvSpPr>
        <p:spPr>
          <a:xfrm>
            <a:off x="7837920" y="1970640"/>
            <a:ext cx="758520" cy="31824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ABC0E4"/>
              </a:gs>
              <a:gs pos="100000">
                <a:srgbClr val="C7D5ED"/>
              </a:gs>
            </a:gsLst>
            <a:lin ang="5400000"/>
          </a:gradFill>
          <a:ln w="648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05" name="CustomShape 11"/>
          <p:cNvSpPr/>
          <p:nvPr/>
        </p:nvSpPr>
        <p:spPr>
          <a:xfrm>
            <a:off x="9745200" y="3344400"/>
            <a:ext cx="299160" cy="91944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ABC0E4"/>
              </a:gs>
              <a:gs pos="100000">
                <a:srgbClr val="C7D5ED"/>
              </a:gs>
            </a:gsLst>
            <a:lin ang="5400000"/>
          </a:gradFill>
          <a:ln w="648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06" name="CustomShape 12"/>
          <p:cNvSpPr/>
          <p:nvPr/>
        </p:nvSpPr>
        <p:spPr>
          <a:xfrm>
            <a:off x="7315200" y="5361480"/>
            <a:ext cx="1397520" cy="273600"/>
          </a:xfrm>
          <a:prstGeom prst="lef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ABC0E4"/>
              </a:gs>
              <a:gs pos="100000">
                <a:srgbClr val="C7D5ED"/>
              </a:gs>
            </a:gsLst>
            <a:lin ang="5400000"/>
          </a:gradFill>
          <a:ln w="648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07" name="CustomShape 13"/>
          <p:cNvSpPr/>
          <p:nvPr/>
        </p:nvSpPr>
        <p:spPr>
          <a:xfrm>
            <a:off x="912240" y="1892160"/>
            <a:ext cx="652680" cy="237111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gradFill rotWithShape="0">
            <a:gsLst>
              <a:gs pos="0">
                <a:srgbClr val="ABC0E4"/>
              </a:gs>
              <a:gs pos="100000">
                <a:srgbClr val="C7D5ED"/>
              </a:gs>
            </a:gsLst>
            <a:lin ang="5400000"/>
          </a:gradFill>
          <a:ln w="648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08" name="CustomShape 14"/>
          <p:cNvSpPr/>
          <p:nvPr/>
        </p:nvSpPr>
        <p:spPr>
          <a:xfrm>
            <a:off x="3024720" y="5407920"/>
            <a:ext cx="1154160" cy="227160"/>
          </a:xfrm>
          <a:prstGeom prst="lef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ABC0E4"/>
              </a:gs>
              <a:gs pos="100000">
                <a:srgbClr val="C7D5ED"/>
              </a:gs>
            </a:gsLst>
            <a:lin ang="5400000"/>
          </a:gradFill>
          <a:ln w="648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515" name="Рисунок 43"/>
          <p:cNvPicPr/>
          <p:nvPr/>
        </p:nvPicPr>
        <p:blipFill>
          <a:blip r:embed="rId2"/>
          <a:stretch/>
        </p:blipFill>
        <p:spPr>
          <a:xfrm>
            <a:off x="4297503" y="2689924"/>
            <a:ext cx="373320" cy="364680"/>
          </a:xfrm>
          <a:prstGeom prst="rect">
            <a:avLst/>
          </a:prstGeom>
          <a:ln>
            <a:noFill/>
          </a:ln>
        </p:spPr>
      </p:pic>
      <p:pic>
        <p:nvPicPr>
          <p:cNvPr id="516" name="Рисунок 44"/>
          <p:cNvPicPr/>
          <p:nvPr/>
        </p:nvPicPr>
        <p:blipFill>
          <a:blip r:embed="rId3"/>
          <a:stretch/>
        </p:blipFill>
        <p:spPr>
          <a:xfrm>
            <a:off x="7866667" y="2898720"/>
            <a:ext cx="447120" cy="424080"/>
          </a:xfrm>
          <a:prstGeom prst="rect">
            <a:avLst/>
          </a:prstGeom>
          <a:ln>
            <a:noFill/>
          </a:ln>
        </p:spPr>
      </p:pic>
      <p:pic>
        <p:nvPicPr>
          <p:cNvPr id="517" name="Рисунок 45"/>
          <p:cNvPicPr/>
          <p:nvPr/>
        </p:nvPicPr>
        <p:blipFill>
          <a:blip r:embed="rId4"/>
          <a:stretch/>
        </p:blipFill>
        <p:spPr>
          <a:xfrm>
            <a:off x="11047108" y="2934876"/>
            <a:ext cx="481320" cy="455760"/>
          </a:xfrm>
          <a:prstGeom prst="rect">
            <a:avLst/>
          </a:prstGeom>
          <a:ln>
            <a:noFill/>
          </a:ln>
        </p:spPr>
      </p:pic>
      <p:pic>
        <p:nvPicPr>
          <p:cNvPr id="518" name="Рисунок 46"/>
          <p:cNvPicPr/>
          <p:nvPr/>
        </p:nvPicPr>
        <p:blipFill>
          <a:blip r:embed="rId5"/>
          <a:stretch/>
        </p:blipFill>
        <p:spPr>
          <a:xfrm>
            <a:off x="7155220" y="5936415"/>
            <a:ext cx="555120" cy="515160"/>
          </a:xfrm>
          <a:prstGeom prst="rect">
            <a:avLst/>
          </a:prstGeom>
          <a:ln>
            <a:noFill/>
          </a:ln>
        </p:spPr>
      </p:pic>
      <p:pic>
        <p:nvPicPr>
          <p:cNvPr id="519" name="Рисунок 47"/>
          <p:cNvPicPr/>
          <p:nvPr/>
        </p:nvPicPr>
        <p:blipFill>
          <a:blip r:embed="rId6"/>
          <a:stretch/>
        </p:blipFill>
        <p:spPr>
          <a:xfrm>
            <a:off x="11387520" y="5880240"/>
            <a:ext cx="468360" cy="430200"/>
          </a:xfrm>
          <a:prstGeom prst="rect">
            <a:avLst/>
          </a:prstGeom>
          <a:ln>
            <a:noFill/>
          </a:ln>
        </p:spPr>
      </p:pic>
      <p:pic>
        <p:nvPicPr>
          <p:cNvPr id="520" name="Рисунок 48"/>
          <p:cNvPicPr/>
          <p:nvPr/>
        </p:nvPicPr>
        <p:blipFill>
          <a:blip r:embed="rId7"/>
          <a:stretch/>
        </p:blipFill>
        <p:spPr>
          <a:xfrm>
            <a:off x="11374920" y="6320520"/>
            <a:ext cx="506520" cy="468360"/>
          </a:xfrm>
          <a:prstGeom prst="rect">
            <a:avLst/>
          </a:prstGeom>
          <a:ln>
            <a:noFill/>
          </a:ln>
        </p:spPr>
      </p:pic>
      <p:pic>
        <p:nvPicPr>
          <p:cNvPr id="521" name="Рисунок 49"/>
          <p:cNvPicPr/>
          <p:nvPr/>
        </p:nvPicPr>
        <p:blipFill>
          <a:blip r:embed="rId8"/>
          <a:stretch/>
        </p:blipFill>
        <p:spPr>
          <a:xfrm>
            <a:off x="3041640" y="6030360"/>
            <a:ext cx="493920" cy="468360"/>
          </a:xfrm>
          <a:prstGeom prst="rect">
            <a:avLst/>
          </a:prstGeom>
          <a:ln>
            <a:noFill/>
          </a:ln>
        </p:spPr>
      </p:pic>
      <p:sp>
        <p:nvSpPr>
          <p:cNvPr id="523" name="Line 21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524" name="Рисунок 1"/>
          <p:cNvPicPr/>
          <p:nvPr/>
        </p:nvPicPr>
        <p:blipFill>
          <a:blip r:embed="rId9"/>
          <a:stretch/>
        </p:blipFill>
        <p:spPr>
          <a:xfrm>
            <a:off x="9235440" y="201240"/>
            <a:ext cx="2212560" cy="73692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775355-670B-1B14-B6DE-D059C4588E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00" y="1165537"/>
            <a:ext cx="2743200" cy="1533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8BE342-EF31-E443-0736-4E6C501EE3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0" y="4610493"/>
            <a:ext cx="2838450" cy="1371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D4168C-21C8-4E94-C75B-A58E4390C1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90" y="4602915"/>
            <a:ext cx="2838450" cy="133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952E84-61E0-43D6-0993-FDC35BEA6A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720" y="4263276"/>
            <a:ext cx="2657475" cy="15335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D3E7B0-34F9-9F5B-43A1-C9743065E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129" y="1128068"/>
            <a:ext cx="2409825" cy="15144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2771EB-13E9-7E56-BDDD-176B7A80D6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83" y="1165365"/>
            <a:ext cx="2805120" cy="1514475"/>
          </a:xfrm>
          <a:prstGeom prst="rect">
            <a:avLst/>
          </a:prstGeom>
        </p:spPr>
      </p:pic>
      <p:sp>
        <p:nvSpPr>
          <p:cNvPr id="2" name="CustomShape 3">
            <a:extLst>
              <a:ext uri="{FF2B5EF4-FFF2-40B4-BE49-F238E27FC236}">
                <a16:creationId xmlns:a16="http://schemas.microsoft.com/office/drawing/2014/main" id="{E1259B67-DC56-769C-BB06-055A9236BEC2}"/>
              </a:ext>
            </a:extLst>
          </p:cNvPr>
          <p:cNvSpPr/>
          <p:nvPr/>
        </p:nvSpPr>
        <p:spPr>
          <a:xfrm>
            <a:off x="599446" y="296844"/>
            <a:ext cx="25052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Raleway"/>
                <a:ea typeface="DejaVu Sans"/>
              </a:rPr>
              <a:t>ЦИМ И ЖЦ ЗДАНИЯ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ustomShape 1"/>
          <p:cNvSpPr/>
          <p:nvPr/>
        </p:nvSpPr>
        <p:spPr>
          <a:xfrm>
            <a:off x="432000" y="344966"/>
            <a:ext cx="8487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Цифровая информационная модель здания в </a:t>
            </a:r>
            <a:r>
              <a:rPr lang="ru-RU" sz="2800" b="1" spc="-1" dirty="0" err="1">
                <a:solidFill>
                  <a:srgbClr val="000000"/>
                </a:solidFill>
                <a:latin typeface="Calibri"/>
              </a:rPr>
              <a:t>Renga</a:t>
            </a:r>
            <a:endParaRPr lang="ru-RU" sz="2800" b="1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6" name="CustomShape 2"/>
          <p:cNvSpPr/>
          <p:nvPr/>
        </p:nvSpPr>
        <p:spPr>
          <a:xfrm>
            <a:off x="432000" y="2192040"/>
            <a:ext cx="6539400" cy="4215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720" indent="-34164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Трехмерное представление здания с информацией по каждому объекту модели</a:t>
            </a:r>
            <a:endParaRPr lang="ru-RU" sz="1800" b="0" strike="noStrike" spc="-1" dirty="0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Одна модель для разделов: АР, АС, КР, КЖ, КЖИ  КМ, КД, ИОС, ВК,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ОВиК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ЭОМ, ЭС, СС</a:t>
            </a:r>
            <a:endParaRPr lang="ru-RU" sz="1800" b="0" strike="noStrike" spc="-1" dirty="0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Обширные BIM-каталоги от производителей оборудования и материалов</a:t>
            </a:r>
            <a:endParaRPr lang="ru-RU" sz="1800" b="0" strike="noStrike" spc="-1" dirty="0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Интеграция с другими системами (расчеты, сметы, визуализация и т.д.). Открытый API</a:t>
            </a:r>
            <a:endParaRPr lang="ru-RU" sz="1800" b="0" strike="noStrike" spc="-1" dirty="0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Быстрый переход в BIM</a:t>
            </a:r>
            <a:endParaRPr lang="ru-RU" sz="1800" b="0" strike="noStrike" spc="-1" dirty="0">
              <a:latin typeface="Arial"/>
            </a:endParaRPr>
          </a:p>
          <a:p>
            <a:pPr marL="342720" indent="-34164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Поддержка и обучение.</a:t>
            </a:r>
            <a:endParaRPr lang="ru-RU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527" name="Рисунок 4"/>
          <p:cNvPicPr/>
          <p:nvPr/>
        </p:nvPicPr>
        <p:blipFill>
          <a:blip r:embed="rId2"/>
          <a:stretch/>
        </p:blipFill>
        <p:spPr>
          <a:xfrm>
            <a:off x="8784000" y="1148760"/>
            <a:ext cx="3407400" cy="5649840"/>
          </a:xfrm>
          <a:prstGeom prst="rect">
            <a:avLst/>
          </a:prstGeom>
          <a:ln>
            <a:noFill/>
          </a:ln>
        </p:spPr>
      </p:pic>
      <p:sp>
        <p:nvSpPr>
          <p:cNvPr id="529" name="Line 3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530" name="Рисунок 1"/>
          <p:cNvPicPr/>
          <p:nvPr/>
        </p:nvPicPr>
        <p:blipFill>
          <a:blip r:embed="rId3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ustomShape 1"/>
          <p:cNvSpPr/>
          <p:nvPr/>
        </p:nvSpPr>
        <p:spPr>
          <a:xfrm>
            <a:off x="592560" y="2891160"/>
            <a:ext cx="264744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ts val="1936"/>
              </a:lnSpc>
              <a:spcBef>
                <a:spcPts val="1029"/>
              </a:spcBef>
            </a:pPr>
            <a:r>
              <a:rPr lang="ru-RU" sz="1450" b="0" strike="noStrike" spc="-1" dirty="0">
                <a:solidFill>
                  <a:srgbClr val="262626"/>
                </a:solidFill>
                <a:latin typeface="Roboto"/>
                <a:ea typeface="Roboto"/>
              </a:rPr>
              <a:t>Создание архитектурной концепции</a:t>
            </a:r>
            <a:endParaRPr lang="ru-RU" sz="1450" b="0" strike="noStrike" spc="-1" dirty="0">
              <a:latin typeface="Arial"/>
            </a:endParaRPr>
          </a:p>
        </p:txBody>
      </p:sp>
      <p:sp>
        <p:nvSpPr>
          <p:cNvPr id="532" name="CustomShape 2"/>
          <p:cNvSpPr/>
          <p:nvPr/>
        </p:nvSpPr>
        <p:spPr>
          <a:xfrm>
            <a:off x="3103920" y="2891160"/>
            <a:ext cx="264744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ts val="1936"/>
              </a:lnSpc>
              <a:spcBef>
                <a:spcPts val="1029"/>
              </a:spcBef>
            </a:pPr>
            <a:r>
              <a:rPr lang="ru-RU" sz="1450" b="0" strike="noStrike" spc="-1">
                <a:solidFill>
                  <a:srgbClr val="262626"/>
                </a:solidFill>
                <a:latin typeface="Roboto"/>
                <a:ea typeface="Roboto"/>
              </a:rPr>
              <a:t>Быстрое параметрическое моделирование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33" name="CustomShape 3"/>
          <p:cNvSpPr/>
          <p:nvPr/>
        </p:nvSpPr>
        <p:spPr>
          <a:xfrm>
            <a:off x="5919480" y="2891160"/>
            <a:ext cx="318780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ts val="1936"/>
              </a:lnSpc>
              <a:spcBef>
                <a:spcPts val="1029"/>
              </a:spcBef>
            </a:pPr>
            <a:r>
              <a:rPr lang="ru-RU" sz="1450" b="0" strike="noStrike" spc="-1">
                <a:solidFill>
                  <a:srgbClr val="262626"/>
                </a:solidFill>
                <a:latin typeface="Roboto"/>
                <a:ea typeface="Roboto"/>
              </a:rPr>
              <a:t>Автоматизация получения чертежей и спецификаций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34" name="CustomShape 4"/>
          <p:cNvSpPr/>
          <p:nvPr/>
        </p:nvSpPr>
        <p:spPr>
          <a:xfrm>
            <a:off x="9735840" y="2891160"/>
            <a:ext cx="163080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ts val="1936"/>
              </a:lnSpc>
              <a:spcBef>
                <a:spcPts val="1029"/>
              </a:spcBef>
            </a:pPr>
            <a:r>
              <a:rPr lang="ru-RU" sz="1450" b="0" strike="noStrike" spc="-1">
                <a:solidFill>
                  <a:srgbClr val="262626"/>
                </a:solidFill>
                <a:latin typeface="Roboto"/>
                <a:ea typeface="Roboto"/>
              </a:rPr>
              <a:t>Подача проекта заказчику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35" name="CustomShape 5"/>
          <p:cNvSpPr/>
          <p:nvPr/>
        </p:nvSpPr>
        <p:spPr>
          <a:xfrm>
            <a:off x="592560" y="201240"/>
            <a:ext cx="9509040" cy="86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АРХИТЕКТУРНОЕ ПРОЕКТИРОВАНИЕ</a:t>
            </a:r>
          </a:p>
        </p:txBody>
      </p:sp>
      <p:sp>
        <p:nvSpPr>
          <p:cNvPr id="536" name="CustomShape 6"/>
          <p:cNvSpPr/>
          <p:nvPr/>
        </p:nvSpPr>
        <p:spPr>
          <a:xfrm>
            <a:off x="550440" y="2060280"/>
            <a:ext cx="506844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700" b="0" strike="noStrike" spc="-1" dirty="0">
                <a:latin typeface="Roboto"/>
                <a:ea typeface="Roboto"/>
              </a:rPr>
              <a:t>ОТ КОНЦЕПЦИИ ДО РЕАЛИЗАЦИИ</a:t>
            </a:r>
            <a:endParaRPr lang="ru-RU" sz="1700" b="0" strike="noStrike" spc="-1" dirty="0">
              <a:latin typeface="Arial"/>
            </a:endParaRPr>
          </a:p>
        </p:txBody>
      </p:sp>
      <p:pic>
        <p:nvPicPr>
          <p:cNvPr id="537" name="Рисунок 16_2"/>
          <p:cNvPicPr/>
          <p:nvPr/>
        </p:nvPicPr>
        <p:blipFill>
          <a:blip r:embed="rId2"/>
          <a:srcRect l="-1588"/>
          <a:stretch/>
        </p:blipFill>
        <p:spPr>
          <a:xfrm>
            <a:off x="9735840" y="3590640"/>
            <a:ext cx="1719720" cy="2182680"/>
          </a:xfrm>
          <a:prstGeom prst="rect">
            <a:avLst/>
          </a:prstGeom>
          <a:ln>
            <a:noFill/>
          </a:ln>
        </p:spPr>
      </p:pic>
      <p:pic>
        <p:nvPicPr>
          <p:cNvPr id="538" name="Рисунок 18_4"/>
          <p:cNvPicPr/>
          <p:nvPr/>
        </p:nvPicPr>
        <p:blipFill>
          <a:blip r:embed="rId3"/>
          <a:srcRect l="-1226"/>
          <a:stretch/>
        </p:blipFill>
        <p:spPr>
          <a:xfrm>
            <a:off x="703080" y="3590640"/>
            <a:ext cx="2114640" cy="2182680"/>
          </a:xfrm>
          <a:prstGeom prst="rect">
            <a:avLst/>
          </a:prstGeom>
          <a:ln>
            <a:noFill/>
          </a:ln>
        </p:spPr>
      </p:pic>
      <p:pic>
        <p:nvPicPr>
          <p:cNvPr id="539" name="Рисунок 23_2"/>
          <p:cNvPicPr/>
          <p:nvPr/>
        </p:nvPicPr>
        <p:blipFill>
          <a:blip r:embed="rId4"/>
          <a:stretch/>
        </p:blipFill>
        <p:spPr>
          <a:xfrm>
            <a:off x="5919480" y="3590640"/>
            <a:ext cx="3514320" cy="2182680"/>
          </a:xfrm>
          <a:prstGeom prst="rect">
            <a:avLst/>
          </a:prstGeom>
          <a:ln>
            <a:noFill/>
          </a:ln>
        </p:spPr>
      </p:pic>
      <p:pic>
        <p:nvPicPr>
          <p:cNvPr id="540" name="Рисунок 2_3"/>
          <p:cNvPicPr/>
          <p:nvPr/>
        </p:nvPicPr>
        <p:blipFill>
          <a:blip r:embed="rId5"/>
          <a:stretch/>
        </p:blipFill>
        <p:spPr>
          <a:xfrm>
            <a:off x="3150360" y="3590640"/>
            <a:ext cx="2436480" cy="2182680"/>
          </a:xfrm>
          <a:prstGeom prst="rect">
            <a:avLst/>
          </a:prstGeom>
          <a:ln>
            <a:noFill/>
          </a:ln>
        </p:spPr>
      </p:pic>
      <p:sp>
        <p:nvSpPr>
          <p:cNvPr id="542" name="Line 7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543" name="Рисунок 1"/>
          <p:cNvPicPr/>
          <p:nvPr/>
        </p:nvPicPr>
        <p:blipFill>
          <a:blip r:embed="rId6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Рисунок 13_3"/>
          <p:cNvPicPr/>
          <p:nvPr/>
        </p:nvPicPr>
        <p:blipFill>
          <a:blip r:embed="rId2"/>
          <a:stretch/>
        </p:blipFill>
        <p:spPr>
          <a:xfrm>
            <a:off x="641520" y="3716640"/>
            <a:ext cx="2382120" cy="2345400"/>
          </a:xfrm>
          <a:prstGeom prst="rect">
            <a:avLst/>
          </a:prstGeom>
          <a:ln>
            <a:noFill/>
          </a:ln>
        </p:spPr>
      </p:pic>
      <p:pic>
        <p:nvPicPr>
          <p:cNvPr id="545" name="Рисунок 1_1"/>
          <p:cNvPicPr/>
          <p:nvPr/>
        </p:nvPicPr>
        <p:blipFill>
          <a:blip r:embed="rId3"/>
          <a:stretch/>
        </p:blipFill>
        <p:spPr>
          <a:xfrm>
            <a:off x="8761680" y="3709440"/>
            <a:ext cx="2755440" cy="2345400"/>
          </a:xfrm>
          <a:prstGeom prst="rect">
            <a:avLst/>
          </a:prstGeom>
          <a:ln>
            <a:noFill/>
          </a:ln>
        </p:spPr>
      </p:pic>
      <p:pic>
        <p:nvPicPr>
          <p:cNvPr id="546" name="Рисунок 15_1"/>
          <p:cNvPicPr/>
          <p:nvPr/>
        </p:nvPicPr>
        <p:blipFill>
          <a:blip r:embed="rId4"/>
          <a:stretch/>
        </p:blipFill>
        <p:spPr>
          <a:xfrm>
            <a:off x="6082560" y="3716640"/>
            <a:ext cx="2521440" cy="2345400"/>
          </a:xfrm>
          <a:prstGeom prst="rect">
            <a:avLst/>
          </a:prstGeom>
          <a:ln>
            <a:solidFill>
              <a:srgbClr val="808080"/>
            </a:solidFill>
          </a:ln>
        </p:spPr>
      </p:pic>
      <p:pic>
        <p:nvPicPr>
          <p:cNvPr id="547" name="Рисунок 17_3"/>
          <p:cNvPicPr/>
          <p:nvPr/>
        </p:nvPicPr>
        <p:blipFill>
          <a:blip r:embed="rId5"/>
          <a:stretch/>
        </p:blipFill>
        <p:spPr>
          <a:xfrm>
            <a:off x="3181320" y="3716640"/>
            <a:ext cx="2743560" cy="2345400"/>
          </a:xfrm>
          <a:prstGeom prst="rect">
            <a:avLst/>
          </a:prstGeom>
          <a:ln>
            <a:solidFill>
              <a:srgbClr val="A6A6A6"/>
            </a:solidFill>
          </a:ln>
        </p:spPr>
      </p:pic>
      <p:sp>
        <p:nvSpPr>
          <p:cNvPr id="548" name="CustomShape 1"/>
          <p:cNvSpPr/>
          <p:nvPr/>
        </p:nvSpPr>
        <p:spPr>
          <a:xfrm>
            <a:off x="592560" y="2714400"/>
            <a:ext cx="264744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ts val="1936"/>
              </a:lnSpc>
              <a:spcBef>
                <a:spcPts val="1029"/>
              </a:spcBef>
            </a:pPr>
            <a:r>
              <a:rPr lang="ru-RU" sz="1450" b="0" strike="noStrike" spc="-1">
                <a:solidFill>
                  <a:srgbClr val="262626"/>
                </a:solidFill>
                <a:latin typeface="Roboto"/>
                <a:ea typeface="Roboto"/>
              </a:rPr>
              <a:t>Монолитные железобетонные конструкции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49" name="CustomShape 2"/>
          <p:cNvSpPr/>
          <p:nvPr/>
        </p:nvSpPr>
        <p:spPr>
          <a:xfrm>
            <a:off x="3103920" y="2714400"/>
            <a:ext cx="264744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ts val="1936"/>
              </a:lnSpc>
              <a:spcBef>
                <a:spcPts val="1029"/>
              </a:spcBef>
            </a:pPr>
            <a:r>
              <a:rPr lang="ru-RU" sz="1450" b="0" strike="noStrike" spc="-1">
                <a:solidFill>
                  <a:srgbClr val="262626"/>
                </a:solidFill>
                <a:latin typeface="Roboto"/>
                <a:ea typeface="Roboto"/>
              </a:rPr>
              <a:t>Сборные железобетонные конструкции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50" name="CustomShape 3"/>
          <p:cNvSpPr/>
          <p:nvPr/>
        </p:nvSpPr>
        <p:spPr>
          <a:xfrm>
            <a:off x="6070680" y="2714400"/>
            <a:ext cx="206136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ts val="1936"/>
              </a:lnSpc>
              <a:spcBef>
                <a:spcPts val="1029"/>
              </a:spcBef>
            </a:pPr>
            <a:r>
              <a:rPr lang="ru-RU" sz="1450" b="0" strike="noStrike" spc="-1">
                <a:solidFill>
                  <a:srgbClr val="262626"/>
                </a:solidFill>
                <a:latin typeface="Roboto"/>
                <a:ea typeface="Roboto"/>
              </a:rPr>
              <a:t>Деревянные конструкции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51" name="CustomShape 4"/>
          <p:cNvSpPr/>
          <p:nvPr/>
        </p:nvSpPr>
        <p:spPr>
          <a:xfrm>
            <a:off x="8719200" y="2714400"/>
            <a:ext cx="264744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ts val="1936"/>
              </a:lnSpc>
              <a:spcBef>
                <a:spcPts val="1029"/>
              </a:spcBef>
            </a:pPr>
            <a:r>
              <a:rPr lang="ru-RU" sz="1450" b="0" strike="noStrike" spc="-1">
                <a:solidFill>
                  <a:srgbClr val="262626"/>
                </a:solidFill>
                <a:latin typeface="Roboto"/>
                <a:ea typeface="Roboto"/>
              </a:rPr>
              <a:t>Металлические конструкции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52" name="CustomShape 5"/>
          <p:cNvSpPr/>
          <p:nvPr/>
        </p:nvSpPr>
        <p:spPr>
          <a:xfrm>
            <a:off x="641520" y="371160"/>
            <a:ext cx="10966680" cy="86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ПРОЕКТИРОВАНИЕ НЕСУЩИХ КОНСТРУКЦИЙ</a:t>
            </a:r>
          </a:p>
        </p:txBody>
      </p:sp>
      <p:sp>
        <p:nvSpPr>
          <p:cNvPr id="553" name="CustomShape 6"/>
          <p:cNvSpPr/>
          <p:nvPr/>
        </p:nvSpPr>
        <p:spPr>
          <a:xfrm>
            <a:off x="550440" y="1883880"/>
            <a:ext cx="612252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700" b="0" strike="noStrike" spc="-1" dirty="0">
                <a:latin typeface="Roboto"/>
                <a:ea typeface="Roboto"/>
              </a:rPr>
              <a:t>РАЗРАБОТКА КОНСТРУКЦИЙ ЛЮБОЙ СЛОЖНОСТИ</a:t>
            </a:r>
            <a:endParaRPr lang="ru-RU" sz="1700" b="0" strike="noStrike" spc="-1" dirty="0">
              <a:latin typeface="Arial"/>
            </a:endParaRPr>
          </a:p>
        </p:txBody>
      </p:sp>
      <p:sp>
        <p:nvSpPr>
          <p:cNvPr id="555" name="Line 7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556" name="Рисунок 1"/>
          <p:cNvPicPr/>
          <p:nvPr/>
        </p:nvPicPr>
        <p:blipFill>
          <a:blip r:embed="rId6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CustomShape 1"/>
          <p:cNvSpPr/>
          <p:nvPr/>
        </p:nvSpPr>
        <p:spPr>
          <a:xfrm>
            <a:off x="592560" y="3236040"/>
            <a:ext cx="264744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ts val="1936"/>
              </a:lnSpc>
              <a:spcBef>
                <a:spcPts val="1029"/>
              </a:spcBef>
            </a:pPr>
            <a:r>
              <a:rPr lang="ru-RU" sz="1450" b="0" strike="noStrike" spc="-1">
                <a:solidFill>
                  <a:srgbClr val="262626"/>
                </a:solidFill>
                <a:latin typeface="Roboto"/>
                <a:ea typeface="Roboto"/>
              </a:rPr>
              <a:t>Воздуховодные системы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58" name="CustomShape 2"/>
          <p:cNvSpPr/>
          <p:nvPr/>
        </p:nvSpPr>
        <p:spPr>
          <a:xfrm>
            <a:off x="4080600" y="3236040"/>
            <a:ext cx="405144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ts val="1936"/>
              </a:lnSpc>
              <a:spcBef>
                <a:spcPts val="1029"/>
              </a:spcBef>
            </a:pPr>
            <a:r>
              <a:rPr lang="ru-RU" sz="1450" b="0" strike="noStrike" spc="-1">
                <a:solidFill>
                  <a:srgbClr val="262626"/>
                </a:solidFill>
                <a:latin typeface="Roboto"/>
                <a:ea typeface="Roboto"/>
              </a:rPr>
              <a:t>Трубопроводные системы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59" name="CustomShape 3"/>
          <p:cNvSpPr/>
          <p:nvPr/>
        </p:nvSpPr>
        <p:spPr>
          <a:xfrm>
            <a:off x="8557920" y="3236040"/>
            <a:ext cx="2647440" cy="53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ts val="1936"/>
              </a:lnSpc>
              <a:spcBef>
                <a:spcPts val="1029"/>
              </a:spcBef>
            </a:pPr>
            <a:r>
              <a:rPr lang="ru-RU" sz="1450" b="0" strike="noStrike" spc="-1">
                <a:solidFill>
                  <a:srgbClr val="262626"/>
                </a:solidFill>
                <a:latin typeface="Roboto"/>
                <a:ea typeface="Roboto"/>
              </a:rPr>
              <a:t>Электрические системы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60" name="CustomShape 4"/>
          <p:cNvSpPr/>
          <p:nvPr/>
        </p:nvSpPr>
        <p:spPr>
          <a:xfrm>
            <a:off x="622980" y="313920"/>
            <a:ext cx="10966680" cy="86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 ПРОЕКТИРОВАНИЕ ВНУТРЕННИХ СЕТЕЙ</a:t>
            </a:r>
          </a:p>
        </p:txBody>
      </p:sp>
      <p:sp>
        <p:nvSpPr>
          <p:cNvPr id="561" name="CustomShape 5"/>
          <p:cNvSpPr/>
          <p:nvPr/>
        </p:nvSpPr>
        <p:spPr>
          <a:xfrm>
            <a:off x="618840" y="2341080"/>
            <a:ext cx="731988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700" b="0" strike="noStrike" spc="-1" dirty="0">
                <a:latin typeface="Roboto"/>
                <a:ea typeface="Roboto"/>
              </a:rPr>
              <a:t>АВТОМАТИЧЕСКАЯ ТРАССИРОВКА</a:t>
            </a:r>
            <a:endParaRPr lang="ru-RU" sz="1700" b="0" strike="noStrike" spc="-1" dirty="0">
              <a:latin typeface="Arial"/>
            </a:endParaRPr>
          </a:p>
        </p:txBody>
      </p:sp>
      <p:pic>
        <p:nvPicPr>
          <p:cNvPr id="562" name="Рисунок 18_5"/>
          <p:cNvPicPr/>
          <p:nvPr/>
        </p:nvPicPr>
        <p:blipFill>
          <a:blip r:embed="rId2"/>
          <a:stretch/>
        </p:blipFill>
        <p:spPr>
          <a:xfrm>
            <a:off x="662760" y="3770640"/>
            <a:ext cx="3301920" cy="2341440"/>
          </a:xfrm>
          <a:prstGeom prst="rect">
            <a:avLst/>
          </a:prstGeom>
          <a:ln w="6480">
            <a:solidFill>
              <a:srgbClr val="000000"/>
            </a:solidFill>
            <a:round/>
          </a:ln>
        </p:spPr>
      </p:pic>
      <p:pic>
        <p:nvPicPr>
          <p:cNvPr id="563" name="Рисунок 287_1"/>
          <p:cNvPicPr/>
          <p:nvPr/>
        </p:nvPicPr>
        <p:blipFill>
          <a:blip r:embed="rId3"/>
          <a:stretch/>
        </p:blipFill>
        <p:spPr>
          <a:xfrm>
            <a:off x="4080600" y="3770640"/>
            <a:ext cx="4415760" cy="2341440"/>
          </a:xfrm>
          <a:prstGeom prst="rect">
            <a:avLst/>
          </a:prstGeom>
          <a:ln w="6480">
            <a:solidFill>
              <a:srgbClr val="000000"/>
            </a:solidFill>
            <a:round/>
          </a:ln>
        </p:spPr>
      </p:pic>
      <p:pic>
        <p:nvPicPr>
          <p:cNvPr id="564" name="Рисунок 4_3"/>
          <p:cNvPicPr/>
          <p:nvPr/>
        </p:nvPicPr>
        <p:blipFill>
          <a:blip r:embed="rId4"/>
          <a:stretch/>
        </p:blipFill>
        <p:spPr>
          <a:xfrm>
            <a:off x="8612280" y="3770640"/>
            <a:ext cx="2900880" cy="2341440"/>
          </a:xfrm>
          <a:prstGeom prst="rect">
            <a:avLst/>
          </a:prstGeom>
          <a:ln w="6480">
            <a:solidFill>
              <a:srgbClr val="000000"/>
            </a:solidFill>
            <a:round/>
          </a:ln>
        </p:spPr>
      </p:pic>
      <p:sp>
        <p:nvSpPr>
          <p:cNvPr id="566" name="Line 6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567" name="Рисунок 1"/>
          <p:cNvPicPr/>
          <p:nvPr/>
        </p:nvPicPr>
        <p:blipFill>
          <a:blip r:embed="rId5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Line 1"/>
          <p:cNvSpPr/>
          <p:nvPr/>
        </p:nvSpPr>
        <p:spPr>
          <a:xfrm flipV="1">
            <a:off x="4721400" y="5353560"/>
            <a:ext cx="2940840" cy="1980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69" name="Line 2"/>
          <p:cNvSpPr/>
          <p:nvPr/>
        </p:nvSpPr>
        <p:spPr>
          <a:xfrm flipV="1">
            <a:off x="4744800" y="5743080"/>
            <a:ext cx="3327120" cy="1224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70" name="Line 3"/>
          <p:cNvSpPr/>
          <p:nvPr/>
        </p:nvSpPr>
        <p:spPr>
          <a:xfrm flipV="1">
            <a:off x="4744800" y="5555880"/>
            <a:ext cx="3097080" cy="2016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71" name="Line 4"/>
          <p:cNvSpPr/>
          <p:nvPr/>
        </p:nvSpPr>
        <p:spPr>
          <a:xfrm flipV="1">
            <a:off x="4744800" y="6122520"/>
            <a:ext cx="3710160" cy="3384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72" name="Line 5"/>
          <p:cNvSpPr/>
          <p:nvPr/>
        </p:nvSpPr>
        <p:spPr>
          <a:xfrm flipV="1">
            <a:off x="4776840" y="5932080"/>
            <a:ext cx="3506760" cy="2916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573" name="Рисунок 20"/>
          <p:cNvPicPr/>
          <p:nvPr/>
        </p:nvPicPr>
        <p:blipFill>
          <a:blip r:embed="rId3"/>
          <a:stretch/>
        </p:blipFill>
        <p:spPr>
          <a:xfrm>
            <a:off x="8432280" y="5595120"/>
            <a:ext cx="2259360" cy="1144080"/>
          </a:xfrm>
          <a:prstGeom prst="rect">
            <a:avLst/>
          </a:prstGeom>
          <a:ln>
            <a:noFill/>
          </a:ln>
        </p:spPr>
      </p:pic>
      <p:pic>
        <p:nvPicPr>
          <p:cNvPr id="574" name="Рисунок 12"/>
          <p:cNvPicPr/>
          <p:nvPr/>
        </p:nvPicPr>
        <p:blipFill>
          <a:blip r:embed="rId4"/>
          <a:stretch/>
        </p:blipFill>
        <p:spPr>
          <a:xfrm>
            <a:off x="8520120" y="3229200"/>
            <a:ext cx="2173680" cy="1204920"/>
          </a:xfrm>
          <a:prstGeom prst="rect">
            <a:avLst/>
          </a:prstGeom>
          <a:ln>
            <a:noFill/>
          </a:ln>
        </p:spPr>
      </p:pic>
      <p:sp>
        <p:nvSpPr>
          <p:cNvPr id="575" name="CustomShape 6"/>
          <p:cNvSpPr/>
          <p:nvPr/>
        </p:nvSpPr>
        <p:spPr>
          <a:xfrm>
            <a:off x="16020" y="239040"/>
            <a:ext cx="8879040" cy="53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СОВМЕСТНАЯ РАБОТА В РЕЖИМЕ РЕАЛЬНОГО ВРЕМЕНИ</a:t>
            </a:r>
          </a:p>
        </p:txBody>
      </p:sp>
      <p:sp>
        <p:nvSpPr>
          <p:cNvPr id="576" name="Line 7"/>
          <p:cNvSpPr/>
          <p:nvPr/>
        </p:nvSpPr>
        <p:spPr>
          <a:xfrm>
            <a:off x="7712640" y="1899360"/>
            <a:ext cx="718560" cy="36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77" name="Line 8"/>
          <p:cNvSpPr/>
          <p:nvPr/>
        </p:nvSpPr>
        <p:spPr>
          <a:xfrm>
            <a:off x="7904880" y="2733120"/>
            <a:ext cx="547200" cy="1188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78" name="Line 9"/>
          <p:cNvSpPr/>
          <p:nvPr/>
        </p:nvSpPr>
        <p:spPr>
          <a:xfrm>
            <a:off x="8132760" y="3734640"/>
            <a:ext cx="362880" cy="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79" name="Line 10"/>
          <p:cNvSpPr/>
          <p:nvPr/>
        </p:nvSpPr>
        <p:spPr>
          <a:xfrm>
            <a:off x="7673040" y="1899360"/>
            <a:ext cx="14400" cy="345672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80" name="Line 11"/>
          <p:cNvSpPr/>
          <p:nvPr/>
        </p:nvSpPr>
        <p:spPr>
          <a:xfrm>
            <a:off x="7955640" y="7307640"/>
            <a:ext cx="362880" cy="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81" name="Line 12"/>
          <p:cNvSpPr/>
          <p:nvPr/>
        </p:nvSpPr>
        <p:spPr>
          <a:xfrm flipH="1">
            <a:off x="7890840" y="2745000"/>
            <a:ext cx="1080" cy="280404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82" name="Line 13"/>
          <p:cNvSpPr/>
          <p:nvPr/>
        </p:nvSpPr>
        <p:spPr>
          <a:xfrm flipH="1">
            <a:off x="8106840" y="3734640"/>
            <a:ext cx="21600" cy="200232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83" name="CustomShape 14"/>
          <p:cNvSpPr/>
          <p:nvPr/>
        </p:nvSpPr>
        <p:spPr>
          <a:xfrm>
            <a:off x="8340120" y="1823760"/>
            <a:ext cx="151200" cy="140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84" name="CustomShape 15"/>
          <p:cNvSpPr/>
          <p:nvPr/>
        </p:nvSpPr>
        <p:spPr>
          <a:xfrm>
            <a:off x="8357760" y="2674440"/>
            <a:ext cx="150840" cy="140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85" name="CustomShape 16"/>
          <p:cNvSpPr/>
          <p:nvPr/>
        </p:nvSpPr>
        <p:spPr>
          <a:xfrm>
            <a:off x="8412120" y="3664080"/>
            <a:ext cx="150840" cy="1407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86" name="CustomShape 17"/>
          <p:cNvSpPr/>
          <p:nvPr/>
        </p:nvSpPr>
        <p:spPr>
          <a:xfrm>
            <a:off x="8407080" y="6078240"/>
            <a:ext cx="150840" cy="140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587" name="Рисунок 31"/>
          <p:cNvPicPr/>
          <p:nvPr/>
        </p:nvPicPr>
        <p:blipFill>
          <a:blip r:embed="rId5"/>
          <a:stretch/>
        </p:blipFill>
        <p:spPr>
          <a:xfrm>
            <a:off x="9049680" y="2234520"/>
            <a:ext cx="1178640" cy="1102680"/>
          </a:xfrm>
          <a:prstGeom prst="rect">
            <a:avLst/>
          </a:prstGeom>
          <a:ln>
            <a:noFill/>
          </a:ln>
        </p:spPr>
      </p:pic>
      <p:sp>
        <p:nvSpPr>
          <p:cNvPr id="588" name="Line 18"/>
          <p:cNvSpPr/>
          <p:nvPr/>
        </p:nvSpPr>
        <p:spPr>
          <a:xfrm>
            <a:off x="8353440" y="4816440"/>
            <a:ext cx="363240" cy="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89" name="Line 19"/>
          <p:cNvSpPr/>
          <p:nvPr/>
        </p:nvSpPr>
        <p:spPr>
          <a:xfrm flipH="1">
            <a:off x="8318520" y="4831560"/>
            <a:ext cx="24840" cy="1100520"/>
          </a:xfrm>
          <a:prstGeom prst="line">
            <a:avLst/>
          </a:prstGeom>
          <a:ln w="57240" cap="sq">
            <a:solidFill>
              <a:srgbClr val="DDDD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90" name="CustomShape 20"/>
          <p:cNvSpPr/>
          <p:nvPr/>
        </p:nvSpPr>
        <p:spPr>
          <a:xfrm>
            <a:off x="8624160" y="4745880"/>
            <a:ext cx="150480" cy="1404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91" name="CustomShape 21"/>
          <p:cNvSpPr/>
          <p:nvPr/>
        </p:nvSpPr>
        <p:spPr>
          <a:xfrm>
            <a:off x="7792200" y="1931760"/>
            <a:ext cx="164520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84600" rIns="108720" bIns="54360">
            <a:noAutofit/>
          </a:bodyPr>
          <a:lstStyle/>
          <a:p>
            <a:pPr marL="130320">
              <a:lnSpc>
                <a:spcPct val="93000"/>
              </a:lnSpc>
              <a:spcAft>
                <a:spcPts val="1423"/>
              </a:spcAft>
            </a:pPr>
            <a:r>
              <a:rPr lang="ru-RU" sz="1450" b="0" strike="noStrike" spc="-1">
                <a:solidFill>
                  <a:srgbClr val="333333"/>
                </a:solidFill>
                <a:latin typeface="Arial"/>
                <a:ea typeface="DejaVu Sans"/>
              </a:rPr>
              <a:t>Архитектура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92" name="CustomShape 22"/>
          <p:cNvSpPr/>
          <p:nvPr/>
        </p:nvSpPr>
        <p:spPr>
          <a:xfrm>
            <a:off x="7803000" y="2789640"/>
            <a:ext cx="16455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84600" rIns="108720" bIns="54360">
            <a:noAutofit/>
          </a:bodyPr>
          <a:lstStyle/>
          <a:p>
            <a:pPr marL="130320">
              <a:lnSpc>
                <a:spcPct val="93000"/>
              </a:lnSpc>
              <a:spcAft>
                <a:spcPts val="1423"/>
              </a:spcAft>
            </a:pPr>
            <a:r>
              <a:rPr lang="ru-RU" sz="1450" b="0" strike="noStrike" spc="-1">
                <a:solidFill>
                  <a:srgbClr val="333333"/>
                </a:solidFill>
                <a:latin typeface="Arial"/>
                <a:ea typeface="DejaVu Sans"/>
              </a:rPr>
              <a:t>Конструкции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93" name="CustomShape 23"/>
          <p:cNvSpPr/>
          <p:nvPr/>
        </p:nvSpPr>
        <p:spPr>
          <a:xfrm>
            <a:off x="8072280" y="3771720"/>
            <a:ext cx="164556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84600" rIns="108720" bIns="54360">
            <a:noAutofit/>
          </a:bodyPr>
          <a:lstStyle/>
          <a:p>
            <a:pPr marL="130320">
              <a:lnSpc>
                <a:spcPct val="93000"/>
              </a:lnSpc>
              <a:spcAft>
                <a:spcPts val="1423"/>
              </a:spcAft>
            </a:pPr>
            <a:r>
              <a:rPr lang="ru-RU" sz="1450" b="0" strike="noStrike" spc="-1">
                <a:solidFill>
                  <a:srgbClr val="333333"/>
                </a:solidFill>
                <a:latin typeface="Arial"/>
                <a:ea typeface="DejaVu Sans"/>
              </a:rPr>
              <a:t>ВК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94" name="CustomShape 24"/>
          <p:cNvSpPr/>
          <p:nvPr/>
        </p:nvSpPr>
        <p:spPr>
          <a:xfrm>
            <a:off x="8293680" y="4854600"/>
            <a:ext cx="164556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84600" rIns="108720" bIns="54360">
            <a:noAutofit/>
          </a:bodyPr>
          <a:lstStyle/>
          <a:p>
            <a:pPr marL="130320">
              <a:lnSpc>
                <a:spcPct val="93000"/>
              </a:lnSpc>
              <a:spcAft>
                <a:spcPts val="1423"/>
              </a:spcAft>
            </a:pPr>
            <a:r>
              <a:rPr lang="ru-RU" sz="1450" b="0" strike="noStrike" spc="-1">
                <a:solidFill>
                  <a:srgbClr val="333333"/>
                </a:solidFill>
                <a:latin typeface="Arial"/>
                <a:ea typeface="DejaVu Sans"/>
              </a:rPr>
              <a:t>ОВиК</a:t>
            </a:r>
            <a:endParaRPr lang="ru-RU" sz="1450" b="0" strike="noStrike" spc="-1">
              <a:latin typeface="Arial"/>
            </a:endParaRPr>
          </a:p>
        </p:txBody>
      </p:sp>
      <p:sp>
        <p:nvSpPr>
          <p:cNvPr id="595" name="CustomShape 25"/>
          <p:cNvSpPr/>
          <p:nvPr/>
        </p:nvSpPr>
        <p:spPr>
          <a:xfrm>
            <a:off x="7043760" y="6197400"/>
            <a:ext cx="224424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84600" rIns="108720" bIns="54360">
            <a:noAutofit/>
          </a:bodyPr>
          <a:lstStyle/>
          <a:p>
            <a:pPr marL="130320">
              <a:lnSpc>
                <a:spcPct val="93000"/>
              </a:lnSpc>
              <a:spcAft>
                <a:spcPts val="1423"/>
              </a:spcAft>
            </a:pPr>
            <a:r>
              <a:rPr lang="ru-RU" sz="1450" b="0" strike="noStrike" spc="-1">
                <a:solidFill>
                  <a:srgbClr val="333333"/>
                </a:solidFill>
                <a:latin typeface="Arial"/>
                <a:ea typeface="DejaVu Sans"/>
              </a:rPr>
              <a:t>Электроснабжение и слаботочные сети</a:t>
            </a:r>
            <a:endParaRPr lang="ru-RU" sz="1450" b="0" strike="noStrike" spc="-1">
              <a:latin typeface="Arial"/>
            </a:endParaRPr>
          </a:p>
        </p:txBody>
      </p:sp>
      <p:pic>
        <p:nvPicPr>
          <p:cNvPr id="596" name="Рисунок 17"/>
          <p:cNvPicPr/>
          <p:nvPr/>
        </p:nvPicPr>
        <p:blipFill>
          <a:blip r:embed="rId6"/>
          <a:stretch/>
        </p:blipFill>
        <p:spPr>
          <a:xfrm>
            <a:off x="8554320" y="4309560"/>
            <a:ext cx="2173680" cy="1205640"/>
          </a:xfrm>
          <a:prstGeom prst="rect">
            <a:avLst/>
          </a:prstGeom>
          <a:ln>
            <a:noFill/>
          </a:ln>
        </p:spPr>
      </p:pic>
      <p:pic>
        <p:nvPicPr>
          <p:cNvPr id="597" name="Рисунок 54"/>
          <p:cNvPicPr/>
          <p:nvPr/>
        </p:nvPicPr>
        <p:blipFill>
          <a:blip r:embed="rId7"/>
          <a:stretch/>
        </p:blipFill>
        <p:spPr>
          <a:xfrm>
            <a:off x="9018720" y="1152000"/>
            <a:ext cx="1078200" cy="1069560"/>
          </a:xfrm>
          <a:prstGeom prst="rect">
            <a:avLst/>
          </a:prstGeom>
          <a:ln>
            <a:noFill/>
          </a:ln>
        </p:spPr>
      </p:pic>
      <p:pic>
        <p:nvPicPr>
          <p:cNvPr id="598" name="Рисунок 55"/>
          <p:cNvPicPr/>
          <p:nvPr/>
        </p:nvPicPr>
        <p:blipFill>
          <a:blip r:embed="rId8"/>
          <a:stretch/>
        </p:blipFill>
        <p:spPr>
          <a:xfrm flipH="1">
            <a:off x="9079560" y="1178640"/>
            <a:ext cx="1099080" cy="1045080"/>
          </a:xfrm>
          <a:prstGeom prst="rect">
            <a:avLst/>
          </a:prstGeom>
          <a:ln>
            <a:noFill/>
          </a:ln>
        </p:spPr>
      </p:pic>
      <p:pic>
        <p:nvPicPr>
          <p:cNvPr id="599" name="Рисунок 2"/>
          <p:cNvPicPr/>
          <p:nvPr/>
        </p:nvPicPr>
        <p:blipFill>
          <a:blip r:embed="rId9"/>
          <a:stretch/>
        </p:blipFill>
        <p:spPr>
          <a:xfrm flipH="1">
            <a:off x="49320" y="1897200"/>
            <a:ext cx="5308200" cy="4999680"/>
          </a:xfrm>
          <a:prstGeom prst="rect">
            <a:avLst/>
          </a:prstGeom>
          <a:ln>
            <a:noFill/>
          </a:ln>
        </p:spPr>
      </p:pic>
      <p:sp>
        <p:nvSpPr>
          <p:cNvPr id="600" name="CustomShape 26"/>
          <p:cNvSpPr/>
          <p:nvPr/>
        </p:nvSpPr>
        <p:spPr>
          <a:xfrm>
            <a:off x="5652720" y="4573440"/>
            <a:ext cx="2104200" cy="5794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spAutoFit/>
          </a:bodyPr>
          <a:lstStyle/>
          <a:p>
            <a:pPr>
              <a:lnSpc>
                <a:spcPct val="75000"/>
              </a:lnSpc>
              <a:spcBef>
                <a:spcPts val="1001"/>
              </a:spcBef>
              <a:spcAft>
                <a:spcPts val="1029"/>
              </a:spcAft>
            </a:pPr>
            <a:r>
              <a:rPr lang="ru-RU" sz="2000" b="0" strike="noStrike" spc="-1" dirty="0">
                <a:latin typeface="Calibri"/>
                <a:ea typeface="Microsoft YaHei"/>
              </a:rPr>
              <a:t>Все разделы </a:t>
            </a:r>
            <a:br>
              <a:rPr dirty="0"/>
            </a:br>
            <a:r>
              <a:rPr lang="ru-RU" sz="2000" b="0" strike="noStrike" spc="-1" dirty="0">
                <a:latin typeface="Calibri"/>
                <a:ea typeface="Microsoft YaHei"/>
              </a:rPr>
              <a:t>в одной модели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02" name="Line 27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603" name="Рисунок 1"/>
          <p:cNvPicPr/>
          <p:nvPr/>
        </p:nvPicPr>
        <p:blipFill>
          <a:blip r:embed="rId10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CustomShape 1"/>
          <p:cNvSpPr/>
          <p:nvPr/>
        </p:nvSpPr>
        <p:spPr>
          <a:xfrm>
            <a:off x="416520" y="236340"/>
            <a:ext cx="606348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ЧЕРТЕЖИ И ОТЧЕТЫ НА ОСНОВЕ ЦИМ </a:t>
            </a:r>
          </a:p>
        </p:txBody>
      </p:sp>
      <p:sp>
        <p:nvSpPr>
          <p:cNvPr id="605" name="CustomShape 2"/>
          <p:cNvSpPr/>
          <p:nvPr/>
        </p:nvSpPr>
        <p:spPr>
          <a:xfrm>
            <a:off x="320400" y="1872000"/>
            <a:ext cx="6159600" cy="4215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Планировки, интерьеры, экстерьеры, фасады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Аксонометрические схемы, узлы, деталировки инженерных сетей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Спецификации, ведомости, </a:t>
            </a:r>
            <a:r>
              <a:rPr lang="ru-RU" spc="-1" dirty="0" err="1">
                <a:solidFill>
                  <a:srgbClr val="000000"/>
                </a:solidFill>
                <a:latin typeface="Calibri"/>
                <a:ea typeface="Microsoft YaHei"/>
              </a:rPr>
              <a:t>квартирографии</a:t>
            </a: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Чертежи разного уровня детализации в соответствии с ГОСТ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sp>
        <p:nvSpPr>
          <p:cNvPr id="606" name="CustomShape 3"/>
          <p:cNvSpPr/>
          <p:nvPr/>
        </p:nvSpPr>
        <p:spPr>
          <a:xfrm>
            <a:off x="360" y="6554880"/>
            <a:ext cx="12189600" cy="320400"/>
          </a:xfrm>
          <a:prstGeom prst="rect">
            <a:avLst/>
          </a:prstGeom>
          <a:solidFill>
            <a:srgbClr val="6B7D8C"/>
          </a:solidFill>
          <a:ln>
            <a:solidFill>
              <a:srgbClr val="6B7D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607" name="Рисунок 10"/>
          <p:cNvPicPr/>
          <p:nvPr/>
        </p:nvPicPr>
        <p:blipFill>
          <a:blip r:embed="rId2"/>
          <a:stretch/>
        </p:blipFill>
        <p:spPr>
          <a:xfrm>
            <a:off x="7488000" y="1122480"/>
            <a:ext cx="4691520" cy="2808720"/>
          </a:xfrm>
          <a:prstGeom prst="rect">
            <a:avLst/>
          </a:prstGeom>
          <a:ln>
            <a:noFill/>
          </a:ln>
        </p:spPr>
      </p:pic>
      <p:pic>
        <p:nvPicPr>
          <p:cNvPr id="608" name="Рисунок 13"/>
          <p:cNvPicPr/>
          <p:nvPr/>
        </p:nvPicPr>
        <p:blipFill>
          <a:blip r:embed="rId3"/>
          <a:stretch/>
        </p:blipFill>
        <p:spPr>
          <a:xfrm>
            <a:off x="7394760" y="4032000"/>
            <a:ext cx="4784760" cy="2435760"/>
          </a:xfrm>
          <a:prstGeom prst="rect">
            <a:avLst/>
          </a:prstGeom>
          <a:ln>
            <a:noFill/>
          </a:ln>
        </p:spPr>
      </p:pic>
      <p:sp>
        <p:nvSpPr>
          <p:cNvPr id="610" name="Line 4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611" name="Рисунок 1"/>
          <p:cNvPicPr/>
          <p:nvPr/>
        </p:nvPicPr>
        <p:blipFill>
          <a:blip r:embed="rId4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Рисунок 3"/>
          <p:cNvPicPr/>
          <p:nvPr/>
        </p:nvPicPr>
        <p:blipFill>
          <a:blip r:embed="rId2"/>
          <a:stretch/>
        </p:blipFill>
        <p:spPr>
          <a:xfrm>
            <a:off x="9288000" y="1531440"/>
            <a:ext cx="2901960" cy="5325120"/>
          </a:xfrm>
          <a:prstGeom prst="rect">
            <a:avLst/>
          </a:prstGeom>
          <a:ln>
            <a:noFill/>
          </a:ln>
        </p:spPr>
      </p:pic>
      <p:pic>
        <p:nvPicPr>
          <p:cNvPr id="613" name="Рисунок 5"/>
          <p:cNvPicPr/>
          <p:nvPr/>
        </p:nvPicPr>
        <p:blipFill>
          <a:blip r:embed="rId3"/>
          <a:stretch/>
        </p:blipFill>
        <p:spPr>
          <a:xfrm>
            <a:off x="305280" y="2844000"/>
            <a:ext cx="7842600" cy="3775320"/>
          </a:xfrm>
          <a:prstGeom prst="rect">
            <a:avLst/>
          </a:prstGeom>
          <a:ln>
            <a:noFill/>
          </a:ln>
        </p:spPr>
      </p:pic>
      <p:sp>
        <p:nvSpPr>
          <p:cNvPr id="614" name="CustomShape 1"/>
          <p:cNvSpPr/>
          <p:nvPr/>
        </p:nvSpPr>
        <p:spPr>
          <a:xfrm>
            <a:off x="2069640" y="1758240"/>
            <a:ext cx="6425280" cy="2252160"/>
          </a:xfrm>
          <a:custGeom>
            <a:avLst/>
            <a:gdLst/>
            <a:ahLst/>
            <a:cxnLst/>
            <a:rect l="l" t="t" r="r" b="b"/>
            <a:pathLst>
              <a:path w="6622055" h="2253915">
                <a:moveTo>
                  <a:pt x="0" y="2253915"/>
                </a:moveTo>
                <a:cubicBezTo>
                  <a:pt x="156410" y="1939757"/>
                  <a:pt x="580389" y="1554529"/>
                  <a:pt x="1026696" y="1419726"/>
                </a:cubicBezTo>
                <a:cubicBezTo>
                  <a:pt x="1473004" y="1284923"/>
                  <a:pt x="2084287" y="1311410"/>
                  <a:pt x="2677845" y="1445095"/>
                </a:cubicBezTo>
                <a:cubicBezTo>
                  <a:pt x="3271403" y="1578780"/>
                  <a:pt x="3834422" y="1788913"/>
                  <a:pt x="4491790" y="1548064"/>
                </a:cubicBezTo>
                <a:cubicBezTo>
                  <a:pt x="5149158" y="1307215"/>
                  <a:pt x="6037187" y="6684"/>
                  <a:pt x="6622055" y="0"/>
                </a:cubicBezTo>
              </a:path>
            </a:pathLst>
          </a:custGeom>
          <a:noFill/>
          <a:ln w="19080">
            <a:solidFill>
              <a:srgbClr val="FA6060"/>
            </a:solidFill>
            <a:headEnd type="oval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615" name="CustomShape 2"/>
          <p:cNvSpPr/>
          <p:nvPr/>
        </p:nvSpPr>
        <p:spPr>
          <a:xfrm>
            <a:off x="305280" y="109473"/>
            <a:ext cx="8481686" cy="861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Автоматические спецификации безошибочны и меняются вместе с моделью</a:t>
            </a:r>
          </a:p>
        </p:txBody>
      </p:sp>
      <p:sp>
        <p:nvSpPr>
          <p:cNvPr id="617" name="Line 3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618" name="Рисунок 1"/>
          <p:cNvPicPr/>
          <p:nvPr/>
        </p:nvPicPr>
        <p:blipFill>
          <a:blip r:embed="rId4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Рисунок 2"/>
          <p:cNvPicPr/>
          <p:nvPr/>
        </p:nvPicPr>
        <p:blipFill>
          <a:blip r:embed="rId2"/>
          <a:stretch/>
        </p:blipFill>
        <p:spPr>
          <a:xfrm>
            <a:off x="7483320" y="4640040"/>
            <a:ext cx="4173480" cy="1975680"/>
          </a:xfrm>
          <a:prstGeom prst="rect">
            <a:avLst/>
          </a:prstGeom>
          <a:ln>
            <a:noFill/>
          </a:ln>
        </p:spPr>
      </p:pic>
      <p:pic>
        <p:nvPicPr>
          <p:cNvPr id="620" name="Рисунок 3"/>
          <p:cNvPicPr/>
          <p:nvPr/>
        </p:nvPicPr>
        <p:blipFill>
          <a:blip r:embed="rId3"/>
          <a:stretch/>
        </p:blipFill>
        <p:spPr>
          <a:xfrm>
            <a:off x="4399560" y="3387600"/>
            <a:ext cx="2794680" cy="1975680"/>
          </a:xfrm>
          <a:prstGeom prst="rect">
            <a:avLst/>
          </a:prstGeom>
          <a:ln>
            <a:noFill/>
          </a:ln>
        </p:spPr>
      </p:pic>
      <p:pic>
        <p:nvPicPr>
          <p:cNvPr id="621" name="Рисунок 5"/>
          <p:cNvPicPr/>
          <p:nvPr/>
        </p:nvPicPr>
        <p:blipFill>
          <a:blip r:embed="rId4"/>
          <a:stretch/>
        </p:blipFill>
        <p:spPr>
          <a:xfrm>
            <a:off x="7484040" y="2450520"/>
            <a:ext cx="4172760" cy="1973160"/>
          </a:xfrm>
          <a:prstGeom prst="rect">
            <a:avLst/>
          </a:prstGeom>
          <a:ln>
            <a:noFill/>
          </a:ln>
        </p:spPr>
      </p:pic>
      <p:sp>
        <p:nvSpPr>
          <p:cNvPr id="622" name="CustomShape 1"/>
          <p:cNvSpPr/>
          <p:nvPr/>
        </p:nvSpPr>
        <p:spPr>
          <a:xfrm>
            <a:off x="135720" y="375942"/>
            <a:ext cx="8504280" cy="48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Фасады, планы и разрезы создаются автоматически</a:t>
            </a:r>
          </a:p>
        </p:txBody>
      </p:sp>
      <p:pic>
        <p:nvPicPr>
          <p:cNvPr id="623" name="Рисунок 1"/>
          <p:cNvPicPr/>
          <p:nvPr/>
        </p:nvPicPr>
        <p:blipFill>
          <a:blip r:embed="rId5"/>
          <a:stretch/>
        </p:blipFill>
        <p:spPr>
          <a:xfrm>
            <a:off x="144000" y="1656000"/>
            <a:ext cx="2957040" cy="5033880"/>
          </a:xfrm>
          <a:prstGeom prst="rect">
            <a:avLst/>
          </a:prstGeom>
          <a:ln>
            <a:noFill/>
          </a:ln>
        </p:spPr>
      </p:pic>
      <p:sp>
        <p:nvSpPr>
          <p:cNvPr id="624" name="CustomShape 2"/>
          <p:cNvSpPr/>
          <p:nvPr/>
        </p:nvSpPr>
        <p:spPr>
          <a:xfrm rot="2081400">
            <a:off x="3302640" y="4145400"/>
            <a:ext cx="715680" cy="428760"/>
          </a:xfrm>
          <a:custGeom>
            <a:avLst/>
            <a:gdLst/>
            <a:ahLst/>
            <a:cxnLst/>
            <a:rect l="l" t="t" r="r" b="b"/>
            <a:pathLst>
              <a:path w="717176" h="430306">
                <a:moveTo>
                  <a:pt x="0" y="430306"/>
                </a:moveTo>
                <a:cubicBezTo>
                  <a:pt x="67982" y="348129"/>
                  <a:pt x="135964" y="265953"/>
                  <a:pt x="224117" y="224118"/>
                </a:cubicBezTo>
                <a:cubicBezTo>
                  <a:pt x="312270" y="182283"/>
                  <a:pt x="446741" y="216647"/>
                  <a:pt x="528917" y="179294"/>
                </a:cubicBezTo>
                <a:cubicBezTo>
                  <a:pt x="611094" y="141941"/>
                  <a:pt x="664135" y="70970"/>
                  <a:pt x="717176" y="0"/>
                </a:cubicBezTo>
              </a:path>
            </a:pathLst>
          </a:custGeom>
          <a:noFill/>
          <a:ln w="38160">
            <a:solidFill>
              <a:srgbClr val="FA606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625" name="CustomShape 3"/>
          <p:cNvSpPr/>
          <p:nvPr/>
        </p:nvSpPr>
        <p:spPr>
          <a:xfrm flipV="1">
            <a:off x="3215160" y="4456440"/>
            <a:ext cx="3799080" cy="1322640"/>
          </a:xfrm>
          <a:custGeom>
            <a:avLst/>
            <a:gdLst/>
            <a:ahLst/>
            <a:cxnLst/>
            <a:rect l="l" t="t" r="r" b="b"/>
            <a:pathLst>
              <a:path w="4413856" h="1727378">
                <a:moveTo>
                  <a:pt x="0" y="1727378"/>
                </a:moveTo>
                <a:cubicBezTo>
                  <a:pt x="235026" y="1396872"/>
                  <a:pt x="371971" y="838797"/>
                  <a:pt x="630452" y="562878"/>
                </a:cubicBezTo>
                <a:cubicBezTo>
                  <a:pt x="888934" y="286959"/>
                  <a:pt x="1135151" y="108758"/>
                  <a:pt x="1550889" y="71865"/>
                </a:cubicBezTo>
                <a:cubicBezTo>
                  <a:pt x="1966627" y="34973"/>
                  <a:pt x="2647721" y="353500"/>
                  <a:pt x="3124882" y="341523"/>
                </a:cubicBezTo>
                <a:cubicBezTo>
                  <a:pt x="3602043" y="329546"/>
                  <a:pt x="3982362" y="170761"/>
                  <a:pt x="4413856" y="0"/>
                </a:cubicBezTo>
              </a:path>
            </a:pathLst>
          </a:custGeom>
          <a:noFill/>
          <a:ln w="38160">
            <a:solidFill>
              <a:srgbClr val="FA606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626" name="CustomShape 4"/>
          <p:cNvSpPr/>
          <p:nvPr/>
        </p:nvSpPr>
        <p:spPr>
          <a:xfrm>
            <a:off x="3075120" y="4175280"/>
            <a:ext cx="302400" cy="302400"/>
          </a:xfrm>
          <a:prstGeom prst="ellipse">
            <a:avLst/>
          </a:prstGeom>
          <a:solidFill>
            <a:srgbClr val="FA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627" name="CustomShape 5"/>
          <p:cNvSpPr/>
          <p:nvPr/>
        </p:nvSpPr>
        <p:spPr>
          <a:xfrm>
            <a:off x="3215160" y="2916000"/>
            <a:ext cx="3799080" cy="1322640"/>
          </a:xfrm>
          <a:custGeom>
            <a:avLst/>
            <a:gdLst/>
            <a:ahLst/>
            <a:cxnLst/>
            <a:rect l="l" t="t" r="r" b="b"/>
            <a:pathLst>
              <a:path w="4413856" h="1727378">
                <a:moveTo>
                  <a:pt x="0" y="1727378"/>
                </a:moveTo>
                <a:cubicBezTo>
                  <a:pt x="235026" y="1396872"/>
                  <a:pt x="371971" y="838797"/>
                  <a:pt x="630452" y="562878"/>
                </a:cubicBezTo>
                <a:cubicBezTo>
                  <a:pt x="888934" y="286959"/>
                  <a:pt x="1135151" y="108758"/>
                  <a:pt x="1550889" y="71865"/>
                </a:cubicBezTo>
                <a:cubicBezTo>
                  <a:pt x="1966627" y="34973"/>
                  <a:pt x="2647721" y="353500"/>
                  <a:pt x="3124882" y="341523"/>
                </a:cubicBezTo>
                <a:cubicBezTo>
                  <a:pt x="3602043" y="329546"/>
                  <a:pt x="3982362" y="170761"/>
                  <a:pt x="4413856" y="0"/>
                </a:cubicBezTo>
              </a:path>
            </a:pathLst>
          </a:custGeom>
          <a:noFill/>
          <a:ln w="38160">
            <a:solidFill>
              <a:srgbClr val="FA606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629" name="Line 6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630" name="Рисунок 1"/>
          <p:cNvPicPr/>
          <p:nvPr/>
        </p:nvPicPr>
        <p:blipFill>
          <a:blip r:embed="rId6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CustomShape 1"/>
          <p:cNvSpPr/>
          <p:nvPr/>
        </p:nvSpPr>
        <p:spPr>
          <a:xfrm>
            <a:off x="176400" y="277697"/>
            <a:ext cx="11487600" cy="53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СМЕТНЫЕ РАСЧЕТЫ</a:t>
            </a:r>
          </a:p>
        </p:txBody>
      </p:sp>
      <p:sp>
        <p:nvSpPr>
          <p:cNvPr id="632" name="CustomShape 2"/>
          <p:cNvSpPr/>
          <p:nvPr/>
        </p:nvSpPr>
        <p:spPr>
          <a:xfrm>
            <a:off x="144000" y="3051000"/>
            <a:ext cx="2370240" cy="98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080">
              <a:spcBef>
                <a:spcPts val="601"/>
              </a:spcBef>
              <a:spcAft>
                <a:spcPts val="601"/>
              </a:spcAft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1С:Смета 3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pic>
        <p:nvPicPr>
          <p:cNvPr id="633" name="Рисунок 30" descr="Изображение выглядит как текст&#10;&#10;Описание создано с высокой степенью достоверности"/>
          <p:cNvPicPr/>
          <p:nvPr/>
        </p:nvPicPr>
        <p:blipFill>
          <a:blip r:embed="rId2"/>
          <a:stretch/>
        </p:blipFill>
        <p:spPr>
          <a:xfrm>
            <a:off x="7704000" y="1618200"/>
            <a:ext cx="4382280" cy="4785480"/>
          </a:xfrm>
          <a:prstGeom prst="rect">
            <a:avLst/>
          </a:prstGeom>
          <a:ln>
            <a:noFill/>
          </a:ln>
        </p:spPr>
      </p:pic>
      <p:pic>
        <p:nvPicPr>
          <p:cNvPr id="634" name="Рисунок 31"/>
          <p:cNvPicPr/>
          <p:nvPr/>
        </p:nvPicPr>
        <p:blipFill>
          <a:blip r:embed="rId3"/>
          <a:stretch/>
        </p:blipFill>
        <p:spPr>
          <a:xfrm>
            <a:off x="2724120" y="1618200"/>
            <a:ext cx="4933800" cy="4773600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635" name="Рисунок 32"/>
          <p:cNvPicPr/>
          <p:nvPr/>
        </p:nvPicPr>
        <p:blipFill>
          <a:blip r:embed="rId4"/>
          <a:srcRect t="-6120"/>
          <a:stretch/>
        </p:blipFill>
        <p:spPr>
          <a:xfrm>
            <a:off x="10860120" y="5488920"/>
            <a:ext cx="1128960" cy="896400"/>
          </a:xfrm>
          <a:prstGeom prst="rect">
            <a:avLst/>
          </a:prstGeom>
          <a:ln>
            <a:noFill/>
          </a:ln>
        </p:spPr>
      </p:pic>
      <p:pic>
        <p:nvPicPr>
          <p:cNvPr id="636" name="Рисунок 33"/>
          <p:cNvPicPr/>
          <p:nvPr/>
        </p:nvPicPr>
        <p:blipFill>
          <a:blip r:embed="rId5"/>
          <a:stretch/>
        </p:blipFill>
        <p:spPr>
          <a:xfrm>
            <a:off x="2823480" y="5545440"/>
            <a:ext cx="673200" cy="836280"/>
          </a:xfrm>
          <a:prstGeom prst="rect">
            <a:avLst/>
          </a:prstGeom>
          <a:ln>
            <a:noFill/>
          </a:ln>
        </p:spPr>
      </p:pic>
      <p:sp>
        <p:nvSpPr>
          <p:cNvPr id="638" name="Line 3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639" name="Рисунок 1"/>
          <p:cNvPicPr/>
          <p:nvPr/>
        </p:nvPicPr>
        <p:blipFill>
          <a:blip r:embed="rId6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837897" y="365289"/>
            <a:ext cx="8141725" cy="132488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4838" b="1" spc="-1">
                <a:solidFill>
                  <a:srgbClr val="FA6060"/>
                </a:solidFill>
                <a:latin typeface="Calibri"/>
              </a:rPr>
              <a:t>Неизбежность перемен</a:t>
            </a:r>
            <a:endParaRPr lang="ru-RU" sz="4838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783909" y="1828622"/>
            <a:ext cx="6269563" cy="1215599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ru-RU" sz="2903" b="1" spc="-1">
                <a:solidFill>
                  <a:srgbClr val="FA6060"/>
                </a:solidFill>
                <a:latin typeface="Calibri"/>
              </a:rPr>
              <a:t>1 ИЮЛЯ 2024 — ТИМ обязателен</a:t>
            </a:r>
            <a:endParaRPr lang="ru-RU" sz="2903" spc="-1">
              <a:latin typeface="Arial"/>
            </a:endParaRPr>
          </a:p>
        </p:txBody>
      </p:sp>
      <p:sp>
        <p:nvSpPr>
          <p:cNvPr id="235" name="TextShape 3"/>
          <p:cNvSpPr txBox="1"/>
          <p:nvPr/>
        </p:nvSpPr>
        <p:spPr>
          <a:xfrm>
            <a:off x="783909" y="2612318"/>
            <a:ext cx="8707727" cy="1778553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ru-RU" sz="2903" b="1" spc="-1">
                <a:solidFill>
                  <a:srgbClr val="697C8C"/>
                </a:solidFill>
                <a:latin typeface="Calibri"/>
              </a:rPr>
              <a:t>Перемены могут быть формальные, но мы пропагандируем позитивные изменения от перехода.</a:t>
            </a:r>
            <a:endParaRPr lang="ru-RU" sz="2903" spc="-1">
              <a:latin typeface="Arial"/>
            </a:endParaRPr>
          </a:p>
          <a:p>
            <a:endParaRPr lang="ru-RU" sz="2903" spc="-1">
              <a:latin typeface="Arial"/>
            </a:endParaRPr>
          </a:p>
          <a:p>
            <a:endParaRPr lang="ru-RU" sz="2903" spc="-1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CustomShape 1"/>
          <p:cNvSpPr/>
          <p:nvPr/>
        </p:nvSpPr>
        <p:spPr>
          <a:xfrm>
            <a:off x="333676" y="81063"/>
            <a:ext cx="6843871" cy="8226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ПОДГОТОВКА МОДЕЛИ К ЭКСПЕРТИЗЕ</a:t>
            </a:r>
            <a:br>
              <a:rPr sz="2800" b="1" spc="-1" dirty="0">
                <a:solidFill>
                  <a:srgbClr val="000000"/>
                </a:solidFill>
                <a:latin typeface="Calibri"/>
              </a:rPr>
            </a:br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ЛУЧШИЙ ЭКСПОРТ/ИМПОРТ IFC4</a:t>
            </a:r>
          </a:p>
        </p:txBody>
      </p:sp>
      <p:sp>
        <p:nvSpPr>
          <p:cNvPr id="641" name="CustomShape 2"/>
          <p:cNvSpPr/>
          <p:nvPr/>
        </p:nvSpPr>
        <p:spPr>
          <a:xfrm>
            <a:off x="419040" y="2186972"/>
            <a:ext cx="5862240" cy="401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Наполнение любыми атрибутами проектной модели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Настраиваемый экспорт IFC 4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 err="1">
                <a:solidFill>
                  <a:srgbClr val="000000"/>
                </a:solidFill>
                <a:latin typeface="Calibri"/>
                <a:ea typeface="Microsoft YaHei"/>
              </a:rPr>
              <a:t>Маппирование</a:t>
            </a: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 (</a:t>
            </a:r>
            <a:r>
              <a:rPr lang="ru-RU" spc="-1" dirty="0" err="1">
                <a:solidFill>
                  <a:srgbClr val="000000"/>
                </a:solidFill>
                <a:latin typeface="Calibri"/>
                <a:ea typeface="Microsoft YaHei"/>
              </a:rPr>
              <a:t>Mapping</a:t>
            </a: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) свойств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Регулярная апробация решений</a:t>
            </a:r>
            <a:br>
              <a:rPr spc="-1" dirty="0">
                <a:solidFill>
                  <a:srgbClr val="000000"/>
                </a:solidFill>
                <a:latin typeface="Calibri"/>
                <a:ea typeface="Microsoft YaHei"/>
              </a:rPr>
            </a:b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на пилотных проектах для различных экспертиз</a:t>
            </a:r>
          </a:p>
        </p:txBody>
      </p:sp>
      <p:graphicFrame>
        <p:nvGraphicFramePr>
          <p:cNvPr id="3" name="Diagram1"/>
          <p:cNvGraphicFramePr/>
          <p:nvPr>
            <p:extLst>
              <p:ext uri="{D42A27DB-BD31-4B8C-83A1-F6EECF244321}">
                <p14:modId xmlns:p14="http://schemas.microsoft.com/office/powerpoint/2010/main" val="1415339425"/>
              </p:ext>
            </p:extLst>
          </p:nvPr>
        </p:nvGraphicFramePr>
        <p:xfrm>
          <a:off x="8280000" y="1115687"/>
          <a:ext cx="2398680" cy="1901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29647599"/>
              </p:ext>
            </p:extLst>
          </p:nvPr>
        </p:nvGraphicFramePr>
        <p:xfrm>
          <a:off x="6703560" y="3402360"/>
          <a:ext cx="5183280" cy="281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642" name="Group 3"/>
          <p:cNvGrpSpPr/>
          <p:nvPr/>
        </p:nvGrpSpPr>
        <p:grpSpPr>
          <a:xfrm>
            <a:off x="8280000" y="3428327"/>
            <a:ext cx="2398680" cy="433080"/>
            <a:chOff x="8280000" y="3487320"/>
            <a:chExt cx="2398680" cy="433080"/>
          </a:xfrm>
        </p:grpSpPr>
        <p:sp>
          <p:nvSpPr>
            <p:cNvPr id="643" name="CustomShape 4"/>
            <p:cNvSpPr/>
            <p:nvPr/>
          </p:nvSpPr>
          <p:spPr>
            <a:xfrm>
              <a:off x="8280000" y="3487320"/>
              <a:ext cx="2398680" cy="433080"/>
            </a:xfrm>
            <a:prstGeom prst="rect">
              <a:avLst/>
            </a:prstGeom>
            <a:solidFill>
              <a:schemeClr val="accent5">
                <a:tint val="40000"/>
                <a:alpha val="90000"/>
                <a:hueOff val="5260814"/>
                <a:satOff val="-10792"/>
                <a:lumOff val="-6789"/>
                <a:alphaOff val="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endParaRPr lang="ru-RU"/>
            </a:p>
          </p:txBody>
        </p:sp>
        <p:sp>
          <p:nvSpPr>
            <p:cNvPr id="644" name="CustomShape 5"/>
            <p:cNvSpPr/>
            <p:nvPr/>
          </p:nvSpPr>
          <p:spPr>
            <a:xfrm>
              <a:off x="8280000" y="3487320"/>
              <a:ext cx="2398680" cy="43308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5000" tIns="77040" rIns="135000" bIns="7704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666"/>
                </a:spcAft>
              </a:pPr>
              <a:r>
                <a:rPr lang="ru-RU" sz="1900" b="0" strike="noStrike" spc="-1">
                  <a:solidFill>
                    <a:srgbClr val="404040"/>
                  </a:solidFill>
                  <a:latin typeface="Roboto"/>
                  <a:ea typeface="Roboto"/>
                </a:rPr>
                <a:t>Стена в IFC</a:t>
              </a:r>
              <a:endParaRPr lang="ru-RU" sz="1900" b="0" strike="noStrike" spc="-1">
                <a:latin typeface="Arial"/>
              </a:endParaRPr>
            </a:p>
          </p:txBody>
        </p:sp>
      </p:grpSp>
      <p:sp>
        <p:nvSpPr>
          <p:cNvPr id="645" name="Line 6"/>
          <p:cNvSpPr/>
          <p:nvPr/>
        </p:nvSpPr>
        <p:spPr>
          <a:xfrm flipV="1">
            <a:off x="7665840" y="3994247"/>
            <a:ext cx="0" cy="72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646" name="Line 7"/>
          <p:cNvSpPr/>
          <p:nvPr/>
        </p:nvSpPr>
        <p:spPr>
          <a:xfrm flipV="1">
            <a:off x="9479880" y="3854207"/>
            <a:ext cx="0" cy="21204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647" name="Line 8"/>
          <p:cNvSpPr/>
          <p:nvPr/>
        </p:nvSpPr>
        <p:spPr>
          <a:xfrm>
            <a:off x="7665840" y="3994247"/>
            <a:ext cx="354204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648" name="Line 9"/>
          <p:cNvSpPr/>
          <p:nvPr/>
        </p:nvSpPr>
        <p:spPr>
          <a:xfrm flipV="1">
            <a:off x="11214000" y="3991007"/>
            <a:ext cx="0" cy="72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649" name="CustomShape 10"/>
          <p:cNvSpPr/>
          <p:nvPr/>
        </p:nvSpPr>
        <p:spPr>
          <a:xfrm>
            <a:off x="763560" y="5037540"/>
            <a:ext cx="498708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ГГЭ, МГЭ, СПб ГАУ «ЦГЭ», ГАУ СО «Управление государственной экспертизы»</a:t>
            </a:r>
          </a:p>
        </p:txBody>
      </p:sp>
      <p:sp>
        <p:nvSpPr>
          <p:cNvPr id="650" name="CustomShape 11"/>
          <p:cNvSpPr/>
          <p:nvPr/>
        </p:nvSpPr>
        <p:spPr>
          <a:xfrm>
            <a:off x="9479880" y="2958527"/>
            <a:ext cx="360" cy="468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64F15"/>
            </a:solidFill>
            <a:tailEnd type="triangle" w="med" len="med"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652" name="Line 12"/>
          <p:cNvSpPr/>
          <p:nvPr/>
        </p:nvSpPr>
        <p:spPr>
          <a:xfrm flipV="1">
            <a:off x="0" y="1309380"/>
            <a:ext cx="12191760" cy="65520"/>
          </a:xfrm>
          <a:prstGeom prst="lin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endParaRPr lang="ru-RU" sz="2800" b="1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53" name="Рисунок 1"/>
          <p:cNvPicPr/>
          <p:nvPr/>
        </p:nvPicPr>
        <p:blipFill>
          <a:blip r:embed="rId12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  <p:sp>
        <p:nvSpPr>
          <p:cNvPr id="4" name="Line 3">
            <a:extLst>
              <a:ext uri="{FF2B5EF4-FFF2-40B4-BE49-F238E27FC236}">
                <a16:creationId xmlns:a16="http://schemas.microsoft.com/office/drawing/2014/main" id="{CE8D3632-9E8E-DA36-EB96-CC2FBE782697}"/>
              </a:ext>
            </a:extLst>
          </p:cNvPr>
          <p:cNvSpPr/>
          <p:nvPr/>
        </p:nvSpPr>
        <p:spPr>
          <a:xfrm flipV="1">
            <a:off x="-14745" y="940672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CustomShape 1"/>
          <p:cNvSpPr/>
          <p:nvPr/>
        </p:nvSpPr>
        <p:spPr>
          <a:xfrm>
            <a:off x="432000" y="238043"/>
            <a:ext cx="8712000" cy="5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ШАБЛОН ПРОЕКТА ДЛЯ ЭКСПЕРТИЗЫ</a:t>
            </a:r>
          </a:p>
        </p:txBody>
      </p:sp>
      <p:sp>
        <p:nvSpPr>
          <p:cNvPr id="655" name="CustomShape 2"/>
          <p:cNvSpPr/>
          <p:nvPr/>
        </p:nvSpPr>
        <p:spPr>
          <a:xfrm>
            <a:off x="411120" y="6177600"/>
            <a:ext cx="259740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Arial"/>
                <a:ea typeface="DejaVu Sans"/>
              </a:rPr>
              <a:t>ЭКСПЕРТИЗА BIM-МОДЕЛИ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656" name="Рисунок 9"/>
          <p:cNvPicPr/>
          <p:nvPr/>
        </p:nvPicPr>
        <p:blipFill>
          <a:blip r:embed="rId3"/>
          <a:stretch/>
        </p:blipFill>
        <p:spPr>
          <a:xfrm>
            <a:off x="6480000" y="720000"/>
            <a:ext cx="5785560" cy="6525000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3709703589"/>
              </p:ext>
            </p:extLst>
          </p:nvPr>
        </p:nvGraphicFramePr>
        <p:xfrm>
          <a:off x="867600" y="1881000"/>
          <a:ext cx="5900400" cy="423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58" name="Line 3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659" name="Рисунок 1"/>
          <p:cNvPicPr/>
          <p:nvPr/>
        </p:nvPicPr>
        <p:blipFill>
          <a:blip r:embed="rId9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CustomShape 1"/>
          <p:cNvSpPr/>
          <p:nvPr/>
        </p:nvSpPr>
        <p:spPr>
          <a:xfrm>
            <a:off x="527400" y="355628"/>
            <a:ext cx="17060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ЭКСПЕРТИЗА </a:t>
            </a:r>
          </a:p>
        </p:txBody>
      </p:sp>
      <p:sp>
        <p:nvSpPr>
          <p:cNvPr id="661" name="CustomShape 2"/>
          <p:cNvSpPr/>
          <p:nvPr/>
        </p:nvSpPr>
        <p:spPr>
          <a:xfrm>
            <a:off x="504000" y="2698560"/>
            <a:ext cx="3995280" cy="415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Проверки на соответствие EIR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Измерения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Контроль заполнения атрибутов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Связь с объектами в </a:t>
            </a:r>
            <a:r>
              <a:rPr lang="ru-RU" spc="-1" dirty="0" err="1">
                <a:solidFill>
                  <a:srgbClr val="000000"/>
                </a:solidFill>
                <a:latin typeface="Calibri"/>
                <a:ea typeface="Microsoft YaHei"/>
              </a:rPr>
              <a:t>Renga</a:t>
            </a: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Отчеты и аналитика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pic>
        <p:nvPicPr>
          <p:cNvPr id="662" name="Рисунок 708"/>
          <p:cNvPicPr/>
          <p:nvPr/>
        </p:nvPicPr>
        <p:blipFill>
          <a:blip r:embed="rId2"/>
          <a:stretch/>
        </p:blipFill>
        <p:spPr>
          <a:xfrm>
            <a:off x="4248000" y="2351880"/>
            <a:ext cx="4897800" cy="4504680"/>
          </a:xfrm>
          <a:prstGeom prst="rect">
            <a:avLst/>
          </a:prstGeom>
          <a:ln>
            <a:noFill/>
          </a:ln>
        </p:spPr>
      </p:pic>
      <p:pic>
        <p:nvPicPr>
          <p:cNvPr id="663" name="Рисунок 709"/>
          <p:cNvPicPr/>
          <p:nvPr/>
        </p:nvPicPr>
        <p:blipFill>
          <a:blip r:embed="rId3"/>
          <a:stretch/>
        </p:blipFill>
        <p:spPr>
          <a:xfrm>
            <a:off x="9183600" y="2366640"/>
            <a:ext cx="3007080" cy="2085480"/>
          </a:xfrm>
          <a:prstGeom prst="rect">
            <a:avLst/>
          </a:prstGeom>
          <a:ln>
            <a:noFill/>
          </a:ln>
        </p:spPr>
      </p:pic>
      <p:pic>
        <p:nvPicPr>
          <p:cNvPr id="664" name="Рисунок 710"/>
          <p:cNvPicPr/>
          <p:nvPr/>
        </p:nvPicPr>
        <p:blipFill>
          <a:blip r:embed="rId4"/>
          <a:stretch/>
        </p:blipFill>
        <p:spPr>
          <a:xfrm>
            <a:off x="9183600" y="4774320"/>
            <a:ext cx="3006000" cy="2082240"/>
          </a:xfrm>
          <a:prstGeom prst="rect">
            <a:avLst/>
          </a:prstGeom>
          <a:ln>
            <a:noFill/>
          </a:ln>
        </p:spPr>
      </p:pic>
      <p:sp>
        <p:nvSpPr>
          <p:cNvPr id="665" name="CustomShape 3"/>
          <p:cNvSpPr/>
          <p:nvPr/>
        </p:nvSpPr>
        <p:spPr>
          <a:xfrm>
            <a:off x="504000" y="1800000"/>
            <a:ext cx="731988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700" b="0" strike="noStrike" spc="-1" dirty="0">
                <a:latin typeface="Roboto"/>
                <a:ea typeface="Roboto"/>
              </a:rPr>
              <a:t>АНАЛИЗ ОБЪЕКТОВ МОДЕЛИ RENGA В СОД PILOT-BIM</a:t>
            </a:r>
            <a:endParaRPr lang="ru-RU" sz="1700" b="0" strike="noStrike" spc="-1" dirty="0">
              <a:latin typeface="Arial"/>
            </a:endParaRPr>
          </a:p>
        </p:txBody>
      </p:sp>
      <p:sp>
        <p:nvSpPr>
          <p:cNvPr id="667" name="Line 4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668" name="Рисунок 1"/>
          <p:cNvPicPr/>
          <p:nvPr/>
        </p:nvPicPr>
        <p:blipFill>
          <a:blip r:embed="rId5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CustomShape 1"/>
          <p:cNvSpPr/>
          <p:nvPr/>
        </p:nvSpPr>
        <p:spPr>
          <a:xfrm>
            <a:off x="592560" y="2586240"/>
            <a:ext cx="4198680" cy="278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Проверки в автоматическом режиме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Вычисление области пересечений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Журнал коллизий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Замечания по конфликтам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Измерения</a:t>
            </a:r>
          </a:p>
        </p:txBody>
      </p:sp>
      <p:pic>
        <p:nvPicPr>
          <p:cNvPr id="670" name="Рисунок 4_1" descr="Изображение выглядит как текст, электроника, снимок экрана, компьютер&#10;&#10;Автоматически созданное описание"/>
          <p:cNvPicPr/>
          <p:nvPr/>
        </p:nvPicPr>
        <p:blipFill>
          <a:blip r:embed="rId2"/>
          <a:srcRect r="-77"/>
          <a:stretch/>
        </p:blipFill>
        <p:spPr>
          <a:xfrm>
            <a:off x="5013720" y="1809360"/>
            <a:ext cx="6501600" cy="3986640"/>
          </a:xfrm>
          <a:prstGeom prst="rect">
            <a:avLst/>
          </a:prstGeom>
          <a:ln>
            <a:noFill/>
          </a:ln>
        </p:spPr>
      </p:pic>
      <p:pic>
        <p:nvPicPr>
          <p:cNvPr id="671" name="Рисунок 16"/>
          <p:cNvPicPr/>
          <p:nvPr/>
        </p:nvPicPr>
        <p:blipFill>
          <a:blip r:embed="rId3"/>
          <a:stretch/>
        </p:blipFill>
        <p:spPr>
          <a:xfrm>
            <a:off x="5013720" y="3415320"/>
            <a:ext cx="2273040" cy="2380680"/>
          </a:xfrm>
          <a:prstGeom prst="rect">
            <a:avLst/>
          </a:prstGeom>
          <a:ln>
            <a:noFill/>
          </a:ln>
        </p:spPr>
      </p:pic>
      <p:sp>
        <p:nvSpPr>
          <p:cNvPr id="672" name="CustomShape 2"/>
          <p:cNvSpPr/>
          <p:nvPr/>
        </p:nvSpPr>
        <p:spPr>
          <a:xfrm>
            <a:off x="576000" y="288582"/>
            <a:ext cx="17060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ЭКСПЕРТИЗА </a:t>
            </a:r>
          </a:p>
        </p:txBody>
      </p:sp>
      <p:sp>
        <p:nvSpPr>
          <p:cNvPr id="673" name="CustomShape 3"/>
          <p:cNvSpPr/>
          <p:nvPr/>
        </p:nvSpPr>
        <p:spPr>
          <a:xfrm>
            <a:off x="478239" y="1467720"/>
            <a:ext cx="731988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54360" rIns="108720" bIns="5436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700" b="0" strike="noStrike" spc="-1" dirty="0">
                <a:latin typeface="Roboto"/>
                <a:ea typeface="Roboto"/>
              </a:rPr>
              <a:t>РАБОТА С КОНСОЛИДИРОВАННОЙ МОДЕЛЬЮ В PILOT-BIM</a:t>
            </a:r>
            <a:endParaRPr lang="ru-RU" sz="1700" b="0" strike="noStrike" spc="-1" dirty="0">
              <a:latin typeface="Arial"/>
            </a:endParaRPr>
          </a:p>
        </p:txBody>
      </p:sp>
      <p:sp>
        <p:nvSpPr>
          <p:cNvPr id="675" name="Line 4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676" name="Рисунок 1"/>
          <p:cNvPicPr/>
          <p:nvPr/>
        </p:nvPicPr>
        <p:blipFill>
          <a:blip r:embed="rId4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CustomShape 1"/>
          <p:cNvSpPr/>
          <p:nvPr/>
        </p:nvSpPr>
        <p:spPr>
          <a:xfrm>
            <a:off x="310320" y="301320"/>
            <a:ext cx="3798720" cy="35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Calibri"/>
              </a:rPr>
              <a:t>УПРАВЛЕНИЕ СТРОЙКОЙ</a:t>
            </a:r>
            <a:endParaRPr lang="ru-RU" sz="2800" b="1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684" name="CustomShape 2"/>
          <p:cNvSpPr/>
          <p:nvPr/>
        </p:nvSpPr>
        <p:spPr>
          <a:xfrm>
            <a:off x="2046240" y="6250320"/>
            <a:ext cx="163440" cy="17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6635EDDD-A5BC-4736-8B1A-22491D52C0F8}" type="slidenum">
              <a:rPr lang="ru-RU" sz="710" b="0" strike="noStrike" spc="-1">
                <a:solidFill>
                  <a:srgbClr val="8B8B8B"/>
                </a:solidFill>
                <a:latin typeface="DINPro-Regular"/>
                <a:ea typeface="DINPro-Regular"/>
              </a:rPr>
              <a:t>24</a:t>
            </a:fld>
            <a:endParaRPr lang="ru-RU" sz="710" b="0" strike="noStrike" spc="-1">
              <a:latin typeface="Arial"/>
            </a:endParaRPr>
          </a:p>
        </p:txBody>
      </p:sp>
      <p:pic>
        <p:nvPicPr>
          <p:cNvPr id="685" name="Shape 3"/>
          <p:cNvPicPr/>
          <p:nvPr/>
        </p:nvPicPr>
        <p:blipFill>
          <a:blip r:embed="rId2"/>
          <a:stretch/>
        </p:blipFill>
        <p:spPr>
          <a:xfrm>
            <a:off x="16560" y="3696840"/>
            <a:ext cx="5875200" cy="315972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grpSp>
        <p:nvGrpSpPr>
          <p:cNvPr id="686" name="Group 3"/>
          <p:cNvGrpSpPr/>
          <p:nvPr/>
        </p:nvGrpSpPr>
        <p:grpSpPr>
          <a:xfrm>
            <a:off x="4248000" y="1656000"/>
            <a:ext cx="7895160" cy="3815280"/>
            <a:chOff x="4248000" y="1656000"/>
            <a:chExt cx="7895160" cy="3815280"/>
          </a:xfrm>
        </p:grpSpPr>
        <p:pic>
          <p:nvPicPr>
            <p:cNvPr id="687" name="Рисунок 39"/>
            <p:cNvPicPr/>
            <p:nvPr/>
          </p:nvPicPr>
          <p:blipFill>
            <a:blip r:embed="rId3"/>
            <a:stretch/>
          </p:blipFill>
          <p:spPr>
            <a:xfrm>
              <a:off x="4248000" y="1656000"/>
              <a:ext cx="4209120" cy="3815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8" name="Рисунок 40"/>
            <p:cNvPicPr/>
            <p:nvPr/>
          </p:nvPicPr>
          <p:blipFill>
            <a:blip r:embed="rId4"/>
            <a:stretch/>
          </p:blipFill>
          <p:spPr>
            <a:xfrm>
              <a:off x="8475120" y="1656000"/>
              <a:ext cx="3668040" cy="3815280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</p:grpSp>
      <p:pic>
        <p:nvPicPr>
          <p:cNvPr id="689" name="Shape 4"/>
          <p:cNvPicPr/>
          <p:nvPr/>
        </p:nvPicPr>
        <p:blipFill>
          <a:blip r:embed="rId5"/>
          <a:stretch/>
        </p:blipFill>
        <p:spPr>
          <a:xfrm>
            <a:off x="6735960" y="5043240"/>
            <a:ext cx="3813840" cy="167508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690" name="Рисунок 41"/>
          <p:cNvPicPr/>
          <p:nvPr/>
        </p:nvPicPr>
        <p:blipFill>
          <a:blip r:embed="rId6"/>
          <a:srcRect t="-6120"/>
          <a:stretch/>
        </p:blipFill>
        <p:spPr>
          <a:xfrm>
            <a:off x="5007600" y="5157000"/>
            <a:ext cx="1128960" cy="896400"/>
          </a:xfrm>
          <a:prstGeom prst="rect">
            <a:avLst/>
          </a:prstGeom>
          <a:ln>
            <a:noFill/>
          </a:ln>
        </p:spPr>
      </p:pic>
      <p:pic>
        <p:nvPicPr>
          <p:cNvPr id="691" name="Рисунок 42"/>
          <p:cNvPicPr/>
          <p:nvPr/>
        </p:nvPicPr>
        <p:blipFill>
          <a:blip r:embed="rId7"/>
          <a:stretch/>
        </p:blipFill>
        <p:spPr>
          <a:xfrm>
            <a:off x="11549160" y="4846320"/>
            <a:ext cx="594000" cy="738360"/>
          </a:xfrm>
          <a:prstGeom prst="rect">
            <a:avLst/>
          </a:prstGeom>
          <a:ln>
            <a:noFill/>
          </a:ln>
        </p:spPr>
      </p:pic>
      <p:sp>
        <p:nvSpPr>
          <p:cNvPr id="692" name="CustomShape 4"/>
          <p:cNvSpPr/>
          <p:nvPr/>
        </p:nvSpPr>
        <p:spPr>
          <a:xfrm>
            <a:off x="72000" y="1532880"/>
            <a:ext cx="3024000" cy="278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Планирование стройки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Графики СМР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Учет выполненных работ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Поставки оборудования и материалов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sp>
        <p:nvSpPr>
          <p:cNvPr id="694" name="Line 5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695" name="Рисунок 1"/>
          <p:cNvPicPr/>
          <p:nvPr/>
        </p:nvPicPr>
        <p:blipFill>
          <a:blip r:embed="rId8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CustomShape 1"/>
          <p:cNvSpPr/>
          <p:nvPr/>
        </p:nvSpPr>
        <p:spPr>
          <a:xfrm>
            <a:off x="231120" y="337500"/>
            <a:ext cx="6738840" cy="35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Calibri"/>
              </a:rPr>
              <a:t>ИНСТРУМЕНТ ЭКОНОМИЧЕСКОГО АНАЛИЗА</a:t>
            </a:r>
            <a:endParaRPr lang="ru-RU" sz="2800" b="1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697" name="CustomShape 2"/>
          <p:cNvSpPr/>
          <p:nvPr/>
        </p:nvSpPr>
        <p:spPr>
          <a:xfrm>
            <a:off x="231120" y="1575360"/>
            <a:ext cx="4952880" cy="516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Управление портфелем </a:t>
            </a:r>
            <a:r>
              <a:rPr lang="ru-RU" spc="-1" dirty="0" err="1">
                <a:solidFill>
                  <a:srgbClr val="000000"/>
                </a:solidFill>
                <a:latin typeface="Calibri"/>
                <a:ea typeface="Microsoft YaHei"/>
              </a:rPr>
              <a:t>инвестиционых</a:t>
            </a: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  проектов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Проведение тендеров и выбор оптимальных подрядчиков и </a:t>
            </a:r>
            <a:r>
              <a:rPr lang="ru-RU" spc="-1" dirty="0" err="1">
                <a:solidFill>
                  <a:srgbClr val="000000"/>
                </a:solidFill>
                <a:latin typeface="Calibri"/>
                <a:ea typeface="Microsoft YaHei"/>
              </a:rPr>
              <a:t>контрактирование</a:t>
            </a: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Динамика экономики проекта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Бюджет доходов и расходов, ПФА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Дерево ключевых</a:t>
            </a:r>
            <a:br>
              <a:rPr spc="-1" dirty="0">
                <a:solidFill>
                  <a:srgbClr val="000000"/>
                </a:solidFill>
                <a:latin typeface="Calibri"/>
                <a:ea typeface="Microsoft YaHei"/>
              </a:rPr>
            </a:b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показателей проекта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Планирование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Контроль стоимости и сроков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pic>
        <p:nvPicPr>
          <p:cNvPr id="698" name="Рисунок 34"/>
          <p:cNvPicPr/>
          <p:nvPr/>
        </p:nvPicPr>
        <p:blipFill>
          <a:blip r:embed="rId3"/>
          <a:stretch/>
        </p:blipFill>
        <p:spPr>
          <a:xfrm>
            <a:off x="7128000" y="1229040"/>
            <a:ext cx="5058000" cy="2563200"/>
          </a:xfrm>
          <a:prstGeom prst="rect">
            <a:avLst/>
          </a:prstGeom>
          <a:ln>
            <a:noFill/>
          </a:ln>
        </p:spPr>
      </p:pic>
      <p:pic>
        <p:nvPicPr>
          <p:cNvPr id="699" name="Рисунок 35"/>
          <p:cNvPicPr/>
          <p:nvPr/>
        </p:nvPicPr>
        <p:blipFill>
          <a:blip r:embed="rId4"/>
          <a:stretch/>
        </p:blipFill>
        <p:spPr>
          <a:xfrm>
            <a:off x="3866400" y="4285080"/>
            <a:ext cx="3286440" cy="2405880"/>
          </a:xfrm>
          <a:prstGeom prst="rect">
            <a:avLst/>
          </a:prstGeom>
          <a:ln w="15840">
            <a:solidFill>
              <a:srgbClr val="03A0AF"/>
            </a:solidFill>
            <a:miter/>
          </a:ln>
        </p:spPr>
      </p:pic>
      <p:pic>
        <p:nvPicPr>
          <p:cNvPr id="700" name="Рисунок 36"/>
          <p:cNvPicPr/>
          <p:nvPr/>
        </p:nvPicPr>
        <p:blipFill>
          <a:blip r:embed="rId5"/>
          <a:stretch/>
        </p:blipFill>
        <p:spPr>
          <a:xfrm>
            <a:off x="6877800" y="3891240"/>
            <a:ext cx="5156640" cy="2947680"/>
          </a:xfrm>
          <a:prstGeom prst="rect">
            <a:avLst/>
          </a:prstGeom>
          <a:ln w="15840">
            <a:solidFill>
              <a:srgbClr val="03A0AF"/>
            </a:solidFill>
            <a:miter/>
          </a:ln>
        </p:spPr>
      </p:pic>
      <p:pic>
        <p:nvPicPr>
          <p:cNvPr id="701" name="Рисунок 37"/>
          <p:cNvPicPr/>
          <p:nvPr/>
        </p:nvPicPr>
        <p:blipFill>
          <a:blip r:embed="rId6"/>
          <a:srcRect t="-6101"/>
          <a:stretch/>
        </p:blipFill>
        <p:spPr>
          <a:xfrm>
            <a:off x="10908000" y="3100680"/>
            <a:ext cx="1252440" cy="995040"/>
          </a:xfrm>
          <a:prstGeom prst="rect">
            <a:avLst/>
          </a:prstGeom>
          <a:ln>
            <a:noFill/>
          </a:ln>
        </p:spPr>
      </p:pic>
      <p:sp>
        <p:nvSpPr>
          <p:cNvPr id="703" name="Line 3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704" name="Рисунок 1"/>
          <p:cNvPicPr/>
          <p:nvPr/>
        </p:nvPicPr>
        <p:blipFill>
          <a:blip r:embed="rId7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CustomShape 1"/>
          <p:cNvSpPr/>
          <p:nvPr/>
        </p:nvSpPr>
        <p:spPr>
          <a:xfrm>
            <a:off x="540000" y="370130"/>
            <a:ext cx="2436949" cy="430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r>
              <a:rPr lang="ru-RU" sz="2800" b="1" spc="-1" dirty="0">
                <a:solidFill>
                  <a:srgbClr val="000000"/>
                </a:solidFill>
                <a:latin typeface="Calibri"/>
              </a:rPr>
              <a:t>ЭКСПЛУАТАЦИЯ</a:t>
            </a:r>
          </a:p>
        </p:txBody>
      </p:sp>
      <p:sp>
        <p:nvSpPr>
          <p:cNvPr id="678" name="CustomShape 2"/>
          <p:cNvSpPr/>
          <p:nvPr/>
        </p:nvSpPr>
        <p:spPr>
          <a:xfrm>
            <a:off x="540000" y="2734920"/>
            <a:ext cx="5939280" cy="337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Интеграция с ТОиР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Интеграция с СУН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</p:txBody>
      </p:sp>
      <p:pic>
        <p:nvPicPr>
          <p:cNvPr id="679" name="Рисунок 6"/>
          <p:cNvPicPr/>
          <p:nvPr/>
        </p:nvPicPr>
        <p:blipFill>
          <a:blip r:embed="rId2"/>
          <a:stretch/>
        </p:blipFill>
        <p:spPr>
          <a:xfrm>
            <a:off x="4140000" y="1837800"/>
            <a:ext cx="8051400" cy="5019480"/>
          </a:xfrm>
          <a:prstGeom prst="rect">
            <a:avLst/>
          </a:prstGeom>
          <a:ln>
            <a:noFill/>
          </a:ln>
        </p:spPr>
      </p:pic>
      <p:sp>
        <p:nvSpPr>
          <p:cNvPr id="681" name="Line 3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682" name="Рисунок 1"/>
          <p:cNvPicPr/>
          <p:nvPr/>
        </p:nvPicPr>
        <p:blipFill>
          <a:blip r:embed="rId3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CustomShape 1"/>
          <p:cNvSpPr/>
          <p:nvPr/>
        </p:nvSpPr>
        <p:spPr>
          <a:xfrm>
            <a:off x="534240" y="-104553"/>
            <a:ext cx="7745760" cy="123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8480" rIns="0" bIns="0" anchor="ctr">
            <a:noAutofit/>
          </a:bodyPr>
          <a:lstStyle/>
          <a:p>
            <a:pPr>
              <a:lnSpc>
                <a:spcPts val="3050"/>
              </a:lnSpc>
              <a:spcBef>
                <a:spcPts val="618"/>
              </a:spcBef>
            </a:pPr>
            <a:r>
              <a:rPr lang="ru-RU" sz="387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СОЗДАНИЕ И РАЗВИТИЕ  ДЕВЕЛОПЕРСКИХ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387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ПРОЕКТОВ</a:t>
            </a:r>
            <a:endParaRPr lang="ru-RU" sz="3870" b="0" strike="noStrike" spc="-1" dirty="0">
              <a:latin typeface="Arial"/>
            </a:endParaRPr>
          </a:p>
        </p:txBody>
      </p:sp>
      <p:sp>
        <p:nvSpPr>
          <p:cNvPr id="715" name="CustomShape 2"/>
          <p:cNvSpPr/>
          <p:nvPr/>
        </p:nvSpPr>
        <p:spPr>
          <a:xfrm>
            <a:off x="562680" y="3307320"/>
            <a:ext cx="4941000" cy="283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560" rIns="0" bIns="0">
            <a:spAutoFit/>
          </a:bodyPr>
          <a:lstStyle/>
          <a:p>
            <a:pPr>
              <a:lnSpc>
                <a:spcPts val="2248"/>
              </a:lnSpc>
            </a:pPr>
            <a:r>
              <a:rPr lang="ru-RU" sz="1940" b="1" strike="noStrike" spc="-1" dirty="0" err="1">
                <a:latin typeface="Calibri Light"/>
                <a:ea typeface="Tahoma"/>
              </a:rPr>
              <a:t>ПроГород</a:t>
            </a:r>
            <a:r>
              <a:rPr lang="ru-RU" sz="1940" b="0" strike="noStrike" spc="-1" dirty="0">
                <a:solidFill>
                  <a:srgbClr val="000000"/>
                </a:solidFill>
                <a:latin typeface="Calibri Light"/>
                <a:ea typeface="Tahoma"/>
              </a:rPr>
              <a:t> — </a:t>
            </a: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дочерняя организация ВЭБ.РФ, занимающаяся комплексным развитием комфортной городской среды, в том числе, </a:t>
            </a:r>
            <a:br>
              <a:rPr spc="-1" dirty="0">
                <a:solidFill>
                  <a:srgbClr val="000000"/>
                </a:solidFill>
                <a:latin typeface="Calibri"/>
                <a:ea typeface="Microsoft YaHei"/>
              </a:rPr>
            </a:b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за счет девелопмента проектов жилой недвижимости.</a:t>
            </a:r>
          </a:p>
          <a:p>
            <a:pPr>
              <a:lnSpc>
                <a:spcPct val="100000"/>
              </a:lnSpc>
            </a:pPr>
            <a:endParaRPr lang="ru-RU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>
              <a:lnSpc>
                <a:spcPct val="104000"/>
              </a:lnSpc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Ключевые направления деятельности  </a:t>
            </a:r>
            <a:r>
              <a:rPr lang="ru-RU" spc="-1" dirty="0" err="1">
                <a:solidFill>
                  <a:srgbClr val="000000"/>
                </a:solidFill>
                <a:latin typeface="Calibri"/>
                <a:ea typeface="Microsoft YaHei"/>
              </a:rPr>
              <a:t>ПроГород</a:t>
            </a: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 нацелены на развитие  городской среды и улучшение качества  жизни людей </a:t>
            </a:r>
            <a:br>
              <a:rPr spc="-1" dirty="0">
                <a:solidFill>
                  <a:srgbClr val="000000"/>
                </a:solidFill>
                <a:latin typeface="Calibri"/>
                <a:ea typeface="Microsoft YaHei"/>
              </a:rPr>
            </a:b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в регионах России.</a:t>
            </a:r>
          </a:p>
        </p:txBody>
      </p:sp>
      <p:grpSp>
        <p:nvGrpSpPr>
          <p:cNvPr id="716" name="Group 3"/>
          <p:cNvGrpSpPr/>
          <p:nvPr/>
        </p:nvGrpSpPr>
        <p:grpSpPr>
          <a:xfrm>
            <a:off x="7920000" y="1368000"/>
            <a:ext cx="4043880" cy="3106080"/>
            <a:chOff x="7920000" y="1368000"/>
            <a:chExt cx="4043880" cy="3106080"/>
          </a:xfrm>
        </p:grpSpPr>
        <p:pic>
          <p:nvPicPr>
            <p:cNvPr id="717" name="object 7"/>
            <p:cNvPicPr/>
            <p:nvPr/>
          </p:nvPicPr>
          <p:blipFill>
            <a:blip r:embed="rId2"/>
            <a:stretch/>
          </p:blipFill>
          <p:spPr>
            <a:xfrm>
              <a:off x="7920000" y="1368000"/>
              <a:ext cx="3875760" cy="2722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8" name="object 8"/>
            <p:cNvPicPr/>
            <p:nvPr/>
          </p:nvPicPr>
          <p:blipFill>
            <a:blip r:embed="rId3"/>
            <a:stretch/>
          </p:blipFill>
          <p:spPr>
            <a:xfrm>
              <a:off x="11789640" y="1368000"/>
              <a:ext cx="174240" cy="3106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9" name="object 9"/>
            <p:cNvPicPr/>
            <p:nvPr/>
          </p:nvPicPr>
          <p:blipFill>
            <a:blip r:embed="rId4"/>
            <a:stretch/>
          </p:blipFill>
          <p:spPr>
            <a:xfrm>
              <a:off x="7920000" y="4086000"/>
              <a:ext cx="3875760" cy="3880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20" name="Рисунок 9"/>
          <p:cNvPicPr/>
          <p:nvPr/>
        </p:nvPicPr>
        <p:blipFill>
          <a:blip r:embed="rId5"/>
          <a:stretch/>
        </p:blipFill>
        <p:spPr>
          <a:xfrm>
            <a:off x="438840" y="2449080"/>
            <a:ext cx="3252960" cy="866160"/>
          </a:xfrm>
          <a:prstGeom prst="rect">
            <a:avLst/>
          </a:prstGeom>
          <a:ln>
            <a:noFill/>
          </a:ln>
        </p:spPr>
      </p:pic>
      <p:sp>
        <p:nvSpPr>
          <p:cNvPr id="721" name="CustomShape 4"/>
          <p:cNvSpPr/>
          <p:nvPr/>
        </p:nvSpPr>
        <p:spPr>
          <a:xfrm>
            <a:off x="9373320" y="6372720"/>
            <a:ext cx="2506680" cy="29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560" rIns="0" bIns="0">
            <a:spAutoFit/>
          </a:bodyPr>
          <a:lstStyle/>
          <a:p>
            <a:pPr>
              <a:lnSpc>
                <a:spcPts val="2248"/>
              </a:lnSpc>
            </a:pPr>
            <a:r>
              <a:rPr lang="ru-RU" sz="1940" b="1" strike="noStrike" spc="-1" dirty="0">
                <a:latin typeface="Calibri Light"/>
                <a:ea typeface="Tahoma"/>
              </a:rPr>
              <a:t>ЖК «Город «В лесу»</a:t>
            </a:r>
            <a:endParaRPr lang="ru-RU" sz="1940" b="0" strike="noStrike" spc="-1" dirty="0">
              <a:latin typeface="Arial"/>
            </a:endParaRPr>
          </a:p>
        </p:txBody>
      </p:sp>
      <p:pic>
        <p:nvPicPr>
          <p:cNvPr id="722" name="Рисунок 12"/>
          <p:cNvPicPr/>
          <p:nvPr/>
        </p:nvPicPr>
        <p:blipFill>
          <a:blip r:embed="rId6"/>
          <a:stretch/>
        </p:blipFill>
        <p:spPr>
          <a:xfrm>
            <a:off x="7920000" y="4539960"/>
            <a:ext cx="4133160" cy="1836000"/>
          </a:xfrm>
          <a:prstGeom prst="rect">
            <a:avLst/>
          </a:prstGeom>
          <a:ln>
            <a:noFill/>
          </a:ln>
        </p:spPr>
      </p:pic>
      <p:sp>
        <p:nvSpPr>
          <p:cNvPr id="724" name="Line 5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725" name="Рисунок 1"/>
          <p:cNvPicPr/>
          <p:nvPr/>
        </p:nvPicPr>
        <p:blipFill>
          <a:blip r:embed="rId7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468FB1-A5BB-232C-57A0-51ADB2C064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1" b="17045"/>
          <a:stretch/>
        </p:blipFill>
        <p:spPr>
          <a:xfrm>
            <a:off x="5439980" y="121"/>
            <a:ext cx="6751808" cy="29846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BAE801-1A68-AC85-463E-07D03C37CF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" b="14263"/>
          <a:stretch/>
        </p:blipFill>
        <p:spPr>
          <a:xfrm>
            <a:off x="5439980" y="3025766"/>
            <a:ext cx="6751808" cy="38321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AE21F1-B0E3-913C-8724-EC4A16BB4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" y="120"/>
            <a:ext cx="5350287" cy="6857761"/>
          </a:xfrm>
          <a:prstGeom prst="rect">
            <a:avLst/>
          </a:prstGeom>
        </p:spPr>
      </p:pic>
      <p:sp>
        <p:nvSpPr>
          <p:cNvPr id="2" name="Прямоугольник 10">
            <a:extLst>
              <a:ext uri="{FF2B5EF4-FFF2-40B4-BE49-F238E27FC236}">
                <a16:creationId xmlns:a16="http://schemas.microsoft.com/office/drawing/2014/main" id="{D2B53E11-DFAB-5F90-96EC-7E52594924BD}"/>
              </a:ext>
            </a:extLst>
          </p:cNvPr>
          <p:cNvSpPr/>
          <p:nvPr/>
        </p:nvSpPr>
        <p:spPr>
          <a:xfrm>
            <a:off x="9085528" y="154204"/>
            <a:ext cx="2931067" cy="4213484"/>
          </a:xfrm>
          <a:custGeom>
            <a:avLst/>
            <a:gdLst>
              <a:gd name="connsiteX0" fmla="*/ 0 w 6153120"/>
              <a:gd name="connsiteY0" fmla="*/ 0 h 5361393"/>
              <a:gd name="connsiteX1" fmla="*/ 6153120 w 6153120"/>
              <a:gd name="connsiteY1" fmla="*/ 0 h 5361393"/>
              <a:gd name="connsiteX2" fmla="*/ 6153120 w 6153120"/>
              <a:gd name="connsiteY2" fmla="*/ 5361393 h 5361393"/>
              <a:gd name="connsiteX3" fmla="*/ 0 w 6153120"/>
              <a:gd name="connsiteY3" fmla="*/ 5361393 h 5361393"/>
              <a:gd name="connsiteX4" fmla="*/ 0 w 6153120"/>
              <a:gd name="connsiteY4" fmla="*/ 0 h 5361393"/>
              <a:gd name="connsiteX0" fmla="*/ 725714 w 6878834"/>
              <a:gd name="connsiteY0" fmla="*/ 0 h 5535565"/>
              <a:gd name="connsiteX1" fmla="*/ 6878834 w 6878834"/>
              <a:gd name="connsiteY1" fmla="*/ 0 h 5535565"/>
              <a:gd name="connsiteX2" fmla="*/ 6878834 w 6878834"/>
              <a:gd name="connsiteY2" fmla="*/ 5361393 h 5535565"/>
              <a:gd name="connsiteX3" fmla="*/ 0 w 6878834"/>
              <a:gd name="connsiteY3" fmla="*/ 5535565 h 5535565"/>
              <a:gd name="connsiteX4" fmla="*/ 725714 w 6878834"/>
              <a:gd name="connsiteY4" fmla="*/ 0 h 5535565"/>
              <a:gd name="connsiteX0" fmla="*/ 1828800 w 6878834"/>
              <a:gd name="connsiteY0" fmla="*/ 29028 h 5535565"/>
              <a:gd name="connsiteX1" fmla="*/ 6878834 w 6878834"/>
              <a:gd name="connsiteY1" fmla="*/ 0 h 5535565"/>
              <a:gd name="connsiteX2" fmla="*/ 6878834 w 6878834"/>
              <a:gd name="connsiteY2" fmla="*/ 5361393 h 5535565"/>
              <a:gd name="connsiteX3" fmla="*/ 0 w 6878834"/>
              <a:gd name="connsiteY3" fmla="*/ 5535565 h 5535565"/>
              <a:gd name="connsiteX4" fmla="*/ 1828800 w 6878834"/>
              <a:gd name="connsiteY4" fmla="*/ 29028 h 5535565"/>
              <a:gd name="connsiteX0" fmla="*/ 1828800 w 6893348"/>
              <a:gd name="connsiteY0" fmla="*/ 29028 h 6682193"/>
              <a:gd name="connsiteX1" fmla="*/ 6878834 w 6893348"/>
              <a:gd name="connsiteY1" fmla="*/ 0 h 6682193"/>
              <a:gd name="connsiteX2" fmla="*/ 6893348 w 6893348"/>
              <a:gd name="connsiteY2" fmla="*/ 6682193 h 6682193"/>
              <a:gd name="connsiteX3" fmla="*/ 0 w 6893348"/>
              <a:gd name="connsiteY3" fmla="*/ 5535565 h 6682193"/>
              <a:gd name="connsiteX4" fmla="*/ 1828800 w 6893348"/>
              <a:gd name="connsiteY4" fmla="*/ 29028 h 6682193"/>
              <a:gd name="connsiteX0" fmla="*/ 1306286 w 6370834"/>
              <a:gd name="connsiteY0" fmla="*/ 29028 h 6682193"/>
              <a:gd name="connsiteX1" fmla="*/ 6356320 w 6370834"/>
              <a:gd name="connsiteY1" fmla="*/ 0 h 6682193"/>
              <a:gd name="connsiteX2" fmla="*/ 6370834 w 6370834"/>
              <a:gd name="connsiteY2" fmla="*/ 6682193 h 6682193"/>
              <a:gd name="connsiteX3" fmla="*/ 0 w 6370834"/>
              <a:gd name="connsiteY3" fmla="*/ 4127680 h 6682193"/>
              <a:gd name="connsiteX4" fmla="*/ 1306286 w 6370834"/>
              <a:gd name="connsiteY4" fmla="*/ 29028 h 6682193"/>
              <a:gd name="connsiteX0" fmla="*/ 1306286 w 6356320"/>
              <a:gd name="connsiteY0" fmla="*/ 29028 h 6043565"/>
              <a:gd name="connsiteX1" fmla="*/ 6356320 w 6356320"/>
              <a:gd name="connsiteY1" fmla="*/ 0 h 6043565"/>
              <a:gd name="connsiteX2" fmla="*/ 6356320 w 6356320"/>
              <a:gd name="connsiteY2" fmla="*/ 6043565 h 6043565"/>
              <a:gd name="connsiteX3" fmla="*/ 0 w 6356320"/>
              <a:gd name="connsiteY3" fmla="*/ 4127680 h 6043565"/>
              <a:gd name="connsiteX4" fmla="*/ 1306286 w 6356320"/>
              <a:gd name="connsiteY4" fmla="*/ 29028 h 604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6320" h="6043565">
                <a:moveTo>
                  <a:pt x="1306286" y="29028"/>
                </a:moveTo>
                <a:lnTo>
                  <a:pt x="6356320" y="0"/>
                </a:lnTo>
                <a:lnTo>
                  <a:pt x="6356320" y="6043565"/>
                </a:lnTo>
                <a:lnTo>
                  <a:pt x="0" y="4127680"/>
                </a:lnTo>
                <a:lnTo>
                  <a:pt x="1306286" y="29028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pic>
        <p:nvPicPr>
          <p:cNvPr id="4" name="Рисунок 11">
            <a:extLst>
              <a:ext uri="{FF2B5EF4-FFF2-40B4-BE49-F238E27FC236}">
                <a16:creationId xmlns:a16="http://schemas.microsoft.com/office/drawing/2014/main" id="{77729765-6764-25A8-F9F9-42B4DB3E5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800" y="2984780"/>
            <a:ext cx="752517" cy="93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4F6C1AF-708E-270F-7888-20CD61AA85A0}"/>
              </a:ext>
            </a:extLst>
          </p:cNvPr>
          <p:cNvSpPr/>
          <p:nvPr/>
        </p:nvSpPr>
        <p:spPr>
          <a:xfrm>
            <a:off x="126762" y="5106963"/>
            <a:ext cx="4873295" cy="154664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5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4D1505E-0220-5DE3-9E35-A24BC9F6680B}"/>
              </a:ext>
            </a:extLst>
          </p:cNvPr>
          <p:cNvSpPr txBox="1">
            <a:spLocks/>
          </p:cNvSpPr>
          <p:nvPr/>
        </p:nvSpPr>
        <p:spPr>
          <a:xfrm>
            <a:off x="352289" y="6177981"/>
            <a:ext cx="4280733" cy="552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/>
              <a:t>Проект жилого многоэтажного дома в Перми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0E305E5C-4509-35B8-ACA2-3D3B06AC26A1}"/>
              </a:ext>
            </a:extLst>
          </p:cNvPr>
          <p:cNvSpPr txBox="1">
            <a:spLocks/>
          </p:cNvSpPr>
          <p:nvPr/>
        </p:nvSpPr>
        <p:spPr>
          <a:xfrm>
            <a:off x="352289" y="5198942"/>
            <a:ext cx="4647767" cy="8628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/>
              <a:t>ООО «КС-Девелопмент»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9759CD-EE8E-9EE5-37AB-70322E9167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477" r="14239" b="-2217"/>
          <a:stretch/>
        </p:blipFill>
        <p:spPr>
          <a:xfrm>
            <a:off x="9556307" y="229749"/>
            <a:ext cx="2409860" cy="306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0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7">
            <a:extLst>
              <a:ext uri="{FF2B5EF4-FFF2-40B4-BE49-F238E27FC236}">
                <a16:creationId xmlns:a16="http://schemas.microsoft.com/office/drawing/2014/main" id="{C2548BAB-C904-2DFE-D24B-06AC1CF09BBC}"/>
              </a:ext>
            </a:extLst>
          </p:cNvPr>
          <p:cNvPicPr/>
          <p:nvPr/>
        </p:nvPicPr>
        <p:blipFill rotWithShape="1">
          <a:blip r:embed="rId2" cstate="print"/>
          <a:srcRect t="3711"/>
          <a:stretch/>
        </p:blipFill>
        <p:spPr>
          <a:xfrm>
            <a:off x="214" y="120"/>
            <a:ext cx="11154011" cy="6857761"/>
          </a:xfrm>
          <a:prstGeom prst="rect">
            <a:avLst/>
          </a:prstGeom>
        </p:spPr>
      </p:pic>
      <p:pic>
        <p:nvPicPr>
          <p:cNvPr id="5" name="object 8">
            <a:extLst>
              <a:ext uri="{FF2B5EF4-FFF2-40B4-BE49-F238E27FC236}">
                <a16:creationId xmlns:a16="http://schemas.microsoft.com/office/drawing/2014/main" id="{5A33342C-84C3-EE82-D265-1011026F52EE}"/>
              </a:ext>
            </a:extLst>
          </p:cNvPr>
          <p:cNvPicPr/>
          <p:nvPr/>
        </p:nvPicPr>
        <p:blipFill rotWithShape="1">
          <a:blip r:embed="rId3" cstate="print"/>
          <a:srcRect t="3426"/>
          <a:stretch/>
        </p:blipFill>
        <p:spPr>
          <a:xfrm>
            <a:off x="11154225" y="120"/>
            <a:ext cx="1037563" cy="791954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0A8E6E5-3E85-4327-B7B3-EDBFE1786938}"/>
              </a:ext>
            </a:extLst>
          </p:cNvPr>
          <p:cNvSpPr/>
          <p:nvPr/>
        </p:nvSpPr>
        <p:spPr>
          <a:xfrm>
            <a:off x="214" y="4910323"/>
            <a:ext cx="5616427" cy="164463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5DE6456-7910-4E28-9F1B-24444929E9B4}"/>
              </a:ext>
            </a:extLst>
          </p:cNvPr>
          <p:cNvSpPr/>
          <p:nvPr/>
        </p:nvSpPr>
        <p:spPr>
          <a:xfrm flipV="1">
            <a:off x="7461068" y="3428999"/>
            <a:ext cx="4536133" cy="3174440"/>
          </a:xfrm>
          <a:custGeom>
            <a:avLst/>
            <a:gdLst>
              <a:gd name="connsiteX0" fmla="*/ 0 w 6153120"/>
              <a:gd name="connsiteY0" fmla="*/ 0 h 5361393"/>
              <a:gd name="connsiteX1" fmla="*/ 6153120 w 6153120"/>
              <a:gd name="connsiteY1" fmla="*/ 0 h 5361393"/>
              <a:gd name="connsiteX2" fmla="*/ 6153120 w 6153120"/>
              <a:gd name="connsiteY2" fmla="*/ 5361393 h 5361393"/>
              <a:gd name="connsiteX3" fmla="*/ 0 w 6153120"/>
              <a:gd name="connsiteY3" fmla="*/ 5361393 h 5361393"/>
              <a:gd name="connsiteX4" fmla="*/ 0 w 6153120"/>
              <a:gd name="connsiteY4" fmla="*/ 0 h 5361393"/>
              <a:gd name="connsiteX0" fmla="*/ 725714 w 6878834"/>
              <a:gd name="connsiteY0" fmla="*/ 0 h 5535565"/>
              <a:gd name="connsiteX1" fmla="*/ 6878834 w 6878834"/>
              <a:gd name="connsiteY1" fmla="*/ 0 h 5535565"/>
              <a:gd name="connsiteX2" fmla="*/ 6878834 w 6878834"/>
              <a:gd name="connsiteY2" fmla="*/ 5361393 h 5535565"/>
              <a:gd name="connsiteX3" fmla="*/ 0 w 6878834"/>
              <a:gd name="connsiteY3" fmla="*/ 5535565 h 5535565"/>
              <a:gd name="connsiteX4" fmla="*/ 725714 w 6878834"/>
              <a:gd name="connsiteY4" fmla="*/ 0 h 5535565"/>
              <a:gd name="connsiteX0" fmla="*/ 1828800 w 6878834"/>
              <a:gd name="connsiteY0" fmla="*/ 29028 h 5535565"/>
              <a:gd name="connsiteX1" fmla="*/ 6878834 w 6878834"/>
              <a:gd name="connsiteY1" fmla="*/ 0 h 5535565"/>
              <a:gd name="connsiteX2" fmla="*/ 6878834 w 6878834"/>
              <a:gd name="connsiteY2" fmla="*/ 5361393 h 5535565"/>
              <a:gd name="connsiteX3" fmla="*/ 0 w 6878834"/>
              <a:gd name="connsiteY3" fmla="*/ 5535565 h 5535565"/>
              <a:gd name="connsiteX4" fmla="*/ 1828800 w 6878834"/>
              <a:gd name="connsiteY4" fmla="*/ 29028 h 5535565"/>
              <a:gd name="connsiteX0" fmla="*/ 1828800 w 6893348"/>
              <a:gd name="connsiteY0" fmla="*/ 29028 h 6682193"/>
              <a:gd name="connsiteX1" fmla="*/ 6878834 w 6893348"/>
              <a:gd name="connsiteY1" fmla="*/ 0 h 6682193"/>
              <a:gd name="connsiteX2" fmla="*/ 6893348 w 6893348"/>
              <a:gd name="connsiteY2" fmla="*/ 6682193 h 6682193"/>
              <a:gd name="connsiteX3" fmla="*/ 0 w 6893348"/>
              <a:gd name="connsiteY3" fmla="*/ 5535565 h 6682193"/>
              <a:gd name="connsiteX4" fmla="*/ 1828800 w 6893348"/>
              <a:gd name="connsiteY4" fmla="*/ 29028 h 6682193"/>
              <a:gd name="connsiteX0" fmla="*/ 1306286 w 6370834"/>
              <a:gd name="connsiteY0" fmla="*/ 29028 h 6682193"/>
              <a:gd name="connsiteX1" fmla="*/ 6356320 w 6370834"/>
              <a:gd name="connsiteY1" fmla="*/ 0 h 6682193"/>
              <a:gd name="connsiteX2" fmla="*/ 6370834 w 6370834"/>
              <a:gd name="connsiteY2" fmla="*/ 6682193 h 6682193"/>
              <a:gd name="connsiteX3" fmla="*/ 0 w 6370834"/>
              <a:gd name="connsiteY3" fmla="*/ 4127680 h 6682193"/>
              <a:gd name="connsiteX4" fmla="*/ 1306286 w 6370834"/>
              <a:gd name="connsiteY4" fmla="*/ 29028 h 6682193"/>
              <a:gd name="connsiteX0" fmla="*/ 1306286 w 6356320"/>
              <a:gd name="connsiteY0" fmla="*/ 29028 h 6043565"/>
              <a:gd name="connsiteX1" fmla="*/ 6356320 w 6356320"/>
              <a:gd name="connsiteY1" fmla="*/ 0 h 6043565"/>
              <a:gd name="connsiteX2" fmla="*/ 6356320 w 6356320"/>
              <a:gd name="connsiteY2" fmla="*/ 6043565 h 6043565"/>
              <a:gd name="connsiteX3" fmla="*/ 0 w 6356320"/>
              <a:gd name="connsiteY3" fmla="*/ 4127680 h 6043565"/>
              <a:gd name="connsiteX4" fmla="*/ 1306286 w 6356320"/>
              <a:gd name="connsiteY4" fmla="*/ 29028 h 604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6320" h="6043565">
                <a:moveTo>
                  <a:pt x="1306286" y="29028"/>
                </a:moveTo>
                <a:lnTo>
                  <a:pt x="6356320" y="0"/>
                </a:lnTo>
                <a:lnTo>
                  <a:pt x="6356320" y="6043565"/>
                </a:lnTo>
                <a:lnTo>
                  <a:pt x="0" y="4127680"/>
                </a:lnTo>
                <a:lnTo>
                  <a:pt x="1306286" y="29028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B3F105A-F8B6-4030-9B9D-90AC5A9B2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15" y="5446110"/>
            <a:ext cx="5616427" cy="44318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ПРОГОРОД</a:t>
            </a:r>
            <a:br>
              <a:rPr lang="ru-RU" b="1" dirty="0"/>
            </a:br>
            <a:r>
              <a:rPr lang="ru-RU" b="1" dirty="0"/>
              <a:t> (ГРУППА ВЭБ.РФ)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35C17B7-728C-4422-AE48-F76CFAC7A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5316" y="5861993"/>
            <a:ext cx="5200631" cy="800072"/>
          </a:xfrm>
        </p:spPr>
        <p:txBody>
          <a:bodyPr>
            <a:normAutofit/>
          </a:bodyPr>
          <a:lstStyle/>
          <a:p>
            <a:r>
              <a:rPr lang="ru-RU" dirty="0"/>
              <a:t>Проект жилого комплекса «Город «В лесу», который возводится в Подмосковье</a:t>
            </a:r>
          </a:p>
        </p:txBody>
      </p:sp>
      <p:pic>
        <p:nvPicPr>
          <p:cNvPr id="9" name="Рисунок 11">
            <a:extLst>
              <a:ext uri="{FF2B5EF4-FFF2-40B4-BE49-F238E27FC236}">
                <a16:creationId xmlns:a16="http://schemas.microsoft.com/office/drawing/2014/main" id="{53968DC7-145E-5C69-E274-F26D23DC5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224" y="3607755"/>
            <a:ext cx="752517" cy="93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550D62-F313-6C2A-22B7-DD2026413A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5"/>
          <a:stretch/>
        </p:blipFill>
        <p:spPr>
          <a:xfrm>
            <a:off x="8400013" y="4541720"/>
            <a:ext cx="3597189" cy="201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24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829189" y="365724"/>
            <a:ext cx="10514145" cy="132488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4838" b="1" spc="-1">
                <a:solidFill>
                  <a:srgbClr val="FA6060"/>
                </a:solidFill>
                <a:latin typeface="Calibri"/>
              </a:rPr>
              <a:t>Экономический эффект</a:t>
            </a:r>
            <a:endParaRPr lang="ru-RU" sz="4838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1959452" y="3562331"/>
            <a:ext cx="5572510" cy="1967075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>
              <a:lnSpc>
                <a:spcPct val="90000"/>
              </a:lnSpc>
            </a:pPr>
            <a:r>
              <a:rPr lang="ru-RU" sz="2903" spc="-1">
                <a:solidFill>
                  <a:srgbClr val="FA6060"/>
                </a:solidFill>
                <a:latin typeface="Calibri"/>
              </a:rPr>
              <a:t>Сокращение затрат</a:t>
            </a:r>
            <a:endParaRPr lang="ru-RU" sz="2903" spc="-1">
              <a:latin typeface="Arial"/>
            </a:endParaRPr>
          </a:p>
          <a:p>
            <a:pPr>
              <a:lnSpc>
                <a:spcPct val="90000"/>
              </a:lnSpc>
            </a:pPr>
            <a:endParaRPr lang="ru-RU" sz="2903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ru-RU" sz="2903" spc="-1">
                <a:solidFill>
                  <a:srgbClr val="FA6060"/>
                </a:solidFill>
                <a:latin typeface="Calibri"/>
              </a:rPr>
              <a:t>Сокращение сроков</a:t>
            </a:r>
            <a:endParaRPr lang="ru-RU" sz="2903" spc="-1">
              <a:latin typeface="Arial"/>
            </a:endParaRPr>
          </a:p>
          <a:p>
            <a:pPr>
              <a:lnSpc>
                <a:spcPct val="90000"/>
              </a:lnSpc>
            </a:pPr>
            <a:endParaRPr lang="ru-RU" sz="2903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ru-RU" sz="2903" spc="-1">
                <a:solidFill>
                  <a:srgbClr val="FA6060"/>
                </a:solidFill>
                <a:latin typeface="Calibri"/>
              </a:rPr>
              <a:t>Сокращение ошибок в ПД</a:t>
            </a:r>
            <a:endParaRPr lang="ru-RU" sz="2903" spc="-1">
              <a:latin typeface="Arial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6748702" y="3308936"/>
            <a:ext cx="2873550" cy="2612318"/>
          </a:xfrm>
          <a:custGeom>
            <a:avLst/>
            <a:gdLst/>
            <a:ahLst/>
            <a:cxnLst/>
            <a:rect l="0" t="0" r="r" b="b"/>
            <a:pathLst>
              <a:path w="6602" h="6002">
                <a:moveTo>
                  <a:pt x="1480" y="0"/>
                </a:moveTo>
                <a:lnTo>
                  <a:pt x="1480" y="3434"/>
                </a:lnTo>
                <a:lnTo>
                  <a:pt x="0" y="3434"/>
                </a:lnTo>
                <a:lnTo>
                  <a:pt x="3300" y="6001"/>
                </a:lnTo>
                <a:lnTo>
                  <a:pt x="6601" y="3434"/>
                </a:lnTo>
                <a:lnTo>
                  <a:pt x="5120" y="3434"/>
                </a:lnTo>
                <a:lnTo>
                  <a:pt x="5120" y="0"/>
                </a:lnTo>
                <a:lnTo>
                  <a:pt x="1480" y="0"/>
                </a:lnTo>
              </a:path>
            </a:pathLst>
          </a:custGeom>
          <a:solidFill>
            <a:srgbClr val="697C8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TextShape 4"/>
          <p:cNvSpPr txBox="1"/>
          <p:nvPr/>
        </p:nvSpPr>
        <p:spPr>
          <a:xfrm>
            <a:off x="7777956" y="3362489"/>
            <a:ext cx="799369" cy="5995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870" b="1" spc="-1">
                <a:solidFill>
                  <a:srgbClr val="FFFFFF"/>
                </a:solidFill>
                <a:latin typeface="Calibri"/>
                <a:ea typeface="Roboto Black"/>
              </a:rPr>
              <a:t>2%</a:t>
            </a:r>
            <a:endParaRPr lang="ru-RU" sz="3870" spc="-1">
              <a:latin typeface="Arial"/>
            </a:endParaRPr>
          </a:p>
        </p:txBody>
      </p:sp>
      <p:sp>
        <p:nvSpPr>
          <p:cNvPr id="240" name="TextShape 5"/>
          <p:cNvSpPr txBox="1"/>
          <p:nvPr/>
        </p:nvSpPr>
        <p:spPr>
          <a:xfrm>
            <a:off x="7777956" y="4103081"/>
            <a:ext cx="1017062" cy="5995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3870" b="1" spc="-1">
                <a:solidFill>
                  <a:srgbClr val="FFFFFF"/>
                </a:solidFill>
                <a:latin typeface="Calibri"/>
                <a:ea typeface="Roboto Black"/>
              </a:rPr>
              <a:t>10%</a:t>
            </a:r>
            <a:endParaRPr lang="ru-RU" sz="3870" spc="-1">
              <a:latin typeface="Arial"/>
            </a:endParaRPr>
          </a:p>
        </p:txBody>
      </p:sp>
      <p:sp>
        <p:nvSpPr>
          <p:cNvPr id="241" name="TextShape 6"/>
          <p:cNvSpPr txBox="1"/>
          <p:nvPr/>
        </p:nvSpPr>
        <p:spPr>
          <a:xfrm>
            <a:off x="7777956" y="4843673"/>
            <a:ext cx="1017062" cy="5995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3870" b="1" spc="-1">
                <a:solidFill>
                  <a:srgbClr val="FFFFFF"/>
                </a:solidFill>
                <a:latin typeface="Calibri"/>
                <a:ea typeface="Roboto Black"/>
              </a:rPr>
              <a:t>10%</a:t>
            </a:r>
            <a:endParaRPr lang="ru-RU" sz="3870" spc="-1">
              <a:latin typeface="Arial"/>
            </a:endParaRPr>
          </a:p>
        </p:txBody>
      </p:sp>
      <p:sp>
        <p:nvSpPr>
          <p:cNvPr id="242" name="TextShape 7"/>
          <p:cNvSpPr txBox="1"/>
          <p:nvPr/>
        </p:nvSpPr>
        <p:spPr>
          <a:xfrm>
            <a:off x="653293" y="1959238"/>
            <a:ext cx="7836954" cy="1584371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ru-RU" sz="2903" b="1" spc="-1">
                <a:solidFill>
                  <a:srgbClr val="697C8C"/>
                </a:solidFill>
                <a:latin typeface="Calibri"/>
              </a:rPr>
              <a:t>Для ЖК комфорт класса сравнение по показателям «с» и «без» применения BIM: </a:t>
            </a:r>
            <a:br>
              <a:rPr sz="2177"/>
            </a:br>
            <a:r>
              <a:rPr lang="ru-RU" sz="2419" spc="-1">
                <a:solidFill>
                  <a:srgbClr val="697C8C"/>
                </a:solidFill>
                <a:latin typeface="Calibri"/>
              </a:rPr>
              <a:t>(по данным Bonava, анализ PwC)</a:t>
            </a:r>
            <a:endParaRPr lang="ru-RU" sz="2419" spc="-1">
              <a:latin typeface="Arial"/>
            </a:endParaRPr>
          </a:p>
        </p:txBody>
      </p:sp>
      <p:sp>
        <p:nvSpPr>
          <p:cNvPr id="243" name="TextShape 8"/>
          <p:cNvSpPr txBox="1"/>
          <p:nvPr/>
        </p:nvSpPr>
        <p:spPr>
          <a:xfrm>
            <a:off x="175239" y="6296122"/>
            <a:ext cx="12015792" cy="507225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 anchor="ctr">
            <a:noAutofit/>
          </a:bodyPr>
          <a:lstStyle/>
          <a:p>
            <a:r>
              <a:rPr lang="ru-RU" sz="1572" spc="-1">
                <a:solidFill>
                  <a:srgbClr val="697C8C"/>
                </a:solidFill>
                <a:latin typeface="Calibri Light"/>
                <a:ea typeface="Microsoft YaHei"/>
              </a:rPr>
              <a:t>© PricewaterhouseCoopers  - PropTech в России: Обзор практики применения BIM-технологий и инновационных решений в области проектирования, Апрель 2020 г.</a:t>
            </a:r>
            <a:endParaRPr lang="ru-RU" sz="1572" spc="-1">
              <a:latin typeface="Arial"/>
            </a:endParaRPr>
          </a:p>
        </p:txBody>
      </p:sp>
      <p:sp>
        <p:nvSpPr>
          <p:cNvPr id="244" name="Line 9"/>
          <p:cNvSpPr/>
          <p:nvPr/>
        </p:nvSpPr>
        <p:spPr>
          <a:xfrm>
            <a:off x="7425293" y="4049093"/>
            <a:ext cx="1523852" cy="0"/>
          </a:xfrm>
          <a:prstGeom prst="line">
            <a:avLst/>
          </a:prstGeom>
          <a:ln w="36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Line 10"/>
          <p:cNvSpPr/>
          <p:nvPr/>
        </p:nvSpPr>
        <p:spPr>
          <a:xfrm>
            <a:off x="7425728" y="4745711"/>
            <a:ext cx="1523852" cy="0"/>
          </a:xfrm>
          <a:prstGeom prst="line">
            <a:avLst/>
          </a:prstGeom>
          <a:ln w="36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6" name="Рисунок 245"/>
          <p:cNvPicPr/>
          <p:nvPr/>
        </p:nvPicPr>
        <p:blipFill>
          <a:blip r:embed="rId2"/>
          <a:stretch/>
        </p:blipFill>
        <p:spPr>
          <a:xfrm>
            <a:off x="9970561" y="4253724"/>
            <a:ext cx="1741545" cy="579064"/>
          </a:xfrm>
          <a:prstGeom prst="rect">
            <a:avLst/>
          </a:prstGeom>
          <a:ln>
            <a:noFill/>
          </a:ln>
        </p:spPr>
      </p:pic>
      <p:pic>
        <p:nvPicPr>
          <p:cNvPr id="247" name="Рисунок 246"/>
          <p:cNvPicPr/>
          <p:nvPr/>
        </p:nvPicPr>
        <p:blipFill>
          <a:blip r:embed="rId3"/>
          <a:stretch/>
        </p:blipFill>
        <p:spPr>
          <a:xfrm>
            <a:off x="10013664" y="3375115"/>
            <a:ext cx="1624862" cy="72187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C8DC25-1477-03B1-B50A-67D276E5E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239" y="120"/>
            <a:ext cx="6948548" cy="68577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C1900D-6073-8594-2D93-BEEAD032F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" y="120"/>
            <a:ext cx="6302961" cy="6857761"/>
          </a:xfrm>
          <a:prstGeom prst="rect">
            <a:avLst/>
          </a:prstGeom>
        </p:spPr>
      </p:pic>
      <p:sp>
        <p:nvSpPr>
          <p:cNvPr id="5" name="Прямоугольник 10">
            <a:extLst>
              <a:ext uri="{FF2B5EF4-FFF2-40B4-BE49-F238E27FC236}">
                <a16:creationId xmlns:a16="http://schemas.microsoft.com/office/drawing/2014/main" id="{80755CC3-23F5-3D46-B8EF-A0647D086486}"/>
              </a:ext>
            </a:extLst>
          </p:cNvPr>
          <p:cNvSpPr/>
          <p:nvPr/>
        </p:nvSpPr>
        <p:spPr>
          <a:xfrm>
            <a:off x="8151708" y="230411"/>
            <a:ext cx="3843031" cy="3952457"/>
          </a:xfrm>
          <a:custGeom>
            <a:avLst/>
            <a:gdLst>
              <a:gd name="connsiteX0" fmla="*/ 0 w 6153120"/>
              <a:gd name="connsiteY0" fmla="*/ 0 h 5361393"/>
              <a:gd name="connsiteX1" fmla="*/ 6153120 w 6153120"/>
              <a:gd name="connsiteY1" fmla="*/ 0 h 5361393"/>
              <a:gd name="connsiteX2" fmla="*/ 6153120 w 6153120"/>
              <a:gd name="connsiteY2" fmla="*/ 5361393 h 5361393"/>
              <a:gd name="connsiteX3" fmla="*/ 0 w 6153120"/>
              <a:gd name="connsiteY3" fmla="*/ 5361393 h 5361393"/>
              <a:gd name="connsiteX4" fmla="*/ 0 w 6153120"/>
              <a:gd name="connsiteY4" fmla="*/ 0 h 5361393"/>
              <a:gd name="connsiteX0" fmla="*/ 725714 w 6878834"/>
              <a:gd name="connsiteY0" fmla="*/ 0 h 5535565"/>
              <a:gd name="connsiteX1" fmla="*/ 6878834 w 6878834"/>
              <a:gd name="connsiteY1" fmla="*/ 0 h 5535565"/>
              <a:gd name="connsiteX2" fmla="*/ 6878834 w 6878834"/>
              <a:gd name="connsiteY2" fmla="*/ 5361393 h 5535565"/>
              <a:gd name="connsiteX3" fmla="*/ 0 w 6878834"/>
              <a:gd name="connsiteY3" fmla="*/ 5535565 h 5535565"/>
              <a:gd name="connsiteX4" fmla="*/ 725714 w 6878834"/>
              <a:gd name="connsiteY4" fmla="*/ 0 h 5535565"/>
              <a:gd name="connsiteX0" fmla="*/ 1828800 w 6878834"/>
              <a:gd name="connsiteY0" fmla="*/ 29028 h 5535565"/>
              <a:gd name="connsiteX1" fmla="*/ 6878834 w 6878834"/>
              <a:gd name="connsiteY1" fmla="*/ 0 h 5535565"/>
              <a:gd name="connsiteX2" fmla="*/ 6878834 w 6878834"/>
              <a:gd name="connsiteY2" fmla="*/ 5361393 h 5535565"/>
              <a:gd name="connsiteX3" fmla="*/ 0 w 6878834"/>
              <a:gd name="connsiteY3" fmla="*/ 5535565 h 5535565"/>
              <a:gd name="connsiteX4" fmla="*/ 1828800 w 6878834"/>
              <a:gd name="connsiteY4" fmla="*/ 29028 h 5535565"/>
              <a:gd name="connsiteX0" fmla="*/ 1828800 w 6893348"/>
              <a:gd name="connsiteY0" fmla="*/ 29028 h 6682193"/>
              <a:gd name="connsiteX1" fmla="*/ 6878834 w 6893348"/>
              <a:gd name="connsiteY1" fmla="*/ 0 h 6682193"/>
              <a:gd name="connsiteX2" fmla="*/ 6893348 w 6893348"/>
              <a:gd name="connsiteY2" fmla="*/ 6682193 h 6682193"/>
              <a:gd name="connsiteX3" fmla="*/ 0 w 6893348"/>
              <a:gd name="connsiteY3" fmla="*/ 5535565 h 6682193"/>
              <a:gd name="connsiteX4" fmla="*/ 1828800 w 6893348"/>
              <a:gd name="connsiteY4" fmla="*/ 29028 h 6682193"/>
              <a:gd name="connsiteX0" fmla="*/ 1306286 w 6370834"/>
              <a:gd name="connsiteY0" fmla="*/ 29028 h 6682193"/>
              <a:gd name="connsiteX1" fmla="*/ 6356320 w 6370834"/>
              <a:gd name="connsiteY1" fmla="*/ 0 h 6682193"/>
              <a:gd name="connsiteX2" fmla="*/ 6370834 w 6370834"/>
              <a:gd name="connsiteY2" fmla="*/ 6682193 h 6682193"/>
              <a:gd name="connsiteX3" fmla="*/ 0 w 6370834"/>
              <a:gd name="connsiteY3" fmla="*/ 4127680 h 6682193"/>
              <a:gd name="connsiteX4" fmla="*/ 1306286 w 6370834"/>
              <a:gd name="connsiteY4" fmla="*/ 29028 h 6682193"/>
              <a:gd name="connsiteX0" fmla="*/ 1306286 w 6356320"/>
              <a:gd name="connsiteY0" fmla="*/ 29028 h 6043565"/>
              <a:gd name="connsiteX1" fmla="*/ 6356320 w 6356320"/>
              <a:gd name="connsiteY1" fmla="*/ 0 h 6043565"/>
              <a:gd name="connsiteX2" fmla="*/ 6356320 w 6356320"/>
              <a:gd name="connsiteY2" fmla="*/ 6043565 h 6043565"/>
              <a:gd name="connsiteX3" fmla="*/ 0 w 6356320"/>
              <a:gd name="connsiteY3" fmla="*/ 4127680 h 6043565"/>
              <a:gd name="connsiteX4" fmla="*/ 1306286 w 6356320"/>
              <a:gd name="connsiteY4" fmla="*/ 29028 h 604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6320" h="6043565">
                <a:moveTo>
                  <a:pt x="1306286" y="29028"/>
                </a:moveTo>
                <a:lnTo>
                  <a:pt x="6356320" y="0"/>
                </a:lnTo>
                <a:lnTo>
                  <a:pt x="6356320" y="6043565"/>
                </a:lnTo>
                <a:lnTo>
                  <a:pt x="0" y="4127680"/>
                </a:lnTo>
                <a:lnTo>
                  <a:pt x="1306286" y="29028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77"/>
          </a:p>
        </p:txBody>
      </p:sp>
      <p:sp>
        <p:nvSpPr>
          <p:cNvPr id="75796" name="Rectangle 19">
            <a:extLst>
              <a:ext uri="{FF2B5EF4-FFF2-40B4-BE49-F238E27FC236}">
                <a16:creationId xmlns:a16="http://schemas.microsoft.com/office/drawing/2014/main" id="{5E952267-B1B6-F178-E8B7-656BE4091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74" y="5335878"/>
            <a:ext cx="6483592" cy="38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177"/>
          </a:p>
        </p:txBody>
      </p:sp>
      <p:sp>
        <p:nvSpPr>
          <p:cNvPr id="75778" name="Rectangle 1">
            <a:extLst>
              <a:ext uri="{FF2B5EF4-FFF2-40B4-BE49-F238E27FC236}">
                <a16:creationId xmlns:a16="http://schemas.microsoft.com/office/drawing/2014/main" id="{F1B2D02E-9D36-B0AA-2824-8B6A9D610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197" y="5384665"/>
            <a:ext cx="6095573" cy="36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177"/>
          </a:p>
        </p:txBody>
      </p:sp>
      <p:sp>
        <p:nvSpPr>
          <p:cNvPr id="75783" name="Rectangle 6">
            <a:extLst>
              <a:ext uri="{FF2B5EF4-FFF2-40B4-BE49-F238E27FC236}">
                <a16:creationId xmlns:a16="http://schemas.microsoft.com/office/drawing/2014/main" id="{DC932B83-32C3-158D-139A-1246BF235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768" y="230411"/>
            <a:ext cx="11359354" cy="55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177"/>
          </a:p>
        </p:txBody>
      </p:sp>
      <p:sp>
        <p:nvSpPr>
          <p:cNvPr id="75784" name="Rectangle 7">
            <a:extLst>
              <a:ext uri="{FF2B5EF4-FFF2-40B4-BE49-F238E27FC236}">
                <a16:creationId xmlns:a16="http://schemas.microsoft.com/office/drawing/2014/main" id="{5F246EC3-2205-9824-F906-91FF6FCA0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743" y="230411"/>
            <a:ext cx="11206965" cy="55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177"/>
          </a:p>
        </p:txBody>
      </p:sp>
      <p:sp>
        <p:nvSpPr>
          <p:cNvPr id="75785" name="Rectangle 8">
            <a:extLst>
              <a:ext uri="{FF2B5EF4-FFF2-40B4-BE49-F238E27FC236}">
                <a16:creationId xmlns:a16="http://schemas.microsoft.com/office/drawing/2014/main" id="{E6332579-F1CC-F207-366E-C86E63D53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626" y="230411"/>
            <a:ext cx="11316496" cy="55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177"/>
          </a:p>
        </p:txBody>
      </p:sp>
      <p:sp>
        <p:nvSpPr>
          <p:cNvPr id="75786" name="Rectangle 9">
            <a:extLst>
              <a:ext uri="{FF2B5EF4-FFF2-40B4-BE49-F238E27FC236}">
                <a16:creationId xmlns:a16="http://schemas.microsoft.com/office/drawing/2014/main" id="{5FEF1B1E-D827-2434-EAE7-A5CF17070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640" y="131995"/>
            <a:ext cx="8551262" cy="65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177"/>
          </a:p>
        </p:txBody>
      </p:sp>
      <p:sp>
        <p:nvSpPr>
          <p:cNvPr id="75787" name="Rectangle 10">
            <a:extLst>
              <a:ext uri="{FF2B5EF4-FFF2-40B4-BE49-F238E27FC236}">
                <a16:creationId xmlns:a16="http://schemas.microsoft.com/office/drawing/2014/main" id="{1E5BD1F4-A46B-C4F1-3BB3-D28D82A36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640" y="131995"/>
            <a:ext cx="8551262" cy="65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177"/>
          </a:p>
        </p:txBody>
      </p:sp>
      <p:sp>
        <p:nvSpPr>
          <p:cNvPr id="75788" name="Rectangle 11">
            <a:extLst>
              <a:ext uri="{FF2B5EF4-FFF2-40B4-BE49-F238E27FC236}">
                <a16:creationId xmlns:a16="http://schemas.microsoft.com/office/drawing/2014/main" id="{740249FD-8C1F-A3E1-DEDA-853FE4735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640" y="131995"/>
            <a:ext cx="8551262" cy="65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177"/>
          </a:p>
        </p:txBody>
      </p:sp>
      <p:sp>
        <p:nvSpPr>
          <p:cNvPr id="75790" name="Rectangle 13">
            <a:extLst>
              <a:ext uri="{FF2B5EF4-FFF2-40B4-BE49-F238E27FC236}">
                <a16:creationId xmlns:a16="http://schemas.microsoft.com/office/drawing/2014/main" id="{7CFFBBAB-CD23-622C-A12B-064464ABF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823" y="131995"/>
            <a:ext cx="10068806" cy="74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177"/>
          </a:p>
        </p:txBody>
      </p:sp>
      <p:sp>
        <p:nvSpPr>
          <p:cNvPr id="75792" name="Rectangle 15">
            <a:extLst>
              <a:ext uri="{FF2B5EF4-FFF2-40B4-BE49-F238E27FC236}">
                <a16:creationId xmlns:a16="http://schemas.microsoft.com/office/drawing/2014/main" id="{3F54245B-A7A5-7294-0130-DEE25F066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85" y="5384665"/>
            <a:ext cx="6095573" cy="36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177"/>
          </a:p>
        </p:txBody>
      </p:sp>
      <p:sp>
        <p:nvSpPr>
          <p:cNvPr id="75794" name="Rectangle 17">
            <a:extLst>
              <a:ext uri="{FF2B5EF4-FFF2-40B4-BE49-F238E27FC236}">
                <a16:creationId xmlns:a16="http://schemas.microsoft.com/office/drawing/2014/main" id="{DFFB7694-58CC-97A2-5F96-5471CFC8A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85" y="5384665"/>
            <a:ext cx="6095573" cy="36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2177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81BD46-50C4-427F-92DB-24725E7903D8}"/>
              </a:ext>
            </a:extLst>
          </p:cNvPr>
          <p:cNvSpPr/>
          <p:nvPr/>
        </p:nvSpPr>
        <p:spPr>
          <a:xfrm>
            <a:off x="214" y="5309616"/>
            <a:ext cx="6527557" cy="116867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77"/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6BAF3B3C-6815-11DA-2219-257FECDEB1D7}"/>
              </a:ext>
            </a:extLst>
          </p:cNvPr>
          <p:cNvSpPr txBox="1">
            <a:spLocks/>
          </p:cNvSpPr>
          <p:nvPr/>
        </p:nvSpPr>
        <p:spPr>
          <a:xfrm>
            <a:off x="252907" y="5491001"/>
            <a:ext cx="6095573" cy="52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normAutofit fontScale="70000" lnSpcReduction="20000"/>
          </a:bodyPr>
          <a:lstStyle>
            <a:defPPr>
              <a:defRPr lang="ru-RU"/>
            </a:defPPr>
            <a:lvl1pPr defTabSz="967710">
              <a:lnSpc>
                <a:spcPct val="90000"/>
              </a:lnSpc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ООО «Юг Проект Кубань (</a:t>
            </a:r>
            <a:r>
              <a:rPr lang="ru-RU" alt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ЮгСтройИнвест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CE1D9-9147-5B58-FD75-FB9E13107E50}"/>
              </a:ext>
            </a:extLst>
          </p:cNvPr>
          <p:cNvSpPr txBox="1"/>
          <p:nvPr/>
        </p:nvSpPr>
        <p:spPr>
          <a:xfrm>
            <a:off x="214808" y="6012018"/>
            <a:ext cx="6095787" cy="313921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детской дошкольной организации в </a:t>
            </a:r>
            <a:r>
              <a:rPr lang="ru-RU" dirty="0" err="1"/>
              <a:t>г.Краснодаре</a:t>
            </a:r>
            <a:endParaRPr lang="ru-RU" dirty="0"/>
          </a:p>
        </p:txBody>
      </p:sp>
      <p:pic>
        <p:nvPicPr>
          <p:cNvPr id="7" name="Рисунок 11">
            <a:extLst>
              <a:ext uri="{FF2B5EF4-FFF2-40B4-BE49-F238E27FC236}">
                <a16:creationId xmlns:a16="http://schemas.microsoft.com/office/drawing/2014/main" id="{14272BCC-B8B7-3166-1151-A34C214E1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397" y="3100411"/>
            <a:ext cx="529505" cy="65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1320E7-AB32-591B-1319-1C23C19385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2109" y="342669"/>
            <a:ext cx="3343087" cy="27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4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8A2E18-B1AF-2340-F0F6-D67929BA567D}"/>
              </a:ext>
            </a:extLst>
          </p:cNvPr>
          <p:cNvSpPr/>
          <p:nvPr/>
        </p:nvSpPr>
        <p:spPr bwMode="auto">
          <a:xfrm>
            <a:off x="427" y="121"/>
            <a:ext cx="348036" cy="68577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0585" tIns="55292" rIns="110585" bIns="55292" numCol="1" rtlCol="0" anchor="t" anchorCtr="0" compatLnSpc="1">
            <a:prstTxWarp prst="textNoShape">
              <a:avLst/>
            </a:prstTxWarp>
          </a:bodyPr>
          <a:lstStyle/>
          <a:p>
            <a:pPr defTabSz="54330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ru-RU" sz="2177">
              <a:solidFill>
                <a:srgbClr val="FFFFFF"/>
              </a:solidFill>
              <a:latin typeface="Arial" panose="020B0604020202020204" pitchFamily="34" charset="0"/>
              <a:cs typeface="Arial Unicode M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8D52BC-922C-6D10-2B27-362CB6F85F61}"/>
              </a:ext>
            </a:extLst>
          </p:cNvPr>
          <p:cNvSpPr txBox="1"/>
          <p:nvPr/>
        </p:nvSpPr>
        <p:spPr>
          <a:xfrm>
            <a:off x="407767" y="-21761"/>
            <a:ext cx="9084505" cy="4387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3" tIns="54421" rIns="108843" bIns="54421">
            <a:noAutofit/>
          </a:bodyPr>
          <a:lstStyle>
            <a:defPPr>
              <a:defRPr lang="ru-RU"/>
            </a:defPPr>
            <a:lvl1pPr defTabSz="110587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3144" b="1" strike="noStrike" spc="-1">
                <a:solidFill>
                  <a:srgbClr val="262626"/>
                </a:solidFill>
                <a:latin typeface="Roboto Black"/>
                <a:ea typeface="Roboto Black"/>
                <a:cs typeface="Arial Unicode MS"/>
              </a:defRPr>
            </a:lvl1pPr>
            <a:lvl2pPr marL="4572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3143" dirty="0"/>
              <a:t>Опыт пользователей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0C18D42-377F-6F86-FED3-32AC02C85730}"/>
              </a:ext>
            </a:extLst>
          </p:cNvPr>
          <p:cNvGrpSpPr/>
          <p:nvPr/>
        </p:nvGrpSpPr>
        <p:grpSpPr>
          <a:xfrm>
            <a:off x="770794" y="1547148"/>
            <a:ext cx="4594030" cy="3119772"/>
            <a:chOff x="18453051" y="2335008"/>
            <a:chExt cx="10190899" cy="6837848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A98C4DD-B55C-85E6-CAE7-874F40FD37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0" t="2659" r="-538" b="18640"/>
            <a:stretch/>
          </p:blipFill>
          <p:spPr bwMode="auto">
            <a:xfrm>
              <a:off x="18617148" y="2335008"/>
              <a:ext cx="9681023" cy="5432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10">
              <a:extLst>
                <a:ext uri="{FF2B5EF4-FFF2-40B4-BE49-F238E27FC236}">
                  <a16:creationId xmlns:a16="http://schemas.microsoft.com/office/drawing/2014/main" id="{B220C247-F6CF-9190-34CD-8F4CBE7754E8}"/>
                </a:ext>
              </a:extLst>
            </p:cNvPr>
            <p:cNvSpPr/>
            <p:nvPr/>
          </p:nvSpPr>
          <p:spPr>
            <a:xfrm>
              <a:off x="23539944" y="2489211"/>
              <a:ext cx="4583128" cy="4051999"/>
            </a:xfrm>
            <a:custGeom>
              <a:avLst/>
              <a:gdLst>
                <a:gd name="connsiteX0" fmla="*/ 0 w 6153120"/>
                <a:gd name="connsiteY0" fmla="*/ 0 h 5361393"/>
                <a:gd name="connsiteX1" fmla="*/ 6153120 w 6153120"/>
                <a:gd name="connsiteY1" fmla="*/ 0 h 5361393"/>
                <a:gd name="connsiteX2" fmla="*/ 6153120 w 6153120"/>
                <a:gd name="connsiteY2" fmla="*/ 5361393 h 5361393"/>
                <a:gd name="connsiteX3" fmla="*/ 0 w 6153120"/>
                <a:gd name="connsiteY3" fmla="*/ 5361393 h 5361393"/>
                <a:gd name="connsiteX4" fmla="*/ 0 w 6153120"/>
                <a:gd name="connsiteY4" fmla="*/ 0 h 5361393"/>
                <a:gd name="connsiteX0" fmla="*/ 725714 w 6878834"/>
                <a:gd name="connsiteY0" fmla="*/ 0 h 5535565"/>
                <a:gd name="connsiteX1" fmla="*/ 6878834 w 6878834"/>
                <a:gd name="connsiteY1" fmla="*/ 0 h 5535565"/>
                <a:gd name="connsiteX2" fmla="*/ 6878834 w 6878834"/>
                <a:gd name="connsiteY2" fmla="*/ 5361393 h 5535565"/>
                <a:gd name="connsiteX3" fmla="*/ 0 w 6878834"/>
                <a:gd name="connsiteY3" fmla="*/ 5535565 h 5535565"/>
                <a:gd name="connsiteX4" fmla="*/ 725714 w 6878834"/>
                <a:gd name="connsiteY4" fmla="*/ 0 h 5535565"/>
                <a:gd name="connsiteX0" fmla="*/ 1828800 w 6878834"/>
                <a:gd name="connsiteY0" fmla="*/ 29028 h 5535565"/>
                <a:gd name="connsiteX1" fmla="*/ 6878834 w 6878834"/>
                <a:gd name="connsiteY1" fmla="*/ 0 h 5535565"/>
                <a:gd name="connsiteX2" fmla="*/ 6878834 w 6878834"/>
                <a:gd name="connsiteY2" fmla="*/ 5361393 h 5535565"/>
                <a:gd name="connsiteX3" fmla="*/ 0 w 6878834"/>
                <a:gd name="connsiteY3" fmla="*/ 5535565 h 5535565"/>
                <a:gd name="connsiteX4" fmla="*/ 1828800 w 6878834"/>
                <a:gd name="connsiteY4" fmla="*/ 29028 h 5535565"/>
                <a:gd name="connsiteX0" fmla="*/ 1828800 w 6893348"/>
                <a:gd name="connsiteY0" fmla="*/ 29028 h 6682193"/>
                <a:gd name="connsiteX1" fmla="*/ 6878834 w 6893348"/>
                <a:gd name="connsiteY1" fmla="*/ 0 h 6682193"/>
                <a:gd name="connsiteX2" fmla="*/ 6893348 w 6893348"/>
                <a:gd name="connsiteY2" fmla="*/ 6682193 h 6682193"/>
                <a:gd name="connsiteX3" fmla="*/ 0 w 6893348"/>
                <a:gd name="connsiteY3" fmla="*/ 5535565 h 6682193"/>
                <a:gd name="connsiteX4" fmla="*/ 1828800 w 6893348"/>
                <a:gd name="connsiteY4" fmla="*/ 29028 h 6682193"/>
                <a:gd name="connsiteX0" fmla="*/ 1306286 w 6370834"/>
                <a:gd name="connsiteY0" fmla="*/ 29028 h 6682193"/>
                <a:gd name="connsiteX1" fmla="*/ 6356320 w 6370834"/>
                <a:gd name="connsiteY1" fmla="*/ 0 h 6682193"/>
                <a:gd name="connsiteX2" fmla="*/ 6370834 w 6370834"/>
                <a:gd name="connsiteY2" fmla="*/ 6682193 h 6682193"/>
                <a:gd name="connsiteX3" fmla="*/ 0 w 6370834"/>
                <a:gd name="connsiteY3" fmla="*/ 4127680 h 6682193"/>
                <a:gd name="connsiteX4" fmla="*/ 1306286 w 6370834"/>
                <a:gd name="connsiteY4" fmla="*/ 29028 h 6682193"/>
                <a:gd name="connsiteX0" fmla="*/ 1306286 w 6356320"/>
                <a:gd name="connsiteY0" fmla="*/ 29028 h 6043565"/>
                <a:gd name="connsiteX1" fmla="*/ 6356320 w 6356320"/>
                <a:gd name="connsiteY1" fmla="*/ 0 h 6043565"/>
                <a:gd name="connsiteX2" fmla="*/ 6356320 w 6356320"/>
                <a:gd name="connsiteY2" fmla="*/ 6043565 h 6043565"/>
                <a:gd name="connsiteX3" fmla="*/ 0 w 6356320"/>
                <a:gd name="connsiteY3" fmla="*/ 4127680 h 6043565"/>
                <a:gd name="connsiteX4" fmla="*/ 1306286 w 6356320"/>
                <a:gd name="connsiteY4" fmla="*/ 29028 h 604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6320" h="6043565">
                  <a:moveTo>
                    <a:pt x="1306286" y="29028"/>
                  </a:moveTo>
                  <a:lnTo>
                    <a:pt x="6356320" y="0"/>
                  </a:lnTo>
                  <a:lnTo>
                    <a:pt x="6356320" y="6043565"/>
                  </a:lnTo>
                  <a:lnTo>
                    <a:pt x="0" y="4127680"/>
                  </a:lnTo>
                  <a:lnTo>
                    <a:pt x="1306286" y="29028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05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77B237A-120F-93A7-DCAA-5626633EFF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59372" y="2595254"/>
              <a:ext cx="752517" cy="933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AD09A69-3143-5A13-B611-7F255F56D16F}"/>
                </a:ext>
              </a:extLst>
            </p:cNvPr>
            <p:cNvSpPr/>
            <p:nvPr/>
          </p:nvSpPr>
          <p:spPr>
            <a:xfrm>
              <a:off x="18453051" y="6984665"/>
              <a:ext cx="4383091" cy="1820799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05"/>
            </a:p>
          </p:txBody>
        </p:sp>
        <p:sp>
          <p:nvSpPr>
            <p:cNvPr id="14" name="Текст 5">
              <a:extLst>
                <a:ext uri="{FF2B5EF4-FFF2-40B4-BE49-F238E27FC236}">
                  <a16:creationId xmlns:a16="http://schemas.microsoft.com/office/drawing/2014/main" id="{650505AA-A481-83EE-351D-1D8960B110FE}"/>
                </a:ext>
              </a:extLst>
            </p:cNvPr>
            <p:cNvSpPr txBox="1">
              <a:spLocks/>
            </p:cNvSpPr>
            <p:nvPr/>
          </p:nvSpPr>
          <p:spPr>
            <a:xfrm>
              <a:off x="18558336" y="7756342"/>
              <a:ext cx="10085614" cy="141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GB"/>
              </a:defPPr>
              <a:lvl1pPr>
                <a:spcBef>
                  <a:spcPts val="875"/>
                </a:spcBef>
                <a:buClrTx/>
                <a:buNone/>
                <a:defRPr sz="1400">
                  <a:solidFill>
                    <a:schemeClr val="tx1"/>
                  </a:solidFill>
                  <a:latin typeface="+mj-lt"/>
                </a:defRPr>
              </a:lvl1pPr>
              <a:lvl2pPr marL="6858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700">
                  <a:latin typeface="Futura PT Demi" pitchFamily="34" charset="0"/>
                </a:defRPr>
              </a:lvl2pPr>
              <a:lvl3pPr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latin typeface="Futura PT Demi" pitchFamily="34" charset="0"/>
                </a:defRPr>
              </a:lvl3pPr>
              <a:lvl4pPr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latin typeface="Futura PT Demi" pitchFamily="34" charset="0"/>
                </a:defRPr>
              </a:lvl4pPr>
              <a:lvl5pPr>
                <a:spcBef>
                  <a:spcPct val="20000"/>
                </a:spcBef>
                <a:buClr>
                  <a:srgbClr val="CC0000"/>
                </a:buClr>
                <a:buChar char="•"/>
                <a:defRPr sz="1300"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300"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300"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300"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300">
                  <a:latin typeface="Futura PT Demi" pitchFamily="34" charset="0"/>
                </a:defRPr>
              </a:lvl9pPr>
            </a:lstStyle>
            <a:p>
              <a:r>
                <a:rPr lang="ru-RU" sz="1693" dirty="0"/>
                <a:t>Проект многоэтажного жилого 4-х секционного дома ЖК «Москва», Белгородская область</a:t>
              </a:r>
            </a:p>
          </p:txBody>
        </p:sp>
        <p:sp>
          <p:nvSpPr>
            <p:cNvPr id="15" name="Заголовок 3">
              <a:extLst>
                <a:ext uri="{FF2B5EF4-FFF2-40B4-BE49-F238E27FC236}">
                  <a16:creationId xmlns:a16="http://schemas.microsoft.com/office/drawing/2014/main" id="{44F1A0DF-2BA7-9956-77F1-161D2E2C3AA6}"/>
                </a:ext>
              </a:extLst>
            </p:cNvPr>
            <p:cNvSpPr txBox="1">
              <a:spLocks/>
            </p:cNvSpPr>
            <p:nvPr/>
          </p:nvSpPr>
          <p:spPr>
            <a:xfrm>
              <a:off x="18540600" y="7024564"/>
              <a:ext cx="4383091" cy="648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normAutofit fontScale="52500" lnSpcReduction="20000"/>
            </a:bodyPr>
            <a:lstStyle>
              <a:lvl1pPr defTabSz="967710">
                <a:lnSpc>
                  <a:spcPct val="90000"/>
                </a:lnSpc>
                <a:defRPr sz="2646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>
                <a:lnSpc>
                  <a:spcPct val="93000"/>
                </a:lnSpc>
                <a:defRPr sz="4800" b="1">
                  <a:solidFill>
                    <a:srgbClr val="B84700"/>
                  </a:solidFill>
                </a:defRPr>
              </a:lvl2pPr>
              <a:lvl3pPr>
                <a:lnSpc>
                  <a:spcPct val="93000"/>
                </a:lnSpc>
                <a:defRPr sz="4800" b="1">
                  <a:solidFill>
                    <a:srgbClr val="B84700"/>
                  </a:solidFill>
                </a:defRPr>
              </a:lvl3pPr>
              <a:lvl4pPr>
                <a:lnSpc>
                  <a:spcPct val="93000"/>
                </a:lnSpc>
                <a:defRPr sz="4800" b="1">
                  <a:solidFill>
                    <a:srgbClr val="B84700"/>
                  </a:solidFill>
                </a:defRPr>
              </a:lvl4pPr>
              <a:lvl5pPr>
                <a:lnSpc>
                  <a:spcPct val="93000"/>
                </a:lnSpc>
                <a:defRPr sz="4800" b="1">
                  <a:solidFill>
                    <a:srgbClr val="B84700"/>
                  </a:solidFill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800" b="1">
                  <a:solidFill>
                    <a:srgbClr val="B84700"/>
                  </a:solidFill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800" b="1">
                  <a:solidFill>
                    <a:srgbClr val="B84700"/>
                  </a:solidFill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800" b="1">
                  <a:solidFill>
                    <a:srgbClr val="B84700"/>
                  </a:solidFill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4800" b="1">
                  <a:solidFill>
                    <a:srgbClr val="B84700"/>
                  </a:solidFill>
                </a:defRPr>
              </a:lvl9pPr>
            </a:lstStyle>
            <a:p>
              <a:r>
                <a:rPr lang="ru-RU" sz="3200" dirty="0"/>
                <a:t> ТРАНСЮЖСТРОЙ</a:t>
              </a: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3219E48-8B62-1F5F-DCF2-E5BDC3AAE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059617" y="2489210"/>
              <a:ext cx="4030151" cy="3187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DA861AAD-1AF5-8E92-1382-7FB523A190D9}"/>
              </a:ext>
            </a:extLst>
          </p:cNvPr>
          <p:cNvGrpSpPr/>
          <p:nvPr/>
        </p:nvGrpSpPr>
        <p:grpSpPr>
          <a:xfrm>
            <a:off x="6546321" y="3730474"/>
            <a:ext cx="5164039" cy="3617286"/>
            <a:chOff x="6867481" y="6165278"/>
            <a:chExt cx="11746847" cy="8414410"/>
          </a:xfrm>
        </p:grpSpPr>
        <p:pic>
          <p:nvPicPr>
            <p:cNvPr id="24" name="Рисунок 2">
              <a:extLst>
                <a:ext uri="{FF2B5EF4-FFF2-40B4-BE49-F238E27FC236}">
                  <a16:creationId xmlns:a16="http://schemas.microsoft.com/office/drawing/2014/main" id="{777DED52-1C99-855E-9782-E6B91DD3F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" r="2315" b="3314"/>
            <a:stretch>
              <a:fillRect/>
            </a:stretch>
          </p:blipFill>
          <p:spPr bwMode="auto">
            <a:xfrm>
              <a:off x="7208723" y="6165278"/>
              <a:ext cx="11405605" cy="6416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1DCE38CE-9777-7E52-209B-34FADD21D788}"/>
                </a:ext>
              </a:extLst>
            </p:cNvPr>
            <p:cNvSpPr/>
            <p:nvPr/>
          </p:nvSpPr>
          <p:spPr>
            <a:xfrm>
              <a:off x="13084874" y="11069236"/>
              <a:ext cx="4265279" cy="170844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540">
                <a:latin typeface="+mj-lt"/>
              </a:endParaRPr>
            </a:p>
          </p:txBody>
        </p:sp>
        <p:sp>
          <p:nvSpPr>
            <p:cNvPr id="26" name="Прямоугольник 10">
              <a:extLst>
                <a:ext uri="{FF2B5EF4-FFF2-40B4-BE49-F238E27FC236}">
                  <a16:creationId xmlns:a16="http://schemas.microsoft.com/office/drawing/2014/main" id="{A7B0669E-4ACF-09BF-09C8-7F745EAF9FA2}"/>
                </a:ext>
              </a:extLst>
            </p:cNvPr>
            <p:cNvSpPr/>
            <p:nvPr/>
          </p:nvSpPr>
          <p:spPr>
            <a:xfrm rot="10800000">
              <a:off x="7208724" y="8992646"/>
              <a:ext cx="6077519" cy="3910074"/>
            </a:xfrm>
            <a:custGeom>
              <a:avLst/>
              <a:gdLst>
                <a:gd name="connsiteX0" fmla="*/ 0 w 6153120"/>
                <a:gd name="connsiteY0" fmla="*/ 0 h 5361393"/>
                <a:gd name="connsiteX1" fmla="*/ 6153120 w 6153120"/>
                <a:gd name="connsiteY1" fmla="*/ 0 h 5361393"/>
                <a:gd name="connsiteX2" fmla="*/ 6153120 w 6153120"/>
                <a:gd name="connsiteY2" fmla="*/ 5361393 h 5361393"/>
                <a:gd name="connsiteX3" fmla="*/ 0 w 6153120"/>
                <a:gd name="connsiteY3" fmla="*/ 5361393 h 5361393"/>
                <a:gd name="connsiteX4" fmla="*/ 0 w 6153120"/>
                <a:gd name="connsiteY4" fmla="*/ 0 h 5361393"/>
                <a:gd name="connsiteX0" fmla="*/ 725714 w 6878834"/>
                <a:gd name="connsiteY0" fmla="*/ 0 h 5535565"/>
                <a:gd name="connsiteX1" fmla="*/ 6878834 w 6878834"/>
                <a:gd name="connsiteY1" fmla="*/ 0 h 5535565"/>
                <a:gd name="connsiteX2" fmla="*/ 6878834 w 6878834"/>
                <a:gd name="connsiteY2" fmla="*/ 5361393 h 5535565"/>
                <a:gd name="connsiteX3" fmla="*/ 0 w 6878834"/>
                <a:gd name="connsiteY3" fmla="*/ 5535565 h 5535565"/>
                <a:gd name="connsiteX4" fmla="*/ 725714 w 6878834"/>
                <a:gd name="connsiteY4" fmla="*/ 0 h 5535565"/>
                <a:gd name="connsiteX0" fmla="*/ 1828800 w 6878834"/>
                <a:gd name="connsiteY0" fmla="*/ 29028 h 5535565"/>
                <a:gd name="connsiteX1" fmla="*/ 6878834 w 6878834"/>
                <a:gd name="connsiteY1" fmla="*/ 0 h 5535565"/>
                <a:gd name="connsiteX2" fmla="*/ 6878834 w 6878834"/>
                <a:gd name="connsiteY2" fmla="*/ 5361393 h 5535565"/>
                <a:gd name="connsiteX3" fmla="*/ 0 w 6878834"/>
                <a:gd name="connsiteY3" fmla="*/ 5535565 h 5535565"/>
                <a:gd name="connsiteX4" fmla="*/ 1828800 w 6878834"/>
                <a:gd name="connsiteY4" fmla="*/ 29028 h 5535565"/>
                <a:gd name="connsiteX0" fmla="*/ 1828800 w 6893348"/>
                <a:gd name="connsiteY0" fmla="*/ 29028 h 6682193"/>
                <a:gd name="connsiteX1" fmla="*/ 6878834 w 6893348"/>
                <a:gd name="connsiteY1" fmla="*/ 0 h 6682193"/>
                <a:gd name="connsiteX2" fmla="*/ 6893348 w 6893348"/>
                <a:gd name="connsiteY2" fmla="*/ 6682193 h 6682193"/>
                <a:gd name="connsiteX3" fmla="*/ 0 w 6893348"/>
                <a:gd name="connsiteY3" fmla="*/ 5535565 h 6682193"/>
                <a:gd name="connsiteX4" fmla="*/ 1828800 w 6893348"/>
                <a:gd name="connsiteY4" fmla="*/ 29028 h 6682193"/>
                <a:gd name="connsiteX0" fmla="*/ 1306286 w 6370834"/>
                <a:gd name="connsiteY0" fmla="*/ 29028 h 6682193"/>
                <a:gd name="connsiteX1" fmla="*/ 6356320 w 6370834"/>
                <a:gd name="connsiteY1" fmla="*/ 0 h 6682193"/>
                <a:gd name="connsiteX2" fmla="*/ 6370834 w 6370834"/>
                <a:gd name="connsiteY2" fmla="*/ 6682193 h 6682193"/>
                <a:gd name="connsiteX3" fmla="*/ 0 w 6370834"/>
                <a:gd name="connsiteY3" fmla="*/ 4127680 h 6682193"/>
                <a:gd name="connsiteX4" fmla="*/ 1306286 w 6370834"/>
                <a:gd name="connsiteY4" fmla="*/ 29028 h 6682193"/>
                <a:gd name="connsiteX0" fmla="*/ 1306286 w 6356320"/>
                <a:gd name="connsiteY0" fmla="*/ 29028 h 6043565"/>
                <a:gd name="connsiteX1" fmla="*/ 6356320 w 6356320"/>
                <a:gd name="connsiteY1" fmla="*/ 0 h 6043565"/>
                <a:gd name="connsiteX2" fmla="*/ 6356320 w 6356320"/>
                <a:gd name="connsiteY2" fmla="*/ 6043565 h 6043565"/>
                <a:gd name="connsiteX3" fmla="*/ 0 w 6356320"/>
                <a:gd name="connsiteY3" fmla="*/ 4127680 h 6043565"/>
                <a:gd name="connsiteX4" fmla="*/ 1306286 w 6356320"/>
                <a:gd name="connsiteY4" fmla="*/ 29028 h 604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6320" h="6043565">
                  <a:moveTo>
                    <a:pt x="1306286" y="29028"/>
                  </a:moveTo>
                  <a:lnTo>
                    <a:pt x="6356320" y="0"/>
                  </a:lnTo>
                  <a:lnTo>
                    <a:pt x="6356320" y="6043565"/>
                  </a:lnTo>
                  <a:lnTo>
                    <a:pt x="0" y="4127680"/>
                  </a:lnTo>
                  <a:lnTo>
                    <a:pt x="1306286" y="29028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2540">
                <a:latin typeface="+mj-lt"/>
              </a:endParaRPr>
            </a:p>
          </p:txBody>
        </p:sp>
        <p:sp>
          <p:nvSpPr>
            <p:cNvPr id="27" name="Заголовок 3">
              <a:extLst>
                <a:ext uri="{FF2B5EF4-FFF2-40B4-BE49-F238E27FC236}">
                  <a16:creationId xmlns:a16="http://schemas.microsoft.com/office/drawing/2014/main" id="{F8D2689E-72A1-E0C3-4D52-1D1B5378F833}"/>
                </a:ext>
              </a:extLst>
            </p:cNvPr>
            <p:cNvSpPr txBox="1">
              <a:spLocks/>
            </p:cNvSpPr>
            <p:nvPr/>
          </p:nvSpPr>
          <p:spPr>
            <a:xfrm>
              <a:off x="13344155" y="11316818"/>
              <a:ext cx="4812464" cy="52221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 anchor="b">
              <a:noAutofit/>
            </a:bodyPr>
            <a:lstStyle>
              <a:defPPr>
                <a:defRPr lang="en-GB"/>
              </a:defPPr>
              <a:lvl1pPr defTabSz="967710">
                <a:lnSpc>
                  <a:spcPct val="90000"/>
                </a:lnSpc>
                <a:buNone/>
                <a:defRPr sz="2646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399" dirty="0"/>
                <a:t>ГЛОБОТЭК</a:t>
              </a:r>
            </a:p>
          </p:txBody>
        </p:sp>
        <p:sp>
          <p:nvSpPr>
            <p:cNvPr id="28" name="Текст 5">
              <a:extLst>
                <a:ext uri="{FF2B5EF4-FFF2-40B4-BE49-F238E27FC236}">
                  <a16:creationId xmlns:a16="http://schemas.microsoft.com/office/drawing/2014/main" id="{7EE905BA-00E8-3B97-FC9D-C6DAFEF22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72252" y="11976294"/>
              <a:ext cx="9077901" cy="2603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GB"/>
              </a:defPPr>
              <a:lvl1pPr>
                <a:spcBef>
                  <a:spcPts val="875"/>
                </a:spcBef>
                <a:buClrTx/>
                <a:buNone/>
                <a:defRPr sz="1400">
                  <a:solidFill>
                    <a:schemeClr val="tx1"/>
                  </a:solidFill>
                  <a:latin typeface="+mj-lt"/>
                </a:defRPr>
              </a:lvl1pPr>
              <a:lvl2pPr marL="685800" indent="-228600">
                <a:spcBef>
                  <a:spcPct val="20000"/>
                </a:spcBef>
                <a:buClr>
                  <a:srgbClr val="CC0000"/>
                </a:buClr>
                <a:buChar char="•"/>
                <a:defRPr sz="1700">
                  <a:latin typeface="Futura PT Demi" pitchFamily="34" charset="0"/>
                </a:defRPr>
              </a:lvl2pPr>
              <a:lvl3pPr>
                <a:spcBef>
                  <a:spcPct val="20000"/>
                </a:spcBef>
                <a:buClr>
                  <a:srgbClr val="CC0000"/>
                </a:buClr>
                <a:buChar char="•"/>
                <a:defRPr sz="1600">
                  <a:latin typeface="Futura PT Demi" pitchFamily="34" charset="0"/>
                </a:defRPr>
              </a:lvl3pPr>
              <a:lvl4pPr>
                <a:spcBef>
                  <a:spcPct val="20000"/>
                </a:spcBef>
                <a:buClr>
                  <a:srgbClr val="CC0000"/>
                </a:buClr>
                <a:buChar char="•"/>
                <a:defRPr sz="1400">
                  <a:latin typeface="Futura PT Demi" pitchFamily="34" charset="0"/>
                </a:defRPr>
              </a:lvl4pPr>
              <a:lvl5pPr>
                <a:spcBef>
                  <a:spcPct val="20000"/>
                </a:spcBef>
                <a:buClr>
                  <a:srgbClr val="CC0000"/>
                </a:buClr>
                <a:buChar char="•"/>
                <a:defRPr sz="1300"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300"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300"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300"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Char char="•"/>
                <a:defRPr sz="1300">
                  <a:latin typeface="Futura PT Demi" pitchFamily="34" charset="0"/>
                </a:defRPr>
              </a:lvl9pPr>
            </a:lstStyle>
            <a:p>
              <a:pPr algn="r"/>
              <a:r>
                <a:rPr lang="ru-RU" altLang="ru-RU" sz="1693" dirty="0"/>
                <a:t>Проект сооружения</a:t>
              </a:r>
              <a:r>
                <a:rPr lang="en-US" altLang="ru-RU" sz="1693" dirty="0"/>
                <a:t> </a:t>
              </a:r>
              <a:r>
                <a:rPr lang="ru-RU" altLang="ru-RU" sz="1693" dirty="0"/>
                <a:t>по</a:t>
              </a:r>
              <a:r>
                <a:rPr lang="en-US" altLang="ru-RU" sz="1693" dirty="0"/>
                <a:t> </a:t>
              </a:r>
              <a:r>
                <a:rPr lang="ru-RU" altLang="ru-RU" sz="1693" dirty="0"/>
                <a:t>производству</a:t>
              </a:r>
              <a:r>
                <a:rPr lang="en-US" altLang="ru-RU" sz="1693" dirty="0"/>
                <a:t> </a:t>
              </a:r>
              <a:r>
                <a:rPr lang="ru-RU" altLang="ru-RU" sz="1693" dirty="0"/>
                <a:t>химических</a:t>
              </a:r>
              <a:r>
                <a:rPr lang="en-US" altLang="ru-RU" sz="1693" dirty="0"/>
                <a:t> </a:t>
              </a:r>
              <a:r>
                <a:rPr lang="ru-RU" altLang="ru-RU" sz="1693" dirty="0"/>
                <a:t>реагентов</a:t>
              </a:r>
              <a:r>
                <a:rPr lang="en-US" altLang="ru-RU" sz="1693" dirty="0"/>
                <a:t> </a:t>
              </a:r>
              <a:r>
                <a:rPr lang="ru-RU" altLang="ru-RU" sz="1693" dirty="0"/>
                <a:t>в</a:t>
              </a:r>
              <a:r>
                <a:rPr lang="en-US" altLang="ru-RU" sz="1693" dirty="0"/>
                <a:t> </a:t>
              </a:r>
              <a:r>
                <a:rPr lang="ru-RU" altLang="ru-RU" sz="1693" dirty="0"/>
                <a:t>г</a:t>
              </a:r>
              <a:r>
                <a:rPr lang="en-US" altLang="ru-RU" sz="1693" dirty="0"/>
                <a:t>.</a:t>
              </a:r>
              <a:r>
                <a:rPr lang="ru-RU" altLang="ru-RU" sz="1693" dirty="0"/>
                <a:t> Тольятти</a:t>
              </a:r>
              <a:endParaRPr lang="en-US" altLang="ru-RU" sz="1693" dirty="0"/>
            </a:p>
          </p:txBody>
        </p:sp>
        <p:pic>
          <p:nvPicPr>
            <p:cNvPr id="29" name="Рисунок 11">
              <a:extLst>
                <a:ext uri="{FF2B5EF4-FFF2-40B4-BE49-F238E27FC236}">
                  <a16:creationId xmlns:a16="http://schemas.microsoft.com/office/drawing/2014/main" id="{FC8781B2-5285-EC6E-2508-1A636172AC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5918" y="8797159"/>
              <a:ext cx="1126334" cy="1397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Рисунок 9">
              <a:extLst>
                <a:ext uri="{FF2B5EF4-FFF2-40B4-BE49-F238E27FC236}">
                  <a16:creationId xmlns:a16="http://schemas.microsoft.com/office/drawing/2014/main" id="{D088A84B-516C-8E37-D711-C057C4B4F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32"/>
            <a:stretch>
              <a:fillRect/>
            </a:stretch>
          </p:blipFill>
          <p:spPr bwMode="auto">
            <a:xfrm>
              <a:off x="6867481" y="9204664"/>
              <a:ext cx="6760002" cy="318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3DDC364-C27A-36A0-7570-9370612D34E5}"/>
              </a:ext>
            </a:extLst>
          </p:cNvPr>
          <p:cNvGrpSpPr/>
          <p:nvPr/>
        </p:nvGrpSpPr>
        <p:grpSpPr>
          <a:xfrm>
            <a:off x="6629993" y="368860"/>
            <a:ext cx="5120240" cy="3259514"/>
            <a:chOff x="6739972" y="2190995"/>
            <a:chExt cx="11306441" cy="7380992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79D7E17-E9EA-2224-95BC-DD97659FA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39972" y="2208867"/>
              <a:ext cx="6956278" cy="4574362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58EEC66-14A0-BA35-CC78-F7CD4C757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729554" y="2190995"/>
              <a:ext cx="4259690" cy="5643946"/>
            </a:xfrm>
            <a:prstGeom prst="rect">
              <a:avLst/>
            </a:prstGeom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B331AF65-2F59-806F-4272-5EB7F3BFE6F5}"/>
                </a:ext>
              </a:extLst>
            </p:cNvPr>
            <p:cNvSpPr/>
            <p:nvPr/>
          </p:nvSpPr>
          <p:spPr>
            <a:xfrm>
              <a:off x="6912208" y="7128823"/>
              <a:ext cx="4326065" cy="1601556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905"/>
            </a:p>
          </p:txBody>
        </p:sp>
        <p:sp>
          <p:nvSpPr>
            <p:cNvPr id="34" name="Текст 5">
              <a:extLst>
                <a:ext uri="{FF2B5EF4-FFF2-40B4-BE49-F238E27FC236}">
                  <a16:creationId xmlns:a16="http://schemas.microsoft.com/office/drawing/2014/main" id="{5887C76F-B690-5B61-491E-F76EADB9109F}"/>
                </a:ext>
              </a:extLst>
            </p:cNvPr>
            <p:cNvSpPr txBox="1">
              <a:spLocks/>
            </p:cNvSpPr>
            <p:nvPr/>
          </p:nvSpPr>
          <p:spPr>
            <a:xfrm>
              <a:off x="6915938" y="8240811"/>
              <a:ext cx="5098761" cy="131032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600" dirty="0"/>
                <a:t>ТЦ Мурино, Ленинградская область</a:t>
              </a:r>
            </a:p>
          </p:txBody>
        </p:sp>
        <p:sp>
          <p:nvSpPr>
            <p:cNvPr id="35" name="Заголовок 3">
              <a:extLst>
                <a:ext uri="{FF2B5EF4-FFF2-40B4-BE49-F238E27FC236}">
                  <a16:creationId xmlns:a16="http://schemas.microsoft.com/office/drawing/2014/main" id="{3E05F8E9-0E9B-710F-C944-1AF6456F7F34}"/>
                </a:ext>
              </a:extLst>
            </p:cNvPr>
            <p:cNvSpPr txBox="1">
              <a:spLocks/>
            </p:cNvSpPr>
            <p:nvPr/>
          </p:nvSpPr>
          <p:spPr>
            <a:xfrm>
              <a:off x="6884835" y="7183393"/>
              <a:ext cx="5773844" cy="113382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399" b="1" dirty="0"/>
                <a:t>АЙ ПОСТАВКА</a:t>
              </a:r>
            </a:p>
          </p:txBody>
        </p:sp>
        <p:sp>
          <p:nvSpPr>
            <p:cNvPr id="36" name="Прямоугольник 10">
              <a:extLst>
                <a:ext uri="{FF2B5EF4-FFF2-40B4-BE49-F238E27FC236}">
                  <a16:creationId xmlns:a16="http://schemas.microsoft.com/office/drawing/2014/main" id="{59BBEBC3-2D79-1317-3BDA-231F999DB95D}"/>
                </a:ext>
              </a:extLst>
            </p:cNvPr>
            <p:cNvSpPr/>
            <p:nvPr/>
          </p:nvSpPr>
          <p:spPr>
            <a:xfrm flipV="1">
              <a:off x="11124752" y="5676920"/>
              <a:ext cx="6884891" cy="3536038"/>
            </a:xfrm>
            <a:custGeom>
              <a:avLst/>
              <a:gdLst>
                <a:gd name="connsiteX0" fmla="*/ 0 w 6153120"/>
                <a:gd name="connsiteY0" fmla="*/ 0 h 5361393"/>
                <a:gd name="connsiteX1" fmla="*/ 6153120 w 6153120"/>
                <a:gd name="connsiteY1" fmla="*/ 0 h 5361393"/>
                <a:gd name="connsiteX2" fmla="*/ 6153120 w 6153120"/>
                <a:gd name="connsiteY2" fmla="*/ 5361393 h 5361393"/>
                <a:gd name="connsiteX3" fmla="*/ 0 w 6153120"/>
                <a:gd name="connsiteY3" fmla="*/ 5361393 h 5361393"/>
                <a:gd name="connsiteX4" fmla="*/ 0 w 6153120"/>
                <a:gd name="connsiteY4" fmla="*/ 0 h 5361393"/>
                <a:gd name="connsiteX0" fmla="*/ 725714 w 6878834"/>
                <a:gd name="connsiteY0" fmla="*/ 0 h 5535565"/>
                <a:gd name="connsiteX1" fmla="*/ 6878834 w 6878834"/>
                <a:gd name="connsiteY1" fmla="*/ 0 h 5535565"/>
                <a:gd name="connsiteX2" fmla="*/ 6878834 w 6878834"/>
                <a:gd name="connsiteY2" fmla="*/ 5361393 h 5535565"/>
                <a:gd name="connsiteX3" fmla="*/ 0 w 6878834"/>
                <a:gd name="connsiteY3" fmla="*/ 5535565 h 5535565"/>
                <a:gd name="connsiteX4" fmla="*/ 725714 w 6878834"/>
                <a:gd name="connsiteY4" fmla="*/ 0 h 5535565"/>
                <a:gd name="connsiteX0" fmla="*/ 1828800 w 6878834"/>
                <a:gd name="connsiteY0" fmla="*/ 29028 h 5535565"/>
                <a:gd name="connsiteX1" fmla="*/ 6878834 w 6878834"/>
                <a:gd name="connsiteY1" fmla="*/ 0 h 5535565"/>
                <a:gd name="connsiteX2" fmla="*/ 6878834 w 6878834"/>
                <a:gd name="connsiteY2" fmla="*/ 5361393 h 5535565"/>
                <a:gd name="connsiteX3" fmla="*/ 0 w 6878834"/>
                <a:gd name="connsiteY3" fmla="*/ 5535565 h 5535565"/>
                <a:gd name="connsiteX4" fmla="*/ 1828800 w 6878834"/>
                <a:gd name="connsiteY4" fmla="*/ 29028 h 5535565"/>
                <a:gd name="connsiteX0" fmla="*/ 1828800 w 6893348"/>
                <a:gd name="connsiteY0" fmla="*/ 29028 h 6682193"/>
                <a:gd name="connsiteX1" fmla="*/ 6878834 w 6893348"/>
                <a:gd name="connsiteY1" fmla="*/ 0 h 6682193"/>
                <a:gd name="connsiteX2" fmla="*/ 6893348 w 6893348"/>
                <a:gd name="connsiteY2" fmla="*/ 6682193 h 6682193"/>
                <a:gd name="connsiteX3" fmla="*/ 0 w 6893348"/>
                <a:gd name="connsiteY3" fmla="*/ 5535565 h 6682193"/>
                <a:gd name="connsiteX4" fmla="*/ 1828800 w 6893348"/>
                <a:gd name="connsiteY4" fmla="*/ 29028 h 6682193"/>
                <a:gd name="connsiteX0" fmla="*/ 1306286 w 6370834"/>
                <a:gd name="connsiteY0" fmla="*/ 29028 h 6682193"/>
                <a:gd name="connsiteX1" fmla="*/ 6356320 w 6370834"/>
                <a:gd name="connsiteY1" fmla="*/ 0 h 6682193"/>
                <a:gd name="connsiteX2" fmla="*/ 6370834 w 6370834"/>
                <a:gd name="connsiteY2" fmla="*/ 6682193 h 6682193"/>
                <a:gd name="connsiteX3" fmla="*/ 0 w 6370834"/>
                <a:gd name="connsiteY3" fmla="*/ 4127680 h 6682193"/>
                <a:gd name="connsiteX4" fmla="*/ 1306286 w 6370834"/>
                <a:gd name="connsiteY4" fmla="*/ 29028 h 6682193"/>
                <a:gd name="connsiteX0" fmla="*/ 1306286 w 6356320"/>
                <a:gd name="connsiteY0" fmla="*/ 29028 h 6043565"/>
                <a:gd name="connsiteX1" fmla="*/ 6356320 w 6356320"/>
                <a:gd name="connsiteY1" fmla="*/ 0 h 6043565"/>
                <a:gd name="connsiteX2" fmla="*/ 6356320 w 6356320"/>
                <a:gd name="connsiteY2" fmla="*/ 6043565 h 6043565"/>
                <a:gd name="connsiteX3" fmla="*/ 0 w 6356320"/>
                <a:gd name="connsiteY3" fmla="*/ 4127680 h 6043565"/>
                <a:gd name="connsiteX4" fmla="*/ 1306286 w 6356320"/>
                <a:gd name="connsiteY4" fmla="*/ 29028 h 604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6320" h="6043565">
                  <a:moveTo>
                    <a:pt x="1306286" y="29028"/>
                  </a:moveTo>
                  <a:lnTo>
                    <a:pt x="6356320" y="0"/>
                  </a:lnTo>
                  <a:lnTo>
                    <a:pt x="6356320" y="6043565"/>
                  </a:lnTo>
                  <a:lnTo>
                    <a:pt x="0" y="4127680"/>
                  </a:lnTo>
                  <a:lnTo>
                    <a:pt x="1306286" y="29028"/>
                  </a:ln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77"/>
            </a:p>
          </p:txBody>
        </p:sp>
        <p:pic>
          <p:nvPicPr>
            <p:cNvPr id="37" name="Рисунок 11">
              <a:extLst>
                <a:ext uri="{FF2B5EF4-FFF2-40B4-BE49-F238E27FC236}">
                  <a16:creationId xmlns:a16="http://schemas.microsoft.com/office/drawing/2014/main" id="{6E537895-30BE-907E-F062-B861E6FB7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65678" y="6472628"/>
              <a:ext cx="1092689" cy="1356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BEABE38-E45A-7094-E57C-E91C1FA8B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1416" y="7210903"/>
              <a:ext cx="6544997" cy="23610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02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0"/>
    </mc:Choice>
    <mc:Fallback xmlns="">
      <p:transition advClick="0" advTm="12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Рисунок 8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-4680" y="-2520"/>
            <a:ext cx="12195000" cy="6859080"/>
          </a:xfrm>
          <a:prstGeom prst="rect">
            <a:avLst/>
          </a:prstGeom>
          <a:ln>
            <a:noFill/>
          </a:ln>
        </p:spPr>
      </p:pic>
      <p:sp>
        <p:nvSpPr>
          <p:cNvPr id="727" name="CustomShape 1"/>
          <p:cNvSpPr/>
          <p:nvPr/>
        </p:nvSpPr>
        <p:spPr>
          <a:xfrm>
            <a:off x="0" y="154080"/>
            <a:ext cx="4718160" cy="19252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728" name="CustomShape 2"/>
          <p:cNvSpPr/>
          <p:nvPr/>
        </p:nvSpPr>
        <p:spPr>
          <a:xfrm>
            <a:off x="9091440" y="139680"/>
            <a:ext cx="2968560" cy="5006880"/>
          </a:xfrm>
          <a:custGeom>
            <a:avLst/>
            <a:gdLst/>
            <a:ahLst/>
            <a:cxnLst/>
            <a:rect l="l" t="t" r="r" b="b"/>
            <a:pathLst>
              <a:path w="3471681" h="5782308">
                <a:moveTo>
                  <a:pt x="0" y="0"/>
                </a:moveTo>
                <a:lnTo>
                  <a:pt x="3471513" y="14514"/>
                </a:lnTo>
                <a:lnTo>
                  <a:pt x="3471681" y="5782308"/>
                </a:lnTo>
                <a:lnTo>
                  <a:pt x="77455" y="488242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729" name="CustomShape 3"/>
          <p:cNvSpPr/>
          <p:nvPr/>
        </p:nvSpPr>
        <p:spPr>
          <a:xfrm>
            <a:off x="213480" y="-321840"/>
            <a:ext cx="3930840" cy="111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АО «</a:t>
            </a:r>
            <a:r>
              <a:rPr lang="ru-RU" sz="3200" b="0" strike="noStrike" spc="-1" dirty="0" err="1">
                <a:solidFill>
                  <a:srgbClr val="000000"/>
                </a:solidFill>
                <a:latin typeface="Calibri Light"/>
                <a:ea typeface="DejaVu Sans"/>
              </a:rPr>
              <a:t>ПензТИСИЗ</a:t>
            </a:r>
            <a:r>
              <a:rPr lang="ru-RU" sz="3200" b="0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»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730" name="CustomShape 4"/>
          <p:cNvSpPr/>
          <p:nvPr/>
        </p:nvSpPr>
        <p:spPr>
          <a:xfrm>
            <a:off x="213480" y="790200"/>
            <a:ext cx="3930840" cy="111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9500"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Проект многоквартирного жилого дома со встроенно-пристроенными нежилыми помещениями и подземным паркингом в г. Пензе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1600" b="0" u="sng" strike="noStrike" spc="-1" dirty="0">
                <a:solidFill>
                  <a:srgbClr val="000000"/>
                </a:solidFill>
                <a:uFillTx/>
                <a:latin typeface="Calibri"/>
                <a:ea typeface="DejaVu Sans"/>
              </a:rPr>
              <a:t>Куратор: АСКОН-Пенза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731" name="Рисунок 9"/>
          <p:cNvPicPr/>
          <p:nvPr/>
        </p:nvPicPr>
        <p:blipFill>
          <a:blip r:embed="rId4"/>
          <a:stretch/>
        </p:blipFill>
        <p:spPr>
          <a:xfrm>
            <a:off x="9468000" y="154080"/>
            <a:ext cx="2700000" cy="4090680"/>
          </a:xfrm>
          <a:prstGeom prst="rect">
            <a:avLst/>
          </a:prstGeom>
          <a:ln>
            <a:noFill/>
          </a:ln>
        </p:spPr>
      </p:pic>
      <p:pic>
        <p:nvPicPr>
          <p:cNvPr id="732" name="Рисунок 11"/>
          <p:cNvPicPr/>
          <p:nvPr/>
        </p:nvPicPr>
        <p:blipFill>
          <a:blip r:embed="rId5"/>
          <a:stretch/>
        </p:blipFill>
        <p:spPr>
          <a:xfrm>
            <a:off x="11308680" y="4017240"/>
            <a:ext cx="750960" cy="93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CustomShape 1"/>
          <p:cNvSpPr/>
          <p:nvPr/>
        </p:nvSpPr>
        <p:spPr>
          <a:xfrm>
            <a:off x="5660640" y="154080"/>
            <a:ext cx="6354720" cy="5906520"/>
          </a:xfrm>
          <a:custGeom>
            <a:avLst/>
            <a:gdLst/>
            <a:ahLst/>
            <a:cxnLst/>
            <a:rect l="l" t="t" r="r" b="b"/>
            <a:pathLst>
              <a:path w="6356320" h="6043565">
                <a:moveTo>
                  <a:pt x="1306286" y="29028"/>
                </a:moveTo>
                <a:lnTo>
                  <a:pt x="6356320" y="0"/>
                </a:lnTo>
                <a:lnTo>
                  <a:pt x="6356320" y="6043565"/>
                </a:lnTo>
                <a:lnTo>
                  <a:pt x="0" y="4127680"/>
                </a:lnTo>
                <a:lnTo>
                  <a:pt x="1306286" y="29028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734" name="CustomShape 2"/>
          <p:cNvSpPr/>
          <p:nvPr/>
        </p:nvSpPr>
        <p:spPr>
          <a:xfrm>
            <a:off x="0" y="253080"/>
            <a:ext cx="5091840" cy="1598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735" name="CustomShape 3"/>
          <p:cNvSpPr/>
          <p:nvPr/>
        </p:nvSpPr>
        <p:spPr>
          <a:xfrm>
            <a:off x="248760" y="-691560"/>
            <a:ext cx="3930840" cy="15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АО «ПензТИСИЗ»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736" name="CustomShape 4"/>
          <p:cNvSpPr/>
          <p:nvPr/>
        </p:nvSpPr>
        <p:spPr>
          <a:xfrm>
            <a:off x="248760" y="908640"/>
            <a:ext cx="4491000" cy="9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Проект среднеэтажного многоквартирного жилого дома в г. Пензе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ru-RU" sz="1600" b="0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Куратор: АСКОН-Пенза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737" name="Рисунок 15"/>
          <p:cNvPicPr/>
          <p:nvPr/>
        </p:nvPicPr>
        <p:blipFill>
          <a:blip r:embed="rId2"/>
          <a:stretch/>
        </p:blipFill>
        <p:spPr>
          <a:xfrm>
            <a:off x="6819840" y="0"/>
            <a:ext cx="4989600" cy="5121000"/>
          </a:xfrm>
          <a:prstGeom prst="rect">
            <a:avLst/>
          </a:prstGeom>
          <a:ln>
            <a:noFill/>
          </a:ln>
        </p:spPr>
      </p:pic>
      <p:pic>
        <p:nvPicPr>
          <p:cNvPr id="738" name="Рисунок 16"/>
          <p:cNvPicPr/>
          <p:nvPr/>
        </p:nvPicPr>
        <p:blipFill>
          <a:blip r:embed="rId3"/>
          <a:stretch/>
        </p:blipFill>
        <p:spPr>
          <a:xfrm>
            <a:off x="248760" y="1726560"/>
            <a:ext cx="5483880" cy="5155920"/>
          </a:xfrm>
          <a:prstGeom prst="rect">
            <a:avLst/>
          </a:prstGeom>
          <a:ln>
            <a:noFill/>
          </a:ln>
        </p:spPr>
      </p:pic>
      <p:pic>
        <p:nvPicPr>
          <p:cNvPr id="739" name="Рисунок 11"/>
          <p:cNvPicPr/>
          <p:nvPr/>
        </p:nvPicPr>
        <p:blipFill>
          <a:blip r:embed="rId4"/>
          <a:stretch/>
        </p:blipFill>
        <p:spPr>
          <a:xfrm>
            <a:off x="11145600" y="4809600"/>
            <a:ext cx="750960" cy="93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CustomShape 1"/>
          <p:cNvSpPr/>
          <p:nvPr/>
        </p:nvSpPr>
        <p:spPr>
          <a:xfrm>
            <a:off x="744360" y="412718"/>
            <a:ext cx="3873089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Raleway"/>
                <a:ea typeface="DejaVu Sans"/>
              </a:rPr>
              <a:t>ТИМ на пороге. И что делать: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747" name="CustomShape 2"/>
          <p:cNvSpPr/>
          <p:nvPr/>
        </p:nvSpPr>
        <p:spPr>
          <a:xfrm>
            <a:off x="540000" y="2520000"/>
            <a:ext cx="10618560" cy="408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Охват всего жизненного цикла здания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Организация процессов взаимодействия между участниками инвестиционно-строительного процесса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Передача информации от этапа к этапу без потери данных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Управление жизненным циклом здания с помощью информационной модели</a:t>
            </a:r>
          </a:p>
          <a:p>
            <a:pPr marL="342720" indent="-341640">
              <a:spcBef>
                <a:spcPts val="6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Calibri"/>
                <a:ea typeface="Microsoft YaHei"/>
              </a:rPr>
              <a:t>Возможность отслеживания и демонстрации динамики хода работ по проекту</a:t>
            </a:r>
          </a:p>
        </p:txBody>
      </p:sp>
      <p:sp>
        <p:nvSpPr>
          <p:cNvPr id="749" name="Line 3"/>
          <p:cNvSpPr/>
          <p:nvPr/>
        </p:nvSpPr>
        <p:spPr>
          <a:xfrm flipV="1">
            <a:off x="0" y="108324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750" name="Рисунок 1"/>
          <p:cNvPicPr/>
          <p:nvPr/>
        </p:nvPicPr>
        <p:blipFill>
          <a:blip r:embed="rId2"/>
          <a:stretch/>
        </p:blipFill>
        <p:spPr>
          <a:xfrm>
            <a:off x="9235080" y="20124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CustomShape 1"/>
          <p:cNvSpPr/>
          <p:nvPr/>
        </p:nvSpPr>
        <p:spPr>
          <a:xfrm>
            <a:off x="3933720" y="5022720"/>
            <a:ext cx="512244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latin typeface="Raleway"/>
                <a:ea typeface="DejaVu Sans"/>
              </a:rPr>
              <a:t>СПАСИБО ЗА ВНИМАНИЕ!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753" name="Рисунок 773"/>
          <p:cNvPicPr/>
          <p:nvPr/>
        </p:nvPicPr>
        <p:blipFill>
          <a:blip r:embed="rId2"/>
          <a:stretch/>
        </p:blipFill>
        <p:spPr>
          <a:xfrm>
            <a:off x="2268720" y="3024000"/>
            <a:ext cx="3418560" cy="948960"/>
          </a:xfrm>
          <a:prstGeom prst="rect">
            <a:avLst/>
          </a:prstGeom>
          <a:ln>
            <a:noFill/>
          </a:ln>
        </p:spPr>
      </p:pic>
      <p:pic>
        <p:nvPicPr>
          <p:cNvPr id="754" name="Рисунок 1"/>
          <p:cNvPicPr/>
          <p:nvPr/>
        </p:nvPicPr>
        <p:blipFill>
          <a:blip r:embed="rId3"/>
          <a:stretch/>
        </p:blipFill>
        <p:spPr>
          <a:xfrm>
            <a:off x="6696000" y="3168000"/>
            <a:ext cx="2932560" cy="976680"/>
          </a:xfrm>
          <a:prstGeom prst="rect">
            <a:avLst/>
          </a:prstGeom>
          <a:ln>
            <a:noFill/>
          </a:ln>
        </p:spPr>
      </p:pic>
      <p:pic>
        <p:nvPicPr>
          <p:cNvPr id="755" name="Рисунок 8"/>
          <p:cNvPicPr/>
          <p:nvPr/>
        </p:nvPicPr>
        <p:blipFill>
          <a:blip r:embed="rId4"/>
          <a:stretch/>
        </p:blipFill>
        <p:spPr>
          <a:xfrm>
            <a:off x="10194480" y="4991760"/>
            <a:ext cx="1256400" cy="125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837897" y="364854"/>
            <a:ext cx="8141725" cy="132488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4838" b="1" spc="-1">
                <a:solidFill>
                  <a:srgbClr val="FA6060"/>
                </a:solidFill>
                <a:latin typeface="Calibri"/>
              </a:rPr>
              <a:t>Лидеры используют BIM</a:t>
            </a:r>
            <a:endParaRPr lang="ru-RU" sz="4838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9" name="Рисунок 248"/>
          <p:cNvPicPr/>
          <p:nvPr/>
        </p:nvPicPr>
        <p:blipFill>
          <a:blip r:embed="rId2"/>
          <a:srcRect b="21942"/>
          <a:stretch/>
        </p:blipFill>
        <p:spPr>
          <a:xfrm>
            <a:off x="649" y="2830011"/>
            <a:ext cx="12190382" cy="4135735"/>
          </a:xfrm>
          <a:prstGeom prst="rect">
            <a:avLst/>
          </a:prstGeom>
          <a:ln>
            <a:noFill/>
          </a:ln>
        </p:spPr>
      </p:pic>
      <p:pic>
        <p:nvPicPr>
          <p:cNvPr id="250" name="Рисунок 249"/>
          <p:cNvPicPr/>
          <p:nvPr/>
        </p:nvPicPr>
        <p:blipFill>
          <a:blip r:embed="rId3"/>
          <a:srcRect l="31553" t="36546" r="32725" b="37906"/>
          <a:stretch/>
        </p:blipFill>
        <p:spPr>
          <a:xfrm>
            <a:off x="653294" y="2019322"/>
            <a:ext cx="1198183" cy="488503"/>
          </a:xfrm>
          <a:prstGeom prst="rect">
            <a:avLst/>
          </a:prstGeom>
          <a:ln>
            <a:noFill/>
          </a:ln>
        </p:spPr>
      </p:pic>
      <p:pic>
        <p:nvPicPr>
          <p:cNvPr id="251" name="Рисунок 250"/>
          <p:cNvPicPr/>
          <p:nvPr/>
        </p:nvPicPr>
        <p:blipFill>
          <a:blip r:embed="rId4"/>
          <a:stretch/>
        </p:blipFill>
        <p:spPr>
          <a:xfrm>
            <a:off x="4961877" y="1951837"/>
            <a:ext cx="1498164" cy="563390"/>
          </a:xfrm>
          <a:prstGeom prst="rect">
            <a:avLst/>
          </a:prstGeom>
          <a:ln>
            <a:noFill/>
          </a:ln>
        </p:spPr>
      </p:pic>
      <p:pic>
        <p:nvPicPr>
          <p:cNvPr id="252" name="Рисунок 251"/>
          <p:cNvPicPr/>
          <p:nvPr/>
        </p:nvPicPr>
        <p:blipFill>
          <a:blip r:embed="rId5"/>
          <a:srcRect l="14190" t="60911"/>
          <a:stretch/>
        </p:blipFill>
        <p:spPr>
          <a:xfrm>
            <a:off x="2054802" y="2075922"/>
            <a:ext cx="2697218" cy="353534"/>
          </a:xfrm>
          <a:prstGeom prst="rect">
            <a:avLst/>
          </a:prstGeom>
          <a:ln>
            <a:noFill/>
          </a:ln>
        </p:spPr>
      </p:pic>
      <p:pic>
        <p:nvPicPr>
          <p:cNvPr id="253" name="Рисунок 252"/>
          <p:cNvPicPr/>
          <p:nvPr/>
        </p:nvPicPr>
        <p:blipFill>
          <a:blip r:embed="rId6"/>
          <a:srcRect t="25193" b="28915"/>
          <a:stretch/>
        </p:blipFill>
        <p:spPr>
          <a:xfrm>
            <a:off x="6712130" y="1912652"/>
            <a:ext cx="1665353" cy="589513"/>
          </a:xfrm>
          <a:prstGeom prst="rect">
            <a:avLst/>
          </a:prstGeom>
          <a:ln>
            <a:noFill/>
          </a:ln>
        </p:spPr>
      </p:pic>
      <p:sp>
        <p:nvSpPr>
          <p:cNvPr id="254" name="TextShape 2"/>
          <p:cNvSpPr txBox="1"/>
          <p:nvPr/>
        </p:nvSpPr>
        <p:spPr>
          <a:xfrm>
            <a:off x="649" y="6269563"/>
            <a:ext cx="12190382" cy="47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08847" tIns="54423" rIns="108847" bIns="54423" anchor="ctr">
            <a:noAutofit/>
          </a:bodyPr>
          <a:lstStyle/>
          <a:p>
            <a:pPr algn="ctr"/>
            <a:r>
              <a:rPr lang="ru-RU" sz="1693" spc="-1">
                <a:solidFill>
                  <a:srgbClr val="697C8C"/>
                </a:solidFill>
                <a:latin typeface="Calibri Light"/>
                <a:ea typeface="Microsoft YaHei"/>
              </a:rPr>
              <a:t>(С) ДОМ.РФ </a:t>
            </a:r>
            <a:r>
              <a:rPr lang="ru-RU" sz="1693" spc="-1">
                <a:solidFill>
                  <a:srgbClr val="697C8C"/>
                </a:solidFill>
                <a:latin typeface="Calibri Light"/>
              </a:rPr>
              <a:t>Уровень применения ТИМ застройщиками РФ при строительстве объектов жилого назначения  на 11.07.2023</a:t>
            </a:r>
            <a:endParaRPr lang="ru-RU" sz="1693" spc="-1">
              <a:latin typeface="Arial"/>
            </a:endParaRPr>
          </a:p>
        </p:txBody>
      </p:sp>
      <p:pic>
        <p:nvPicPr>
          <p:cNvPr id="255" name="Рисунок 254"/>
          <p:cNvPicPr/>
          <p:nvPr/>
        </p:nvPicPr>
        <p:blipFill>
          <a:blip r:embed="rId7"/>
          <a:srcRect t="31451" b="31766"/>
          <a:stretch/>
        </p:blipFill>
        <p:spPr>
          <a:xfrm>
            <a:off x="8707941" y="1954449"/>
            <a:ext cx="1306159" cy="551199"/>
          </a:xfrm>
          <a:prstGeom prst="rect">
            <a:avLst/>
          </a:prstGeom>
          <a:ln>
            <a:noFill/>
          </a:ln>
        </p:spPr>
      </p:pic>
      <p:pic>
        <p:nvPicPr>
          <p:cNvPr id="256" name="Рисунок 255"/>
          <p:cNvPicPr/>
          <p:nvPr/>
        </p:nvPicPr>
        <p:blipFill>
          <a:blip r:embed="rId8"/>
          <a:stretch/>
        </p:blipFill>
        <p:spPr>
          <a:xfrm>
            <a:off x="10144716" y="1798145"/>
            <a:ext cx="1398461" cy="90125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Рисунок 256"/>
          <p:cNvPicPr/>
          <p:nvPr/>
        </p:nvPicPr>
        <p:blipFill>
          <a:blip r:embed="rId2"/>
          <a:stretch/>
        </p:blipFill>
        <p:spPr>
          <a:xfrm>
            <a:off x="8185477" y="0"/>
            <a:ext cx="4201914" cy="6966181"/>
          </a:xfrm>
          <a:prstGeom prst="rect">
            <a:avLst/>
          </a:prstGeom>
          <a:ln>
            <a:solidFill>
              <a:srgbClr val="697C8C"/>
            </a:solidFill>
          </a:ln>
        </p:spPr>
      </p:pic>
      <p:sp>
        <p:nvSpPr>
          <p:cNvPr id="258" name="TextShape 1"/>
          <p:cNvSpPr txBox="1"/>
          <p:nvPr/>
        </p:nvSpPr>
        <p:spPr>
          <a:xfrm>
            <a:off x="752997" y="285613"/>
            <a:ext cx="7301864" cy="903862"/>
          </a:xfrm>
          <a:prstGeom prst="rect">
            <a:avLst/>
          </a:prstGeom>
          <a:noFill/>
          <a:ln>
            <a:noFill/>
          </a:ln>
        </p:spPr>
        <p:txBody>
          <a:bodyPr lIns="0" tIns="51376" rIns="0" bIns="0">
            <a:noAutofit/>
          </a:bodyPr>
          <a:lstStyle/>
          <a:p>
            <a:pPr>
              <a:lnSpc>
                <a:spcPct val="80000"/>
              </a:lnSpc>
            </a:pPr>
            <a:r>
              <a:rPr lang="ru-RU" sz="4838" b="1" spc="-1">
                <a:solidFill>
                  <a:srgbClr val="FA6060"/>
                </a:solidFill>
                <a:latin typeface="Calibri"/>
              </a:rPr>
              <a:t>ТИМ помогает зарабатывать </a:t>
            </a:r>
            <a:endParaRPr lang="ru-RU" sz="4838" spc="-1">
              <a:latin typeface="Arial"/>
            </a:endParaRPr>
          </a:p>
        </p:txBody>
      </p:sp>
      <p:sp>
        <p:nvSpPr>
          <p:cNvPr id="259" name="TextShape 2"/>
          <p:cNvSpPr txBox="1"/>
          <p:nvPr/>
        </p:nvSpPr>
        <p:spPr>
          <a:xfrm>
            <a:off x="740371" y="2383740"/>
            <a:ext cx="6605246" cy="3929362"/>
          </a:xfrm>
          <a:prstGeom prst="rect">
            <a:avLst/>
          </a:prstGeom>
          <a:noFill/>
          <a:ln>
            <a:noFill/>
          </a:ln>
        </p:spPr>
        <p:txBody>
          <a:bodyPr lIns="0" tIns="51376" rIns="0" bIns="0">
            <a:noAutofit/>
          </a:bodyPr>
          <a:lstStyle/>
          <a:p>
            <a:pPr marL="414921" indent="-414921">
              <a:lnSpc>
                <a:spcPct val="80000"/>
              </a:lnSpc>
              <a:spcBef>
                <a:spcPts val="1714"/>
              </a:spcBef>
              <a:spcAft>
                <a:spcPts val="1714"/>
              </a:spcAft>
              <a:buClr>
                <a:srgbClr val="FA6060"/>
              </a:buClr>
              <a:buFont typeface="StarSymbol"/>
              <a:buAutoNum type="arabicPeriod"/>
            </a:pPr>
            <a:r>
              <a:rPr lang="ru-RU" sz="2903" b="1" spc="-1">
                <a:solidFill>
                  <a:srgbClr val="697C8C"/>
                </a:solidFill>
                <a:latin typeface="Calibri"/>
                <a:ea typeface="Microsoft YaHei"/>
              </a:rPr>
              <a:t>Оптимизация технико-экономических параметров проекта</a:t>
            </a:r>
            <a:endParaRPr lang="ru-RU" sz="2903" spc="-1">
              <a:latin typeface="Arial"/>
            </a:endParaRPr>
          </a:p>
          <a:p>
            <a:pPr marL="414921" indent="-414921">
              <a:lnSpc>
                <a:spcPct val="80000"/>
              </a:lnSpc>
              <a:spcBef>
                <a:spcPts val="1714"/>
              </a:spcBef>
              <a:spcAft>
                <a:spcPts val="1714"/>
              </a:spcAft>
              <a:buClr>
                <a:srgbClr val="FA6060"/>
              </a:buClr>
              <a:buFont typeface="StarSymbol"/>
              <a:buAutoNum type="arabicPeriod"/>
            </a:pPr>
            <a:r>
              <a:rPr lang="ru-RU" sz="2903" b="1" spc="-1">
                <a:solidFill>
                  <a:srgbClr val="697C8C"/>
                </a:solidFill>
                <a:latin typeface="Calibri"/>
                <a:ea typeface="Microsoft YaHei"/>
              </a:rPr>
              <a:t>Точное прогнозирование и контроль затрат и сроков проекта </a:t>
            </a:r>
            <a:endParaRPr lang="ru-RU" sz="2903" spc="-1">
              <a:latin typeface="Arial"/>
            </a:endParaRPr>
          </a:p>
          <a:p>
            <a:pPr marL="414921" indent="-414921">
              <a:lnSpc>
                <a:spcPct val="80000"/>
              </a:lnSpc>
              <a:spcBef>
                <a:spcPts val="1714"/>
              </a:spcBef>
              <a:spcAft>
                <a:spcPts val="1714"/>
              </a:spcAft>
              <a:buClr>
                <a:srgbClr val="FA6060"/>
              </a:buClr>
              <a:buFont typeface="StarSymbol"/>
              <a:buAutoNum type="arabicPeriod"/>
            </a:pPr>
            <a:r>
              <a:rPr lang="ru-RU" sz="2903" b="1" spc="-1">
                <a:solidFill>
                  <a:srgbClr val="697C8C"/>
                </a:solidFill>
                <a:latin typeface="Calibri"/>
                <a:ea typeface="Microsoft YaHei"/>
              </a:rPr>
              <a:t>Ускорение разработки и реализации проектов</a:t>
            </a:r>
            <a:endParaRPr lang="ru-RU" sz="2903" spc="-1">
              <a:latin typeface="Arial"/>
            </a:endParaRPr>
          </a:p>
          <a:p>
            <a:pPr marL="414921" indent="-414921">
              <a:lnSpc>
                <a:spcPct val="80000"/>
              </a:lnSpc>
              <a:spcBef>
                <a:spcPts val="1714"/>
              </a:spcBef>
              <a:spcAft>
                <a:spcPts val="1714"/>
              </a:spcAft>
              <a:buClr>
                <a:srgbClr val="FA6060"/>
              </a:buClr>
              <a:buFont typeface="StarSymbol"/>
              <a:buAutoNum type="arabicPeriod"/>
            </a:pPr>
            <a:r>
              <a:rPr lang="ru-RU" sz="2903" b="1" spc="-1">
                <a:solidFill>
                  <a:srgbClr val="697C8C"/>
                </a:solidFill>
                <a:latin typeface="Calibri"/>
                <a:ea typeface="Microsoft YaHei"/>
              </a:rPr>
              <a:t>Прозрачность для снижения ставки кредитования</a:t>
            </a:r>
            <a:endParaRPr lang="ru-RU" sz="2903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480445" y="1088466"/>
            <a:ext cx="5615178" cy="47805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ru-RU" sz="2903" b="1" spc="-1">
                <a:solidFill>
                  <a:srgbClr val="697C8C"/>
                </a:solidFill>
                <a:latin typeface="Calibri"/>
              </a:rPr>
              <a:t>Проектировщик работает в Renga</a:t>
            </a:r>
            <a:endParaRPr lang="ru-RU" sz="2903" spc="-1">
              <a:latin typeface="Arial"/>
            </a:endParaRPr>
          </a:p>
        </p:txBody>
      </p:sp>
      <p:sp>
        <p:nvSpPr>
          <p:cNvPr id="261" name="TextShape 2"/>
          <p:cNvSpPr txBox="1"/>
          <p:nvPr/>
        </p:nvSpPr>
        <p:spPr>
          <a:xfrm>
            <a:off x="6524043" y="1105011"/>
            <a:ext cx="4918559" cy="478054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r>
              <a:rPr lang="ru-RU" sz="2903" b="1" spc="-1">
                <a:solidFill>
                  <a:srgbClr val="FA6060"/>
                </a:solidFill>
                <a:latin typeface="Calibri"/>
              </a:rPr>
              <a:t>Выгоду получает застройщик</a:t>
            </a:r>
            <a:endParaRPr lang="ru-RU" sz="2903" spc="-1">
              <a:latin typeface="Arial"/>
            </a:endParaRPr>
          </a:p>
        </p:txBody>
      </p:sp>
      <p:pic>
        <p:nvPicPr>
          <p:cNvPr id="262" name="Рисунок 261"/>
          <p:cNvPicPr/>
          <p:nvPr/>
        </p:nvPicPr>
        <p:blipFill>
          <a:blip r:embed="rId2"/>
          <a:stretch/>
        </p:blipFill>
        <p:spPr>
          <a:xfrm>
            <a:off x="6602848" y="2176932"/>
            <a:ext cx="4891566" cy="3918477"/>
          </a:xfrm>
          <a:prstGeom prst="rect">
            <a:avLst/>
          </a:prstGeom>
          <a:ln>
            <a:noFill/>
          </a:ln>
        </p:spPr>
      </p:pic>
      <p:pic>
        <p:nvPicPr>
          <p:cNvPr id="263" name="Рисунок 262"/>
          <p:cNvPicPr/>
          <p:nvPr/>
        </p:nvPicPr>
        <p:blipFill>
          <a:blip r:embed="rId3"/>
          <a:stretch/>
        </p:blipFill>
        <p:spPr>
          <a:xfrm>
            <a:off x="597999" y="2068521"/>
            <a:ext cx="5541162" cy="4026888"/>
          </a:xfrm>
          <a:prstGeom prst="rect">
            <a:avLst/>
          </a:prstGeom>
          <a:ln>
            <a:noFill/>
          </a:ln>
        </p:spPr>
      </p:pic>
      <p:sp>
        <p:nvSpPr>
          <p:cNvPr id="264" name="TextShape 3"/>
          <p:cNvSpPr txBox="1"/>
          <p:nvPr/>
        </p:nvSpPr>
        <p:spPr>
          <a:xfrm>
            <a:off x="609755" y="6098456"/>
            <a:ext cx="5921254" cy="706197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 anchor="ctr">
            <a:noAutofit/>
          </a:bodyPr>
          <a:lstStyle/>
          <a:p>
            <a:r>
              <a:rPr lang="ru-RU" sz="1572" spc="-1">
                <a:solidFill>
                  <a:srgbClr val="697C8C"/>
                </a:solidFill>
                <a:latin typeface="Calibri Light"/>
                <a:ea typeface="Microsoft YaHei"/>
              </a:rPr>
              <a:t>© АО «ЦНИИЭПгражданстрой». Проект многоэтажного жилого дома из монолитного железобетона</a:t>
            </a:r>
            <a:endParaRPr lang="ru-RU" sz="1572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609755" y="273422"/>
            <a:ext cx="10971300" cy="11446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ru-RU" sz="4838" b="1" spc="-1">
                <a:solidFill>
                  <a:srgbClr val="FA6060"/>
                </a:solidFill>
                <a:latin typeface="Calibri"/>
              </a:rPr>
              <a:t>Опыт использования Renga</a:t>
            </a:r>
            <a:endParaRPr lang="ru-RU" sz="4838" spc="-1">
              <a:latin typeface="Arial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609755" y="1418053"/>
            <a:ext cx="7619261" cy="3710362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>
              <a:lnSpc>
                <a:spcPct val="90000"/>
              </a:lnSpc>
              <a:spcBef>
                <a:spcPts val="1371"/>
              </a:spcBef>
              <a:spcAft>
                <a:spcPts val="1371"/>
              </a:spcAft>
            </a:pPr>
            <a:r>
              <a:rPr lang="ru-RU" sz="2903" b="1" spc="-1" dirty="0">
                <a:solidFill>
                  <a:srgbClr val="697C8C"/>
                </a:solidFill>
                <a:latin typeface="Calibri"/>
                <a:ea typeface="Microsoft YaHei"/>
              </a:rPr>
              <a:t>Проверка с помощью BIM-моделирования в </a:t>
            </a:r>
            <a:r>
              <a:rPr lang="ru-RU" sz="2903" b="1" spc="-1" dirty="0" err="1">
                <a:solidFill>
                  <a:srgbClr val="697C8C"/>
                </a:solidFill>
                <a:latin typeface="Calibri"/>
                <a:ea typeface="Microsoft YaHei"/>
              </a:rPr>
              <a:t>Renga</a:t>
            </a:r>
            <a:r>
              <a:rPr lang="ru-RU" sz="2903" b="1" spc="-1" dirty="0">
                <a:solidFill>
                  <a:srgbClr val="697C8C"/>
                </a:solidFill>
                <a:latin typeface="Calibri"/>
                <a:ea typeface="Microsoft YaHei"/>
              </a:rPr>
              <a:t> документации, выполненной в 2D, выявила </a:t>
            </a:r>
            <a:r>
              <a:rPr lang="ru-RU" sz="2903" b="1" spc="-1" dirty="0">
                <a:solidFill>
                  <a:srgbClr val="FA6060"/>
                </a:solidFill>
                <a:latin typeface="Calibri"/>
                <a:ea typeface="Microsoft YaHei"/>
              </a:rPr>
              <a:t>30</a:t>
            </a:r>
            <a:r>
              <a:rPr lang="ru-RU" sz="2903" b="1" spc="-1" dirty="0">
                <a:solidFill>
                  <a:srgbClr val="697C8C"/>
                </a:solidFill>
                <a:latin typeface="Calibri"/>
                <a:ea typeface="Microsoft YaHei"/>
              </a:rPr>
              <a:t> </a:t>
            </a:r>
            <a:r>
              <a:rPr lang="ru-RU" sz="2903" b="1" spc="-1" dirty="0">
                <a:solidFill>
                  <a:srgbClr val="FA6060"/>
                </a:solidFill>
                <a:latin typeface="Calibri"/>
                <a:ea typeface="Microsoft YaHei"/>
              </a:rPr>
              <a:t>критических ошибок</a:t>
            </a:r>
            <a:r>
              <a:rPr lang="ru-RU" sz="2903" b="1" spc="-1" dirty="0">
                <a:solidFill>
                  <a:srgbClr val="697C8C"/>
                </a:solidFill>
                <a:latin typeface="Calibri"/>
                <a:ea typeface="Microsoft YaHei"/>
              </a:rPr>
              <a:t>, которые на стройплощадке привели бы к:</a:t>
            </a:r>
            <a:endParaRPr lang="ru-RU" sz="2903" spc="-1" dirty="0">
              <a:latin typeface="Arial"/>
            </a:endParaRPr>
          </a:p>
          <a:p>
            <a:pPr marL="261230" indent="-261230">
              <a:lnSpc>
                <a:spcPct val="90000"/>
              </a:lnSpc>
              <a:spcBef>
                <a:spcPts val="1371"/>
              </a:spcBef>
              <a:spcAft>
                <a:spcPts val="1371"/>
              </a:spcAft>
              <a:buClr>
                <a:srgbClr val="FA6060"/>
              </a:buClr>
              <a:buSzPct val="45000"/>
              <a:buFont typeface="Wingdings" charset="2"/>
              <a:buChar char=""/>
            </a:pPr>
            <a:r>
              <a:rPr lang="ru-RU" sz="2903" spc="-1" dirty="0">
                <a:solidFill>
                  <a:srgbClr val="697C8C"/>
                </a:solidFill>
                <a:latin typeface="Calibri"/>
                <a:ea typeface="Microsoft YaHei"/>
              </a:rPr>
              <a:t>Удорожанию СМР на  8,6 млн. руб.</a:t>
            </a:r>
            <a:endParaRPr lang="ru-RU" sz="2903" spc="-1" dirty="0">
              <a:latin typeface="Arial"/>
            </a:endParaRPr>
          </a:p>
          <a:p>
            <a:pPr marL="261230" indent="-261230">
              <a:lnSpc>
                <a:spcPct val="90000"/>
              </a:lnSpc>
              <a:spcBef>
                <a:spcPts val="1371"/>
              </a:spcBef>
              <a:spcAft>
                <a:spcPts val="1371"/>
              </a:spcAft>
              <a:buClr>
                <a:srgbClr val="FA6060"/>
              </a:buClr>
              <a:buSzPct val="45000"/>
              <a:buFont typeface="Wingdings" charset="2"/>
              <a:buChar char=""/>
            </a:pPr>
            <a:r>
              <a:rPr lang="ru-RU" sz="2903" spc="-1" dirty="0">
                <a:solidFill>
                  <a:srgbClr val="697C8C"/>
                </a:solidFill>
                <a:latin typeface="Calibri"/>
                <a:ea typeface="Microsoft YaHei"/>
              </a:rPr>
              <a:t>Удорожание с учетом логистики на 15-20% от сводной сметной стоимости</a:t>
            </a:r>
            <a:endParaRPr lang="ru-RU" sz="2903" spc="-1" dirty="0">
              <a:latin typeface="Arial"/>
            </a:endParaRPr>
          </a:p>
          <a:p>
            <a:pPr marL="261230" indent="-261230">
              <a:lnSpc>
                <a:spcPct val="90000"/>
              </a:lnSpc>
              <a:spcBef>
                <a:spcPts val="1371"/>
              </a:spcBef>
              <a:spcAft>
                <a:spcPts val="1371"/>
              </a:spcAft>
              <a:buClr>
                <a:srgbClr val="FA6060"/>
              </a:buClr>
              <a:buSzPct val="45000"/>
              <a:buFont typeface="Wingdings" charset="2"/>
              <a:buChar char=""/>
            </a:pPr>
            <a:r>
              <a:rPr lang="ru-RU" sz="2903" spc="-1" dirty="0">
                <a:solidFill>
                  <a:srgbClr val="697C8C"/>
                </a:solidFill>
                <a:latin typeface="Calibri"/>
                <a:ea typeface="Microsoft YaHei"/>
              </a:rPr>
              <a:t>Задержка строительства на 180 дней  </a:t>
            </a:r>
            <a:endParaRPr lang="ru-RU" sz="2903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371"/>
              </a:spcBef>
              <a:spcAft>
                <a:spcPts val="1371"/>
              </a:spcAft>
            </a:pPr>
            <a:endParaRPr lang="ru-RU" sz="2903" spc="-1" dirty="0">
              <a:latin typeface="Arial"/>
            </a:endParaRPr>
          </a:p>
        </p:txBody>
      </p:sp>
      <p:pic>
        <p:nvPicPr>
          <p:cNvPr id="267" name="Рисунок 266"/>
          <p:cNvPicPr/>
          <p:nvPr/>
        </p:nvPicPr>
        <p:blipFill>
          <a:blip r:embed="rId2"/>
          <a:stretch/>
        </p:blipFill>
        <p:spPr>
          <a:xfrm>
            <a:off x="7619039" y="870773"/>
            <a:ext cx="4489704" cy="5986562"/>
          </a:xfrm>
          <a:prstGeom prst="rect">
            <a:avLst/>
          </a:prstGeom>
          <a:ln>
            <a:noFill/>
          </a:ln>
        </p:spPr>
      </p:pic>
      <p:sp>
        <p:nvSpPr>
          <p:cNvPr id="268" name="TextShape 3"/>
          <p:cNvSpPr txBox="1"/>
          <p:nvPr/>
        </p:nvSpPr>
        <p:spPr>
          <a:xfrm>
            <a:off x="1524066" y="5660022"/>
            <a:ext cx="6530795" cy="1077146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 algn="r"/>
            <a:r>
              <a:rPr lang="ru-RU" sz="2540" spc="-1">
                <a:solidFill>
                  <a:srgbClr val="697C8C"/>
                </a:solidFill>
                <a:latin typeface="Calibri"/>
              </a:rPr>
              <a:t>Скрябин Алексей</a:t>
            </a:r>
            <a:br>
              <a:rPr sz="2177"/>
            </a:br>
            <a:r>
              <a:rPr lang="ru-RU" sz="2540" spc="-1">
                <a:solidFill>
                  <a:srgbClr val="697C8C"/>
                </a:solidFill>
                <a:latin typeface="Calibri"/>
              </a:rPr>
              <a:t>технический директор</a:t>
            </a:r>
            <a:br>
              <a:rPr sz="2177"/>
            </a:br>
            <a:r>
              <a:rPr lang="ru-RU" sz="2540" spc="-1">
                <a:solidFill>
                  <a:srgbClr val="697C8C"/>
                </a:solidFill>
                <a:latin typeface="Calibri"/>
              </a:rPr>
              <a:t>ООО «БИМТЕХНЕТ», г. Якутск</a:t>
            </a:r>
            <a:endParaRPr lang="ru-RU" sz="2540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653293" y="435387"/>
            <a:ext cx="6313102" cy="16605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354" b="1" spc="-1">
                <a:solidFill>
                  <a:srgbClr val="FA6060"/>
                </a:solidFill>
                <a:latin typeface="Calibri"/>
              </a:rPr>
              <a:t>Снижение ошибок в проектной документации</a:t>
            </a:r>
            <a:endParaRPr lang="ru-RU" sz="4354" spc="-1">
              <a:latin typeface="Arial"/>
            </a:endParaRPr>
          </a:p>
        </p:txBody>
      </p:sp>
      <p:pic>
        <p:nvPicPr>
          <p:cNvPr id="270" name="Рисунок 269"/>
          <p:cNvPicPr/>
          <p:nvPr/>
        </p:nvPicPr>
        <p:blipFill>
          <a:blip r:embed="rId2"/>
          <a:srcRect l="1809" t="6820" r="62192" b="5289"/>
          <a:stretch/>
        </p:blipFill>
        <p:spPr>
          <a:xfrm>
            <a:off x="7140985" y="0"/>
            <a:ext cx="5703126" cy="6900003"/>
          </a:xfrm>
          <a:prstGeom prst="rect">
            <a:avLst/>
          </a:prstGeom>
          <a:ln>
            <a:noFill/>
          </a:ln>
        </p:spPr>
      </p:pic>
      <p:sp>
        <p:nvSpPr>
          <p:cNvPr id="271" name="TextShape 2"/>
          <p:cNvSpPr txBox="1"/>
          <p:nvPr/>
        </p:nvSpPr>
        <p:spPr>
          <a:xfrm>
            <a:off x="653293" y="2612318"/>
            <a:ext cx="5877716" cy="3786990"/>
          </a:xfrm>
          <a:prstGeom prst="rect">
            <a:avLst/>
          </a:prstGeom>
          <a:noFill/>
          <a:ln>
            <a:noFill/>
          </a:ln>
        </p:spPr>
        <p:txBody>
          <a:bodyPr lIns="108847" tIns="54423" rIns="108847" bIns="54423">
            <a:noAutofit/>
          </a:bodyPr>
          <a:lstStyle/>
          <a:p>
            <a:pPr marL="261230" indent="-261230">
              <a:lnSpc>
                <a:spcPct val="80000"/>
              </a:lnSpc>
              <a:spcBef>
                <a:spcPts val="1714"/>
              </a:spcBef>
              <a:spcAft>
                <a:spcPts val="1714"/>
              </a:spcAft>
              <a:buClr>
                <a:srgbClr val="FA6060"/>
              </a:buClr>
              <a:buSzPct val="45000"/>
              <a:buFont typeface="Wingdings" charset="2"/>
              <a:buChar char=""/>
            </a:pPr>
            <a:r>
              <a:rPr lang="ru-RU" sz="2903" b="1" spc="-1">
                <a:solidFill>
                  <a:srgbClr val="697C8C"/>
                </a:solidFill>
                <a:latin typeface="Calibri"/>
                <a:ea typeface="Microsoft YaHei"/>
              </a:rPr>
              <a:t>Согласованные между собой разделы </a:t>
            </a:r>
            <a:endParaRPr lang="ru-RU" sz="2903" spc="-1">
              <a:latin typeface="Arial"/>
            </a:endParaRPr>
          </a:p>
          <a:p>
            <a:pPr marL="261230" indent="-261230">
              <a:lnSpc>
                <a:spcPct val="80000"/>
              </a:lnSpc>
              <a:spcBef>
                <a:spcPts val="1714"/>
              </a:spcBef>
              <a:spcAft>
                <a:spcPts val="1714"/>
              </a:spcAft>
              <a:buClr>
                <a:srgbClr val="FA6060"/>
              </a:buClr>
              <a:buSzPct val="45000"/>
              <a:buFont typeface="Wingdings" charset="2"/>
              <a:buChar char=""/>
            </a:pPr>
            <a:r>
              <a:rPr lang="ru-RU" sz="2903" b="1" spc="-1">
                <a:solidFill>
                  <a:srgbClr val="697C8C"/>
                </a:solidFill>
                <a:latin typeface="Calibri"/>
                <a:ea typeface="Microsoft YaHei"/>
              </a:rPr>
              <a:t>Автоматизированный контроль наиболее болезненных участков проекта («забытые» или лишние объекты, проектные нормы, заполненные атрибуты»)</a:t>
            </a:r>
            <a:endParaRPr lang="ru-RU" sz="2903" spc="-1">
              <a:latin typeface="Arial"/>
            </a:endParaRPr>
          </a:p>
          <a:p>
            <a:pPr marL="261230" indent="-261230">
              <a:lnSpc>
                <a:spcPct val="80000"/>
              </a:lnSpc>
              <a:spcBef>
                <a:spcPts val="1714"/>
              </a:spcBef>
              <a:spcAft>
                <a:spcPts val="1714"/>
              </a:spcAft>
              <a:buClr>
                <a:srgbClr val="FA6060"/>
              </a:buClr>
              <a:buSzPct val="45000"/>
              <a:buFont typeface="Wingdings" charset="2"/>
              <a:buChar char=""/>
            </a:pPr>
            <a:r>
              <a:rPr lang="ru-RU" sz="2903" b="1" spc="-1">
                <a:solidFill>
                  <a:srgbClr val="697C8C"/>
                </a:solidFill>
                <a:latin typeface="Calibri"/>
                <a:ea typeface="Microsoft YaHei"/>
              </a:rPr>
              <a:t>Наглядность проектных решений для всех участников</a:t>
            </a:r>
            <a:endParaRPr lang="ru-RU" sz="2903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Line 1"/>
          <p:cNvSpPr/>
          <p:nvPr/>
        </p:nvSpPr>
        <p:spPr>
          <a:xfrm flipV="1">
            <a:off x="0" y="1080720"/>
            <a:ext cx="12191760" cy="65520"/>
          </a:xfrm>
          <a:prstGeom prst="line">
            <a:avLst/>
          </a:prstGeom>
          <a:ln>
            <a:solidFill>
              <a:schemeClr val="tx1"/>
            </a:solidFill>
            <a:rou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485" name="Рисунок 484"/>
          <p:cNvPicPr/>
          <p:nvPr/>
        </p:nvPicPr>
        <p:blipFill>
          <a:blip r:embed="rId2"/>
          <a:stretch/>
        </p:blipFill>
        <p:spPr>
          <a:xfrm>
            <a:off x="4248000" y="1140840"/>
            <a:ext cx="7847280" cy="5698440"/>
          </a:xfrm>
          <a:prstGeom prst="rect">
            <a:avLst/>
          </a:prstGeom>
          <a:ln>
            <a:noFill/>
          </a:ln>
        </p:spPr>
      </p:pic>
      <p:sp>
        <p:nvSpPr>
          <p:cNvPr id="486" name="CustomShape 2"/>
          <p:cNvSpPr/>
          <p:nvPr/>
        </p:nvSpPr>
        <p:spPr>
          <a:xfrm>
            <a:off x="432000" y="2520000"/>
            <a:ext cx="3743280" cy="472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16000" indent="-214560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FC5C00"/>
              </a:buClr>
              <a:buSzPct val="45000"/>
              <a:buFont typeface="Wingdings" charset="2"/>
              <a:buChar char=""/>
            </a:pPr>
            <a:r>
              <a:rPr lang="ru-RU" sz="1800" b="0" strike="noStrike" spc="-1">
                <a:solidFill>
                  <a:srgbClr val="000000"/>
                </a:solidFill>
                <a:latin typeface="Roboto"/>
                <a:ea typeface="DejaVu Sans"/>
              </a:rPr>
              <a:t>Проектирование</a:t>
            </a:r>
            <a:endParaRPr lang="ru-RU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FC5C00"/>
              </a:buClr>
              <a:buSzPct val="45000"/>
              <a:buFont typeface="Wingdings" charset="2"/>
              <a:buChar char=""/>
            </a:pPr>
            <a:r>
              <a:rPr lang="ru-RU" sz="1800" b="0" strike="noStrike" spc="-1">
                <a:solidFill>
                  <a:srgbClr val="000000"/>
                </a:solidFill>
                <a:latin typeface="Roboto"/>
                <a:ea typeface="DejaVu Sans"/>
              </a:rPr>
              <a:t>Экспертиза</a:t>
            </a:r>
            <a:endParaRPr lang="ru-RU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FC5C00"/>
              </a:buClr>
              <a:buSzPct val="45000"/>
              <a:buFont typeface="Wingdings" charset="2"/>
              <a:buChar char=""/>
            </a:pPr>
            <a:r>
              <a:rPr lang="ru-RU" sz="1800" b="0" strike="noStrike" spc="-1">
                <a:solidFill>
                  <a:srgbClr val="000000"/>
                </a:solidFill>
                <a:latin typeface="Roboto"/>
                <a:ea typeface="DejaVu Sans"/>
              </a:rPr>
              <a:t>Строительство</a:t>
            </a:r>
            <a:endParaRPr lang="ru-RU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FC5C00"/>
              </a:buClr>
              <a:buSzPct val="45000"/>
              <a:buFont typeface="Wingdings" charset="2"/>
              <a:buChar char=""/>
            </a:pPr>
            <a:r>
              <a:rPr lang="ru-RU" sz="1800" b="0" strike="noStrike" spc="-1">
                <a:solidFill>
                  <a:srgbClr val="000000"/>
                </a:solidFill>
                <a:latin typeface="Roboto"/>
                <a:ea typeface="DejaVu Sans"/>
              </a:rPr>
              <a:t>Эксплуатация</a:t>
            </a:r>
            <a:endParaRPr lang="ru-RU" sz="1800" b="0" strike="noStrike" spc="-1">
              <a:latin typeface="Arial"/>
            </a:endParaRPr>
          </a:p>
          <a:p>
            <a:pPr marL="216000" indent="-214560">
              <a:lnSpc>
                <a:spcPct val="100000"/>
              </a:lnSpc>
              <a:spcBef>
                <a:spcPts val="1701"/>
              </a:spcBef>
              <a:spcAft>
                <a:spcPts val="1701"/>
              </a:spcAft>
              <a:buClr>
                <a:srgbClr val="FC5C00"/>
              </a:buClr>
              <a:buSzPct val="45000"/>
              <a:buFont typeface="Wingdings" charset="2"/>
              <a:buChar char=""/>
            </a:pPr>
            <a:r>
              <a:rPr lang="ru-RU" sz="1800" b="0" strike="noStrike" spc="-1">
                <a:solidFill>
                  <a:srgbClr val="000000"/>
                </a:solidFill>
                <a:latin typeface="Roboto"/>
                <a:ea typeface="DejaVu Sans"/>
              </a:rPr>
              <a:t>Cнос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34"/>
              </a:spcBef>
              <a:spcAft>
                <a:spcPts val="1134"/>
              </a:spcAft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487" name="CustomShape 3"/>
          <p:cNvSpPr/>
          <p:nvPr/>
        </p:nvSpPr>
        <p:spPr>
          <a:xfrm>
            <a:off x="432000" y="385200"/>
            <a:ext cx="25052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Raleway"/>
                <a:ea typeface="DejaVu Sans"/>
              </a:rPr>
              <a:t>ЦИМ И ЖЦ ЗДАНИЯ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488" name="Рисунок 1"/>
          <p:cNvPicPr/>
          <p:nvPr/>
        </p:nvPicPr>
        <p:blipFill>
          <a:blip r:embed="rId3"/>
          <a:stretch/>
        </p:blipFill>
        <p:spPr>
          <a:xfrm>
            <a:off x="9235440" y="198720"/>
            <a:ext cx="2212560" cy="73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</TotalTime>
  <Words>1179</Words>
  <Application>Microsoft Office PowerPoint</Application>
  <PresentationFormat>Широкоэкранный</PresentationFormat>
  <Paragraphs>228</Paragraphs>
  <Slides>35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35</vt:i4>
      </vt:variant>
    </vt:vector>
  </HeadingPairs>
  <TitlesOfParts>
    <vt:vector size="57" baseType="lpstr">
      <vt:lpstr>Arial</vt:lpstr>
      <vt:lpstr>Calibri</vt:lpstr>
      <vt:lpstr>Calibri Light</vt:lpstr>
      <vt:lpstr>DINPro-Regular</vt:lpstr>
      <vt:lpstr>Raleway</vt:lpstr>
      <vt:lpstr>Roboto</vt:lpstr>
      <vt:lpstr>Segoe UI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ПРОГОРОД  (ГРУППА ВЭБ.РФ)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a.s.malivanov@gmail.com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Artem Malivanov</dc:creator>
  <dc:description/>
  <cp:lastModifiedBy>Аскон СПБ</cp:lastModifiedBy>
  <cp:revision>87</cp:revision>
  <dcterms:created xsi:type="dcterms:W3CDTF">2017-03-01T05:14:40Z</dcterms:created>
  <dcterms:modified xsi:type="dcterms:W3CDTF">2024-02-27T15:28:49Z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a.s.malivanov@gmail.com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27</vt:i4>
  </property>
</Properties>
</file>