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62" r:id="rId1"/>
  </p:sldMasterIdLst>
  <p:notesMasterIdLst>
    <p:notesMasterId r:id="rId8"/>
  </p:notesMasterIdLst>
  <p:sldIdLst>
    <p:sldId id="306" r:id="rId2"/>
    <p:sldId id="351" r:id="rId3"/>
    <p:sldId id="352" r:id="rId4"/>
    <p:sldId id="330" r:id="rId5"/>
    <p:sldId id="297" r:id="rId6"/>
    <p:sldId id="349" r:id="rId7"/>
  </p:sldIdLst>
  <p:sldSz cx="9144000" cy="5111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orient="horz" pos="181" userDrawn="1">
          <p15:clr>
            <a:srgbClr val="A4A3A4"/>
          </p15:clr>
        </p15:guide>
        <p15:guide id="5" orient="horz" pos="2925" userDrawn="1">
          <p15:clr>
            <a:srgbClr val="A4A3A4"/>
          </p15:clr>
        </p15:guide>
        <p15:guide id="6" orient="horz" pos="1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3" autoAdjust="0"/>
    <p:restoredTop sz="94660"/>
  </p:normalViewPr>
  <p:slideViewPr>
    <p:cSldViewPr snapToGrid="0">
      <p:cViewPr>
        <p:scale>
          <a:sx n="100" d="100"/>
          <a:sy n="100" d="100"/>
        </p:scale>
        <p:origin x="379" y="245"/>
      </p:cViewPr>
      <p:guideLst>
        <p:guide orient="horz" pos="1610"/>
        <p:guide pos="2880"/>
        <p:guide pos="158"/>
        <p:guide orient="horz" pos="181"/>
        <p:guide orient="horz" pos="2925"/>
        <p:guide orient="horz" pos="1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CEF10-9C48-400C-8B45-DFEC034B96E8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B0658-8857-482D-9FBB-F2B742379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5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1pPr>
    <a:lvl2pPr marL="342123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2pPr>
    <a:lvl3pPr marL="684246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3pPr>
    <a:lvl4pPr marL="1026368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4pPr>
    <a:lvl5pPr marL="1368491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5pPr>
    <a:lvl6pPr marL="1710614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6pPr>
    <a:lvl7pPr marL="2052737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7pPr>
    <a:lvl8pPr marL="2394859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8pPr>
    <a:lvl9pPr marL="2736982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63538" y="685800"/>
            <a:ext cx="61309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6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36576"/>
            <a:ext cx="6858000" cy="1779646"/>
          </a:xfrm>
        </p:spPr>
        <p:txBody>
          <a:bodyPr anchor="b"/>
          <a:lstStyle>
            <a:lvl1pPr algn="ctr">
              <a:defRPr sz="44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84852"/>
            <a:ext cx="6858000" cy="1234156"/>
          </a:xfrm>
        </p:spPr>
        <p:txBody>
          <a:bodyPr/>
          <a:lstStyle>
            <a:lvl1pPr marL="0" indent="0" algn="ctr">
              <a:buNone/>
              <a:defRPr sz="1789"/>
            </a:lvl1pPr>
            <a:lvl2pPr marL="340797" indent="0" algn="ctr">
              <a:buNone/>
              <a:defRPr sz="1491"/>
            </a:lvl2pPr>
            <a:lvl3pPr marL="681594" indent="0" algn="ctr">
              <a:buNone/>
              <a:defRPr sz="1342"/>
            </a:lvl3pPr>
            <a:lvl4pPr marL="1022391" indent="0" algn="ctr">
              <a:buNone/>
              <a:defRPr sz="1193"/>
            </a:lvl4pPr>
            <a:lvl5pPr marL="1363188" indent="0" algn="ctr">
              <a:buNone/>
              <a:defRPr sz="1193"/>
            </a:lvl5pPr>
            <a:lvl6pPr marL="1703984" indent="0" algn="ctr">
              <a:buNone/>
              <a:defRPr sz="1193"/>
            </a:lvl6pPr>
            <a:lvl7pPr marL="2044781" indent="0" algn="ctr">
              <a:buNone/>
              <a:defRPr sz="1193"/>
            </a:lvl7pPr>
            <a:lvl8pPr marL="2385578" indent="0" algn="ctr">
              <a:buNone/>
              <a:defRPr sz="1193"/>
            </a:lvl8pPr>
            <a:lvl9pPr marL="2726375" indent="0" algn="ctr">
              <a:buNone/>
              <a:defRPr sz="119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8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6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2153"/>
            <a:ext cx="1971675" cy="43319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2153"/>
            <a:ext cx="5800725" cy="43319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7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817674" y="2"/>
            <a:ext cx="6326328" cy="51145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3" y="1962179"/>
            <a:ext cx="2909958" cy="1190639"/>
          </a:xfrm>
        </p:spPr>
        <p:txBody>
          <a:bodyPr lIns="0" rIns="0" bIns="90000" anchor="ctr">
            <a:noAutofit/>
          </a:bodyPr>
          <a:lstStyle>
            <a:lvl1pPr marL="113600" indent="0" algn="l">
              <a:buNone/>
              <a:defRPr sz="1988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28560"/>
            <a:ext cx="685800" cy="228432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3" y="4661802"/>
            <a:ext cx="404246" cy="336433"/>
          </a:xfrm>
          <a:prstGeom prst="rect">
            <a:avLst/>
          </a:prstGeom>
        </p:spPr>
        <p:txBody>
          <a:bodyPr anchor="b"/>
          <a:lstStyle>
            <a:lvl1pPr algn="r">
              <a:defRPr sz="894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5946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9" y="4767492"/>
            <a:ext cx="685800" cy="22843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1" y="228770"/>
            <a:ext cx="4572000" cy="4436494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28769"/>
            <a:ext cx="3962929" cy="251911"/>
          </a:xfrm>
        </p:spPr>
        <p:txBody>
          <a:bodyPr wrap="square" lIns="0" tIns="0" rIns="0" bIns="0">
            <a:noAutofit/>
          </a:bodyPr>
          <a:lstStyle>
            <a:lvl1pPr>
              <a:defRPr sz="159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737313"/>
            <a:ext cx="3958695" cy="319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94">
                <a:solidFill>
                  <a:schemeClr val="bg1"/>
                </a:solidFill>
              </a:defRPr>
            </a:lvl1pPr>
            <a:lvl2pPr marL="593247" indent="0">
              <a:buNone/>
              <a:defRPr sz="1094">
                <a:solidFill>
                  <a:schemeClr val="tx1"/>
                </a:solidFill>
              </a:defRPr>
            </a:lvl2pPr>
            <a:lvl3pPr marL="1047651" indent="0">
              <a:buNone/>
              <a:defRPr sz="1094">
                <a:solidFill>
                  <a:schemeClr val="tx1"/>
                </a:solidFill>
              </a:defRPr>
            </a:lvl3pPr>
            <a:lvl4pPr marL="1502053" indent="0">
              <a:buNone/>
              <a:defRPr sz="1094">
                <a:solidFill>
                  <a:schemeClr val="tx1"/>
                </a:solidFill>
              </a:defRPr>
            </a:lvl4pPr>
            <a:lvl5pPr marL="1956454" indent="0">
              <a:buNone/>
              <a:defRPr sz="1094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79574"/>
            <a:ext cx="133050" cy="9176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597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8535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375" y="3430861"/>
            <a:ext cx="865250" cy="28820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167063" y="2326468"/>
            <a:ext cx="2822576" cy="458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08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981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04752178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67491"/>
            <a:ext cx="685800" cy="228433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55154" y="766759"/>
            <a:ext cx="3888846" cy="19142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5255154" y="2750982"/>
            <a:ext cx="3888846" cy="19142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79573"/>
            <a:ext cx="133050" cy="9176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596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F622B2AB-1112-3825-4605-8A634AAEF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238" y="228768"/>
            <a:ext cx="4374002" cy="251910"/>
          </a:xfrm>
        </p:spPr>
        <p:txBody>
          <a:bodyPr wrap="square" lIns="0" tIns="0" rIns="0" bIns="0">
            <a:noAutofit/>
          </a:bodyPr>
          <a:lstStyle>
            <a:lvl1pPr>
              <a:defRPr sz="159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6BCA257B-F8B8-84D4-ECC8-E6D331072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41525"/>
            <a:ext cx="4369329" cy="319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93">
                <a:solidFill>
                  <a:schemeClr val="tx1"/>
                </a:solidFill>
              </a:defRPr>
            </a:lvl1pPr>
            <a:lvl2pPr marL="593199" indent="0">
              <a:buNone/>
              <a:defRPr sz="1093">
                <a:solidFill>
                  <a:schemeClr val="tx1"/>
                </a:solidFill>
              </a:defRPr>
            </a:lvl2pPr>
            <a:lvl3pPr marL="1047565" indent="0">
              <a:buNone/>
              <a:defRPr sz="1093">
                <a:solidFill>
                  <a:schemeClr val="tx1"/>
                </a:solidFill>
              </a:defRPr>
            </a:lvl3pPr>
            <a:lvl4pPr marL="1501930" indent="0">
              <a:buNone/>
              <a:defRPr sz="1093">
                <a:solidFill>
                  <a:schemeClr val="tx1"/>
                </a:solidFill>
              </a:defRPr>
            </a:lvl4pPr>
            <a:lvl5pPr marL="1956295" indent="0">
              <a:buNone/>
              <a:defRPr sz="1093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66948028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38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388"/>
            <a:ext cx="7886700" cy="2126346"/>
          </a:xfrm>
        </p:spPr>
        <p:txBody>
          <a:bodyPr anchor="b"/>
          <a:lstStyle>
            <a:lvl1pPr>
              <a:defRPr sz="44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0850"/>
            <a:ext cx="7886700" cy="1118195"/>
          </a:xfrm>
        </p:spPr>
        <p:txBody>
          <a:bodyPr/>
          <a:lstStyle>
            <a:lvl1pPr marL="0" indent="0">
              <a:buNone/>
              <a:defRPr sz="1789">
                <a:solidFill>
                  <a:schemeClr val="tx1">
                    <a:tint val="75000"/>
                  </a:schemeClr>
                </a:solidFill>
              </a:defRPr>
            </a:lvl1pPr>
            <a:lvl2pPr marL="340797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2pPr>
            <a:lvl3pPr marL="681594" indent="0">
              <a:buNone/>
              <a:defRPr sz="1342">
                <a:solidFill>
                  <a:schemeClr val="tx1">
                    <a:tint val="75000"/>
                  </a:schemeClr>
                </a:solidFill>
              </a:defRPr>
            </a:lvl3pPr>
            <a:lvl4pPr marL="102239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4pPr>
            <a:lvl5pPr marL="1363188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5pPr>
            <a:lvl6pPr marL="1703984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6pPr>
            <a:lvl7pPr marL="204478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7pPr>
            <a:lvl8pPr marL="2385578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8pPr>
            <a:lvl9pPr marL="2726375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2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0767"/>
            <a:ext cx="3886200" cy="32433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0767"/>
            <a:ext cx="3886200" cy="32433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9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2154"/>
            <a:ext cx="7886700" cy="98803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53089"/>
            <a:ext cx="3868340" cy="614120"/>
          </a:xfrm>
        </p:spPr>
        <p:txBody>
          <a:bodyPr anchor="b"/>
          <a:lstStyle>
            <a:lvl1pPr marL="0" indent="0">
              <a:buNone/>
              <a:defRPr sz="1789" b="1"/>
            </a:lvl1pPr>
            <a:lvl2pPr marL="340797" indent="0">
              <a:buNone/>
              <a:defRPr sz="1491" b="1"/>
            </a:lvl2pPr>
            <a:lvl3pPr marL="681594" indent="0">
              <a:buNone/>
              <a:defRPr sz="1342" b="1"/>
            </a:lvl3pPr>
            <a:lvl4pPr marL="1022391" indent="0">
              <a:buNone/>
              <a:defRPr sz="1193" b="1"/>
            </a:lvl4pPr>
            <a:lvl5pPr marL="1363188" indent="0">
              <a:buNone/>
              <a:defRPr sz="1193" b="1"/>
            </a:lvl5pPr>
            <a:lvl6pPr marL="1703984" indent="0">
              <a:buNone/>
              <a:defRPr sz="1193" b="1"/>
            </a:lvl6pPr>
            <a:lvl7pPr marL="2044781" indent="0">
              <a:buNone/>
              <a:defRPr sz="1193" b="1"/>
            </a:lvl7pPr>
            <a:lvl8pPr marL="2385578" indent="0">
              <a:buNone/>
              <a:defRPr sz="1193" b="1"/>
            </a:lvl8pPr>
            <a:lvl9pPr marL="2726375" indent="0">
              <a:buNone/>
              <a:defRPr sz="11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67209"/>
            <a:ext cx="3868340" cy="27463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53089"/>
            <a:ext cx="3887391" cy="614120"/>
          </a:xfrm>
        </p:spPr>
        <p:txBody>
          <a:bodyPr anchor="b"/>
          <a:lstStyle>
            <a:lvl1pPr marL="0" indent="0">
              <a:buNone/>
              <a:defRPr sz="1789" b="1"/>
            </a:lvl1pPr>
            <a:lvl2pPr marL="340797" indent="0">
              <a:buNone/>
              <a:defRPr sz="1491" b="1"/>
            </a:lvl2pPr>
            <a:lvl3pPr marL="681594" indent="0">
              <a:buNone/>
              <a:defRPr sz="1342" b="1"/>
            </a:lvl3pPr>
            <a:lvl4pPr marL="1022391" indent="0">
              <a:buNone/>
              <a:defRPr sz="1193" b="1"/>
            </a:lvl4pPr>
            <a:lvl5pPr marL="1363188" indent="0">
              <a:buNone/>
              <a:defRPr sz="1193" b="1"/>
            </a:lvl5pPr>
            <a:lvl6pPr marL="1703984" indent="0">
              <a:buNone/>
              <a:defRPr sz="1193" b="1"/>
            </a:lvl6pPr>
            <a:lvl7pPr marL="2044781" indent="0">
              <a:buNone/>
              <a:defRPr sz="1193" b="1"/>
            </a:lvl7pPr>
            <a:lvl8pPr marL="2385578" indent="0">
              <a:buNone/>
              <a:defRPr sz="1193" b="1"/>
            </a:lvl8pPr>
            <a:lvl9pPr marL="2726375" indent="0">
              <a:buNone/>
              <a:defRPr sz="11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67209"/>
            <a:ext cx="3887391" cy="27463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0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8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7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0783"/>
            <a:ext cx="2949178" cy="1192742"/>
          </a:xfrm>
        </p:spPr>
        <p:txBody>
          <a:bodyPr anchor="b"/>
          <a:lstStyle>
            <a:lvl1pPr>
              <a:defRPr sz="23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35998"/>
            <a:ext cx="4629150" cy="3632656"/>
          </a:xfrm>
        </p:spPr>
        <p:txBody>
          <a:bodyPr/>
          <a:lstStyle>
            <a:lvl1pPr>
              <a:defRPr sz="2385"/>
            </a:lvl1pPr>
            <a:lvl2pPr>
              <a:defRPr sz="2087"/>
            </a:lvl2pPr>
            <a:lvl3pPr>
              <a:defRPr sz="1789"/>
            </a:lvl3pPr>
            <a:lvl4pPr>
              <a:defRPr sz="1491"/>
            </a:lvl4pPr>
            <a:lvl5pPr>
              <a:defRPr sz="1491"/>
            </a:lvl5pPr>
            <a:lvl6pPr>
              <a:defRPr sz="1491"/>
            </a:lvl6pPr>
            <a:lvl7pPr>
              <a:defRPr sz="1491"/>
            </a:lvl7pPr>
            <a:lvl8pPr>
              <a:defRPr sz="1491"/>
            </a:lvl8pPr>
            <a:lvl9pPr>
              <a:defRPr sz="149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33525"/>
            <a:ext cx="2949178" cy="2841045"/>
          </a:xfrm>
        </p:spPr>
        <p:txBody>
          <a:bodyPr/>
          <a:lstStyle>
            <a:lvl1pPr marL="0" indent="0">
              <a:buNone/>
              <a:defRPr sz="1193"/>
            </a:lvl1pPr>
            <a:lvl2pPr marL="340797" indent="0">
              <a:buNone/>
              <a:defRPr sz="1044"/>
            </a:lvl2pPr>
            <a:lvl3pPr marL="681594" indent="0">
              <a:buNone/>
              <a:defRPr sz="894"/>
            </a:lvl3pPr>
            <a:lvl4pPr marL="1022391" indent="0">
              <a:buNone/>
              <a:defRPr sz="745"/>
            </a:lvl4pPr>
            <a:lvl5pPr marL="1363188" indent="0">
              <a:buNone/>
              <a:defRPr sz="745"/>
            </a:lvl5pPr>
            <a:lvl6pPr marL="1703984" indent="0">
              <a:buNone/>
              <a:defRPr sz="745"/>
            </a:lvl6pPr>
            <a:lvl7pPr marL="2044781" indent="0">
              <a:buNone/>
              <a:defRPr sz="745"/>
            </a:lvl7pPr>
            <a:lvl8pPr marL="2385578" indent="0">
              <a:buNone/>
              <a:defRPr sz="745"/>
            </a:lvl8pPr>
            <a:lvl9pPr marL="2726375" indent="0">
              <a:buNone/>
              <a:defRPr sz="7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2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0783"/>
            <a:ext cx="2949178" cy="1192742"/>
          </a:xfrm>
        </p:spPr>
        <p:txBody>
          <a:bodyPr anchor="b"/>
          <a:lstStyle>
            <a:lvl1pPr>
              <a:defRPr sz="23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35998"/>
            <a:ext cx="4629150" cy="3632656"/>
          </a:xfrm>
        </p:spPr>
        <p:txBody>
          <a:bodyPr anchor="t"/>
          <a:lstStyle>
            <a:lvl1pPr marL="0" indent="0">
              <a:buNone/>
              <a:defRPr sz="2385"/>
            </a:lvl1pPr>
            <a:lvl2pPr marL="340797" indent="0">
              <a:buNone/>
              <a:defRPr sz="2087"/>
            </a:lvl2pPr>
            <a:lvl3pPr marL="681594" indent="0">
              <a:buNone/>
              <a:defRPr sz="1789"/>
            </a:lvl3pPr>
            <a:lvl4pPr marL="1022391" indent="0">
              <a:buNone/>
              <a:defRPr sz="1491"/>
            </a:lvl4pPr>
            <a:lvl5pPr marL="1363188" indent="0">
              <a:buNone/>
              <a:defRPr sz="1491"/>
            </a:lvl5pPr>
            <a:lvl6pPr marL="1703984" indent="0">
              <a:buNone/>
              <a:defRPr sz="1491"/>
            </a:lvl6pPr>
            <a:lvl7pPr marL="2044781" indent="0">
              <a:buNone/>
              <a:defRPr sz="1491"/>
            </a:lvl7pPr>
            <a:lvl8pPr marL="2385578" indent="0">
              <a:buNone/>
              <a:defRPr sz="1491"/>
            </a:lvl8pPr>
            <a:lvl9pPr marL="2726375" indent="0">
              <a:buNone/>
              <a:defRPr sz="149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33525"/>
            <a:ext cx="2949178" cy="2841045"/>
          </a:xfrm>
        </p:spPr>
        <p:txBody>
          <a:bodyPr/>
          <a:lstStyle>
            <a:lvl1pPr marL="0" indent="0">
              <a:buNone/>
              <a:defRPr sz="1193"/>
            </a:lvl1pPr>
            <a:lvl2pPr marL="340797" indent="0">
              <a:buNone/>
              <a:defRPr sz="1044"/>
            </a:lvl2pPr>
            <a:lvl3pPr marL="681594" indent="0">
              <a:buNone/>
              <a:defRPr sz="894"/>
            </a:lvl3pPr>
            <a:lvl4pPr marL="1022391" indent="0">
              <a:buNone/>
              <a:defRPr sz="745"/>
            </a:lvl4pPr>
            <a:lvl5pPr marL="1363188" indent="0">
              <a:buNone/>
              <a:defRPr sz="745"/>
            </a:lvl5pPr>
            <a:lvl6pPr marL="1703984" indent="0">
              <a:buNone/>
              <a:defRPr sz="745"/>
            </a:lvl6pPr>
            <a:lvl7pPr marL="2044781" indent="0">
              <a:buNone/>
              <a:defRPr sz="745"/>
            </a:lvl7pPr>
            <a:lvl8pPr marL="2385578" indent="0">
              <a:buNone/>
              <a:defRPr sz="745"/>
            </a:lvl8pPr>
            <a:lvl9pPr marL="2726375" indent="0">
              <a:buNone/>
              <a:defRPr sz="7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88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2154"/>
            <a:ext cx="7886700" cy="98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0767"/>
            <a:ext cx="7886700" cy="324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37836"/>
            <a:ext cx="2057400" cy="272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8007-647E-40A3-974E-F61440CC1D1C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37836"/>
            <a:ext cx="3086100" cy="272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37836"/>
            <a:ext cx="2057400" cy="272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C348D-5B7F-4785-8394-7A25958B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8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l" defTabSz="681594" rtl="0" eaLnBrk="1" latinLnBrk="0" hangingPunct="1">
        <a:lnSpc>
          <a:spcPct val="90000"/>
        </a:lnSpc>
        <a:spcBef>
          <a:spcPct val="0"/>
        </a:spcBef>
        <a:buNone/>
        <a:defRPr sz="3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398" indent="-170398" algn="l" defTabSz="681594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1pPr>
      <a:lvl2pPr marL="511195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2pPr>
      <a:lvl3pPr marL="851992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491" kern="1200">
          <a:solidFill>
            <a:schemeClr val="tx1"/>
          </a:solidFill>
          <a:latin typeface="+mn-lt"/>
          <a:ea typeface="+mn-ea"/>
          <a:cs typeface="+mn-cs"/>
        </a:defRPr>
      </a:lvl3pPr>
      <a:lvl4pPr marL="1192789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4pPr>
      <a:lvl5pPr marL="1533586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5pPr>
      <a:lvl6pPr marL="1874383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6pPr>
      <a:lvl7pPr marL="2215180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7pPr>
      <a:lvl8pPr marL="2555977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8pPr>
      <a:lvl9pPr marL="2896773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1pPr>
      <a:lvl2pPr marL="340797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2pPr>
      <a:lvl3pPr marL="681594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3pPr>
      <a:lvl4pPr marL="1022391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4pPr>
      <a:lvl5pPr marL="1363188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5pPr>
      <a:lvl6pPr marL="1703984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6pPr>
      <a:lvl7pPr marL="2044781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7pPr>
      <a:lvl8pPr marL="2385578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8pPr>
      <a:lvl9pPr marL="2726375" algn="l" defTabSz="681594" rtl="0" eaLnBrk="1" latinLnBrk="0" hangingPunct="1">
        <a:defRPr sz="13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 2">
            <a:extLst>
              <a:ext uri="{FF2B5EF4-FFF2-40B4-BE49-F238E27FC236}">
                <a16:creationId xmlns:a16="http://schemas.microsoft.com/office/drawing/2014/main" id="{54C90FA3-B007-A9E8-49F2-2EAC8297B0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" r="15"/>
          <a:stretch/>
        </p:blipFill>
        <p:spPr bwMode="auto">
          <a:xfrm>
            <a:off x="2828326" y="0"/>
            <a:ext cx="6287453" cy="5114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Текст 35"/>
          <p:cNvSpPr>
            <a:spLocks noGrp="1"/>
          </p:cNvSpPr>
          <p:nvPr>
            <p:ph type="body" sz="quarter" idx="10"/>
          </p:nvPr>
        </p:nvSpPr>
        <p:spPr>
          <a:xfrm>
            <a:off x="412357" y="2022763"/>
            <a:ext cx="4094510" cy="1190639"/>
          </a:xfrm>
        </p:spPr>
        <p:txBody>
          <a:bodyPr/>
          <a:lstStyle/>
          <a:p>
            <a:r>
              <a:rPr lang="ru-RU" sz="3578" dirty="0">
                <a:solidFill>
                  <a:srgbClr val="ED5821"/>
                </a:solidFill>
              </a:rPr>
              <a:t>МАРКЕТПЛЕЙС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8F1C000B-8D2C-587E-7282-E4684E6F2B6A}"/>
              </a:ext>
            </a:extLst>
          </p:cNvPr>
          <p:cNvSpPr txBox="1"/>
          <p:nvPr/>
        </p:nvSpPr>
        <p:spPr bwMode="auto">
          <a:xfrm>
            <a:off x="383069" y="4233187"/>
            <a:ext cx="2240615" cy="548619"/>
          </a:xfrm>
          <a:prstGeom prst="rect">
            <a:avLst/>
          </a:prstGeom>
          <a:ln>
            <a:noFill/>
          </a:ln>
        </p:spPr>
        <p:txBody>
          <a:bodyPr vert="horz" wrap="square" lIns="35778" tIns="90875" rIns="35778" bIns="89614" numCol="1" spcCol="215899" anchor="b">
            <a:prstTxWarp prst="textNoShape">
              <a:avLst/>
            </a:prstTxWarp>
          </a:bodyPr>
          <a:lstStyle>
            <a:lvl1pPr marL="114300" marR="0" indent="0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20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1pPr>
            <a:lvl2pPr marL="10052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○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2pPr>
            <a:lvl3pPr marL="14624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■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3pPr>
            <a:lvl4pPr marL="19196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4pPr>
            <a:lvl5pPr marL="23768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○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5pPr>
            <a:lvl6pPr marL="28340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■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6pPr>
            <a:lvl7pPr marL="32912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7pPr>
            <a:lvl8pPr marL="3748404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○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8pPr>
            <a:lvl9pPr marL="4205605" marR="0" indent="-408305" algn="l" defTabSz="9144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■"/>
              <a:defRPr sz="1800" b="0" i="0" u="none" strike="noStrike" cap="none" spc="0">
                <a:solidFill>
                  <a:srgbClr val="F1F1F1"/>
                </a:solidFill>
                <a:latin typeface="Verdana"/>
                <a:ea typeface="Arial"/>
                <a:cs typeface="Arial"/>
              </a:defRPr>
            </a:lvl9pPr>
          </a:lstStyle>
          <a:p>
            <a:pPr>
              <a:spcAft>
                <a:spcPts val="597"/>
              </a:spcAft>
              <a:defRPr/>
            </a:pPr>
            <a:r>
              <a:rPr lang="ru-RU" sz="1094" dirty="0">
                <a:solidFill>
                  <a:srgbClr val="ED5821"/>
                </a:solidFill>
              </a:rPr>
              <a:t>АЮР ДАРЕЕВ </a:t>
            </a:r>
            <a:endParaRPr sz="1988" dirty="0">
              <a:solidFill>
                <a:srgbClr val="ED5821"/>
              </a:solidFill>
            </a:endParaRPr>
          </a:p>
          <a:p>
            <a:pPr>
              <a:spcAft>
                <a:spcPts val="597"/>
              </a:spcAft>
              <a:defRPr/>
            </a:pPr>
            <a:r>
              <a:rPr lang="ru-RU" sz="1094" dirty="0">
                <a:solidFill>
                  <a:schemeClr val="bg1"/>
                </a:solidFill>
              </a:rPr>
              <a:t>Руководитель управления планирования, анализа и контроля стоимости ГК ФСК</a:t>
            </a:r>
          </a:p>
        </p:txBody>
      </p:sp>
    </p:spTree>
    <p:extLst>
      <p:ext uri="{BB962C8B-B14F-4D97-AF65-F5344CB8AC3E}">
        <p14:creationId xmlns:p14="http://schemas.microsoft.com/office/powerpoint/2010/main" val="14296859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36EE-9105-D2AD-9A41-8498CB59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7CFD1FD-4103-2671-4949-1448B01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F35E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НЕОБХОДИМОСТЬ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4095BA-4C83-37B2-A8AA-AF156C5656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90B03-5165-4D0F-A09E-60626260D386}"/>
              </a:ext>
            </a:extLst>
          </p:cNvPr>
          <p:cNvSpPr txBox="1"/>
          <p:nvPr/>
        </p:nvSpPr>
        <p:spPr>
          <a:xfrm>
            <a:off x="171391" y="2392536"/>
            <a:ext cx="3962929" cy="1581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007" indent="-213007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Контроль цен и условий поставки</a:t>
            </a:r>
          </a:p>
          <a:p>
            <a:pPr marL="213007" indent="-213007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Контроль сроков поставки </a:t>
            </a:r>
          </a:p>
          <a:p>
            <a:pPr marL="213007" indent="-213007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Прозрачность взаимодействия подрядчика с поставщиками </a:t>
            </a:r>
          </a:p>
          <a:p>
            <a:pPr marL="213007" indent="-213007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Подрядчик и поставщик не понимают, когда произойдет оплата материалов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303C56-E396-4CCC-BD7B-227EDE921E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1235" r="24347" b="7239"/>
          <a:stretch/>
        </p:blipFill>
        <p:spPr>
          <a:xfrm>
            <a:off x="4572000" y="287337"/>
            <a:ext cx="4322761" cy="43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2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36EE-9105-D2AD-9A41-8498CB59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7CFD1FD-4103-2671-4949-1448B01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F35E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РЕШЕНИЕ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4095BA-4C83-37B2-A8AA-AF156C5656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B6D3A9B4-A6A0-4D9B-9EBE-9ACF09169158}"/>
              </a:ext>
            </a:extLst>
          </p:cNvPr>
          <p:cNvSpPr/>
          <p:nvPr/>
        </p:nvSpPr>
        <p:spPr>
          <a:xfrm>
            <a:off x="608391" y="1219317"/>
            <a:ext cx="1156788" cy="706578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Тендер на материалы </a:t>
            </a:r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D95435A2-A85F-44D3-B378-A6128E300DFA}"/>
              </a:ext>
            </a:extLst>
          </p:cNvPr>
          <p:cNvSpPr/>
          <p:nvPr/>
        </p:nvSpPr>
        <p:spPr>
          <a:xfrm>
            <a:off x="2118467" y="1219317"/>
            <a:ext cx="1156788" cy="706578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Тендер на СМР </a:t>
            </a:r>
          </a:p>
        </p:txBody>
      </p:sp>
      <p:sp>
        <p:nvSpPr>
          <p:cNvPr id="12" name="Блок-схема: процесс 11">
            <a:extLst>
              <a:ext uri="{FF2B5EF4-FFF2-40B4-BE49-F238E27FC236}">
                <a16:creationId xmlns:a16="http://schemas.microsoft.com/office/drawing/2014/main" id="{69A9980A-08D4-4065-90CA-CDA0564F66B2}"/>
              </a:ext>
            </a:extLst>
          </p:cNvPr>
          <p:cNvSpPr/>
          <p:nvPr/>
        </p:nvSpPr>
        <p:spPr>
          <a:xfrm>
            <a:off x="3586857" y="1219317"/>
            <a:ext cx="1156788" cy="706578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Договор на СМР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22307105-DF3D-4BB2-B9EC-B66071437F88}"/>
              </a:ext>
            </a:extLst>
          </p:cNvPr>
          <p:cNvSpPr/>
          <p:nvPr/>
        </p:nvSpPr>
        <p:spPr>
          <a:xfrm>
            <a:off x="5057333" y="1219317"/>
            <a:ext cx="1156788" cy="2705372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4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004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Веб-сервис </a:t>
            </a:r>
            <a:r>
              <a:rPr lang="ru-RU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9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маркетплейс</a:t>
            </a:r>
            <a:r>
              <a:rPr lang="ru-RU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F62554C2-504E-4188-9C75-158E088960A8}"/>
              </a:ext>
            </a:extLst>
          </p:cNvPr>
          <p:cNvSpPr/>
          <p:nvPr/>
        </p:nvSpPr>
        <p:spPr>
          <a:xfrm>
            <a:off x="608391" y="3193151"/>
            <a:ext cx="1156788" cy="433014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Поставщики</a:t>
            </a:r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BB85BAD3-2222-4B81-91EC-CF8F05F39251}"/>
              </a:ext>
            </a:extLst>
          </p:cNvPr>
          <p:cNvSpPr/>
          <p:nvPr/>
        </p:nvSpPr>
        <p:spPr>
          <a:xfrm>
            <a:off x="2122018" y="2567904"/>
            <a:ext cx="1156788" cy="433014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Подрядчики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922A5F9A-8595-4E7D-BA93-5117AF6A0384}"/>
              </a:ext>
            </a:extLst>
          </p:cNvPr>
          <p:cNvSpPr/>
          <p:nvPr/>
        </p:nvSpPr>
        <p:spPr>
          <a:xfrm>
            <a:off x="1772415" y="1463182"/>
            <a:ext cx="342000" cy="2188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4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0C5BECB-DF1A-41F0-81E3-E7E9E15B124B}"/>
              </a:ext>
            </a:extLst>
          </p:cNvPr>
          <p:cNvSpPr/>
          <p:nvPr/>
        </p:nvSpPr>
        <p:spPr>
          <a:xfrm>
            <a:off x="3283792" y="1469436"/>
            <a:ext cx="306000" cy="2188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4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4AB2FA29-C500-4CC3-A84C-09F10846D23E}"/>
              </a:ext>
            </a:extLst>
          </p:cNvPr>
          <p:cNvSpPr/>
          <p:nvPr/>
        </p:nvSpPr>
        <p:spPr>
          <a:xfrm>
            <a:off x="4750423" y="1469436"/>
            <a:ext cx="306000" cy="2188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4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4F5F0A6-84DB-447B-872D-23FA9FB2EC1B}"/>
              </a:ext>
            </a:extLst>
          </p:cNvPr>
          <p:cNvCxnSpPr>
            <a:stCxn id="9" idx="2"/>
            <a:endCxn id="14" idx="0"/>
          </p:cNvCxnSpPr>
          <p:nvPr/>
        </p:nvCxnSpPr>
        <p:spPr>
          <a:xfrm>
            <a:off x="1186785" y="1925896"/>
            <a:ext cx="0" cy="12672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8A8FF2F-F608-4461-AB37-592868FC26AB}"/>
              </a:ext>
            </a:extLst>
          </p:cNvPr>
          <p:cNvCxnSpPr>
            <a:stCxn id="14" idx="3"/>
          </p:cNvCxnSpPr>
          <p:nvPr/>
        </p:nvCxnSpPr>
        <p:spPr>
          <a:xfrm>
            <a:off x="1765179" y="3409658"/>
            <a:ext cx="325672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процесс 20">
            <a:extLst>
              <a:ext uri="{FF2B5EF4-FFF2-40B4-BE49-F238E27FC236}">
                <a16:creationId xmlns:a16="http://schemas.microsoft.com/office/drawing/2014/main" id="{A35C0123-3CF2-4425-89EC-90D789875DCB}"/>
              </a:ext>
            </a:extLst>
          </p:cNvPr>
          <p:cNvSpPr/>
          <p:nvPr/>
        </p:nvSpPr>
        <p:spPr>
          <a:xfrm>
            <a:off x="7378821" y="2555875"/>
            <a:ext cx="1156788" cy="433014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ГК ФСК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3FCEBA0-9162-4788-9211-85D9229B800A}"/>
              </a:ext>
            </a:extLst>
          </p:cNvPr>
          <p:cNvCxnSpPr>
            <a:stCxn id="21" idx="1"/>
          </p:cNvCxnSpPr>
          <p:nvPr/>
        </p:nvCxnSpPr>
        <p:spPr>
          <a:xfrm flipH="1">
            <a:off x="6214122" y="2772382"/>
            <a:ext cx="11647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66DB402-7589-493A-9ABB-2A2FDE93E66D}"/>
              </a:ext>
            </a:extLst>
          </p:cNvPr>
          <p:cNvCxnSpPr/>
          <p:nvPr/>
        </p:nvCxnSpPr>
        <p:spPr>
          <a:xfrm>
            <a:off x="2684115" y="1930466"/>
            <a:ext cx="0" cy="648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4D465C8D-6A57-4DDF-AB2C-89B4895C6CCD}"/>
              </a:ext>
            </a:extLst>
          </p:cNvPr>
          <p:cNvCxnSpPr/>
          <p:nvPr/>
        </p:nvCxnSpPr>
        <p:spPr>
          <a:xfrm>
            <a:off x="3290111" y="2784411"/>
            <a:ext cx="174309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2469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9113E6-5281-A21A-0B49-FA31E536B2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75922" y="4879573"/>
            <a:ext cx="132229" cy="917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7" name="Скругленный прямоугольник 4">
            <a:extLst>
              <a:ext uri="{FF2B5EF4-FFF2-40B4-BE49-F238E27FC236}">
                <a16:creationId xmlns:a16="http://schemas.microsoft.com/office/drawing/2014/main" id="{6D58A2DC-0741-4C86-90C7-C0059EAC7760}"/>
              </a:ext>
            </a:extLst>
          </p:cNvPr>
          <p:cNvSpPr/>
          <p:nvPr/>
        </p:nvSpPr>
        <p:spPr>
          <a:xfrm>
            <a:off x="424166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6620F647-1991-4A1D-AD22-FF400A44D46D}"/>
              </a:ext>
            </a:extLst>
          </p:cNvPr>
          <p:cNvSpPr txBox="1"/>
          <p:nvPr/>
        </p:nvSpPr>
        <p:spPr>
          <a:xfrm>
            <a:off x="424166" y="1417387"/>
            <a:ext cx="1125613" cy="34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Создание заявки</a:t>
            </a:r>
          </a:p>
        </p:txBody>
      </p:sp>
      <p:sp>
        <p:nvSpPr>
          <p:cNvPr id="30" name="Скругленный прямоугольник 10">
            <a:extLst>
              <a:ext uri="{FF2B5EF4-FFF2-40B4-BE49-F238E27FC236}">
                <a16:creationId xmlns:a16="http://schemas.microsoft.com/office/drawing/2014/main" id="{5F808E62-F645-4782-970D-7CB37CC945D4}"/>
              </a:ext>
            </a:extLst>
          </p:cNvPr>
          <p:cNvSpPr/>
          <p:nvPr/>
        </p:nvSpPr>
        <p:spPr>
          <a:xfrm>
            <a:off x="424166" y="2195257"/>
            <a:ext cx="1124319" cy="23106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Подрядчик формирует список материалов  и оборудования, объемы и даты поставки</a:t>
            </a:r>
            <a:br>
              <a:rPr lang="ru-RU" sz="700" dirty="0">
                <a:latin typeface="Verdana Pro"/>
              </a:rPr>
            </a:b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Система отображает только ГТ материалы в рамках смет к договору с ценами,  а также сама определяет подрядчиков</a:t>
            </a:r>
          </a:p>
        </p:txBody>
      </p:sp>
      <p:sp>
        <p:nvSpPr>
          <p:cNvPr id="32" name="Скругленный прямоугольник 11">
            <a:extLst>
              <a:ext uri="{FF2B5EF4-FFF2-40B4-BE49-F238E27FC236}">
                <a16:creationId xmlns:a16="http://schemas.microsoft.com/office/drawing/2014/main" id="{E1EC4BC3-FE48-4361-874A-037CB20A5E19}"/>
              </a:ext>
            </a:extLst>
          </p:cNvPr>
          <p:cNvSpPr/>
          <p:nvPr/>
        </p:nvSpPr>
        <p:spPr>
          <a:xfrm>
            <a:off x="1844094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1DBF166C-4A3A-40A6-B7A4-81DA449D64B6}"/>
              </a:ext>
            </a:extLst>
          </p:cNvPr>
          <p:cNvSpPr txBox="1"/>
          <p:nvPr/>
        </p:nvSpPr>
        <p:spPr>
          <a:xfrm>
            <a:off x="1811391" y="1417387"/>
            <a:ext cx="1205651" cy="34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</a:rPr>
              <a:t>Подтверждение поставки</a:t>
            </a:r>
          </a:p>
        </p:txBody>
      </p:sp>
      <p:sp>
        <p:nvSpPr>
          <p:cNvPr id="37" name="Скругленный прямоугольник 13">
            <a:extLst>
              <a:ext uri="{FF2B5EF4-FFF2-40B4-BE49-F238E27FC236}">
                <a16:creationId xmlns:a16="http://schemas.microsoft.com/office/drawing/2014/main" id="{63175BA1-049B-4012-A400-B09AAAB7719B}"/>
              </a:ext>
            </a:extLst>
          </p:cNvPr>
          <p:cNvSpPr/>
          <p:nvPr/>
        </p:nvSpPr>
        <p:spPr>
          <a:xfrm>
            <a:off x="3268330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01D14AF9-056F-4923-8314-010DFF44602F}"/>
              </a:ext>
            </a:extLst>
          </p:cNvPr>
          <p:cNvSpPr txBox="1"/>
          <p:nvPr/>
        </p:nvSpPr>
        <p:spPr>
          <a:xfrm>
            <a:off x="3235627" y="1417387"/>
            <a:ext cx="1205651" cy="34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>
                <a:latin typeface="Verdana" panose="020B0604030504040204" pitchFamily="34" charset="0"/>
                <a:ea typeface="Verdana" panose="020B0604030504040204" pitchFamily="34" charset="0"/>
              </a:rPr>
              <a:t>Формирование счетов и РП</a:t>
            </a: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F1D78EE6-B696-4C5B-94B2-55297A056AAC}"/>
              </a:ext>
            </a:extLst>
          </p:cNvPr>
          <p:cNvSpPr txBox="1"/>
          <p:nvPr/>
        </p:nvSpPr>
        <p:spPr>
          <a:xfrm>
            <a:off x="4645230" y="1417387"/>
            <a:ext cx="1205651" cy="34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>
                <a:latin typeface="Verdana" panose="020B0604030504040204" pitchFamily="34" charset="0"/>
                <a:ea typeface="Verdana" panose="020B0604030504040204" pitchFamily="34" charset="0"/>
              </a:rPr>
              <a:t>Согласование ФСК</a:t>
            </a:r>
          </a:p>
        </p:txBody>
      </p:sp>
      <p:sp>
        <p:nvSpPr>
          <p:cNvPr id="40" name="Скругленный прямоугольник 18">
            <a:extLst>
              <a:ext uri="{FF2B5EF4-FFF2-40B4-BE49-F238E27FC236}">
                <a16:creationId xmlns:a16="http://schemas.microsoft.com/office/drawing/2014/main" id="{DD943802-4A7F-47CA-B3AE-EF145DDB2F91}"/>
              </a:ext>
            </a:extLst>
          </p:cNvPr>
          <p:cNvSpPr/>
          <p:nvPr/>
        </p:nvSpPr>
        <p:spPr>
          <a:xfrm>
            <a:off x="6127127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F8211ABF-2F76-4347-90F8-D4A317309EFF}"/>
              </a:ext>
            </a:extLst>
          </p:cNvPr>
          <p:cNvSpPr txBox="1"/>
          <p:nvPr/>
        </p:nvSpPr>
        <p:spPr>
          <a:xfrm>
            <a:off x="6094424" y="1417387"/>
            <a:ext cx="1205651" cy="3458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>
                <a:latin typeface="Verdana" panose="020B0604030504040204" pitchFamily="34" charset="0"/>
                <a:ea typeface="Verdana" panose="020B0604030504040204" pitchFamily="34" charset="0"/>
              </a:rPr>
              <a:t>Оплата </a:t>
            </a:r>
          </a:p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>
                <a:latin typeface="Verdana" panose="020B0604030504040204" pitchFamily="34" charset="0"/>
                <a:ea typeface="Verdana" panose="020B0604030504040204" pitchFamily="34" charset="0"/>
              </a:rPr>
              <a:t>ФСК</a:t>
            </a:r>
          </a:p>
        </p:txBody>
      </p:sp>
      <p:sp>
        <p:nvSpPr>
          <p:cNvPr id="42" name="Скругленный прямоугольник 20">
            <a:extLst>
              <a:ext uri="{FF2B5EF4-FFF2-40B4-BE49-F238E27FC236}">
                <a16:creationId xmlns:a16="http://schemas.microsoft.com/office/drawing/2014/main" id="{9E806A68-6165-4A4C-8331-1B9F586C7F85}"/>
              </a:ext>
            </a:extLst>
          </p:cNvPr>
          <p:cNvSpPr/>
          <p:nvPr/>
        </p:nvSpPr>
        <p:spPr>
          <a:xfrm>
            <a:off x="7569432" y="1335974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7F7F7F"/>
            </a:solidFill>
            <a:custDash>
              <a:ds d="300000" sp="300000"/>
            </a:custDash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43" name="TextBox 21">
            <a:extLst>
              <a:ext uri="{FF2B5EF4-FFF2-40B4-BE49-F238E27FC236}">
                <a16:creationId xmlns:a16="http://schemas.microsoft.com/office/drawing/2014/main" id="{89CFB1B5-BA8F-466C-B5CC-2B23D8735CC7}"/>
              </a:ext>
            </a:extLst>
          </p:cNvPr>
          <p:cNvSpPr txBox="1"/>
          <p:nvPr/>
        </p:nvSpPr>
        <p:spPr>
          <a:xfrm>
            <a:off x="7480453" y="1425551"/>
            <a:ext cx="1276825" cy="345820"/>
          </a:xfrm>
          <a:prstGeom prst="rect">
            <a:avLst/>
          </a:prstGeom>
          <a:noFill/>
          <a:ln w="9528" cap="flat">
            <a:solidFill>
              <a:srgbClr val="7F7F7F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sp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900">
                <a:latin typeface="Verdana" panose="020B0604030504040204" pitchFamily="34" charset="0"/>
                <a:ea typeface="Verdana" panose="020B0604030504040204" pitchFamily="34" charset="0"/>
              </a:rPr>
              <a:t>Подтверждение поставки</a:t>
            </a:r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endParaRPr lang="ru-RU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Скругленный прямоугольник 22">
            <a:extLst>
              <a:ext uri="{FF2B5EF4-FFF2-40B4-BE49-F238E27FC236}">
                <a16:creationId xmlns:a16="http://schemas.microsoft.com/office/drawing/2014/main" id="{C84727EC-340A-4E33-A68F-371DBC8CE9D6}"/>
              </a:ext>
            </a:extLst>
          </p:cNvPr>
          <p:cNvSpPr/>
          <p:nvPr/>
        </p:nvSpPr>
        <p:spPr>
          <a:xfrm>
            <a:off x="1811393" y="2195257"/>
            <a:ext cx="1124319" cy="23106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Поставщик обрабатывает полученную заявку, вносит корректировки при</a:t>
            </a:r>
            <a:r>
              <a:rPr lang="en-US" sz="700" dirty="0">
                <a:latin typeface="Verdana Pro"/>
              </a:rPr>
              <a:t> </a:t>
            </a:r>
            <a:r>
              <a:rPr lang="ru-RU" sz="700" dirty="0">
                <a:latin typeface="Verdana Pro"/>
              </a:rPr>
              <a:t>необходимости: может предложить изменить объемы, номенклатуру, цены и даты поставки</a:t>
            </a:r>
          </a:p>
        </p:txBody>
      </p:sp>
      <p:sp>
        <p:nvSpPr>
          <p:cNvPr id="45" name="Скругленный прямоугольник 23">
            <a:extLst>
              <a:ext uri="{FF2B5EF4-FFF2-40B4-BE49-F238E27FC236}">
                <a16:creationId xmlns:a16="http://schemas.microsoft.com/office/drawing/2014/main" id="{8C20D82D-348A-46A5-B8B9-F33A9DAC5454}"/>
              </a:ext>
            </a:extLst>
          </p:cNvPr>
          <p:cNvSpPr/>
          <p:nvPr/>
        </p:nvSpPr>
        <p:spPr>
          <a:xfrm>
            <a:off x="3268330" y="2195257"/>
            <a:ext cx="1124319" cy="23106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Поставщик при подтверждении запроса от подрядчика прикладывает счет</a:t>
            </a:r>
            <a:br>
              <a:rPr lang="ru-RU" sz="700" dirty="0">
                <a:latin typeface="Verdana Pro"/>
              </a:rPr>
            </a:b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Подрядчик формирует</a:t>
            </a:r>
            <a:r>
              <a:rPr lang="en-US" sz="700" dirty="0">
                <a:latin typeface="Verdana Pro"/>
              </a:rPr>
              <a:t> </a:t>
            </a:r>
            <a:r>
              <a:rPr lang="ru-RU" sz="700" dirty="0">
                <a:latin typeface="Verdana Pro"/>
              </a:rPr>
              <a:t>письмо и прикладывает</a:t>
            </a:r>
            <a:r>
              <a:rPr lang="en-US" sz="700" dirty="0">
                <a:latin typeface="Verdana Pro"/>
              </a:rPr>
              <a:t> </a:t>
            </a:r>
            <a:r>
              <a:rPr lang="ru-RU" sz="700" dirty="0">
                <a:latin typeface="Verdana Pro"/>
              </a:rPr>
              <a:t>к  заявке вместе с договором поставки</a:t>
            </a:r>
          </a:p>
        </p:txBody>
      </p:sp>
      <p:sp>
        <p:nvSpPr>
          <p:cNvPr id="46" name="Скругленный прямоугольник 24">
            <a:extLst>
              <a:ext uri="{FF2B5EF4-FFF2-40B4-BE49-F238E27FC236}">
                <a16:creationId xmlns:a16="http://schemas.microsoft.com/office/drawing/2014/main" id="{DB99C9BC-AB00-465B-A486-DCDD97F16F8E}"/>
              </a:ext>
            </a:extLst>
          </p:cNvPr>
          <p:cNvSpPr/>
          <p:nvPr/>
        </p:nvSpPr>
        <p:spPr>
          <a:xfrm>
            <a:off x="4677932" y="2195257"/>
            <a:ext cx="1124319" cy="23106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Представитель проектной команды (технадзор/РС/ПТО) проверяет заявку на соответствие материалов актуальной РД, а также контролирует сроки поставки</a:t>
            </a:r>
          </a:p>
        </p:txBody>
      </p:sp>
      <p:sp>
        <p:nvSpPr>
          <p:cNvPr id="47" name="Скругленный прямоугольник 26">
            <a:extLst>
              <a:ext uri="{FF2B5EF4-FFF2-40B4-BE49-F238E27FC236}">
                <a16:creationId xmlns:a16="http://schemas.microsoft.com/office/drawing/2014/main" id="{59CC0ADA-A86F-4AF7-9C79-24BAD2733F8A}"/>
              </a:ext>
            </a:extLst>
          </p:cNvPr>
          <p:cNvSpPr/>
          <p:nvPr/>
        </p:nvSpPr>
        <p:spPr>
          <a:xfrm>
            <a:off x="6127127" y="2157390"/>
            <a:ext cx="1124319" cy="234852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В 1С Бит </a:t>
            </a:r>
            <a:r>
              <a:rPr lang="ru-RU" sz="700" dirty="0" err="1">
                <a:latin typeface="Verdana Pro"/>
              </a:rPr>
              <a:t>Финанс</a:t>
            </a:r>
            <a:r>
              <a:rPr lang="ru-RU" sz="700" dirty="0">
                <a:latin typeface="Verdana Pro"/>
              </a:rPr>
              <a:t> автоматически формируется </a:t>
            </a:r>
            <a:r>
              <a:rPr lang="ru-RU" sz="700" dirty="0" err="1">
                <a:latin typeface="Verdana Pro"/>
              </a:rPr>
              <a:t>ЗнР</a:t>
            </a:r>
            <a:r>
              <a:rPr lang="ru-RU" sz="700" dirty="0">
                <a:latin typeface="Verdana Pro"/>
              </a:rPr>
              <a:t> ДС с документами из заявки</a:t>
            </a:r>
            <a:br>
              <a:rPr lang="ru-RU" sz="700" dirty="0">
                <a:latin typeface="Verdana Pro"/>
              </a:rPr>
            </a:b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Статусы согласования и оплаты из 1С Бит </a:t>
            </a:r>
            <a:r>
              <a:rPr lang="ru-RU" sz="700" dirty="0" err="1">
                <a:latin typeface="Verdana Pro"/>
              </a:rPr>
              <a:t>Финанс</a:t>
            </a:r>
            <a:r>
              <a:rPr lang="ru-RU" sz="700" dirty="0">
                <a:latin typeface="Verdana Pro"/>
              </a:rPr>
              <a:t> передаются в заявку в </a:t>
            </a:r>
            <a:r>
              <a:rPr lang="ru-RU" sz="700" dirty="0" err="1">
                <a:latin typeface="Verdana Pro"/>
              </a:rPr>
              <a:t>Маркетплейсе</a:t>
            </a:r>
            <a:endParaRPr lang="ru-RU" sz="700" dirty="0">
              <a:latin typeface="Verdana Pro"/>
            </a:endParaRPr>
          </a:p>
        </p:txBody>
      </p:sp>
      <p:sp>
        <p:nvSpPr>
          <p:cNvPr id="48" name="Скругленный прямоугольник 27">
            <a:extLst>
              <a:ext uri="{FF2B5EF4-FFF2-40B4-BE49-F238E27FC236}">
                <a16:creationId xmlns:a16="http://schemas.microsoft.com/office/drawing/2014/main" id="{3809C51E-3C04-4222-8963-5AD28BA80DDC}"/>
              </a:ext>
            </a:extLst>
          </p:cNvPr>
          <p:cNvSpPr/>
          <p:nvPr/>
        </p:nvSpPr>
        <p:spPr>
          <a:xfrm>
            <a:off x="7569431" y="2165556"/>
            <a:ext cx="1124319" cy="234852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7F7F7F"/>
            </a:solidFill>
            <a:custDash>
              <a:ds d="300000" sp="300000"/>
            </a:custDash>
            <a:miter/>
          </a:ln>
        </p:spPr>
        <p:txBody>
          <a:bodyPr vert="horz" wrap="square" lIns="68157" tIns="34078" rIns="68157" bIns="34078" anchor="t" anchorCtr="1" compatLnSpc="1">
            <a:noAutofit/>
          </a:bodyPr>
          <a:lstStyle/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Контроль полноты поставки</a:t>
            </a: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Рекламации</a:t>
            </a: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Контроль своевременности поставки</a:t>
            </a: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700" dirty="0">
                <a:solidFill>
                  <a:srgbClr val="ED5821"/>
                </a:solidFill>
                <a:latin typeface="Verdana Pro"/>
              </a:rPr>
              <a:t>▹</a:t>
            </a:r>
            <a:r>
              <a:rPr lang="ru-RU" sz="700" dirty="0">
                <a:latin typeface="Verdana Pro"/>
              </a:rPr>
              <a:t> Прочие учетные возможности</a:t>
            </a:r>
            <a:br>
              <a:rPr lang="ru-RU" sz="700" dirty="0">
                <a:latin typeface="Verdana Pro"/>
              </a:rPr>
            </a:br>
            <a:endParaRPr lang="ru-RU" sz="700" dirty="0">
              <a:latin typeface="Verdana Pro"/>
            </a:endParaRPr>
          </a:p>
          <a:p>
            <a:pPr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00" dirty="0">
              <a:latin typeface="Verdana Pro"/>
            </a:endParaRPr>
          </a:p>
        </p:txBody>
      </p:sp>
      <p:cxnSp>
        <p:nvCxnSpPr>
          <p:cNvPr id="50" name="Прямая со стрелкой 119">
            <a:extLst>
              <a:ext uri="{FF2B5EF4-FFF2-40B4-BE49-F238E27FC236}">
                <a16:creationId xmlns:a16="http://schemas.microsoft.com/office/drawing/2014/main" id="{A4C41463-AE29-40A7-B117-B0420BBAD60B}"/>
              </a:ext>
            </a:extLst>
          </p:cNvPr>
          <p:cNvCxnSpPr>
            <a:cxnSpLocks/>
          </p:cNvCxnSpPr>
          <p:nvPr/>
        </p:nvCxnSpPr>
        <p:spPr>
          <a:xfrm>
            <a:off x="1559304" y="1623853"/>
            <a:ext cx="288000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51" name="Прямая со стрелкой 121">
            <a:extLst>
              <a:ext uri="{FF2B5EF4-FFF2-40B4-BE49-F238E27FC236}">
                <a16:creationId xmlns:a16="http://schemas.microsoft.com/office/drawing/2014/main" id="{7130EE56-18FD-40D0-971C-5B00FECE4163}"/>
              </a:ext>
            </a:extLst>
          </p:cNvPr>
          <p:cNvCxnSpPr/>
          <p:nvPr/>
        </p:nvCxnSpPr>
        <p:spPr>
          <a:xfrm>
            <a:off x="4392641" y="1623853"/>
            <a:ext cx="288000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52" name="Прямая со стрелкой 122">
            <a:extLst>
              <a:ext uri="{FF2B5EF4-FFF2-40B4-BE49-F238E27FC236}">
                <a16:creationId xmlns:a16="http://schemas.microsoft.com/office/drawing/2014/main" id="{03070418-859D-4BEF-B413-46CEE3702373}"/>
              </a:ext>
            </a:extLst>
          </p:cNvPr>
          <p:cNvCxnSpPr/>
          <p:nvPr/>
        </p:nvCxnSpPr>
        <p:spPr>
          <a:xfrm>
            <a:off x="5810638" y="1623853"/>
            <a:ext cx="324000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  <a:tailEnd type="arrow"/>
          </a:ln>
        </p:spPr>
      </p:cxnSp>
      <p:sp>
        <p:nvSpPr>
          <p:cNvPr id="53" name="Заголовок 5">
            <a:extLst>
              <a:ext uri="{FF2B5EF4-FFF2-40B4-BE49-F238E27FC236}">
                <a16:creationId xmlns:a16="http://schemas.microsoft.com/office/drawing/2014/main" id="{7F0EBFE9-1B1C-44E5-9B82-FA8C838F0650}"/>
              </a:ext>
            </a:extLst>
          </p:cNvPr>
          <p:cNvSpPr txBox="1">
            <a:spLocks/>
          </p:cNvSpPr>
          <p:nvPr/>
        </p:nvSpPr>
        <p:spPr>
          <a:xfrm>
            <a:off x="249239" y="228769"/>
            <a:ext cx="3962929" cy="2519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6815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9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>
                <a:solidFill>
                  <a:srgbClr val="F35E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ПРОЦЕСС</a:t>
            </a:r>
            <a:endParaRPr lang="ru-RU" sz="1600" dirty="0">
              <a:solidFill>
                <a:srgbClr val="F35E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4" name="Прямая со стрелкой 123">
            <a:extLst>
              <a:ext uri="{FF2B5EF4-FFF2-40B4-BE49-F238E27FC236}">
                <a16:creationId xmlns:a16="http://schemas.microsoft.com/office/drawing/2014/main" id="{0F92924D-6644-49E5-969A-10CDDBB8E996}"/>
              </a:ext>
            </a:extLst>
          </p:cNvPr>
          <p:cNvCxnSpPr/>
          <p:nvPr/>
        </p:nvCxnSpPr>
        <p:spPr>
          <a:xfrm>
            <a:off x="7262543" y="1623853"/>
            <a:ext cx="324000" cy="0"/>
          </a:xfrm>
          <a:prstGeom prst="straightConnector1">
            <a:avLst/>
          </a:prstGeom>
          <a:noFill/>
          <a:ln w="12701" cap="flat">
            <a:solidFill>
              <a:srgbClr val="7F7F7F"/>
            </a:solidFill>
            <a:prstDash val="solid"/>
            <a:miter/>
            <a:tailEnd type="arrow"/>
          </a:ln>
        </p:spPr>
      </p:cxnSp>
      <p:sp>
        <p:nvSpPr>
          <p:cNvPr id="55" name="Скругленный прямоугольник 11">
            <a:extLst>
              <a:ext uri="{FF2B5EF4-FFF2-40B4-BE49-F238E27FC236}">
                <a16:creationId xmlns:a16="http://schemas.microsoft.com/office/drawing/2014/main" id="{B61711D0-249B-4DC6-A67D-CBF25FFEF157}"/>
              </a:ext>
            </a:extLst>
          </p:cNvPr>
          <p:cNvSpPr/>
          <p:nvPr/>
        </p:nvSpPr>
        <p:spPr>
          <a:xfrm>
            <a:off x="1844094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sp>
        <p:nvSpPr>
          <p:cNvPr id="56" name="Скругленный прямоугольник 16">
            <a:extLst>
              <a:ext uri="{FF2B5EF4-FFF2-40B4-BE49-F238E27FC236}">
                <a16:creationId xmlns:a16="http://schemas.microsoft.com/office/drawing/2014/main" id="{5F9BD368-EE3E-4E63-9125-895BC7F279BF}"/>
              </a:ext>
            </a:extLst>
          </p:cNvPr>
          <p:cNvSpPr/>
          <p:nvPr/>
        </p:nvSpPr>
        <p:spPr>
          <a:xfrm>
            <a:off x="4677932" y="1327808"/>
            <a:ext cx="1125613" cy="62993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701" cap="flat">
            <a:solidFill>
              <a:srgbClr val="ED7D31"/>
            </a:solidFill>
            <a:prstDash val="solid"/>
            <a:miter/>
          </a:ln>
        </p:spPr>
        <p:txBody>
          <a:bodyPr vert="horz" wrap="square" lIns="68157" tIns="34078" rIns="68157" bIns="34078" anchor="ctr" anchorCtr="1" compatLnSpc="1">
            <a:noAutofit/>
          </a:bodyPr>
          <a:lstStyle/>
          <a:p>
            <a:pPr algn="ctr" defTabSz="68162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93">
              <a:latin typeface="Verdana Pro"/>
            </a:endParaRPr>
          </a:p>
        </p:txBody>
      </p:sp>
      <p:cxnSp>
        <p:nvCxnSpPr>
          <p:cNvPr id="57" name="Прямая со стрелкой 120">
            <a:extLst>
              <a:ext uri="{FF2B5EF4-FFF2-40B4-BE49-F238E27FC236}">
                <a16:creationId xmlns:a16="http://schemas.microsoft.com/office/drawing/2014/main" id="{B0AFB38A-7390-4C2B-931D-03681FB71D61}"/>
              </a:ext>
            </a:extLst>
          </p:cNvPr>
          <p:cNvCxnSpPr/>
          <p:nvPr/>
        </p:nvCxnSpPr>
        <p:spPr>
          <a:xfrm>
            <a:off x="2969715" y="1624371"/>
            <a:ext cx="299916" cy="0"/>
          </a:xfrm>
          <a:prstGeom prst="straightConnector1">
            <a:avLst/>
          </a:prstGeom>
          <a:noFill/>
          <a:ln w="12701" cap="flat">
            <a:solidFill>
              <a:srgbClr val="ED7D31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20657606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A1BBD0F9-DC8E-3C14-4DD1-2F99B678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35" y="788810"/>
            <a:ext cx="7736932" cy="4186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Monosnap screencast 2024-12-19 22-33-28">
            <a:extLst>
              <a:ext uri="{FF2B5EF4-FFF2-40B4-BE49-F238E27FC236}">
                <a16:creationId xmlns:a16="http://schemas.microsoft.com/office/drawing/2014/main" id="{B61C7524-58C6-66FC-D253-2D4973932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9096" y="917170"/>
            <a:ext cx="6141417" cy="35097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0A70AE91-773B-4608-BED4-3B1806E3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7" y="228769"/>
            <a:ext cx="3962929" cy="251911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F35E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МИНИ-ДЕМО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0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093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218</Words>
  <Application>Microsoft Office PowerPoint</Application>
  <PresentationFormat>Произвольный</PresentationFormat>
  <Paragraphs>45</Paragraphs>
  <Slides>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Verdana Pro</vt:lpstr>
      <vt:lpstr>Тема Office</vt:lpstr>
      <vt:lpstr>Презентация PowerPoint</vt:lpstr>
      <vt:lpstr>НЕОБХОДИМОСТЬ</vt:lpstr>
      <vt:lpstr>РЕШЕНИЕ</vt:lpstr>
      <vt:lpstr>Презентация PowerPoint</vt:lpstr>
      <vt:lpstr>МИНИ-ДЕМО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Дареев Аюр Евгеньевич</dc:creator>
  <cp:lastModifiedBy>Долбышева Наталья Юрьевна</cp:lastModifiedBy>
  <cp:revision>26</cp:revision>
  <dcterms:created xsi:type="dcterms:W3CDTF">2025-02-03T15:22:26Z</dcterms:created>
  <dcterms:modified xsi:type="dcterms:W3CDTF">2025-03-13T09:00:59Z</dcterms:modified>
</cp:coreProperties>
</file>