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80" r:id="rId4"/>
    <p:sldId id="275" r:id="rId5"/>
    <p:sldId id="258" r:id="rId6"/>
    <p:sldId id="257" r:id="rId7"/>
    <p:sldId id="277" r:id="rId8"/>
    <p:sldId id="278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222"/>
    <a:srgbClr val="883A38"/>
    <a:srgbClr val="B0CFF2"/>
    <a:srgbClr val="D7BBFD"/>
    <a:srgbClr val="CC8EB0"/>
    <a:srgbClr val="ECA2F0"/>
    <a:srgbClr val="009999"/>
    <a:srgbClr val="8BE5DA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spc="0" baseline="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2000" kern="120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Процент</a:t>
            </a:r>
            <a:r>
              <a:rPr lang="ru-RU" sz="2000" kern="1200" baseline="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 снижения исковых требований</a:t>
            </a:r>
            <a:endParaRPr lang="ru-RU" sz="2000" kern="120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0" i="0" u="none" strike="noStrike" kern="1200" spc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процент снижения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59-465B-84EB-78467E815573}"/>
              </c:ext>
            </c:extLst>
          </c:dPt>
          <c:dPt>
            <c:idx val="1"/>
            <c:bubble3D val="0"/>
            <c:spPr>
              <a:solidFill>
                <a:srgbClr val="9E22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359-465B-84EB-78467E81557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33%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359-465B-84EB-78467E8155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67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359-465B-84EB-78467E8155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Взыскано, %</c:v>
                </c:pt>
                <c:pt idx="1">
                  <c:v>Отказано,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25.26</c:v>
                </c:pt>
                <c:pt idx="1">
                  <c:v>74.739999999999995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59-465B-84EB-78467E81557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spc="0" baseline="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2000" kern="120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Процент</a:t>
            </a:r>
            <a:r>
              <a:rPr lang="ru-RU" sz="2000" kern="1200" baseline="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 снижения неустойки</a:t>
            </a:r>
            <a:endParaRPr lang="ru-RU" sz="2000" kern="120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20193295980795889"/>
          <c:y val="1.3035166724401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0" i="0" u="none" strike="noStrike" kern="1200" spc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процент снижения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59-465B-84EB-78467E815573}"/>
              </c:ext>
            </c:extLst>
          </c:dPt>
          <c:dPt>
            <c:idx val="1"/>
            <c:bubble3D val="0"/>
            <c:spPr>
              <a:solidFill>
                <a:srgbClr val="9E22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359-465B-84EB-78467E81557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33,12 %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359-465B-84EB-78467E8155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66,88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359-465B-84EB-78467E8155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Взыскано, %</c:v>
                </c:pt>
                <c:pt idx="1">
                  <c:v>Отказано,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40.409999999999997</c:v>
                </c:pt>
                <c:pt idx="1">
                  <c:v>59.59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59-465B-84EB-78467E81557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spc="0" baseline="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2000" kern="120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Процент</a:t>
            </a:r>
            <a:r>
              <a:rPr lang="ru-RU" sz="2000" kern="1200" baseline="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 снижения штрафа</a:t>
            </a:r>
            <a:endParaRPr lang="ru-RU" sz="2000" kern="120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8311606512320344"/>
          <c:y val="2.6070333448802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0" i="0" u="none" strike="noStrike" kern="1200" spc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процент снижения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38-4253-BC2C-70D1ED47AE96}"/>
              </c:ext>
            </c:extLst>
          </c:dPt>
          <c:dPt>
            <c:idx val="1"/>
            <c:bubble3D val="0"/>
            <c:spPr>
              <a:solidFill>
                <a:srgbClr val="9E22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38-4253-BC2C-70D1ED47AE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Взыскано, %</c:v>
                </c:pt>
                <c:pt idx="1">
                  <c:v>Отказано,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12.97</c:v>
                </c:pt>
                <c:pt idx="1">
                  <c:v>87.07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38-4253-BC2C-70D1ED47AE9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spc="0" baseline="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2000" kern="120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Процент</a:t>
            </a:r>
            <a:r>
              <a:rPr lang="ru-RU" sz="2000" kern="1200" baseline="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 снижения морального вреда</a:t>
            </a:r>
            <a:endParaRPr lang="ru-RU" sz="2000" kern="120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22143631102777397"/>
          <c:y val="2.6070333448802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0" i="0" u="none" strike="noStrike" kern="1200" spc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процент снижения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4F-45ED-84FF-29E589343B94}"/>
              </c:ext>
            </c:extLst>
          </c:dPt>
          <c:dPt>
            <c:idx val="1"/>
            <c:bubble3D val="0"/>
            <c:spPr>
              <a:solidFill>
                <a:srgbClr val="9E22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4F-45ED-84FF-29E589343B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Взыскано, %</c:v>
                </c:pt>
                <c:pt idx="1">
                  <c:v>Отказано,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4.54</c:v>
                </c:pt>
                <c:pt idx="1">
                  <c:v>95.46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4F-45ED-84FF-29E589343B9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D11E0-5ECC-4965-B1D3-3C9E8441779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7C385-0C8D-4A68-9F50-28C6140F4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2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b5a53db7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b5a53db7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864DC-2DCA-6ACB-5D86-618542EC2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BC7F37-9CEE-253E-87D0-6B018A15C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19259-8FE6-0082-5BA9-8D5DEA36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FCB0-555A-4A4A-8021-BB266C33F89D}" type="datetimeFigureOut">
              <a:rPr lang="ru-RU" smtClean="0"/>
              <a:t>06.03.2026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4C867D-85C2-E798-9869-F667EC54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7DA99-8409-ED7A-35D9-2B3CD9D0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8E1B-C7D9-40D2-B445-F6AB5583C4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76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A9838-3260-CA01-8C55-EF71873B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6EE4AF-0D68-48F0-1E92-835DFB0A9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8DBF8-D4FC-E3EA-B01F-CD570775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FCB0-555A-4A4A-8021-BB266C33F89D}" type="datetimeFigureOut">
              <a:rPr lang="ru-RU" smtClean="0"/>
              <a:t>06.03.2026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98512-DF87-6007-FE0B-0152F6B2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59727-8989-E9DA-754B-9108174A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8E1B-C7D9-40D2-B445-F6AB5583C4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07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5B45AC-BAA2-DD4C-200A-EC39F1290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BD9577-96E8-E26C-F037-19B722240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F3732E-2D40-CF1A-6D76-3A946B4C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FCB0-555A-4A4A-8021-BB266C33F89D}" type="datetimeFigureOut">
              <a:rPr lang="ru-RU" smtClean="0"/>
              <a:t>06.03.2026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61D8A7-6C5E-273A-6157-F8059670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3BA905-B4CE-F768-5351-02F36233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8E1B-C7D9-40D2-B445-F6AB5583C4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87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67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04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98392" y="-9023"/>
            <a:ext cx="1002633" cy="1303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640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3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92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447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75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62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97740-DC57-5D66-47D7-EB814121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B1B5B-DF8B-5FD6-9E1A-33B5A57ED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46D9E-2681-230F-F81C-FBF0E7FA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FCB0-555A-4A4A-8021-BB266C33F89D}" type="datetimeFigureOut">
              <a:rPr lang="ru-RU" smtClean="0"/>
              <a:t>06.03.2026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2AFFC7-F951-507D-D76D-5328DE51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15ACFE-F171-E6E3-BEC4-5F014BAD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8E1B-C7D9-40D2-B445-F6AB5583C4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77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59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82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59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215B7-4102-FD0A-D970-C099162DF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8E0E9F-4D43-BFC9-0C3E-AFA79BF48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6CAF3B-807C-9853-8C0B-BD8F87AD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FCB0-555A-4A4A-8021-BB266C33F89D}" type="datetimeFigureOut">
              <a:rPr lang="ru-RU" smtClean="0"/>
              <a:t>06.03.2026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FD6D06-665B-6433-1D94-BEA4740E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7A1EF-AF51-0CBF-7276-EACA02B9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8E1B-C7D9-40D2-B445-F6AB5583C4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59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1A34D-9B8C-2533-9180-C387DD26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56227-F2AE-06B0-A29D-A47719B35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D40DD-EDF4-8C95-7770-9FD762CB9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930BCD-91DA-9865-54B8-2696DF17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FCB0-555A-4A4A-8021-BB266C33F89D}" type="datetimeFigureOut">
              <a:rPr lang="ru-RU" smtClean="0"/>
              <a:t>06.03.2026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D7F942-8D58-0DA5-6B41-B39BF353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CC22D4-9B9F-87C1-69B4-30234E30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8E1B-C7D9-40D2-B445-F6AB5583C4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83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1C8C8-6D83-E08D-0C4B-1F52C3BA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601B1-3C45-8A1B-A225-3541FBFD5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1E5D30-C5E3-D096-1C18-27801646E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B32DB2-3A84-1E29-1409-E68752561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6CD4AC-347F-50C7-906F-3B1DF5051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46176D-3B64-EFD0-C898-D1CAEE6A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FCB0-555A-4A4A-8021-BB266C33F89D}" type="datetimeFigureOut">
              <a:rPr lang="ru-RU" smtClean="0"/>
              <a:t>06.03.2026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0891EF-7524-8B52-EC1A-3DFC245A3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9D1C89-757D-AA1C-BA7A-F9E060B3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8E1B-C7D9-40D2-B445-F6AB5583C4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88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7B3EE-B110-D39A-1AE9-57D0FD3C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6A7310-0A56-D212-2F7E-4FCD416E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FCB0-555A-4A4A-8021-BB266C33F89D}" type="datetimeFigureOut">
              <a:rPr lang="ru-RU" smtClean="0"/>
              <a:t>06.03.2026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BA921C-5B38-84EE-7145-E9F7B505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51AACB-6E6E-CF69-91F0-A1EC3BAE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8E1B-C7D9-40D2-B445-F6AB5583C4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87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A936F9-5371-0640-E861-30E7803D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FCB0-555A-4A4A-8021-BB266C33F89D}" type="datetimeFigureOut">
              <a:rPr lang="ru-RU" smtClean="0"/>
              <a:t>06.03.2026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9D1112-4DBF-8C30-AE80-50B8B942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2458AF-841F-312E-0A6D-FCF5EBD5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8E1B-C7D9-40D2-B445-F6AB5583C4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32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03762-6C1A-3261-350F-89C2F636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4DDB1-18FF-B7D8-DAC0-C5D15E0F1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65C588-DB8B-670A-94F0-C179F698C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377F8D-8D73-0475-8E23-A633E84B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FCB0-555A-4A4A-8021-BB266C33F89D}" type="datetimeFigureOut">
              <a:rPr lang="ru-RU" smtClean="0"/>
              <a:t>06.03.2026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C9F804-B11B-7463-2D25-79316711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5D7982-823D-FD52-F7AA-63D8C241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8E1B-C7D9-40D2-B445-F6AB5583C4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28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8FDC-84B9-7FC7-302F-F92BE474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9F990D-C390-F64D-FEFF-95746A24E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EEC211-E6B0-64F3-9615-FEA3FD997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A37F53-88D9-F096-D4E6-59023693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FCB0-555A-4A4A-8021-BB266C33F89D}" type="datetimeFigureOut">
              <a:rPr lang="ru-RU" smtClean="0"/>
              <a:t>06.03.2026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AC54F4-0B86-2E78-88A0-86A59CDC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4BA4D-0D04-2107-0D8B-6513C1FD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8E1B-C7D9-40D2-B445-F6AB5583C4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41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88002-89E3-6565-30F9-C085A62A1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DF59BF-6F04-EA1E-B65F-5FD131544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A464B5-6DA1-58C8-49B8-8DE3C45C1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FCB0-555A-4A4A-8021-BB266C33F89D}" type="datetimeFigureOut">
              <a:rPr lang="ru-RU" smtClean="0"/>
              <a:t>06.03.2026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12C64-0518-C030-89F7-2201645B8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23A66-55C8-DDD3-DB14-2AAFA5CBF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8E1B-C7D9-40D2-B445-F6AB5583C4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57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51945"/>
              </a:buClr>
              <a:buSzPts val="2800"/>
              <a:buNone/>
              <a:defRPr sz="2800">
                <a:solidFill>
                  <a:srgbClr val="05194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 sz="1800">
                <a:solidFill>
                  <a:srgbClr val="434343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106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06098E-CA3D-0DD9-EF4F-1A7849CFE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830232"/>
            <a:ext cx="4928076" cy="49047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818B9F-D3F4-CF85-427F-DA2A0DB14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73" y="-8965"/>
            <a:ext cx="5250674" cy="11753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4F8E1-6640-4C0C-5DCF-9F67DA25A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4668" y="1984620"/>
            <a:ext cx="6634579" cy="2161938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b="1" dirty="0">
                <a:latin typeface="Arial Black" panose="020B0A04020102020204" pitchFamily="34" charset="0"/>
              </a:rPr>
              <a:t>МГКА «БЮРО АДВОКАТОВ «ДЕ-ЮРЕ»</a:t>
            </a:r>
            <a:br>
              <a:rPr lang="ru-RU" sz="4200" b="1" dirty="0">
                <a:latin typeface="Arial Black" panose="020B0A04020102020204" pitchFamily="34" charset="0"/>
              </a:rPr>
            </a:br>
            <a:br>
              <a:rPr lang="ru-RU" sz="4200" b="1" dirty="0">
                <a:latin typeface="Arial Black" panose="020B0A04020102020204" pitchFamily="34" charset="0"/>
              </a:rPr>
            </a:br>
            <a:r>
              <a:rPr lang="ru-RU" sz="1800" b="1" dirty="0">
                <a:latin typeface="Arial Black" panose="020B0A04020102020204" pitchFamily="34" charset="0"/>
              </a:rPr>
              <a:t>Споры с дольщиками сегодня: почему существующие механизмы не уменьшают количества споров</a:t>
            </a:r>
            <a:endParaRPr lang="ru-RU" sz="1700" b="1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21EFB4-DC1F-DB7A-D136-20E084FA7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" y="0"/>
            <a:ext cx="1317812" cy="82059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F10C18-2574-2547-9A1A-3B93C340997E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НАДЕЖНОСТЬ. ОПЫТ. ЭФФЕКТИВНОСТЬ.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BF447C1-B6D3-A072-4093-6EE26E84CED3}"/>
              </a:ext>
            </a:extLst>
          </p:cNvPr>
          <p:cNvSpPr/>
          <p:nvPr/>
        </p:nvSpPr>
        <p:spPr>
          <a:xfrm>
            <a:off x="4365814" y="6660776"/>
            <a:ext cx="107575" cy="1075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1C5594D-ED1B-4160-C640-54CFC4FAC7EA}"/>
              </a:ext>
            </a:extLst>
          </p:cNvPr>
          <p:cNvCxnSpPr/>
          <p:nvPr/>
        </p:nvCxnSpPr>
        <p:spPr>
          <a:xfrm>
            <a:off x="5586871" y="3346881"/>
            <a:ext cx="245911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42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B9A98-5CF9-1F99-38BD-4FCC1077A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C91D89-3DA6-1857-5F46-0F4E402F5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73" y="-8965"/>
            <a:ext cx="5250674" cy="11753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EB01E-8261-4F16-B7F9-57CEBE106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365" y="1312375"/>
            <a:ext cx="10654710" cy="1331651"/>
          </a:xfrm>
        </p:spPr>
        <p:txBody>
          <a:bodyPr>
            <a:normAutofit/>
          </a:bodyPr>
          <a:lstStyle/>
          <a:p>
            <a:pPr algn="l"/>
            <a:r>
              <a:rPr lang="ru-RU" sz="3800" b="1" dirty="0">
                <a:latin typeface="Arial Black" panose="020B0A04020102020204" pitchFamily="34" charset="0"/>
              </a:rPr>
              <a:t>Общая статистика по отрасли: </a:t>
            </a:r>
            <a:br>
              <a:rPr lang="ru-RU" sz="2000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9FCCD8-EE15-42E3-EB99-FF6D75E1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" y="0"/>
            <a:ext cx="1317812" cy="82059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914A2482-918D-DE5E-BA0D-00A394170F3C}"/>
              </a:ext>
            </a:extLst>
          </p:cNvPr>
          <p:cNvSpPr/>
          <p:nvPr/>
        </p:nvSpPr>
        <p:spPr>
          <a:xfrm>
            <a:off x="4365814" y="6660776"/>
            <a:ext cx="107575" cy="1075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3CDE03-0239-F364-336A-C563491FA2BF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НАДЕЖНОСТЬ. ОПЫТ. ЭФФЕКТИВНОСТЬ.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F706D-FD1A-A03D-4673-AE098374219A}"/>
              </a:ext>
            </a:extLst>
          </p:cNvPr>
          <p:cNvSpPr txBox="1"/>
          <p:nvPr/>
        </p:nvSpPr>
        <p:spPr>
          <a:xfrm>
            <a:off x="1218902" y="3574871"/>
            <a:ext cx="756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Сейчас в единый реестр проблемных объектов внесён 101 объект от 63 застройщиков.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F8139C8-8A62-3C15-B9EA-F711CB1FD984}"/>
              </a:ext>
            </a:extLst>
          </p:cNvPr>
          <p:cNvCxnSpPr>
            <a:cxnSpLocks/>
          </p:cNvCxnSpPr>
          <p:nvPr/>
        </p:nvCxnSpPr>
        <p:spPr>
          <a:xfrm>
            <a:off x="555459" y="1202798"/>
            <a:ext cx="0" cy="49273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799226B6-1E1A-60B4-E00E-5CC770B777E7}"/>
              </a:ext>
            </a:extLst>
          </p:cNvPr>
          <p:cNvSpPr/>
          <p:nvPr/>
        </p:nvSpPr>
        <p:spPr>
          <a:xfrm>
            <a:off x="721659" y="2669089"/>
            <a:ext cx="331046" cy="3310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6DF534-7E45-A197-DBDD-9027B868AC5E}"/>
              </a:ext>
            </a:extLst>
          </p:cNvPr>
          <p:cNvSpPr txBox="1"/>
          <p:nvPr/>
        </p:nvSpPr>
        <p:spPr>
          <a:xfrm>
            <a:off x="1218902" y="2665463"/>
            <a:ext cx="9503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 России 11 403 строящихся объекта, общей площадью 117 696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кв.м.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13939CD-4FE4-9B3B-D4B1-ED4F447E55E0}"/>
              </a:ext>
            </a:extLst>
          </p:cNvPr>
          <p:cNvSpPr/>
          <p:nvPr/>
        </p:nvSpPr>
        <p:spPr>
          <a:xfrm>
            <a:off x="742760" y="3676664"/>
            <a:ext cx="331046" cy="3310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5A932E-C15D-5C08-A313-A047C8FCA052}"/>
              </a:ext>
            </a:extLst>
          </p:cNvPr>
          <p:cNvSpPr txBox="1"/>
          <p:nvPr/>
        </p:nvSpPr>
        <p:spPr>
          <a:xfrm>
            <a:off x="1218902" y="4484279"/>
            <a:ext cx="7561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 отношении 33 застройщиков введены процедуры банкротства в соответствии с Федеральным законом №127-ФЗ. 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CDEA6E7-5EDE-3FE1-B089-9CE10934821E}"/>
              </a:ext>
            </a:extLst>
          </p:cNvPr>
          <p:cNvSpPr/>
          <p:nvPr/>
        </p:nvSpPr>
        <p:spPr>
          <a:xfrm>
            <a:off x="752901" y="4611144"/>
            <a:ext cx="331046" cy="3310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68A786A-C8A2-3399-DDCD-29600700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38" l="0" r="100000">
                        <a14:foregroundMark x1="35025" y1="5342" x2="35025" y2="5342"/>
                        <a14:foregroundMark x1="38490" y1="4224" x2="38490" y2="4224"/>
                        <a14:foregroundMark x1="31559" y1="6832" x2="31559" y2="6832"/>
                        <a14:foregroundMark x1="30322" y1="7578" x2="30322" y2="7578"/>
                        <a14:foregroundMark x1="29208" y1="7702" x2="29208" y2="7702"/>
                        <a14:foregroundMark x1="28342" y1="7826" x2="28342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7343" y="3848034"/>
            <a:ext cx="4925995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B9A98-5CF9-1F99-38BD-4FCC1077A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C91D89-3DA6-1857-5F46-0F4E402F5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73" y="-8965"/>
            <a:ext cx="5250674" cy="11753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EB01E-8261-4F16-B7F9-57CEBE106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659" y="996483"/>
            <a:ext cx="7666393" cy="1331651"/>
          </a:xfrm>
        </p:spPr>
        <p:txBody>
          <a:bodyPr>
            <a:normAutofit/>
          </a:bodyPr>
          <a:lstStyle/>
          <a:p>
            <a:pPr algn="l"/>
            <a:r>
              <a:rPr lang="ru-RU" sz="3800" b="1" dirty="0">
                <a:latin typeface="Arial Black" panose="020B0A04020102020204" pitchFamily="34" charset="0"/>
              </a:rPr>
              <a:t>Нормативно-правовая база</a:t>
            </a:r>
            <a:br>
              <a:rPr lang="ru-RU" sz="2000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9FCCD8-EE15-42E3-EB99-FF6D75E1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" y="0"/>
            <a:ext cx="1317812" cy="82059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914A2482-918D-DE5E-BA0D-00A394170F3C}"/>
              </a:ext>
            </a:extLst>
          </p:cNvPr>
          <p:cNvSpPr/>
          <p:nvPr/>
        </p:nvSpPr>
        <p:spPr>
          <a:xfrm>
            <a:off x="4365814" y="6660776"/>
            <a:ext cx="107575" cy="1075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3CDE03-0239-F364-336A-C563491FA2BF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НАДЕЖНОСТЬ. ОПЫТ. ЭФФЕКТИВНОСТЬ.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F706D-FD1A-A03D-4673-AE098374219A}"/>
              </a:ext>
            </a:extLst>
          </p:cNvPr>
          <p:cNvSpPr txBox="1"/>
          <p:nvPr/>
        </p:nvSpPr>
        <p:spPr>
          <a:xfrm>
            <a:off x="1218904" y="3478702"/>
            <a:ext cx="9049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  <a:ea typeface="+mj-ea"/>
                <a:cs typeface="+mj-cs"/>
              </a:rPr>
              <a:t>Постановление Правительства РФ от 18.03.2024 № 326 в редакции</a:t>
            </a:r>
          </a:p>
          <a:p>
            <a:pPr algn="just"/>
            <a:r>
              <a:rPr lang="ru-RU" dirty="0">
                <a:latin typeface="Arial Black" panose="020B0A04020102020204" pitchFamily="34" charset="0"/>
                <a:ea typeface="+mj-ea"/>
                <a:cs typeface="+mj-cs"/>
              </a:rPr>
              <a:t>от 30.12.2025</a:t>
            </a:r>
          </a:p>
          <a:p>
            <a:endParaRPr lang="ru-RU" dirty="0">
              <a:latin typeface="Arial Black" panose="020B0A04020102020204" pitchFamily="34" charset="0"/>
              <a:ea typeface="+mj-ea"/>
              <a:cs typeface="+mj-cs"/>
            </a:endParaRPr>
          </a:p>
          <a:p>
            <a:endParaRPr lang="ru-RU" dirty="0">
              <a:latin typeface="Arial Black" panose="020B0A04020102020204" pitchFamily="34" charset="0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F8139C8-8A62-3C15-B9EA-F711CB1FD984}"/>
              </a:ext>
            </a:extLst>
          </p:cNvPr>
          <p:cNvCxnSpPr>
            <a:cxnSpLocks/>
          </p:cNvCxnSpPr>
          <p:nvPr/>
        </p:nvCxnSpPr>
        <p:spPr>
          <a:xfrm>
            <a:off x="555459" y="1202798"/>
            <a:ext cx="0" cy="49273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799226B6-1E1A-60B4-E00E-5CC770B777E7}"/>
              </a:ext>
            </a:extLst>
          </p:cNvPr>
          <p:cNvSpPr/>
          <p:nvPr/>
        </p:nvSpPr>
        <p:spPr>
          <a:xfrm>
            <a:off x="721659" y="2669089"/>
            <a:ext cx="331046" cy="3310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6DF534-7E45-A197-DBDD-9027B868AC5E}"/>
              </a:ext>
            </a:extLst>
          </p:cNvPr>
          <p:cNvSpPr txBox="1"/>
          <p:nvPr/>
        </p:nvSpPr>
        <p:spPr>
          <a:xfrm>
            <a:off x="1218904" y="2507085"/>
            <a:ext cx="7561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Arial Black" panose="020B0A04020102020204" pitchFamily="34" charset="0"/>
                <a:ea typeface="+mj-ea"/>
                <a:cs typeface="+mj-cs"/>
              </a:rPr>
              <a:t>Федеральный закон от 30.12.2004 № 214-ФЗ в редакции от 24.06.2025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13939CD-4FE4-9B3B-D4B1-ED4F447E55E0}"/>
              </a:ext>
            </a:extLst>
          </p:cNvPr>
          <p:cNvSpPr/>
          <p:nvPr/>
        </p:nvSpPr>
        <p:spPr>
          <a:xfrm>
            <a:off x="721659" y="3452111"/>
            <a:ext cx="331046" cy="3310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5A932E-C15D-5C08-A313-A047C8FCA052}"/>
              </a:ext>
            </a:extLst>
          </p:cNvPr>
          <p:cNvSpPr txBox="1"/>
          <p:nvPr/>
        </p:nvSpPr>
        <p:spPr>
          <a:xfrm>
            <a:off x="1218904" y="4188989"/>
            <a:ext cx="8697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 Black" panose="020B0A04020102020204" pitchFamily="34" charset="0"/>
                <a:ea typeface="+mj-ea"/>
                <a:cs typeface="+mj-cs"/>
              </a:rPr>
              <a:t>Постановление Правительства РФ от 29.12.2023 № 2380 </a:t>
            </a:r>
            <a:r>
              <a:rPr lang="ru-RU" dirty="0">
                <a:latin typeface="Arial Black" panose="020B0A04020102020204" pitchFamily="34" charset="0"/>
                <a:ea typeface="+mj-ea"/>
                <a:cs typeface="+mj-cs"/>
              </a:rPr>
              <a:t>в редакции от 30.12.2025)</a:t>
            </a:r>
            <a:endParaRPr lang="ru-RU" sz="1800" dirty="0"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CDEA6E7-5EDE-3FE1-B089-9CE10934821E}"/>
              </a:ext>
            </a:extLst>
          </p:cNvPr>
          <p:cNvSpPr/>
          <p:nvPr/>
        </p:nvSpPr>
        <p:spPr>
          <a:xfrm>
            <a:off x="721659" y="4235133"/>
            <a:ext cx="331046" cy="3310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68A786A-C8A2-3399-DDCD-29600700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38" l="0" r="100000">
                        <a14:foregroundMark x1="35025" y1="5342" x2="35025" y2="5342"/>
                        <a14:foregroundMark x1="38490" y1="4224" x2="38490" y2="4224"/>
                        <a14:foregroundMark x1="31559" y1="6832" x2="31559" y2="6832"/>
                        <a14:foregroundMark x1="30322" y1="7578" x2="30322" y2="7578"/>
                        <a14:foregroundMark x1="29208" y1="7702" x2="29208" y2="7702"/>
                        <a14:foregroundMark x1="28342" y1="7826" x2="28342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7343" y="3848034"/>
            <a:ext cx="4925995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7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5AA34-4A7A-BFF6-DF34-1067A7DE9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8C55FB-7038-41DD-2A41-25CB4CCDF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73" y="-8965"/>
            <a:ext cx="5250674" cy="11753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44AC1-B881-0886-AC19-0B8B36BE6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531" y="1166395"/>
            <a:ext cx="8385485" cy="1331651"/>
          </a:xfrm>
        </p:spPr>
        <p:txBody>
          <a:bodyPr>
            <a:normAutofit fontScale="90000"/>
          </a:bodyPr>
          <a:lstStyle/>
          <a:p>
            <a:pPr algn="l"/>
            <a:r>
              <a:rPr lang="ru-RU" sz="3800" b="1" dirty="0">
                <a:latin typeface="Arial Black" panose="020B0A04020102020204" pitchFamily="34" charset="0"/>
              </a:rPr>
              <a:t>Какие особенности продолжают действовать в 2026 году?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7D93BC-A36C-ACE9-FFC0-94CE9CF34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" y="0"/>
            <a:ext cx="1317812" cy="82059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9C6DC6-BDAE-F560-07F2-8A5E78846713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НАДЕЖНОСТЬ. ОПЫТ. ЭФФЕКТИВНОСТЬ.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EBA1023-5D48-26C3-34AC-78A25155A88D}"/>
              </a:ext>
            </a:extLst>
          </p:cNvPr>
          <p:cNvSpPr/>
          <p:nvPr/>
        </p:nvSpPr>
        <p:spPr>
          <a:xfrm>
            <a:off x="4365814" y="6660776"/>
            <a:ext cx="107575" cy="1075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566E0-A739-9804-5E11-891ECF58D733}"/>
              </a:ext>
            </a:extLst>
          </p:cNvPr>
          <p:cNvSpPr txBox="1"/>
          <p:nvPr/>
        </p:nvSpPr>
        <p:spPr>
          <a:xfrm>
            <a:off x="1060001" y="5256190"/>
            <a:ext cx="952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Застройщикам до конца 2026 года продлили отсрочки по выплате финансовых санкций    по ДДУ.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90283FE-D182-5ECE-CA51-4B4CD0D747EF}"/>
              </a:ext>
            </a:extLst>
          </p:cNvPr>
          <p:cNvSpPr/>
          <p:nvPr/>
        </p:nvSpPr>
        <p:spPr>
          <a:xfrm>
            <a:off x="556136" y="3263477"/>
            <a:ext cx="331046" cy="3310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06FBA76-3367-AFFF-0656-24EC9D1E2DA9}"/>
              </a:ext>
            </a:extLst>
          </p:cNvPr>
          <p:cNvCxnSpPr>
            <a:cxnSpLocks/>
          </p:cNvCxnSpPr>
          <p:nvPr/>
        </p:nvCxnSpPr>
        <p:spPr>
          <a:xfrm flipH="1">
            <a:off x="470995" y="2784083"/>
            <a:ext cx="100312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2B75E75-DED4-C86F-9A91-571BBEE0B196}"/>
              </a:ext>
            </a:extLst>
          </p:cNvPr>
          <p:cNvSpPr txBox="1"/>
          <p:nvPr/>
        </p:nvSpPr>
        <p:spPr>
          <a:xfrm>
            <a:off x="1060002" y="3111597"/>
            <a:ext cx="9602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 соглашению сторон изменить срок передачи конкретного объекта независимо от срока передачи других объектов в том же доме;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9826E9D-5A5E-4D02-AB92-DB33F103F2AE}"/>
              </a:ext>
            </a:extLst>
          </p:cNvPr>
          <p:cNvSpPr/>
          <p:nvPr/>
        </p:nvSpPr>
        <p:spPr>
          <a:xfrm>
            <a:off x="556136" y="4023146"/>
            <a:ext cx="331046" cy="3310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531339-2497-0960-EBCF-0FB5C65797F1}"/>
              </a:ext>
            </a:extLst>
          </p:cNvPr>
          <p:cNvSpPr txBox="1"/>
          <p:nvPr/>
        </p:nvSpPr>
        <p:spPr>
          <a:xfrm>
            <a:off x="1060002" y="3865504"/>
            <a:ext cx="9442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Право застройщика направлять дольщику документы (в частности, сообщение о завершении строительства) в электронном виде;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B2CC80A-AC2A-8233-B932-0F5E865C1C07}"/>
              </a:ext>
            </a:extLst>
          </p:cNvPr>
          <p:cNvSpPr/>
          <p:nvPr/>
        </p:nvSpPr>
        <p:spPr>
          <a:xfrm>
            <a:off x="556136" y="5360559"/>
            <a:ext cx="331046" cy="3310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8B51BDB-2E63-CE54-CCFE-FF9364DFB985}"/>
              </a:ext>
            </a:extLst>
          </p:cNvPr>
          <p:cNvSpPr/>
          <p:nvPr/>
        </p:nvSpPr>
        <p:spPr>
          <a:xfrm>
            <a:off x="556136" y="4710221"/>
            <a:ext cx="331046" cy="3310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4E98E4-D2F9-D63F-3FCF-ABE05F8ECC65}"/>
              </a:ext>
            </a:extLst>
          </p:cNvPr>
          <p:cNvSpPr txBox="1"/>
          <p:nvPr/>
        </p:nvSpPr>
        <p:spPr>
          <a:xfrm>
            <a:off x="1060001" y="4539411"/>
            <a:ext cx="9442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Право застройщика направлять дольщику документы (в частности, сообщение о завершении строительства) в электронном виде;</a:t>
            </a:r>
          </a:p>
        </p:txBody>
      </p:sp>
    </p:spTree>
    <p:extLst>
      <p:ext uri="{BB962C8B-B14F-4D97-AF65-F5344CB8AC3E}">
        <p14:creationId xmlns:p14="http://schemas.microsoft.com/office/powerpoint/2010/main" val="187217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2C61A-358F-677A-4ABF-1308FF257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D61DCD-C13C-C04B-302B-234D97375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73" y="-8965"/>
            <a:ext cx="5250674" cy="11753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179B5-349E-B13B-24F0-67F21F21B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017" y="1702312"/>
            <a:ext cx="9836458" cy="1133094"/>
          </a:xfrm>
        </p:spPr>
        <p:txBody>
          <a:bodyPr>
            <a:normAutofit fontScale="90000"/>
          </a:bodyPr>
          <a:lstStyle/>
          <a:p>
            <a:r>
              <a:rPr lang="ru-RU" sz="3400" b="1" dirty="0">
                <a:latin typeface="Arial Black" panose="020B0A04020102020204" pitchFamily="34" charset="0"/>
              </a:rPr>
              <a:t>Постановление Правительства РФ </a:t>
            </a:r>
            <a:br>
              <a:rPr lang="ru-RU" sz="3400" b="1" dirty="0">
                <a:latin typeface="Arial Black" panose="020B0A04020102020204" pitchFamily="34" charset="0"/>
              </a:rPr>
            </a:br>
            <a:r>
              <a:rPr lang="ru-RU" sz="3400" b="1" dirty="0">
                <a:latin typeface="Arial Black" panose="020B0A04020102020204" pitchFamily="34" charset="0"/>
              </a:rPr>
              <a:t>от 18.03.2024 № 326 (с учетом изменений от  30.12.2025)</a:t>
            </a:r>
            <a:br>
              <a:rPr lang="ru-RU" sz="2000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28E7E1-7F4E-92AB-C29C-CFB0F3A7B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" y="0"/>
            <a:ext cx="1317812" cy="82059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7CDFC7-56D2-A032-6B62-C55C9AA5EE3A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НАДЕЖНОСТЬ. ОПЫТ. ЭФФЕКТИВНОСТЬ.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3B9B20E-0207-5713-35FA-3008D45C6B4B}"/>
              </a:ext>
            </a:extLst>
          </p:cNvPr>
          <p:cNvSpPr/>
          <p:nvPr/>
        </p:nvSpPr>
        <p:spPr>
          <a:xfrm>
            <a:off x="4365814" y="6660776"/>
            <a:ext cx="107575" cy="1075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DE28D-9623-BA79-C713-245CD290A5B3}"/>
              </a:ext>
            </a:extLst>
          </p:cNvPr>
          <p:cNvSpPr txBox="1"/>
          <p:nvPr/>
        </p:nvSpPr>
        <p:spPr>
          <a:xfrm>
            <a:off x="539319" y="3429000"/>
            <a:ext cx="2052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Arial Black" panose="020B0A04020102020204" pitchFamily="34" charset="0"/>
                <a:ea typeface="+mj-ea"/>
                <a:cs typeface="+mj-cs"/>
              </a:rPr>
              <a:t>Ставка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C1F6C0-A527-BA98-D60E-17E61D59A781}"/>
              </a:ext>
            </a:extLst>
          </p:cNvPr>
          <p:cNvSpPr txBox="1"/>
          <p:nvPr/>
        </p:nvSpPr>
        <p:spPr>
          <a:xfrm>
            <a:off x="2582664" y="3407692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  <a:ea typeface="+mj-ea"/>
                <a:cs typeface="+mj-cs"/>
              </a:rPr>
              <a:t>Не начисляются санкции за период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8B2D4B-393B-06F1-7ECC-A9EA0C063096}"/>
              </a:ext>
            </a:extLst>
          </p:cNvPr>
          <p:cNvSpPr txBox="1"/>
          <p:nvPr/>
        </p:nvSpPr>
        <p:spPr>
          <a:xfrm>
            <a:off x="7446146" y="3393880"/>
            <a:ext cx="6121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  <a:ea typeface="+mj-ea"/>
                <a:cs typeface="+mj-cs"/>
              </a:rPr>
              <a:t>Отсрочка исполнения </a:t>
            </a:r>
          </a:p>
          <a:p>
            <a:pPr algn="ctr"/>
            <a:r>
              <a:rPr lang="ru-RU" dirty="0">
                <a:latin typeface="Arial Black" panose="020B0A04020102020204" pitchFamily="34" charset="0"/>
                <a:ea typeface="+mj-ea"/>
                <a:cs typeface="+mj-cs"/>
              </a:rPr>
              <a:t>решений до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FC42C60-E223-DB70-6036-0F55F97D8A1B}"/>
              </a:ext>
            </a:extLst>
          </p:cNvPr>
          <p:cNvCxnSpPr>
            <a:cxnSpLocks/>
          </p:cNvCxnSpPr>
          <p:nvPr/>
        </p:nvCxnSpPr>
        <p:spPr>
          <a:xfrm flipH="1">
            <a:off x="2555748" y="2791772"/>
            <a:ext cx="26178" cy="249687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5ABEED5-6720-BA1F-2C42-92FBD7BAD308}"/>
              </a:ext>
            </a:extLst>
          </p:cNvPr>
          <p:cNvCxnSpPr>
            <a:cxnSpLocks/>
          </p:cNvCxnSpPr>
          <p:nvPr/>
        </p:nvCxnSpPr>
        <p:spPr>
          <a:xfrm flipH="1">
            <a:off x="8673410" y="2791772"/>
            <a:ext cx="26178" cy="249687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6FEF084-F1BC-9989-D602-D5D4699772ED}"/>
              </a:ext>
            </a:extLst>
          </p:cNvPr>
          <p:cNvSpPr/>
          <p:nvPr/>
        </p:nvSpPr>
        <p:spPr>
          <a:xfrm>
            <a:off x="330187" y="3964917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C00000"/>
                </a:solidFill>
                <a:effectLst/>
              </a:rPr>
              <a:t>7,5%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DF9BC37-2D03-CD5D-5B27-CD3F39D259F8}"/>
              </a:ext>
            </a:extLst>
          </p:cNvPr>
          <p:cNvSpPr/>
          <p:nvPr/>
        </p:nvSpPr>
        <p:spPr>
          <a:xfrm>
            <a:off x="2760274" y="3970393"/>
            <a:ext cx="5793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C00000"/>
                </a:solidFill>
                <a:effectLst/>
              </a:rPr>
              <a:t>22.03.24 – 31.12.25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4F1C4D6-D228-AF6A-D349-AA39A0370F1F}"/>
              </a:ext>
            </a:extLst>
          </p:cNvPr>
          <p:cNvSpPr/>
          <p:nvPr/>
        </p:nvSpPr>
        <p:spPr>
          <a:xfrm>
            <a:off x="8825817" y="3964917"/>
            <a:ext cx="3361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C00000"/>
                </a:solidFill>
                <a:effectLst/>
              </a:rPr>
              <a:t>31.12.2026</a:t>
            </a:r>
          </a:p>
        </p:txBody>
      </p:sp>
    </p:spTree>
    <p:extLst>
      <p:ext uri="{BB962C8B-B14F-4D97-AF65-F5344CB8AC3E}">
        <p14:creationId xmlns:p14="http://schemas.microsoft.com/office/powerpoint/2010/main" val="32178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D115B-CEAC-ACB0-E7C7-F89C46EF6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C3B1B3-0289-96DA-6EB0-11F14F084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26" y="-106364"/>
            <a:ext cx="5250674" cy="11753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74139-BAAA-0F4D-E07B-FEE0D7CB5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264" y="947410"/>
            <a:ext cx="10306665" cy="2204164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>
                <a:latin typeface="Arial Black" panose="020B0A04020102020204" pitchFamily="34" charset="0"/>
              </a:rPr>
              <a:t>Статистика по спорам о взыскании неустойки за просрочку передачи объекта ДДУ за период с 01.01.2025 по 31.12.2025</a:t>
            </a:r>
            <a:br>
              <a:rPr lang="ru-RU" sz="3100" b="1" dirty="0">
                <a:latin typeface="Arial Black" panose="020B0A04020102020204" pitchFamily="34" charset="0"/>
              </a:rPr>
            </a:br>
            <a:br>
              <a:rPr lang="ru-RU" sz="3100" b="1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3F2713-B94E-C213-32F7-3C99F8418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" y="0"/>
            <a:ext cx="1317812" cy="82059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D06625-47AB-1AC5-234D-CC25DCBF0900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НАДЕЖНОСТЬ. ОПЫТ. ЭФФЕКТИВНОСТЬ.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90DC540-CBC0-9DC1-659B-5E715F7673BD}"/>
              </a:ext>
            </a:extLst>
          </p:cNvPr>
          <p:cNvSpPr/>
          <p:nvPr/>
        </p:nvSpPr>
        <p:spPr>
          <a:xfrm>
            <a:off x="4365814" y="6660776"/>
            <a:ext cx="107575" cy="1075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CE91E-555D-9BE2-29B7-E62FD2BAFE72}"/>
              </a:ext>
            </a:extLst>
          </p:cNvPr>
          <p:cNvSpPr txBox="1"/>
          <p:nvPr/>
        </p:nvSpPr>
        <p:spPr>
          <a:xfrm>
            <a:off x="283557" y="3278394"/>
            <a:ext cx="7445529" cy="318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Arial Black" panose="020B0A04020102020204" pitchFamily="34" charset="0"/>
                <a:ea typeface="+mj-ea"/>
                <a:cs typeface="+mj-cs"/>
              </a:rPr>
              <a:t>Средняя цена иска – 1 261 682, 58 руб.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 Black" panose="020B0A04020102020204" pitchFamily="34" charset="0"/>
                <a:ea typeface="+mj-ea"/>
                <a:cs typeface="+mj-cs"/>
              </a:rPr>
              <a:t>Из них:</a:t>
            </a:r>
            <a:br>
              <a:rPr lang="ru-RU" sz="2000" dirty="0"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2000" dirty="0">
                <a:latin typeface="Arial Black" panose="020B0A04020102020204" pitchFamily="34" charset="0"/>
                <a:ea typeface="+mj-ea"/>
                <a:cs typeface="+mj-cs"/>
              </a:rPr>
              <a:t>неустойка – 694 878,76 руб.</a:t>
            </a:r>
            <a:br>
              <a:rPr lang="ru-RU" sz="2000" dirty="0"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2000" dirty="0">
                <a:latin typeface="Arial Black" panose="020B0A04020102020204" pitchFamily="34" charset="0"/>
                <a:ea typeface="+mj-ea"/>
                <a:cs typeface="+mj-cs"/>
              </a:rPr>
              <a:t>штраф – 197 504,11 руб.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 Black" panose="020B0A04020102020204" pitchFamily="34" charset="0"/>
                <a:ea typeface="+mj-ea"/>
                <a:cs typeface="+mj-cs"/>
              </a:rPr>
              <a:t>компенсация морального вреда – 127 595,48 руб.</a:t>
            </a:r>
          </a:p>
          <a:p>
            <a:pPr>
              <a:lnSpc>
                <a:spcPct val="150000"/>
              </a:lnSpc>
            </a:pPr>
            <a:br>
              <a:rPr lang="ru-RU" dirty="0"/>
            </a:b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9855C63-0735-6FEC-AA51-E1EE84788D24}"/>
              </a:ext>
            </a:extLst>
          </p:cNvPr>
          <p:cNvCxnSpPr>
            <a:cxnSpLocks/>
          </p:cNvCxnSpPr>
          <p:nvPr/>
        </p:nvCxnSpPr>
        <p:spPr>
          <a:xfrm flipH="1">
            <a:off x="341264" y="2642040"/>
            <a:ext cx="100312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F0136A63-001C-A937-58CC-33869C15E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497872"/>
              </p:ext>
            </p:extLst>
          </p:nvPr>
        </p:nvGraphicFramePr>
        <p:xfrm>
          <a:off x="7386220" y="2660672"/>
          <a:ext cx="4558191" cy="389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160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E954D-273D-B756-FE94-55927EEE5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26C88E-5C32-B830-05A1-C554555E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26" y="-106364"/>
            <a:ext cx="5250674" cy="11753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0664D-A53A-E916-2129-C56F1B9CB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264" y="947410"/>
            <a:ext cx="10306665" cy="2204164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>
                <a:latin typeface="Arial Black" panose="020B0A04020102020204" pitchFamily="34" charset="0"/>
              </a:rPr>
              <a:t>Статистика по спорам о взыскании неустойки за просрочку передачи объекта ДДУ за период с 01.01.2025 по 31.12.2025</a:t>
            </a:r>
            <a:br>
              <a:rPr lang="ru-RU" sz="3100" b="1" dirty="0">
                <a:latin typeface="Arial Black" panose="020B0A04020102020204" pitchFamily="34" charset="0"/>
              </a:rPr>
            </a:br>
            <a:br>
              <a:rPr lang="ru-RU" sz="3100" b="1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74EB79-D479-D150-5BAC-5DE83CC40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" y="0"/>
            <a:ext cx="1317812" cy="82059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59D9FAB-F3DB-C2A0-C2D2-9F3B33D0A82A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НАДЕЖНОСТЬ. ОПЫТ. ЭФФЕКТИВНОСТЬ.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F71845D-E926-2443-8BCF-3EA956DAB44F}"/>
              </a:ext>
            </a:extLst>
          </p:cNvPr>
          <p:cNvSpPr/>
          <p:nvPr/>
        </p:nvSpPr>
        <p:spPr>
          <a:xfrm>
            <a:off x="4365814" y="6660776"/>
            <a:ext cx="107575" cy="1075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2ECF5F3-9362-49D2-DBE0-30E2B95B7300}"/>
              </a:ext>
            </a:extLst>
          </p:cNvPr>
          <p:cNvCxnSpPr>
            <a:cxnSpLocks/>
          </p:cNvCxnSpPr>
          <p:nvPr/>
        </p:nvCxnSpPr>
        <p:spPr>
          <a:xfrm flipH="1">
            <a:off x="341264" y="2642040"/>
            <a:ext cx="100312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3EEBCD61-C38E-7E85-EA90-46A020A13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557128"/>
              </p:ext>
            </p:extLst>
          </p:nvPr>
        </p:nvGraphicFramePr>
        <p:xfrm>
          <a:off x="-192377" y="2590896"/>
          <a:ext cx="4558191" cy="389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BCEF3F2-BCB7-2E8D-1B22-C0AEF7C2A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354757"/>
              </p:ext>
            </p:extLst>
          </p:nvPr>
        </p:nvGraphicFramePr>
        <p:xfrm>
          <a:off x="3816904" y="2563906"/>
          <a:ext cx="4558191" cy="389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DAA55A0-020B-2E60-A013-EF847D494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827562"/>
              </p:ext>
            </p:extLst>
          </p:nvPr>
        </p:nvGraphicFramePr>
        <p:xfrm>
          <a:off x="7826185" y="2522047"/>
          <a:ext cx="4558191" cy="389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6372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38C6575-E2DE-7BFC-6D1B-0E7EB51EF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77" t="21699" r="15561" b="18795"/>
          <a:stretch/>
        </p:blipFill>
        <p:spPr>
          <a:xfrm>
            <a:off x="7794165" y="4526801"/>
            <a:ext cx="1695956" cy="16050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DB6F3-64BF-8C67-C29F-67F94D7A4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831"/>
          <a:stretch/>
        </p:blipFill>
        <p:spPr>
          <a:xfrm>
            <a:off x="4645650" y="12701"/>
            <a:ext cx="2381765" cy="1814172"/>
          </a:xfrm>
          <a:prstGeom prst="rect">
            <a:avLst/>
          </a:prstGeom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2940416" y="1237567"/>
            <a:ext cx="6311168" cy="4972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SzPts val="990"/>
            </a:pPr>
            <a:r>
              <a:rPr lang="ru-RU" sz="3200" b="1" dirty="0">
                <a:solidFill>
                  <a:srgbClr val="AA0710"/>
                </a:solidFill>
              </a:rPr>
              <a:t>СПАСИБО ЗА ВНИМАНИЕ!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3A3A83C-933D-ED95-8F94-78D5CAD1F690}"/>
              </a:ext>
            </a:extLst>
          </p:cNvPr>
          <p:cNvSpPr txBox="1"/>
          <p:nvPr/>
        </p:nvSpPr>
        <p:spPr>
          <a:xfrm>
            <a:off x="1384189" y="1734824"/>
            <a:ext cx="9423621" cy="2903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60957" tIns="60957" rIns="60957" bIns="60957"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800"/>
              </a:spcBef>
              <a:buClr>
                <a:srgbClr val="000000"/>
              </a:buClr>
              <a:buSzPct val="100000"/>
              <a:defRPr sz="1400" b="1">
                <a:latin typeface="Candara"/>
                <a:ea typeface="Candara"/>
                <a:cs typeface="Candara"/>
                <a:sym typeface="Candara"/>
              </a:defRPr>
            </a:pPr>
            <a:r>
              <a:rPr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Бюро</a:t>
            </a:r>
            <a:r>
              <a:rPr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адвокатов</a:t>
            </a:r>
            <a:r>
              <a:rPr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«</a:t>
            </a:r>
            <a:r>
              <a:rPr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Де-юре</a:t>
            </a:r>
            <a:r>
              <a:rPr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» 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–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один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из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лидеров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российского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рынка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юридических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услуг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.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Доказательством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этому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служат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высокие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позиции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компании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в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специализированных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рейтингах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«</a:t>
            </a:r>
            <a:r>
              <a:rPr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КоммерсантЪ</a:t>
            </a:r>
            <a:r>
              <a:rPr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»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,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 </a:t>
            </a:r>
            <a:r>
              <a:rPr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Право.ру-300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Forbes</a:t>
            </a:r>
            <a:endParaRPr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ndara"/>
            </a:endParaRPr>
          </a:p>
          <a:p>
            <a:pPr algn="ctr" defTabSz="1219170">
              <a:spcBef>
                <a:spcPts val="800"/>
              </a:spcBef>
              <a:buClr>
                <a:srgbClr val="000000"/>
              </a:buClr>
              <a:buSzPct val="100000"/>
              <a:defRPr sz="1400" b="1">
                <a:latin typeface="Candara"/>
                <a:ea typeface="Candara"/>
                <a:cs typeface="Candara"/>
                <a:sym typeface="Candara"/>
              </a:defRPr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Бюро адвокатов «Де-юре» входит в 1 группу юридических компаний в категории строительство и недвижимость по версии Коммерсантъ в 2025 году</a:t>
            </a:r>
          </a:p>
          <a:p>
            <a:pPr algn="ctr" defTabSz="1219170">
              <a:spcBef>
                <a:spcPts val="800"/>
              </a:spcBef>
              <a:buClr>
                <a:srgbClr val="000000"/>
              </a:buClr>
              <a:buSzPct val="100000"/>
              <a:defRPr sz="1400">
                <a:latin typeface="Candara"/>
                <a:ea typeface="Candara"/>
                <a:cs typeface="Candara"/>
                <a:sym typeface="Candara"/>
              </a:defRPr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Н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аш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бренд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–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Бюро адвокатов 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«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Де-юре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» –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появился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в 2003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году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.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Сегодня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Московская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городская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коллегия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адвокатов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«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Бюро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адвокатов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«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Де-юре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» – </a:t>
            </a:r>
            <a:r>
              <a:rPr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это</a:t>
            </a:r>
            <a:r>
              <a:rPr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более</a:t>
            </a:r>
            <a:r>
              <a:rPr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70 </a:t>
            </a:r>
            <a:r>
              <a:rPr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адвокатов</a:t>
            </a:r>
            <a:r>
              <a:rPr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и </a:t>
            </a:r>
            <a:r>
              <a:rPr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юристов</a:t>
            </a:r>
            <a:endParaRPr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ndara"/>
            </a:endParaRPr>
          </a:p>
          <a:p>
            <a:pPr algn="ctr" defTabSz="1219170">
              <a:spcBef>
                <a:spcPts val="800"/>
              </a:spcBef>
              <a:buClr>
                <a:srgbClr val="000000"/>
              </a:buClr>
              <a:buSzPct val="100000"/>
              <a:defRPr sz="1400">
                <a:latin typeface="Candara"/>
                <a:ea typeface="Candara"/>
                <a:cs typeface="Candara"/>
                <a:sym typeface="Candara"/>
              </a:defRPr>
            </a:pP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Бюро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адвокатов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«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Де-юре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»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имеет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офисы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в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Москве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,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Тюмени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и Краснодаре,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и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хотя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мы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работаем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в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разных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часовых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поясах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, «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Де-юре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» –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это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по-настоящему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сплоченная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команда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,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готовая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к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разрешению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самых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сложных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правовых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коллизий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наших</a:t>
            </a:r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клиентов</a:t>
            </a:r>
            <a:endParaRPr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ndara"/>
            </a:endParaRPr>
          </a:p>
          <a:p>
            <a:pPr algn="ctr" defTabSz="1219170">
              <a:spcBef>
                <a:spcPts val="800"/>
              </a:spcBef>
              <a:buClr>
                <a:srgbClr val="000000"/>
              </a:buClr>
              <a:defRPr sz="1400" b="1">
                <a:latin typeface="Candara"/>
                <a:ea typeface="Candara"/>
                <a:cs typeface="Candara"/>
                <a:sym typeface="Candara"/>
              </a:defRPr>
            </a:pPr>
            <a:r>
              <a:rPr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МГКА «</a:t>
            </a:r>
            <a:r>
              <a:rPr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Бюро</a:t>
            </a:r>
            <a:r>
              <a:rPr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адвокатов</a:t>
            </a:r>
            <a:r>
              <a:rPr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«</a:t>
            </a:r>
            <a:r>
              <a:rPr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Де-юре</a:t>
            </a:r>
            <a:r>
              <a:rPr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» – </a:t>
            </a:r>
            <a:r>
              <a:rPr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ваш</a:t>
            </a:r>
            <a:r>
              <a:rPr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надёжный</a:t>
            </a:r>
            <a:r>
              <a:rPr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бизнес-партнер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!</a:t>
            </a:r>
            <a:endParaRPr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ndara"/>
            </a:endParaRPr>
          </a:p>
        </p:txBody>
      </p:sp>
      <p:pic>
        <p:nvPicPr>
          <p:cNvPr id="9" name="Рисунок 10" descr="Рисунок 10">
            <a:extLst>
              <a:ext uri="{FF2B5EF4-FFF2-40B4-BE49-F238E27FC236}">
                <a16:creationId xmlns:a16="http://schemas.microsoft.com/office/drawing/2014/main" id="{A548FE0E-0BEC-B2A2-9036-DC8725D5D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915" y="4700092"/>
            <a:ext cx="1487279" cy="1487275"/>
          </a:xfrm>
          <a:prstGeom prst="rect">
            <a:avLst/>
          </a:prstGeom>
          <a:solidFill>
            <a:schemeClr val="tx1">
              <a:alpha val="0"/>
            </a:schemeClr>
          </a:solidFill>
          <a:ln w="12700" cap="flat">
            <a:noFill/>
            <a:miter lim="400000"/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C4D64E-8DEA-3071-7DE3-4C922C0E3E2E}"/>
              </a:ext>
            </a:extLst>
          </p:cNvPr>
          <p:cNvSpPr txBox="1"/>
          <p:nvPr/>
        </p:nvSpPr>
        <p:spPr>
          <a:xfrm>
            <a:off x="2212325" y="6272023"/>
            <a:ext cx="2987204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4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Переходите на наш сайт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11F26D-7D51-D5D3-5A30-F2341F75CD7C}"/>
              </a:ext>
            </a:extLst>
          </p:cNvPr>
          <p:cNvSpPr txBox="1"/>
          <p:nvPr/>
        </p:nvSpPr>
        <p:spPr>
          <a:xfrm>
            <a:off x="6096001" y="6300530"/>
            <a:ext cx="5127812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4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или подписывайтесь на наш телеграм-канал</a:t>
            </a:r>
            <a:r>
              <a:rPr lang="en-US" sz="14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@DEURE</a:t>
            </a:r>
            <a:r>
              <a:rPr lang="ru-RU" sz="14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C9F0EC-5387-F82B-6BE3-5B77ADA108AE}"/>
              </a:ext>
            </a:extLst>
          </p:cNvPr>
          <p:cNvSpPr/>
          <p:nvPr/>
        </p:nvSpPr>
        <p:spPr>
          <a:xfrm>
            <a:off x="10597414" y="-47961"/>
            <a:ext cx="1963553" cy="1270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509</Words>
  <Application>Microsoft Office PowerPoint</Application>
  <PresentationFormat>Широкоэкранный</PresentationFormat>
  <Paragraphs>53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Simple Light</vt:lpstr>
      <vt:lpstr>МГКА «БЮРО АДВОКАТОВ «ДЕ-ЮРЕ»  Споры с дольщиками сегодня: почему существующие механизмы не уменьшают количества споров</vt:lpstr>
      <vt:lpstr>Общая статистика по отрасли:  </vt:lpstr>
      <vt:lpstr>Нормативно-правовая база </vt:lpstr>
      <vt:lpstr>Какие особенности продолжают действовать в 2026 году?</vt:lpstr>
      <vt:lpstr>Постановление Правительства РФ  от 18.03.2024 № 326 (с учетом изменений от  30.12.2025) </vt:lpstr>
      <vt:lpstr>Статистика по спорам о взыскании неустойки за просрочку передачи объекта ДДУ за период с 01.01.2025 по 31.12.2025  </vt:lpstr>
      <vt:lpstr>Статистика по спорам о взыскании неустойки за просрочку передачи объекта ДДУ за период с 01.01.2025 по 31.12.2025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МГКА «БЮРО АДВОКАТОВ «ДЕ-ЮРЕ»</dc:title>
  <dc:creator>Диана Юнусова</dc:creator>
  <cp:lastModifiedBy>Григорий Мировский</cp:lastModifiedBy>
  <cp:revision>60</cp:revision>
  <dcterms:created xsi:type="dcterms:W3CDTF">2024-02-28T17:01:51Z</dcterms:created>
  <dcterms:modified xsi:type="dcterms:W3CDTF">2026-03-06T06:45:16Z</dcterms:modified>
</cp:coreProperties>
</file>