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350" r:id="rId4"/>
    <p:sldId id="257" r:id="rId5"/>
    <p:sldId id="352" r:id="rId6"/>
    <p:sldId id="353" r:id="rId7"/>
    <p:sldId id="354" r:id="rId8"/>
    <p:sldId id="356" r:id="rId9"/>
    <p:sldId id="357" r:id="rId10"/>
    <p:sldId id="358" r:id="rId11"/>
    <p:sldId id="359" r:id="rId12"/>
    <p:sldId id="361" r:id="rId13"/>
    <p:sldId id="3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рабанова Евгения Владимировна" initials="БЕВ" lastIdx="9" clrIdx="0">
    <p:extLst>
      <p:ext uri="{19B8F6BF-5375-455C-9EA6-DF929625EA0E}">
        <p15:presenceInfo xmlns:p15="http://schemas.microsoft.com/office/powerpoint/2012/main" userId="S-1-5-21-2155350456-3265414937-738252448-22052" providerId="AD"/>
      </p:ext>
    </p:extLst>
  </p:cmAuthor>
  <p:cmAuthor id="2" name="Яцюк Ксения Александровна" initials="ЯКА" lastIdx="1" clrIdx="1">
    <p:extLst>
      <p:ext uri="{19B8F6BF-5375-455C-9EA6-DF929625EA0E}">
        <p15:presenceInfo xmlns:p15="http://schemas.microsoft.com/office/powerpoint/2012/main" userId="S-1-5-21-2155350456-3265414937-738252448-274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31B6C-EFB3-4157-8E8B-DB97639D3D4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F5694-C350-4309-94C3-19CA74FA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3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922515" y="4000957"/>
            <a:ext cx="5073831" cy="379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631825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8359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922515" y="4000957"/>
            <a:ext cx="5073831" cy="379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631825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835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dcf4f030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0dcf4f0300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Накопленный многолетний опыт реализуем в Москве. Строим комфорт-класс с некоторыми элементами бизнеса. Наше отличие - строим качественно и в срок. </a:t>
            </a:r>
            <a:r>
              <a:rPr lang="en-US">
                <a:solidFill>
                  <a:schemeClr val="dk1"/>
                </a:solidFill>
              </a:rPr>
              <a:t>Ни одного дома не было сдано со срывом.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8e935c9d5_0_282:notes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e8e935c9d5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8e935c9d5_0_282:notes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e8e935c9d5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922515" y="4000957"/>
            <a:ext cx="5073831" cy="379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631825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233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922515" y="4000957"/>
            <a:ext cx="5073831" cy="379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631825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835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922515" y="4000957"/>
            <a:ext cx="5073831" cy="379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631825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835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8e935c9d5_0_282:notes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e8e935c9d5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922515" y="4000957"/>
            <a:ext cx="5073831" cy="379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631825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835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62FA2-1F13-1B29-CB9C-EF2EC1320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98135E-E5A2-7ABA-BF0B-7265D0AD2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AB181-8D4B-D09C-FF04-5EBC8221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085C1-4D1A-EE06-817C-F2A19442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FA197-313C-E821-F3EC-66F114ED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4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43467-A22B-26DB-BA62-D801E4DA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98B21D-D2EB-3801-A972-B8E18E884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D262A-AD58-3FC4-EF80-C47F6F5A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B1C8A8-8912-6D65-6A0E-C1D48EB7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E11C8-5D72-CD16-939C-71E65B1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3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445001-0D4A-2FB9-95A4-BDDB43A4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B58F5E-6F10-DFD8-2D0D-8ECC8FA6F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BCAAD7-E7C3-1733-256B-4E6A2EB4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5CBC00-4399-AC63-3A88-3D5CE98C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38B3D-D06B-E42E-9674-E126724A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big + style">
  <p:cSld name="title big + style">
    <p:bg>
      <p:bgPr>
        <a:solidFill>
          <a:srgbClr val="636A77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l="8901" t="20946" r="9212" b="37492"/>
          <a:stretch/>
        </p:blipFill>
        <p:spPr>
          <a:xfrm>
            <a:off x="8994332" y="5926884"/>
            <a:ext cx="2742375" cy="5784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685188" y="628913"/>
            <a:ext cx="7916850" cy="302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Helvetica Neue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3596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GMA_MAIN">
  <p:cSld name="DOGMA_MAIN">
    <p:bg>
      <p:bgPr>
        <a:solidFill>
          <a:srgbClr val="636A77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5083" y="361949"/>
            <a:ext cx="8892118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l="8901" t="20946" r="9212" b="37492"/>
          <a:stretch/>
        </p:blipFill>
        <p:spPr>
          <a:xfrm>
            <a:off x="10126975" y="6158288"/>
            <a:ext cx="1507551" cy="317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58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big + style eng">
  <p:cSld name="title big + style eng">
    <p:bg>
      <p:bgPr>
        <a:solidFill>
          <a:srgbClr val="636A77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 l="8901" t="20946" r="9212" b="37492"/>
          <a:stretch/>
        </p:blipFill>
        <p:spPr>
          <a:xfrm>
            <a:off x="8994332" y="5926884"/>
            <a:ext cx="2742375" cy="578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04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4c_image01">
  <p:cSld name="main_4c_image0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11424285" y="444500"/>
            <a:ext cx="324274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8434652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>
            <a:spLocks noGrp="1"/>
          </p:cNvSpPr>
          <p:nvPr>
            <p:ph type="pic" idx="2"/>
          </p:nvPr>
        </p:nvSpPr>
        <p:spPr>
          <a:xfrm>
            <a:off x="6212229" y="1187537"/>
            <a:ext cx="5524689" cy="458143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233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_4c_image02">
  <p:cSld name="main_4c_image0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descr="sml_logo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4028" y="6200096"/>
            <a:ext cx="1607714" cy="21530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1424285" y="444500"/>
            <a:ext cx="324274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8434652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>
            <a:spLocks noGrp="1"/>
          </p:cNvSpPr>
          <p:nvPr>
            <p:ph type="pic" idx="2"/>
          </p:nvPr>
        </p:nvSpPr>
        <p:spPr>
          <a:xfrm>
            <a:off x="477838" y="1350812"/>
            <a:ext cx="8389200" cy="458145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188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_4c_image_03">
  <p:cSld name="main_4c_image_0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0" descr="sml_logo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4028" y="6200096"/>
            <a:ext cx="1607714" cy="21530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11424285" y="444500"/>
            <a:ext cx="324274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8434652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3323432" y="1187537"/>
            <a:ext cx="8413486" cy="458143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394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_4c_projects">
  <p:cSld name="main_4c_pro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ml_logo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4028" y="6200096"/>
            <a:ext cx="1607714" cy="21530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424285" y="444500"/>
            <a:ext cx="324274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8434652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461169" y="1187537"/>
            <a:ext cx="2610644" cy="1676507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"/>
          <p:cNvSpPr>
            <a:spLocks noGrp="1"/>
          </p:cNvSpPr>
          <p:nvPr>
            <p:ph type="pic" idx="3"/>
          </p:nvPr>
        </p:nvSpPr>
        <p:spPr>
          <a:xfrm>
            <a:off x="3324112" y="1187537"/>
            <a:ext cx="2610644" cy="167650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1"/>
          <p:cNvSpPr>
            <a:spLocks noGrp="1"/>
          </p:cNvSpPr>
          <p:nvPr>
            <p:ph type="pic" idx="4"/>
          </p:nvPr>
        </p:nvSpPr>
        <p:spPr>
          <a:xfrm>
            <a:off x="6219712" y="1187537"/>
            <a:ext cx="2610644" cy="1676507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1"/>
          <p:cNvSpPr>
            <a:spLocks noGrp="1"/>
          </p:cNvSpPr>
          <p:nvPr>
            <p:ph type="pic" idx="5"/>
          </p:nvPr>
        </p:nvSpPr>
        <p:spPr>
          <a:xfrm>
            <a:off x="9126198" y="1187537"/>
            <a:ext cx="2610644" cy="1676507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1"/>
          <p:cNvSpPr>
            <a:spLocks noGrp="1"/>
          </p:cNvSpPr>
          <p:nvPr>
            <p:ph type="pic" idx="6"/>
          </p:nvPr>
        </p:nvSpPr>
        <p:spPr>
          <a:xfrm>
            <a:off x="461169" y="3473537"/>
            <a:ext cx="2610644" cy="1676507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1"/>
          <p:cNvSpPr>
            <a:spLocks noGrp="1"/>
          </p:cNvSpPr>
          <p:nvPr>
            <p:ph type="pic" idx="7"/>
          </p:nvPr>
        </p:nvSpPr>
        <p:spPr>
          <a:xfrm>
            <a:off x="3324112" y="3473537"/>
            <a:ext cx="2610644" cy="1676507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1"/>
          <p:cNvSpPr>
            <a:spLocks noGrp="1"/>
          </p:cNvSpPr>
          <p:nvPr>
            <p:ph type="pic" idx="8"/>
          </p:nvPr>
        </p:nvSpPr>
        <p:spPr>
          <a:xfrm>
            <a:off x="6219712" y="3473537"/>
            <a:ext cx="2610644" cy="1676507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1"/>
          <p:cNvSpPr>
            <a:spLocks noGrp="1"/>
          </p:cNvSpPr>
          <p:nvPr>
            <p:ph type="pic" idx="9"/>
          </p:nvPr>
        </p:nvSpPr>
        <p:spPr>
          <a:xfrm>
            <a:off x="9126198" y="3473537"/>
            <a:ext cx="2610644" cy="167650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647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_4c_project01">
  <p:cSld name="main_4c_project0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2" descr="sml_logo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4028" y="6200096"/>
            <a:ext cx="1607714" cy="21530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1424285" y="444500"/>
            <a:ext cx="324274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8434652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>
            <a:spLocks noGrp="1"/>
          </p:cNvSpPr>
          <p:nvPr>
            <p:ph type="pic" idx="2"/>
          </p:nvPr>
        </p:nvSpPr>
        <p:spPr>
          <a:xfrm>
            <a:off x="461169" y="1187537"/>
            <a:ext cx="5489207" cy="2761636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2"/>
          <p:cNvSpPr>
            <a:spLocks noGrp="1"/>
          </p:cNvSpPr>
          <p:nvPr>
            <p:ph type="pic" idx="3"/>
          </p:nvPr>
        </p:nvSpPr>
        <p:spPr>
          <a:xfrm>
            <a:off x="461169" y="4187265"/>
            <a:ext cx="2610644" cy="159070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2"/>
          <p:cNvSpPr>
            <a:spLocks noGrp="1"/>
          </p:cNvSpPr>
          <p:nvPr>
            <p:ph type="pic" idx="4"/>
          </p:nvPr>
        </p:nvSpPr>
        <p:spPr>
          <a:xfrm>
            <a:off x="3324112" y="4187265"/>
            <a:ext cx="2634961" cy="159070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542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A0BE8-8F90-DF2B-99C3-A2031CA2C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656C6-062D-89BA-4353-1E6384FB0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FBF56-06CF-9DB8-6007-D0282F3D9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0A49A5-9FE3-F8FC-295D-62FD6CE2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4B4EB-1343-A1CC-1ECE-7595BEC7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73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_4c_project02">
  <p:cSld name="main_4c_project0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 descr="sml_logo_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4028" y="6200096"/>
            <a:ext cx="1607714" cy="21530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11424285" y="444500"/>
            <a:ext cx="324274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8434652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461169" y="1187537"/>
            <a:ext cx="5489207" cy="2761636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>
            <a:spLocks noGrp="1"/>
          </p:cNvSpPr>
          <p:nvPr>
            <p:ph type="pic" idx="3"/>
          </p:nvPr>
        </p:nvSpPr>
        <p:spPr>
          <a:xfrm>
            <a:off x="461169" y="4187265"/>
            <a:ext cx="2610644" cy="1590708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3"/>
          <p:cNvSpPr>
            <a:spLocks noGrp="1"/>
          </p:cNvSpPr>
          <p:nvPr>
            <p:ph type="pic" idx="4"/>
          </p:nvPr>
        </p:nvSpPr>
        <p:spPr>
          <a:xfrm>
            <a:off x="3324112" y="4187265"/>
            <a:ext cx="2634961" cy="159070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>
            <a:spLocks noGrp="1"/>
          </p:cNvSpPr>
          <p:nvPr>
            <p:ph type="pic" idx="5"/>
          </p:nvPr>
        </p:nvSpPr>
        <p:spPr>
          <a:xfrm>
            <a:off x="6208826" y="1187537"/>
            <a:ext cx="5528091" cy="459043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83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3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908de320a8_0_13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2908de320a8_0_13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908de320a8_0_13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0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2427164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5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5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91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eff9369b4d_0_19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eff9369b4d_0_19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eff9369b4d_0_19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5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5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7"/>
          <p:cNvSpPr txBox="1">
            <a:spLocks noGrp="1"/>
          </p:cNvSpPr>
          <p:nvPr>
            <p:ph type="title"/>
          </p:nvPr>
        </p:nvSpPr>
        <p:spPr>
          <a:xfrm>
            <a:off x="481542" y="2937933"/>
            <a:ext cx="5181600" cy="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24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7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00" cy="2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3"/>
          </p:nvPr>
        </p:nvSpPr>
        <p:spPr>
          <a:xfrm>
            <a:off x="3096683" y="1023409"/>
            <a:ext cx="26946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4"/>
          </p:nvPr>
        </p:nvSpPr>
        <p:spPr>
          <a:xfrm>
            <a:off x="3096683" y="1449917"/>
            <a:ext cx="2694600" cy="2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54" name="Google Shape;54;p5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6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6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C3997-A521-300F-6C25-FC558229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EC17DC-2853-B115-8A79-095F6A7B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CD730-F634-B7A4-9F8C-60456AD6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10D5F-9301-928C-C37B-51217A9A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8F92DC-7CBC-1656-0EEE-62DB4824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0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1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600" cy="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body" idx="1"/>
          </p:nvPr>
        </p:nvSpPr>
        <p:spPr>
          <a:xfrm>
            <a:off x="2383367" y="182033"/>
            <a:ext cx="3407800" cy="3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body" idx="2"/>
          </p:nvPr>
        </p:nvSpPr>
        <p:spPr>
          <a:xfrm>
            <a:off x="304800" y="956733"/>
            <a:ext cx="2005600" cy="3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6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2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2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62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1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3"/>
          <p:cNvSpPr txBox="1">
            <a:spLocks noGrp="1"/>
          </p:cNvSpPr>
          <p:nvPr>
            <p:ph type="body" idx="1"/>
          </p:nvPr>
        </p:nvSpPr>
        <p:spPr>
          <a:xfrm rot="5400000">
            <a:off x="1539299" y="-167700"/>
            <a:ext cx="3017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6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7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4"/>
          <p:cNvSpPr txBox="1">
            <a:spLocks noGrp="1"/>
          </p:cNvSpPr>
          <p:nvPr>
            <p:ph type="title"/>
          </p:nvPr>
        </p:nvSpPr>
        <p:spPr>
          <a:xfrm rot="5400000">
            <a:off x="3154899" y="1447792"/>
            <a:ext cx="3901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4"/>
          <p:cNvSpPr txBox="1">
            <a:spLocks noGrp="1"/>
          </p:cNvSpPr>
          <p:nvPr>
            <p:ph type="body" idx="1"/>
          </p:nvPr>
        </p:nvSpPr>
        <p:spPr>
          <a:xfrm rot="5400000">
            <a:off x="360900" y="126992"/>
            <a:ext cx="3901000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6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2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6B17B-4B7D-6C8B-BDAA-FC7F0858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09B70B-7EB7-3813-4907-460501AD1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46ED48-D886-779F-50A9-5CF70F6DE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580734-F68B-7859-1489-F56C1DB1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0E3353-F2F5-4C1F-FC1E-3FCC8A4C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39825-16AA-B515-F211-2CB00587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0A935-FF8B-448C-6DEC-70103F8E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6700F3-35BB-0D63-8787-70DB197E5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47EC02-94AD-397F-0165-05B51227B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308D6F-8314-571D-2E03-B35A69BBE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8E570D-7AD6-AD4B-D550-F28FE71C8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1DFEEA-5B76-B132-7971-DCACA013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1CB2D2-00F4-37E7-C393-5FEABD60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FBB80C-7EED-247C-3989-06A41397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6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29953-6A4A-3E71-EAC6-41BF5399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809EAC-5973-33B6-3542-624E148D0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A7A305-EFBE-7E19-EDEB-80EC515E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74E670-FDF9-9DBA-7007-D81D3D7A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4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0453A7-C917-23D4-67BC-4A36A920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0A4AEC-70A1-4F33-4BA8-762C879C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C706DE-FFCE-5583-3B32-A16E3F5B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8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3E72-3CA9-DD88-3432-697F27C4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2E47BB-0262-8960-D2E9-3D91592D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21E72B-055E-2017-472D-B71D6A62E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87C40B-E8ED-4CA4-7F86-BFF2FECC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2F39C8-B523-B3BD-40A9-03EC56AA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DF47A5-8AA8-95FE-663C-904CDB07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3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BB9B6-CABE-12B3-11FE-008B304A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7FEB5A-92E3-AF8C-D98E-FE9A738D2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98BBD5-1AE8-6F4C-A468-15D40D098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BB30AF-B4BF-3EFC-E9CA-0CBCDAC8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33C000-CF4B-48D8-5388-66A56A71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E41838-F8EC-4080-F992-B462B238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0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2A816-C78B-0815-D0E7-37F671C2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B74F1-CE57-442F-251D-A9B4A0B9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5A44E-1300-6917-622D-0776C7021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AF7D-27F3-4BF8-91DD-27028855D9E8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B5B549-1DD9-C4FA-8BB4-BE966408F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C5B35-99B7-A86D-5FB8-3F5E10740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A4C1-F751-4FF7-8FB3-497408C6CB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7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24285" y="444500"/>
            <a:ext cx="324274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8434652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26980" y="6183313"/>
            <a:ext cx="1507546" cy="267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898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81">
          <p15:clr>
            <a:srgbClr val="F26B43"/>
          </p15:clr>
        </p15:guide>
        <p15:guide id="2" pos="3870">
          <p15:clr>
            <a:srgbClr val="F26B43"/>
          </p15:clr>
        </p15:guide>
        <p15:guide id="3" pos="4187">
          <p15:clr>
            <a:srgbClr val="F26B43"/>
          </p15:clr>
        </p15:guide>
        <p15:guide id="4" pos="7499">
          <p15:clr>
            <a:srgbClr val="F26B43"/>
          </p15:clr>
        </p15:guide>
        <p15:guide id="5" pos="7816">
          <p15:clr>
            <a:srgbClr val="F26B43"/>
          </p15:clr>
        </p15:guide>
        <p15:guide id="6" pos="11150">
          <p15:clr>
            <a:srgbClr val="F26B43"/>
          </p15:clr>
        </p15:guide>
        <p15:guide id="7" pos="11490">
          <p15:clr>
            <a:srgbClr val="F26B43"/>
          </p15:clr>
        </p15:guide>
        <p15:guide id="8" pos="14801">
          <p15:clr>
            <a:srgbClr val="F26B43"/>
          </p15:clr>
        </p15:guide>
        <p15:guide id="9" orient="horz" pos="1485">
          <p15:clr>
            <a:srgbClr val="F26B43"/>
          </p15:clr>
        </p15:guide>
        <p15:guide id="10" orient="horz" pos="918">
          <p15:clr>
            <a:srgbClr val="F26B43"/>
          </p15:clr>
        </p15:guide>
        <p15:guide id="11" orient="horz" pos="555">
          <p15:clr>
            <a:srgbClr val="F26B43"/>
          </p15:clr>
        </p15:guide>
        <p15:guide id="12" orient="horz" pos="7268">
          <p15:clr>
            <a:srgbClr val="F26B43"/>
          </p15:clr>
        </p15:guide>
        <p15:guide id="13" orient="horz" pos="7790">
          <p15:clr>
            <a:srgbClr val="F26B43"/>
          </p15:clr>
        </p15:guide>
        <p15:guide id="14" orient="horz" pos="808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84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061174-EE9A-FBBD-E4F0-67693954A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86"/>
          <a:stretch/>
        </p:blipFill>
        <p:spPr>
          <a:xfrm>
            <a:off x="496678" y="897"/>
            <a:ext cx="11695323" cy="6857103"/>
          </a:xfrm>
          <a:prstGeom prst="rect">
            <a:avLst/>
          </a:prstGeom>
        </p:spPr>
      </p:pic>
      <p:sp>
        <p:nvSpPr>
          <p:cNvPr id="208" name="Google Shape;208;p20"/>
          <p:cNvSpPr/>
          <p:nvPr/>
        </p:nvSpPr>
        <p:spPr>
          <a:xfrm>
            <a:off x="-359518" y="-13184"/>
            <a:ext cx="6703857" cy="6871183"/>
          </a:xfrm>
          <a:prstGeom prst="roundRect">
            <a:avLst>
              <a:gd name="adj" fmla="val 3805"/>
            </a:avLst>
          </a:prstGeom>
          <a:solidFill>
            <a:srgbClr val="0D0D0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7BFC"/>
              </a:buClr>
              <a:buSzPts val="3000"/>
            </a:pPr>
            <a:endParaRPr sz="15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476076" y="6482655"/>
            <a:ext cx="4717511" cy="338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>
              <a:buClr>
                <a:srgbClr val="FFFFFF"/>
              </a:buClr>
              <a:buSzPts val="8000"/>
            </a:pPr>
            <a:r>
              <a:rPr lang="ru-RU" sz="1600" b="1" dirty="0">
                <a:solidFill>
                  <a:srgbClr val="F2CD93"/>
                </a:solidFill>
                <a:latin typeface="Montserrat"/>
                <a:ea typeface="Montserrat"/>
                <a:cs typeface="Montserrat"/>
                <a:sym typeface="Montserrat"/>
              </a:rPr>
              <a:t>Российская строительная неделя 2025</a:t>
            </a:r>
            <a:endParaRPr sz="1600" b="1" dirty="0">
              <a:solidFill>
                <a:srgbClr val="F2CD9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209;p20">
            <a:extLst>
              <a:ext uri="{FF2B5EF4-FFF2-40B4-BE49-F238E27FC236}">
                <a16:creationId xmlns:a16="http://schemas.microsoft.com/office/drawing/2014/main" id="{82FE2DD9-C08D-26BF-9024-FA80BC7AAD53}"/>
              </a:ext>
            </a:extLst>
          </p:cNvPr>
          <p:cNvSpPr txBox="1"/>
          <p:nvPr/>
        </p:nvSpPr>
        <p:spPr>
          <a:xfrm>
            <a:off x="476076" y="977412"/>
            <a:ext cx="5473817" cy="76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>
              <a:buClr>
                <a:srgbClr val="FFFFFF"/>
              </a:buClr>
              <a:buSzPts val="8000"/>
            </a:pPr>
            <a:r>
              <a:rPr lang="ru-RU" sz="2200" dirty="0">
                <a:solidFill>
                  <a:srgbClr val="F2CD93"/>
                </a:solidFill>
                <a:latin typeface="Montserrat"/>
                <a:ea typeface="Montserrat"/>
                <a:cs typeface="Montserrat"/>
                <a:sym typeface="Montserrat"/>
              </a:rPr>
              <a:t>Командная работа в </a:t>
            </a:r>
            <a:r>
              <a:rPr lang="ru-RU" sz="2200" dirty="0" err="1">
                <a:solidFill>
                  <a:srgbClr val="F2CD93"/>
                </a:solidFill>
                <a:latin typeface="Montserrat"/>
                <a:ea typeface="Montserrat"/>
                <a:cs typeface="Montserrat"/>
                <a:sym typeface="Montserrat"/>
              </a:rPr>
              <a:t>девелопменте</a:t>
            </a:r>
            <a:r>
              <a:rPr lang="ru-RU" sz="2200" dirty="0">
                <a:solidFill>
                  <a:srgbClr val="F2CD93"/>
                </a:solidFill>
                <a:latin typeface="Montserrat"/>
                <a:ea typeface="Montserrat"/>
                <a:cs typeface="Montserrat"/>
                <a:sym typeface="Montserrat"/>
              </a:rPr>
              <a:t>. Как удержать лучших?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AA115B-AD1F-4CE0-846A-CF1CFFF77F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771"/>
          <a:stretch/>
        </p:blipFill>
        <p:spPr>
          <a:xfrm>
            <a:off x="532538" y="373906"/>
            <a:ext cx="2999556" cy="3816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AA115B-AD1F-4CE0-846A-CF1CFFF77F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28"/>
          <a:stretch/>
        </p:blipFill>
        <p:spPr>
          <a:xfrm>
            <a:off x="3532094" y="373906"/>
            <a:ext cx="1153344" cy="381618"/>
          </a:xfrm>
          <a:prstGeom prst="rect">
            <a:avLst/>
          </a:prstGeom>
        </p:spPr>
      </p:pic>
      <p:sp>
        <p:nvSpPr>
          <p:cNvPr id="9" name="Google Shape;209;p20">
            <a:extLst>
              <a:ext uri="{FF2B5EF4-FFF2-40B4-BE49-F238E27FC236}">
                <a16:creationId xmlns:a16="http://schemas.microsoft.com/office/drawing/2014/main" id="{82FE2DD9-C08D-26BF-9024-FA80BC7AAD53}"/>
              </a:ext>
            </a:extLst>
          </p:cNvPr>
          <p:cNvSpPr txBox="1"/>
          <p:nvPr/>
        </p:nvSpPr>
        <p:spPr>
          <a:xfrm>
            <a:off x="1494434" y="4888156"/>
            <a:ext cx="4347882" cy="83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>
              <a:buClr>
                <a:srgbClr val="FFFFFF"/>
              </a:buClr>
              <a:buSzPts val="8000"/>
            </a:pPr>
            <a:r>
              <a:rPr lang="ru-RU" sz="1600" b="1" dirty="0">
                <a:latin typeface="Montserrat"/>
                <a:ea typeface="Montserrat"/>
                <a:cs typeface="Montserrat"/>
                <a:sym typeface="Montserrat"/>
              </a:rPr>
              <a:t>Елена </a:t>
            </a:r>
            <a:r>
              <a:rPr lang="ru-RU" sz="1600" b="1" dirty="0" err="1">
                <a:latin typeface="Montserrat"/>
                <a:ea typeface="Montserrat"/>
                <a:cs typeface="Montserrat"/>
                <a:sym typeface="Montserrat"/>
              </a:rPr>
              <a:t>Кульян</a:t>
            </a:r>
            <a:endParaRPr lang="ru-RU" sz="16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FFFFFF"/>
              </a:buClr>
              <a:buSzPts val="8000"/>
            </a:pPr>
            <a:r>
              <a:rPr lang="ru-RU" sz="1600" dirty="0">
                <a:latin typeface="Montserrat"/>
                <a:ea typeface="Montserrat"/>
                <a:cs typeface="Montserrat"/>
                <a:sym typeface="Montserrat"/>
              </a:rPr>
              <a:t>Директор по управлению персоналом и организационному развитию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9A8FAE-A7D9-223B-4989-D790B6FF22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1" t="16508" r="24155" b="53242"/>
          <a:stretch/>
        </p:blipFill>
        <p:spPr>
          <a:xfrm>
            <a:off x="487713" y="4833361"/>
            <a:ext cx="901590" cy="901590"/>
          </a:xfrm>
          <a:prstGeom prst="ellipse">
            <a:avLst/>
          </a:prstGeom>
          <a:ln>
            <a:solidFill>
              <a:schemeClr val="accent6">
                <a:lumMod val="75000"/>
                <a:lumOff val="25000"/>
              </a:schemeClr>
            </a:solidFill>
          </a:ln>
        </p:spPr>
      </p:pic>
      <p:sp>
        <p:nvSpPr>
          <p:cNvPr id="11" name="Google Shape;209;p20">
            <a:extLst>
              <a:ext uri="{FF2B5EF4-FFF2-40B4-BE49-F238E27FC236}">
                <a16:creationId xmlns:a16="http://schemas.microsoft.com/office/drawing/2014/main" id="{82FE2DD9-C08D-26BF-9024-FA80BC7AAD53}"/>
              </a:ext>
            </a:extLst>
          </p:cNvPr>
          <p:cNvSpPr txBox="1"/>
          <p:nvPr/>
        </p:nvSpPr>
        <p:spPr>
          <a:xfrm>
            <a:off x="476076" y="6268732"/>
            <a:ext cx="4347882" cy="27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>
              <a:buClr>
                <a:srgbClr val="FFFFFF"/>
              </a:buClr>
              <a:buSzPts val="8000"/>
            </a:pPr>
            <a:r>
              <a:rPr lang="ru-RU" sz="1200" dirty="0">
                <a:solidFill>
                  <a:schemeClr val="accent6">
                    <a:lumMod val="65000"/>
                    <a:lumOff val="3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13 марта 2025</a:t>
            </a:r>
          </a:p>
        </p:txBody>
      </p:sp>
      <p:sp>
        <p:nvSpPr>
          <p:cNvPr id="3" name="Google Shape;222;p22">
            <a:extLst>
              <a:ext uri="{FF2B5EF4-FFF2-40B4-BE49-F238E27FC236}">
                <a16:creationId xmlns:a16="http://schemas.microsoft.com/office/drawing/2014/main" id="{96D862C2-8843-9C27-504E-68A3FFBE773E}"/>
              </a:ext>
            </a:extLst>
          </p:cNvPr>
          <p:cNvSpPr txBox="1"/>
          <p:nvPr/>
        </p:nvSpPr>
        <p:spPr>
          <a:xfrm>
            <a:off x="532538" y="1966496"/>
            <a:ext cx="5502347" cy="264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 lvl="0">
              <a:buClr>
                <a:srgbClr val="FFFFFF"/>
              </a:buClr>
              <a:buSzPts val="5600"/>
            </a:pPr>
            <a:r>
              <a:rPr lang="ru-RU" sz="2200" dirty="0">
                <a:solidFill>
                  <a:schemeClr val="accent3">
                    <a:lumMod val="40000"/>
                    <a:lumOff val="6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Тема выступления: </a:t>
            </a:r>
          </a:p>
          <a:p>
            <a:pPr lvl="0">
              <a:buClr>
                <a:srgbClr val="FFFFFF"/>
              </a:buClr>
              <a:buSzPts val="5600"/>
            </a:pPr>
            <a:r>
              <a:rPr lang="ru-RU" sz="3600" b="1" dirty="0">
                <a:solidFill>
                  <a:srgbClr val="F2CD93"/>
                </a:solidFill>
                <a:latin typeface="Montserrat"/>
                <a:ea typeface="Montserrat"/>
                <a:cs typeface="Montserrat"/>
                <a:sym typeface="Montserrat"/>
              </a:rPr>
              <a:t>«Зачем девелоперу Корпоративный Университет: </a:t>
            </a:r>
          </a:p>
          <a:p>
            <a:pPr lvl="0">
              <a:buClr>
                <a:srgbClr val="FFFFFF"/>
              </a:buClr>
              <a:buSzPts val="5600"/>
            </a:pPr>
            <a:r>
              <a:rPr lang="ru-RU" sz="3600" b="1" dirty="0">
                <a:solidFill>
                  <a:srgbClr val="F2CD93"/>
                </a:solidFill>
                <a:latin typeface="Montserrat"/>
                <a:ea typeface="Montserrat"/>
                <a:cs typeface="Montserrat"/>
                <a:sym typeface="Montserrat"/>
              </a:rPr>
              <a:t>опыт DOGMA»</a:t>
            </a:r>
          </a:p>
        </p:txBody>
      </p:sp>
    </p:spTree>
    <p:extLst>
      <p:ext uri="{BB962C8B-B14F-4D97-AF65-F5344CB8AC3E}">
        <p14:creationId xmlns:p14="http://schemas.microsoft.com/office/powerpoint/2010/main" val="3182916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7171155" y="2628272"/>
            <a:ext cx="4628159" cy="204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Рост вовлеченности сотрудников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Улучшение командной работы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Повышение качества выполняемых проектов</a:t>
            </a:r>
          </a:p>
        </p:txBody>
      </p:sp>
      <p:sp>
        <p:nvSpPr>
          <p:cNvPr id="32" name="Google Shape;175;p18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10673360" cy="71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ru-RU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Итоги работы направления за 2024 год</a:t>
            </a:r>
          </a:p>
        </p:txBody>
      </p:sp>
      <p:sp>
        <p:nvSpPr>
          <p:cNvPr id="15" name="Google Shape;180;p18">
            <a:extLst>
              <a:ext uri="{FF2B5EF4-FFF2-40B4-BE49-F238E27FC236}">
                <a16:creationId xmlns:a16="http://schemas.microsoft.com/office/drawing/2014/main" id="{ECF7CE61-47C8-FC46-F3D9-372126765204}"/>
              </a:ext>
            </a:extLst>
          </p:cNvPr>
          <p:cNvSpPr/>
          <p:nvPr/>
        </p:nvSpPr>
        <p:spPr>
          <a:xfrm>
            <a:off x="4113233" y="1208597"/>
            <a:ext cx="3823482" cy="551378"/>
          </a:xfrm>
          <a:prstGeom prst="roundRect">
            <a:avLst>
              <a:gd name="adj" fmla="val 13462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3681186" y="1283205"/>
            <a:ext cx="4687576" cy="40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За первый год работы</a:t>
            </a:r>
          </a:p>
        </p:txBody>
      </p:sp>
      <p:sp>
        <p:nvSpPr>
          <p:cNvPr id="40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882420" y="2628272"/>
            <a:ext cx="5761571" cy="322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Охват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(по всем направлениям обучения):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FFB66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3960 пользователей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Рост обученных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(по сравнению с 2023 г.):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FFB66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в 4,5 раза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NPS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(готовность рекомендовать программы обучения):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FFB66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95%</a:t>
            </a:r>
          </a:p>
        </p:txBody>
      </p:sp>
      <p:sp>
        <p:nvSpPr>
          <p:cNvPr id="21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532225" y="2040020"/>
            <a:ext cx="4107130" cy="35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Количественные улучшения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7162037" y="2040020"/>
            <a:ext cx="4107130" cy="35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Качественные улучшения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96355" y="2730501"/>
            <a:ext cx="128263" cy="128263"/>
          </a:xfrm>
          <a:prstGeom prst="ellipse">
            <a:avLst/>
          </a:prstGeom>
          <a:solidFill>
            <a:srgbClr val="FFB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96355" y="3788271"/>
            <a:ext cx="128263" cy="128263"/>
          </a:xfrm>
          <a:prstGeom prst="ellipse">
            <a:avLst/>
          </a:prstGeom>
          <a:solidFill>
            <a:srgbClr val="FFB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6355" y="4842103"/>
            <a:ext cx="128263" cy="128263"/>
          </a:xfrm>
          <a:prstGeom prst="ellipse">
            <a:avLst/>
          </a:prstGeom>
          <a:solidFill>
            <a:srgbClr val="FFB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960096" y="2730501"/>
            <a:ext cx="128263" cy="128263"/>
          </a:xfrm>
          <a:prstGeom prst="ellipse">
            <a:avLst/>
          </a:prstGeom>
          <a:solidFill>
            <a:srgbClr val="FFB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960096" y="3397751"/>
            <a:ext cx="128263" cy="128263"/>
          </a:xfrm>
          <a:prstGeom prst="ellipse">
            <a:avLst/>
          </a:prstGeom>
          <a:solidFill>
            <a:srgbClr val="FFB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960096" y="4076303"/>
            <a:ext cx="128263" cy="128263"/>
          </a:xfrm>
          <a:prstGeom prst="ellipse">
            <a:avLst/>
          </a:prstGeom>
          <a:solidFill>
            <a:srgbClr val="FFB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7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01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19A8FAE-A7D9-223B-4989-D790B6FF2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b="12767"/>
          <a:stretch/>
        </p:blipFill>
        <p:spPr>
          <a:xfrm>
            <a:off x="6154054" y="0"/>
            <a:ext cx="6037947" cy="6857999"/>
          </a:xfrm>
          <a:prstGeom prst="rect">
            <a:avLst/>
          </a:prstGeom>
        </p:spPr>
      </p:pic>
      <p:sp>
        <p:nvSpPr>
          <p:cNvPr id="32" name="Google Shape;175;p18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10673360" cy="71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ru-RU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Итоги работы направления</a:t>
            </a:r>
          </a:p>
        </p:txBody>
      </p:sp>
      <p:sp>
        <p:nvSpPr>
          <p:cNvPr id="47" name="Google Shape;208;p20"/>
          <p:cNvSpPr/>
          <p:nvPr/>
        </p:nvSpPr>
        <p:spPr>
          <a:xfrm>
            <a:off x="-359518" y="-13183"/>
            <a:ext cx="6788310" cy="6871182"/>
          </a:xfrm>
          <a:prstGeom prst="roundRect">
            <a:avLst>
              <a:gd name="adj" fmla="val 3805"/>
            </a:avLst>
          </a:prstGeom>
          <a:solidFill>
            <a:srgbClr val="FFB66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7BFC"/>
              </a:buClr>
              <a:buSzPts val="3000"/>
            </a:pPr>
            <a:endParaRPr sz="15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209;p20">
            <a:extLst>
              <a:ext uri="{FF2B5EF4-FFF2-40B4-BE49-F238E27FC236}">
                <a16:creationId xmlns:a16="http://schemas.microsoft.com/office/drawing/2014/main" id="{82FE2DD9-C08D-26BF-9024-FA80BC7AAD53}"/>
              </a:ext>
            </a:extLst>
          </p:cNvPr>
          <p:cNvSpPr txBox="1"/>
          <p:nvPr/>
        </p:nvSpPr>
        <p:spPr>
          <a:xfrm>
            <a:off x="496677" y="3475366"/>
            <a:ext cx="5473817" cy="233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>
              <a:buClr>
                <a:srgbClr val="FFFFFF"/>
              </a:buClr>
              <a:buSzPts val="8000"/>
            </a:pPr>
            <a:r>
              <a:rPr lang="ru-RU" sz="2200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Елена </a:t>
            </a:r>
            <a:r>
              <a:rPr lang="ru-RU" sz="2200" b="1" dirty="0" err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Кульян</a:t>
            </a:r>
            <a:endParaRPr lang="ru-RU" sz="2200" b="1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FFFFFF"/>
              </a:buClr>
              <a:buSzPts val="8000"/>
            </a:pPr>
            <a:endParaRPr lang="ru-RU" sz="2200" b="1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FFFFFF"/>
              </a:buClr>
              <a:buSzPts val="8000"/>
            </a:pPr>
            <a:r>
              <a:rPr lang="ru-RU" sz="1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Директор по управлению персоналом</a:t>
            </a:r>
          </a:p>
          <a:p>
            <a:pPr>
              <a:buClr>
                <a:srgbClr val="FFFFFF"/>
              </a:buClr>
              <a:buSzPts val="8000"/>
            </a:pPr>
            <a:r>
              <a:rPr lang="ru-RU" sz="1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и организационному развитию</a:t>
            </a:r>
          </a:p>
          <a:p>
            <a:pPr>
              <a:buClr>
                <a:srgbClr val="FFFFFF"/>
              </a:buClr>
              <a:buSzPts val="8000"/>
            </a:pPr>
            <a:endParaRPr lang="ru-RU" sz="16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FFFFFF"/>
              </a:buClr>
              <a:buSzPts val="8000"/>
            </a:pPr>
            <a:endParaRPr lang="ru-RU" sz="16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FFFFFF"/>
              </a:buClr>
              <a:buSzPts val="8000"/>
            </a:pPr>
            <a:r>
              <a:rPr lang="en-US" sz="1600" b="1" u="sng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kulyan@dogma.ru</a:t>
            </a:r>
            <a:endParaRPr lang="ru-RU" sz="1600" u="sng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FFFFFF"/>
              </a:buClr>
              <a:buSzPts val="8000"/>
            </a:pPr>
            <a:endParaRPr lang="ru-RU" sz="2200" b="1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222;p22"/>
          <p:cNvSpPr txBox="1"/>
          <p:nvPr/>
        </p:nvSpPr>
        <p:spPr>
          <a:xfrm>
            <a:off x="496676" y="552008"/>
            <a:ext cx="6137587" cy="2308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 lvl="0">
              <a:buClr>
                <a:srgbClr val="FFFFFF"/>
              </a:buClr>
              <a:buSzPts val="5600"/>
            </a:pPr>
            <a:r>
              <a:rPr lang="ru-RU" sz="3600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Знаем, как развивать команду и готовы поделиться экспертизой</a:t>
            </a:r>
          </a:p>
        </p:txBody>
      </p:sp>
      <p:pic>
        <p:nvPicPr>
          <p:cNvPr id="51" name="Google Shape;224;p22"/>
          <p:cNvPicPr preferRelativeResize="0"/>
          <p:nvPr/>
        </p:nvPicPr>
        <p:blipFill rotWithShape="1">
          <a:blip r:embed="rId4">
            <a:alphaModFix/>
          </a:blip>
          <a:srcRect l="8901" t="20946" r="9212" b="37492"/>
          <a:stretch/>
        </p:blipFill>
        <p:spPr>
          <a:xfrm>
            <a:off x="6634263" y="767839"/>
            <a:ext cx="1507551" cy="31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CED57-1A75-587F-8552-DD38966EF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10" y="5510187"/>
            <a:ext cx="1246390" cy="1246390"/>
          </a:xfrm>
          <a:prstGeom prst="rect">
            <a:avLst/>
          </a:prstGeom>
        </p:spPr>
      </p:pic>
      <p:sp>
        <p:nvSpPr>
          <p:cNvPr id="4" name="Google Shape;181;p18">
            <a:extLst>
              <a:ext uri="{FF2B5EF4-FFF2-40B4-BE49-F238E27FC236}">
                <a16:creationId xmlns:a16="http://schemas.microsoft.com/office/drawing/2014/main" id="{A931E903-D2A8-EB5E-8F24-B9EE250A7D72}"/>
              </a:ext>
            </a:extLst>
          </p:cNvPr>
          <p:cNvSpPr txBox="1"/>
          <p:nvPr/>
        </p:nvSpPr>
        <p:spPr>
          <a:xfrm>
            <a:off x="2374502" y="6437825"/>
            <a:ext cx="3699733" cy="28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Подробнее о </a:t>
            </a:r>
            <a:r>
              <a:rPr lang="en-US" sz="1600" dirty="0">
                <a:solidFill>
                  <a:schemeClr val="accent6"/>
                </a:solidFill>
                <a:latin typeface="Montserrat"/>
              </a:rPr>
              <a:t>DOGMA</a:t>
            </a:r>
            <a:r>
              <a:rPr lang="ru-RU" sz="1600" dirty="0">
                <a:solidFill>
                  <a:schemeClr val="accent6"/>
                </a:solidFill>
                <a:latin typeface="Montserra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4829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30dcf4f0300_4_0"/>
          <p:cNvPicPr preferRelativeResize="0"/>
          <p:nvPr/>
        </p:nvPicPr>
        <p:blipFill rotWithShape="1">
          <a:blip r:embed="rId3">
            <a:alphaModFix/>
          </a:blip>
          <a:srcRect l="4869" t="2847" b="2845"/>
          <a:stretch/>
        </p:blipFill>
        <p:spPr>
          <a:xfrm>
            <a:off x="-6336" y="8370"/>
            <a:ext cx="691106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0;p18">
            <a:extLst>
              <a:ext uri="{FF2B5EF4-FFF2-40B4-BE49-F238E27FC236}">
                <a16:creationId xmlns:a16="http://schemas.microsoft.com/office/drawing/2014/main" id="{0C1BBE66-4F2E-4605-8512-8E7D9642F3F2}"/>
              </a:ext>
            </a:extLst>
          </p:cNvPr>
          <p:cNvSpPr/>
          <p:nvPr/>
        </p:nvSpPr>
        <p:spPr>
          <a:xfrm>
            <a:off x="518256" y="1178312"/>
            <a:ext cx="8421671" cy="1305592"/>
          </a:xfrm>
          <a:prstGeom prst="roundRect">
            <a:avLst>
              <a:gd name="adj" fmla="val 11403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g30dcf4f0300_4_0"/>
          <p:cNvSpPr txBox="1"/>
          <p:nvPr/>
        </p:nvSpPr>
        <p:spPr>
          <a:xfrm>
            <a:off x="592496" y="1206548"/>
            <a:ext cx="8421670" cy="107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1100"/>
            </a:pP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DOGMA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комплексно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развивает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территории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в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Краснодарском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крае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,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Московскои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̆</a:t>
            </a:r>
            <a:r>
              <a:rPr lang="ru-RU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, Ленинградской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област</a:t>
            </a:r>
            <a:r>
              <a:rPr lang="ru-RU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ях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,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Омске</a:t>
            </a:r>
            <a:r>
              <a:rPr lang="ru-RU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и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Калуге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: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строит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жилые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кварталы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,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детские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сады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,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школы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,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поликлиники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,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спортивную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и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коммерческую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инфраструктуру</a:t>
            </a:r>
            <a:r>
              <a:rPr lang="en-US" kern="0" dirty="0">
                <a:solidFill>
                  <a:schemeClr val="bg1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.</a:t>
            </a:r>
            <a:endParaRPr kern="0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  <a:p>
            <a:pPr defTabSz="609630">
              <a:buClr>
                <a:srgbClr val="000000"/>
              </a:buClr>
              <a:buSzPts val="2000"/>
            </a:pPr>
            <a:endParaRPr kern="0" dirty="0">
              <a:solidFill>
                <a:schemeClr val="bg1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g30dcf4f0300_4_0"/>
          <p:cNvSpPr txBox="1"/>
          <p:nvPr/>
        </p:nvSpPr>
        <p:spPr>
          <a:xfrm>
            <a:off x="421400" y="357705"/>
            <a:ext cx="1134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4800"/>
            </a:pPr>
            <a:r>
              <a:rPr lang="en-US" sz="3600" b="1" kern="0" dirty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13 лет </a:t>
            </a:r>
            <a:r>
              <a:rPr lang="en-US" sz="3600" b="1" kern="0" dirty="0" err="1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успешной</a:t>
            </a:r>
            <a:r>
              <a:rPr lang="en-US" sz="3600" b="1" kern="0" dirty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работы</a:t>
            </a:r>
            <a:endParaRPr sz="3600" b="1" kern="0" dirty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5" name="Google Shape;105;g30dcf4f0300_4_0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3049" y="379505"/>
            <a:ext cx="233755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0dcf4f0300_4_0"/>
          <p:cNvSpPr txBox="1"/>
          <p:nvPr/>
        </p:nvSpPr>
        <p:spPr>
          <a:xfrm>
            <a:off x="548573" y="3269413"/>
            <a:ext cx="30524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2000"/>
            </a:pPr>
            <a:r>
              <a:rPr lang="en-US" sz="1333" kern="0" dirty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в </a:t>
            </a:r>
            <a:r>
              <a:rPr lang="en-US" sz="1333" kern="0" dirty="0" err="1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Краснодарском</a:t>
            </a:r>
            <a:r>
              <a:rPr lang="ru-RU" sz="1333" kern="0" dirty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 </a:t>
            </a:r>
          </a:p>
          <a:p>
            <a:pPr defTabSz="609630">
              <a:buClr>
                <a:srgbClr val="000000"/>
              </a:buClr>
              <a:buSzPts val="2000"/>
            </a:pPr>
            <a:r>
              <a:rPr lang="en-US" sz="1333" kern="0" dirty="0" err="1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крае</a:t>
            </a:r>
            <a:endParaRPr sz="1333" kern="0" dirty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g30dcf4f0300_4_0"/>
          <p:cNvSpPr txBox="1"/>
          <p:nvPr/>
        </p:nvSpPr>
        <p:spPr>
          <a:xfrm>
            <a:off x="548573" y="2792680"/>
            <a:ext cx="32670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4000"/>
            </a:pPr>
            <a:r>
              <a:rPr lang="en-US" sz="2667" kern="0" dirty="0" err="1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Девелопер</a:t>
            </a:r>
            <a:r>
              <a:rPr lang="en-US" sz="2667" kern="0" dirty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 № 1</a:t>
            </a:r>
            <a:endParaRPr sz="2667" kern="0" dirty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8" name="Google Shape;108;g30dcf4f0300_4_0"/>
          <p:cNvSpPr txBox="1"/>
          <p:nvPr/>
        </p:nvSpPr>
        <p:spPr>
          <a:xfrm>
            <a:off x="3975147" y="3269413"/>
            <a:ext cx="15808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2000"/>
            </a:pPr>
            <a:r>
              <a:rPr lang="en-US" sz="1333" kern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на рынке</a:t>
            </a:r>
            <a:endParaRPr sz="1333" kern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  <a:p>
            <a:pPr defTabSz="609630">
              <a:buClr>
                <a:srgbClr val="000000"/>
              </a:buClr>
              <a:buSzPts val="2000"/>
            </a:pPr>
            <a:r>
              <a:rPr lang="en-US" sz="1333" kern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недвижимости</a:t>
            </a:r>
            <a:endParaRPr sz="1333" kern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g30dcf4f0300_4_0"/>
          <p:cNvSpPr txBox="1"/>
          <p:nvPr/>
        </p:nvSpPr>
        <p:spPr>
          <a:xfrm>
            <a:off x="3975147" y="2792680"/>
            <a:ext cx="15808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4000"/>
            </a:pPr>
            <a:r>
              <a:rPr lang="en-US" sz="2667" kern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с 2012 г.</a:t>
            </a:r>
            <a:endParaRPr sz="2667" kern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0" name="Google Shape;110;g30dcf4f0300_4_0"/>
          <p:cNvSpPr txBox="1"/>
          <p:nvPr/>
        </p:nvSpPr>
        <p:spPr>
          <a:xfrm>
            <a:off x="6381045" y="3269413"/>
            <a:ext cx="23536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2000"/>
            </a:pPr>
            <a:r>
              <a:rPr lang="en-US" sz="1333" kern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по объему</a:t>
            </a:r>
            <a:endParaRPr sz="1333" kern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  <a:p>
            <a:pPr defTabSz="609630">
              <a:buClr>
                <a:srgbClr val="000000"/>
              </a:buClr>
              <a:buSzPts val="2000"/>
            </a:pPr>
            <a:r>
              <a:rPr lang="en-US" sz="1333" kern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строительства в России</a:t>
            </a:r>
            <a:endParaRPr sz="1333" kern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g30dcf4f0300_4_0"/>
          <p:cNvSpPr txBox="1"/>
          <p:nvPr/>
        </p:nvSpPr>
        <p:spPr>
          <a:xfrm>
            <a:off x="6381045" y="2792680"/>
            <a:ext cx="23536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4000"/>
            </a:pPr>
            <a:r>
              <a:rPr lang="en-US" sz="2667" kern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ТОП-5</a:t>
            </a:r>
            <a:endParaRPr sz="2667" kern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g30dcf4f0300_4_0"/>
          <p:cNvSpPr txBox="1"/>
          <p:nvPr/>
        </p:nvSpPr>
        <p:spPr>
          <a:xfrm>
            <a:off x="8880650" y="3269413"/>
            <a:ext cx="26254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2000"/>
            </a:pPr>
            <a:r>
              <a:rPr lang="en-US" sz="1333" kern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семей живут</a:t>
            </a:r>
            <a:endParaRPr sz="1333" kern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  <a:p>
            <a:pPr defTabSz="609630">
              <a:buClr>
                <a:srgbClr val="000000"/>
              </a:buClr>
              <a:buSzPts val="2000"/>
            </a:pPr>
            <a:r>
              <a:rPr lang="en-US" sz="1333" kern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в наших кварталах</a:t>
            </a:r>
            <a:endParaRPr sz="1333" kern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g30dcf4f0300_4_0"/>
          <p:cNvSpPr txBox="1"/>
          <p:nvPr/>
        </p:nvSpPr>
        <p:spPr>
          <a:xfrm>
            <a:off x="8880409" y="2792680"/>
            <a:ext cx="32670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4000"/>
            </a:pPr>
            <a:r>
              <a:rPr lang="en-US" sz="2667" kern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Более 20 000</a:t>
            </a:r>
            <a:endParaRPr sz="2667" kern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" name="Google Shape;114;g30dcf4f0300_4_0"/>
          <p:cNvSpPr txBox="1"/>
          <p:nvPr/>
        </p:nvSpPr>
        <p:spPr>
          <a:xfrm>
            <a:off x="546243" y="4643647"/>
            <a:ext cx="30524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2000"/>
            </a:pPr>
            <a:r>
              <a:rPr lang="en-US" sz="1333" kern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сдано точно в срок</a:t>
            </a:r>
            <a:endParaRPr sz="1333" kern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g30dcf4f0300_4_0"/>
          <p:cNvSpPr txBox="1"/>
          <p:nvPr/>
        </p:nvSpPr>
        <p:spPr>
          <a:xfrm>
            <a:off x="546243" y="4166913"/>
            <a:ext cx="31328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4000"/>
            </a:pPr>
            <a:r>
              <a:rPr lang="en-US" sz="2667" kern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96 домов</a:t>
            </a:r>
            <a:endParaRPr sz="2667" kern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6" name="Google Shape;116;g30dcf4f0300_4_0"/>
          <p:cNvSpPr txBox="1"/>
          <p:nvPr/>
        </p:nvSpPr>
        <p:spPr>
          <a:xfrm>
            <a:off x="3975147" y="4643647"/>
            <a:ext cx="21042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2000"/>
            </a:pPr>
            <a:r>
              <a:rPr lang="en-US" sz="1333" kern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построенного жилья</a:t>
            </a:r>
            <a:endParaRPr sz="1333" kern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g30dcf4f0300_4_0"/>
          <p:cNvSpPr txBox="1"/>
          <p:nvPr/>
        </p:nvSpPr>
        <p:spPr>
          <a:xfrm>
            <a:off x="4087551" y="4166913"/>
            <a:ext cx="21498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4000"/>
            </a:pPr>
            <a:r>
              <a:rPr lang="en-US" sz="2667" kern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2 млн м</a:t>
            </a:r>
            <a:r>
              <a:rPr lang="en-US" sz="2667" kern="0" baseline="3000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2</a:t>
            </a:r>
            <a:endParaRPr sz="2667" kern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" name="Google Shape;118;g30dcf4f0300_4_0"/>
          <p:cNvSpPr txBox="1"/>
          <p:nvPr/>
        </p:nvSpPr>
        <p:spPr>
          <a:xfrm>
            <a:off x="6381045" y="4643647"/>
            <a:ext cx="23536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2000"/>
            </a:pPr>
            <a:r>
              <a:rPr lang="en-US" sz="1333" kern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возводимого жилья</a:t>
            </a:r>
            <a:endParaRPr sz="1333" kern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g30dcf4f0300_4_0"/>
          <p:cNvSpPr txBox="1"/>
          <p:nvPr/>
        </p:nvSpPr>
        <p:spPr>
          <a:xfrm>
            <a:off x="6381045" y="4166913"/>
            <a:ext cx="23536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4000"/>
            </a:pPr>
            <a:r>
              <a:rPr lang="en-US" sz="2667" kern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2,6 млн м</a:t>
            </a:r>
            <a:r>
              <a:rPr lang="en-US" sz="2667" kern="0" baseline="3000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2</a:t>
            </a:r>
            <a:endParaRPr sz="2667" kern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0" name="Google Shape;120;g30dcf4f0300_4_0"/>
          <p:cNvSpPr txBox="1"/>
          <p:nvPr/>
        </p:nvSpPr>
        <p:spPr>
          <a:xfrm>
            <a:off x="8878347" y="4643647"/>
            <a:ext cx="26234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2000"/>
            </a:pPr>
            <a:r>
              <a:rPr lang="en-US" sz="1333" kern="0">
                <a:solidFill>
                  <a:srgbClr val="000000"/>
                </a:solidFill>
                <a:latin typeface="Montserrat" panose="00000500000000000000" pitchFamily="2" charset="-52"/>
                <a:ea typeface="Montserrat"/>
                <a:cs typeface="Montserrat"/>
                <a:sym typeface="Montserrat"/>
              </a:rPr>
              <a:t>на этапе проектирования</a:t>
            </a:r>
            <a:endParaRPr sz="1333" kern="0">
              <a:solidFill>
                <a:srgbClr val="000000"/>
              </a:solidFill>
              <a:latin typeface="Montserrat" panose="00000500000000000000" pitchFamily="2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g30dcf4f0300_4_0"/>
          <p:cNvSpPr txBox="1"/>
          <p:nvPr/>
        </p:nvSpPr>
        <p:spPr>
          <a:xfrm>
            <a:off x="8878347" y="4166913"/>
            <a:ext cx="2623400" cy="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defTabSz="609630">
              <a:buClr>
                <a:srgbClr val="000000"/>
              </a:buClr>
              <a:buSzPts val="4000"/>
            </a:pPr>
            <a:r>
              <a:rPr lang="en-US" sz="2667" kern="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5,8 млн м</a:t>
            </a:r>
            <a:r>
              <a:rPr lang="en-US" sz="2667" kern="0" baseline="30000">
                <a:solidFill>
                  <a:srgbClr val="000000"/>
                </a:solidFill>
                <a:latin typeface="Montserrat" panose="00000500000000000000" pitchFamily="2" charset="-52"/>
                <a:ea typeface="Montserrat SemiBold"/>
                <a:cs typeface="Montserrat SemiBold"/>
                <a:sym typeface="Montserrat SemiBold"/>
              </a:rPr>
              <a:t>2</a:t>
            </a:r>
            <a:endParaRPr sz="2667" kern="0">
              <a:solidFill>
                <a:srgbClr val="000000"/>
              </a:solidFill>
              <a:latin typeface="Montserrat" panose="00000500000000000000" pitchFamily="2" charset="-52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/>
          <a:p>
            <a:pPr>
              <a:buClr>
                <a:schemeClr val="accent6"/>
              </a:buClr>
              <a:buSzPts val="5600"/>
            </a:pPr>
            <a:r>
              <a:rPr lang="ru-RU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Проблематика	</a:t>
            </a:r>
            <a:endParaRPr sz="36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80;p18">
            <a:extLst>
              <a:ext uri="{FF2B5EF4-FFF2-40B4-BE49-F238E27FC236}">
                <a16:creationId xmlns:a16="http://schemas.microsoft.com/office/drawing/2014/main" id="{ECF7CE61-47C8-FC46-F3D9-372126765204}"/>
              </a:ext>
            </a:extLst>
          </p:cNvPr>
          <p:cNvSpPr/>
          <p:nvPr/>
        </p:nvSpPr>
        <p:spPr>
          <a:xfrm>
            <a:off x="541853" y="1175485"/>
            <a:ext cx="8641057" cy="1384565"/>
          </a:xfrm>
          <a:prstGeom prst="roundRect">
            <a:avLst>
              <a:gd name="adj" fmla="val 11403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1762481" y="2960548"/>
            <a:ext cx="6063708" cy="68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accent6"/>
                </a:solidFill>
                <a:latin typeface="Montserrat"/>
              </a:rPr>
              <a:t>Старение рабочей силы</a:t>
            </a:r>
            <a:r>
              <a:rPr lang="ru-RU" sz="2000" dirty="0">
                <a:solidFill>
                  <a:schemeClr val="accent6"/>
                </a:solidFill>
                <a:latin typeface="Montserrat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accent6"/>
                </a:solidFill>
                <a:latin typeface="Montserrat"/>
              </a:rPr>
              <a:t>опытные специалисты выходят на пенсии</a:t>
            </a:r>
            <a:endParaRPr lang="ru-RU" sz="13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80;p18">
            <a:extLst>
              <a:ext uri="{FF2B5EF4-FFF2-40B4-BE49-F238E27FC236}">
                <a16:creationId xmlns:a16="http://schemas.microsoft.com/office/drawing/2014/main" id="{83614B63-11E2-F835-6E6C-2820092A52B9}"/>
              </a:ext>
            </a:extLst>
          </p:cNvPr>
          <p:cNvSpPr/>
          <p:nvPr/>
        </p:nvSpPr>
        <p:spPr>
          <a:xfrm>
            <a:off x="541855" y="3035769"/>
            <a:ext cx="1025400" cy="521250"/>
          </a:xfrm>
          <a:prstGeom prst="roundRect">
            <a:avLst>
              <a:gd name="adj" fmla="val 11403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ru-RU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81;p18">
            <a:extLst>
              <a:ext uri="{FF2B5EF4-FFF2-40B4-BE49-F238E27FC236}">
                <a16:creationId xmlns:a16="http://schemas.microsoft.com/office/drawing/2014/main" id="{0FC7CF3A-B60A-71EF-FA13-793FE17BDA2C}"/>
              </a:ext>
            </a:extLst>
          </p:cNvPr>
          <p:cNvSpPr txBox="1"/>
          <p:nvPr/>
        </p:nvSpPr>
        <p:spPr>
          <a:xfrm>
            <a:off x="1762480" y="3913539"/>
            <a:ext cx="7569779" cy="102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accent6"/>
                </a:solidFill>
                <a:latin typeface="Montserrat"/>
              </a:rPr>
              <a:t>Низкая привлекательность профессий</a:t>
            </a:r>
            <a:r>
              <a:rPr lang="ru-RU" sz="2000" dirty="0">
                <a:solidFill>
                  <a:schemeClr val="accent6"/>
                </a:solidFill>
                <a:latin typeface="Montserrat"/>
              </a:rPr>
              <a:t>: строительные специальности зачастую не воспринимаются молодежью как престижные</a:t>
            </a:r>
            <a:endParaRPr lang="ru-RU" sz="13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80;p18">
            <a:extLst>
              <a:ext uri="{FF2B5EF4-FFF2-40B4-BE49-F238E27FC236}">
                <a16:creationId xmlns:a16="http://schemas.microsoft.com/office/drawing/2014/main" id="{BA22219F-C15C-00FA-255D-6B05F7394E6D}"/>
              </a:ext>
            </a:extLst>
          </p:cNvPr>
          <p:cNvSpPr/>
          <p:nvPr/>
        </p:nvSpPr>
        <p:spPr>
          <a:xfrm>
            <a:off x="541855" y="3983613"/>
            <a:ext cx="1025400" cy="521250"/>
          </a:xfrm>
          <a:prstGeom prst="roundRect">
            <a:avLst>
              <a:gd name="adj" fmla="val 11403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2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81;p18">
            <a:extLst>
              <a:ext uri="{FF2B5EF4-FFF2-40B4-BE49-F238E27FC236}">
                <a16:creationId xmlns:a16="http://schemas.microsoft.com/office/drawing/2014/main" id="{43BE4FCA-3DBF-17A6-5EC9-02C913E1222B}"/>
              </a:ext>
            </a:extLst>
          </p:cNvPr>
          <p:cNvSpPr txBox="1"/>
          <p:nvPr/>
        </p:nvSpPr>
        <p:spPr>
          <a:xfrm>
            <a:off x="1762480" y="5173753"/>
            <a:ext cx="6502979" cy="68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accent6"/>
                </a:solidFill>
                <a:latin typeface="Montserrat"/>
              </a:rPr>
              <a:t>Конкуренция с другими отраслями</a:t>
            </a:r>
            <a:r>
              <a:rPr lang="ru-RU" sz="2000" dirty="0">
                <a:solidFill>
                  <a:schemeClr val="accent6"/>
                </a:solidFill>
                <a:latin typeface="Montserrat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accent6"/>
                </a:solidFill>
                <a:latin typeface="Montserrat"/>
              </a:rPr>
              <a:t>IT-сектор продолжает привлекать молодежь</a:t>
            </a:r>
          </a:p>
        </p:txBody>
      </p:sp>
      <p:sp>
        <p:nvSpPr>
          <p:cNvPr id="14" name="Google Shape;180;p18">
            <a:extLst>
              <a:ext uri="{FF2B5EF4-FFF2-40B4-BE49-F238E27FC236}">
                <a16:creationId xmlns:a16="http://schemas.microsoft.com/office/drawing/2014/main" id="{A01A5ACD-D6F2-EE00-A3E2-1CCC9A370DF5}"/>
              </a:ext>
            </a:extLst>
          </p:cNvPr>
          <p:cNvSpPr/>
          <p:nvPr/>
        </p:nvSpPr>
        <p:spPr>
          <a:xfrm>
            <a:off x="541855" y="5249144"/>
            <a:ext cx="1025400" cy="521250"/>
          </a:xfrm>
          <a:prstGeom prst="roundRect">
            <a:avLst>
              <a:gd name="adj" fmla="val 11403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3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81;p18">
            <a:extLst>
              <a:ext uri="{FF2B5EF4-FFF2-40B4-BE49-F238E27FC236}">
                <a16:creationId xmlns:a16="http://schemas.microsoft.com/office/drawing/2014/main" id="{8DD1BCF9-DB34-1B4D-D935-CABEE88089DE}"/>
              </a:ext>
            </a:extLst>
          </p:cNvPr>
          <p:cNvSpPr txBox="1"/>
          <p:nvPr/>
        </p:nvSpPr>
        <p:spPr>
          <a:xfrm>
            <a:off x="724584" y="1248137"/>
            <a:ext cx="8780294" cy="118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На сегодняшний день мы наблюдаем значительный дефицит квалифицированных специалистов в строительной отрасли.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b="1" dirty="0">
                <a:latin typeface="Montserrat"/>
                <a:ea typeface="Montserrat"/>
                <a:cs typeface="Montserrat"/>
                <a:sym typeface="Montserrat"/>
              </a:rPr>
              <a:t>ПОЧЕМУ?</a:t>
            </a:r>
          </a:p>
        </p:txBody>
      </p:sp>
    </p:spTree>
    <p:extLst>
      <p:ext uri="{BB962C8B-B14F-4D97-AF65-F5344CB8AC3E}">
        <p14:creationId xmlns:p14="http://schemas.microsoft.com/office/powerpoint/2010/main" val="417518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/>
          <a:p>
            <a:pPr>
              <a:buClr>
                <a:schemeClr val="accent6"/>
              </a:buClr>
              <a:buSzPts val="5600"/>
            </a:pPr>
            <a:r>
              <a:rPr lang="ru-RU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Приоритетная задача</a:t>
            </a:r>
            <a:endParaRPr sz="36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81;p18">
            <a:extLst>
              <a:ext uri="{FF2B5EF4-FFF2-40B4-BE49-F238E27FC236}">
                <a16:creationId xmlns:a16="http://schemas.microsoft.com/office/drawing/2014/main" id="{8DD1BCF9-DB34-1B4D-D935-CABEE88089DE}"/>
              </a:ext>
            </a:extLst>
          </p:cNvPr>
          <p:cNvSpPr txBox="1"/>
          <p:nvPr/>
        </p:nvSpPr>
        <p:spPr>
          <a:xfrm>
            <a:off x="695400" y="1238819"/>
            <a:ext cx="8780294" cy="766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ПОИСК И УДЕРЖАНИЕ СИЛЬНОЙ КОМАНДЫ В УСЛОВИЯХ ВЫСОКОЙ КОНКУРЕНЦИИ ЗА ЦЕННЫЕ КАДРЫ</a:t>
            </a:r>
            <a:endParaRPr lang="ru-RU" sz="2000" b="1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541853" y="2525777"/>
            <a:ext cx="8584217" cy="2382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accent6"/>
                </a:solidFill>
                <a:latin typeface="Montserrat"/>
              </a:rPr>
              <a:t>В связи с этим нам важно:</a:t>
            </a:r>
          </a:p>
          <a:p>
            <a:pPr>
              <a:lnSpc>
                <a:spcPct val="110000"/>
              </a:lnSpc>
            </a:pPr>
            <a:endParaRPr lang="ru-RU" sz="2000" dirty="0">
              <a:solidFill>
                <a:schemeClr val="accent6"/>
              </a:solidFill>
              <a:latin typeface="Montserrat"/>
            </a:endParaRPr>
          </a:p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accent6"/>
                </a:solidFill>
                <a:latin typeface="Montserrat"/>
              </a:rPr>
              <a:t>        Грамотно адаптироваться к новым условиям</a:t>
            </a:r>
          </a:p>
          <a:p>
            <a:pPr>
              <a:lnSpc>
                <a:spcPct val="110000"/>
              </a:lnSpc>
            </a:pPr>
            <a:endParaRPr lang="ru-RU" sz="2000" dirty="0">
              <a:solidFill>
                <a:schemeClr val="accent6"/>
              </a:solidFill>
              <a:latin typeface="Montserrat"/>
            </a:endParaRPr>
          </a:p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accent6"/>
                </a:solidFill>
                <a:latin typeface="Montserrat"/>
              </a:rPr>
              <a:t>        Своевременно обновлять стратегию найма и удержания</a:t>
            </a:r>
          </a:p>
          <a:p>
            <a:pPr>
              <a:lnSpc>
                <a:spcPct val="110000"/>
              </a:lnSpc>
            </a:pPr>
            <a:endParaRPr lang="ru-RU" sz="2000" dirty="0">
              <a:solidFill>
                <a:schemeClr val="accent6"/>
              </a:solidFill>
              <a:latin typeface="Montserrat"/>
            </a:endParaRPr>
          </a:p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accent6"/>
                </a:solidFill>
                <a:latin typeface="Montserrat"/>
              </a:rPr>
              <a:t>        Инвестировать в обучение и развитие команды</a:t>
            </a:r>
          </a:p>
        </p:txBody>
      </p:sp>
      <p:sp>
        <p:nvSpPr>
          <p:cNvPr id="16" name="Google Shape;465;p41"/>
          <p:cNvSpPr/>
          <p:nvPr/>
        </p:nvSpPr>
        <p:spPr>
          <a:xfrm>
            <a:off x="541854" y="1177732"/>
            <a:ext cx="8288381" cy="951659"/>
          </a:xfrm>
          <a:prstGeom prst="roundRect">
            <a:avLst>
              <a:gd name="adj" fmla="val 13231"/>
            </a:avLst>
          </a:prstGeom>
          <a:noFill/>
          <a:ln w="12700" cap="flat" cmpd="sng">
            <a:solidFill>
              <a:srgbClr val="393939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196025" dir="2700000" rotWithShape="0">
              <a:srgbClr val="000000">
                <a:alpha val="1451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06" y="3106308"/>
            <a:ext cx="486812" cy="47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06" y="3783624"/>
            <a:ext cx="486812" cy="47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06" y="4463332"/>
            <a:ext cx="486812" cy="479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05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087A372-EDA0-6503-868C-53C22A970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19031"/>
          <a:stretch/>
        </p:blipFill>
        <p:spPr>
          <a:xfrm>
            <a:off x="6381345" y="505838"/>
            <a:ext cx="5253906" cy="5384231"/>
          </a:xfrm>
          <a:prstGeom prst="roundRect">
            <a:avLst>
              <a:gd name="adj" fmla="val 2145"/>
            </a:avLst>
          </a:prstGeom>
        </p:spPr>
      </p:pic>
      <p:sp>
        <p:nvSpPr>
          <p:cNvPr id="10" name="Google Shape;320;p31"/>
          <p:cNvSpPr txBox="1"/>
          <p:nvPr/>
        </p:nvSpPr>
        <p:spPr>
          <a:xfrm>
            <a:off x="514202" y="1145279"/>
            <a:ext cx="6207609" cy="282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" tIns="18288" rIns="18288" bIns="18288" anchor="t" anchorCtr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Чтобы поддержать бизнес и снабдить команду сильными экспертами, которые могут развиваться внутри компании,                 в 2024 году мы </a:t>
            </a:r>
            <a:r>
              <a:rPr lang="ru-RU" sz="2000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создали собственный Корпоративный Университет</a:t>
            </a:r>
            <a:r>
              <a:rPr lang="ru-RU" sz="20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 который закрывает большинство потребностей сотрудника на всем жизненном пути в компании. </a:t>
            </a:r>
          </a:p>
        </p:txBody>
      </p:sp>
      <p:sp>
        <p:nvSpPr>
          <p:cNvPr id="8" name="Google Shape;180;p18">
            <a:extLst>
              <a:ext uri="{FF2B5EF4-FFF2-40B4-BE49-F238E27FC236}">
                <a16:creationId xmlns:a16="http://schemas.microsoft.com/office/drawing/2014/main" id="{ECF7CE61-47C8-FC46-F3D9-372126765204}"/>
              </a:ext>
            </a:extLst>
          </p:cNvPr>
          <p:cNvSpPr/>
          <p:nvPr/>
        </p:nvSpPr>
        <p:spPr>
          <a:xfrm>
            <a:off x="514204" y="4376514"/>
            <a:ext cx="5458580" cy="963038"/>
          </a:xfrm>
          <a:prstGeom prst="roundRect">
            <a:avLst>
              <a:gd name="adj" fmla="val 6405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175;p18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8434652" cy="67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rmAutofit/>
          </a:bodyPr>
          <a:lstStyle/>
          <a:p>
            <a:r>
              <a:rPr lang="ru-RU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Решение </a:t>
            </a:r>
            <a:r>
              <a:rPr lang="en-US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DOGMA</a:t>
            </a:r>
            <a:endParaRPr lang="ru-RU" sz="36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320;p31"/>
          <p:cNvSpPr txBox="1"/>
          <p:nvPr/>
        </p:nvSpPr>
        <p:spPr>
          <a:xfrm>
            <a:off x="683771" y="4495663"/>
            <a:ext cx="5133369" cy="774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8" tIns="18288" rIns="18288" bIns="18288" anchor="t" anchorCtr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1300" dirty="0">
                <a:latin typeface="Montserrat"/>
                <a:ea typeface="Montserrat"/>
                <a:cs typeface="Montserrat"/>
                <a:sym typeface="Montserrat"/>
              </a:rPr>
              <a:t>Корпоративный Университет — экосистема, которая состоит из различных направлений для качественной работы с командой, развития и  удержания кадров. </a:t>
            </a:r>
          </a:p>
        </p:txBody>
      </p:sp>
    </p:spTree>
    <p:extLst>
      <p:ext uri="{BB962C8B-B14F-4D97-AF65-F5344CB8AC3E}">
        <p14:creationId xmlns:p14="http://schemas.microsoft.com/office/powerpoint/2010/main" val="141493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1145067" y="1270581"/>
            <a:ext cx="4107130" cy="163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Отвечать уникальным потребностям бизнеса: 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собственный Корпоративный Университет позволяет разработать программы обучения, которые соответствуют потребностям DOGMA.</a:t>
            </a:r>
          </a:p>
        </p:txBody>
      </p:sp>
      <p:sp>
        <p:nvSpPr>
          <p:cNvPr id="25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1145068" y="3209075"/>
            <a:ext cx="4107130" cy="163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Инвестировать </a:t>
            </a:r>
            <a:endParaRPr lang="en-US" sz="1600" b="1" dirty="0">
              <a:solidFill>
                <a:schemeClr val="accent6"/>
              </a:solidFill>
              <a:latin typeface="Montserrat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в человеческий капитал: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фокус на обучении и развитии показывает сотрудникам, что компания ценит их экспертизу и готова вкладываться в их будущее.</a:t>
            </a:r>
          </a:p>
        </p:txBody>
      </p:sp>
      <p:sp>
        <p:nvSpPr>
          <p:cNvPr id="26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6662120" y="4298860"/>
            <a:ext cx="5377480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Создать культуру обучения: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непрерывное самосовершенствование и обмен знаниями. Именно так команда развивается и адаптируется к новым вызовам.</a:t>
            </a:r>
          </a:p>
        </p:txBody>
      </p:sp>
      <p:sp>
        <p:nvSpPr>
          <p:cNvPr id="27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6687203" y="1270311"/>
            <a:ext cx="4866621" cy="136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Постоянно обновлять </a:t>
            </a:r>
            <a:endParaRPr lang="en-US" sz="1600" b="1" dirty="0">
              <a:solidFill>
                <a:schemeClr val="accent6"/>
              </a:solidFill>
              <a:latin typeface="Montserrat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базу знаний: </a:t>
            </a:r>
            <a:endParaRPr lang="en-US" sz="1600" b="1" dirty="0">
              <a:solidFill>
                <a:schemeClr val="accent6"/>
              </a:solidFill>
              <a:latin typeface="Montserrat"/>
            </a:endParaRP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организация регулярных курсов, семинаров и тренингов позволяет поддерживать высокий уровень компетенции команды.</a:t>
            </a:r>
          </a:p>
        </p:txBody>
      </p:sp>
      <p:sp>
        <p:nvSpPr>
          <p:cNvPr id="29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6687204" y="2874418"/>
            <a:ext cx="4866620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Формировать </a:t>
            </a:r>
            <a:endParaRPr lang="en-US" sz="1600" b="1" dirty="0">
              <a:solidFill>
                <a:schemeClr val="accent6"/>
              </a:solidFill>
              <a:latin typeface="Montserrat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внутреннее лидерство: </a:t>
            </a:r>
            <a:endParaRPr lang="en-US" sz="1600" b="1" dirty="0">
              <a:solidFill>
                <a:schemeClr val="accent6"/>
              </a:solidFill>
              <a:latin typeface="Montserrat"/>
            </a:endParaRP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фокус на выявлении лидеров и создании преемственности в управлении.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6" y="1321353"/>
            <a:ext cx="472214" cy="4722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6" y="3237937"/>
            <a:ext cx="472214" cy="4722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9" y="4203734"/>
            <a:ext cx="472214" cy="47221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9" y="1321353"/>
            <a:ext cx="472214" cy="4722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9" y="2933424"/>
            <a:ext cx="472214" cy="472214"/>
          </a:xfrm>
          <a:prstGeom prst="rect">
            <a:avLst/>
          </a:prstGeom>
        </p:spPr>
      </p:pic>
      <p:sp>
        <p:nvSpPr>
          <p:cNvPr id="32" name="Google Shape;175;p18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10673360" cy="71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ru-RU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Задачи Корпоративного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60652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1612744" y="2811228"/>
            <a:ext cx="3736001" cy="136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accent6"/>
                </a:solidFill>
                <a:latin typeface="Montserrat"/>
              </a:rPr>
              <a:t>Обучение и развитие: 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accent6"/>
                </a:solidFill>
                <a:latin typeface="Montserrat"/>
              </a:rPr>
              <a:t>тренинги, мастер-классы, вебинары, развитие</a:t>
            </a:r>
          </a:p>
          <a:p>
            <a:pPr>
              <a:lnSpc>
                <a:spcPct val="110000"/>
              </a:lnSpc>
            </a:pPr>
            <a:r>
              <a:rPr lang="ru-RU" sz="2000" dirty="0" err="1">
                <a:solidFill>
                  <a:schemeClr val="accent6"/>
                </a:solidFill>
                <a:latin typeface="Montserrat"/>
              </a:rPr>
              <a:t>soft-skills</a:t>
            </a:r>
            <a:endParaRPr lang="ru-RU" sz="2000" dirty="0">
              <a:solidFill>
                <a:schemeClr val="accent6"/>
              </a:solidFill>
              <a:latin typeface="Montserrat"/>
            </a:endParaRPr>
          </a:p>
        </p:txBody>
      </p:sp>
      <p:sp>
        <p:nvSpPr>
          <p:cNvPr id="32" name="Google Shape;175;p18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10673360" cy="71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ru-RU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Корпоративный Университет — </a:t>
            </a:r>
            <a:br>
              <a:rPr lang="ru-RU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взгляд изнутри</a:t>
            </a:r>
          </a:p>
        </p:txBody>
      </p:sp>
      <p:sp>
        <p:nvSpPr>
          <p:cNvPr id="14" name="Google Shape;180;p18">
            <a:extLst>
              <a:ext uri="{FF2B5EF4-FFF2-40B4-BE49-F238E27FC236}">
                <a16:creationId xmlns:a16="http://schemas.microsoft.com/office/drawing/2014/main" id="{ECF7CE61-47C8-FC46-F3D9-372126765204}"/>
              </a:ext>
            </a:extLst>
          </p:cNvPr>
          <p:cNvSpPr/>
          <p:nvPr/>
        </p:nvSpPr>
        <p:spPr>
          <a:xfrm>
            <a:off x="2783632" y="1796758"/>
            <a:ext cx="6104566" cy="551378"/>
          </a:xfrm>
          <a:prstGeom prst="roundRect">
            <a:avLst>
              <a:gd name="adj" fmla="val 18755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2235313" y="1876116"/>
            <a:ext cx="7229700" cy="40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300" b="1" dirty="0">
                <a:latin typeface="Montserrat"/>
              </a:rPr>
              <a:t>Направления работы университета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8" y="2860525"/>
            <a:ext cx="904663" cy="770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23" y="4288445"/>
            <a:ext cx="749810" cy="749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23" y="2826775"/>
            <a:ext cx="749810" cy="749810"/>
          </a:xfrm>
          <a:prstGeom prst="rect">
            <a:avLst/>
          </a:prstGeom>
        </p:spPr>
      </p:pic>
      <p:sp>
        <p:nvSpPr>
          <p:cNvPr id="23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1612744" y="4345378"/>
            <a:ext cx="3911756" cy="102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accent6"/>
                </a:solidFill>
                <a:latin typeface="Montserrat"/>
              </a:rPr>
              <a:t>Оценка персонала: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accent6"/>
                </a:solidFill>
                <a:latin typeface="Montserrat"/>
              </a:rPr>
              <a:t>различные системы оценки для развития сотрудников</a:t>
            </a:r>
          </a:p>
        </p:txBody>
      </p:sp>
      <p:sp>
        <p:nvSpPr>
          <p:cNvPr id="28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6861208" y="2811228"/>
            <a:ext cx="4686358" cy="102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accent6"/>
                </a:solidFill>
                <a:latin typeface="Montserrat"/>
              </a:rPr>
              <a:t>Академия: </a:t>
            </a:r>
            <a:endParaRPr lang="en-US" sz="2000" b="1" dirty="0">
              <a:solidFill>
                <a:schemeClr val="accent6"/>
              </a:solidFill>
              <a:latin typeface="Montserrat"/>
            </a:endParaRPr>
          </a:p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accent6"/>
                </a:solidFill>
                <a:latin typeface="Montserrat"/>
              </a:rPr>
              <a:t>обучение и развитие сотрудников коммерческого блока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8" y="4399891"/>
            <a:ext cx="904663" cy="746448"/>
          </a:xfrm>
          <a:prstGeom prst="rect">
            <a:avLst/>
          </a:prstGeom>
        </p:spPr>
      </p:pic>
      <p:sp>
        <p:nvSpPr>
          <p:cNvPr id="34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6861207" y="4288445"/>
            <a:ext cx="4686359" cy="102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 dirty="0">
                <a:solidFill>
                  <a:schemeClr val="accent6"/>
                </a:solidFill>
                <a:latin typeface="Montserrat"/>
              </a:rPr>
              <a:t>Методология и сопровождение: </a:t>
            </a:r>
            <a:r>
              <a:rPr lang="ru-RU" sz="2000" dirty="0">
                <a:solidFill>
                  <a:schemeClr val="accent6"/>
                </a:solidFill>
                <a:latin typeface="Montserrat"/>
              </a:rPr>
              <a:t>разработка и поддержание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15452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>
              <a:buClr>
                <a:schemeClr val="accent6"/>
              </a:buClr>
              <a:buSzPts val="5600"/>
            </a:pPr>
            <a:r>
              <a:rPr lang="ru-RU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Уникальный портфель образовательных программ</a:t>
            </a:r>
            <a:endParaRPr sz="3600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1762481" y="2978765"/>
            <a:ext cx="324159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Внутреннее обучение </a:t>
            </a:r>
            <a:r>
              <a:rPr lang="en-US" sz="1600" dirty="0">
                <a:solidFill>
                  <a:schemeClr val="accent6"/>
                </a:solidFill>
                <a:latin typeface="Montserrat"/>
              </a:rPr>
              <a:t>—</a:t>
            </a:r>
            <a:r>
              <a:rPr lang="ru-RU" sz="1600" dirty="0">
                <a:solidFill>
                  <a:schemeClr val="accent6"/>
                </a:solidFill>
                <a:latin typeface="Montserrat"/>
              </a:rPr>
              <a:t> курсы и тренинги, которые проходят с привлечением внутренних экспертов.</a:t>
            </a:r>
          </a:p>
        </p:txBody>
      </p:sp>
      <p:sp>
        <p:nvSpPr>
          <p:cNvPr id="7" name="Google Shape;180;p18">
            <a:extLst>
              <a:ext uri="{FF2B5EF4-FFF2-40B4-BE49-F238E27FC236}">
                <a16:creationId xmlns:a16="http://schemas.microsoft.com/office/drawing/2014/main" id="{83614B63-11E2-F835-6E6C-2820092A52B9}"/>
              </a:ext>
            </a:extLst>
          </p:cNvPr>
          <p:cNvSpPr/>
          <p:nvPr/>
        </p:nvSpPr>
        <p:spPr>
          <a:xfrm>
            <a:off x="541855" y="3053986"/>
            <a:ext cx="1025400" cy="521250"/>
          </a:xfrm>
          <a:prstGeom prst="roundRect">
            <a:avLst>
              <a:gd name="adj" fmla="val 11403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ru-RU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181;p18">
            <a:extLst>
              <a:ext uri="{FF2B5EF4-FFF2-40B4-BE49-F238E27FC236}">
                <a16:creationId xmlns:a16="http://schemas.microsoft.com/office/drawing/2014/main" id="{0FC7CF3A-B60A-71EF-FA13-793FE17BDA2C}"/>
              </a:ext>
            </a:extLst>
          </p:cNvPr>
          <p:cNvSpPr txBox="1"/>
          <p:nvPr/>
        </p:nvSpPr>
        <p:spPr>
          <a:xfrm>
            <a:off x="1762480" y="4494444"/>
            <a:ext cx="3490655" cy="82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 err="1">
                <a:solidFill>
                  <a:schemeClr val="accent6"/>
                </a:solidFill>
                <a:latin typeface="Montserrat"/>
              </a:rPr>
              <a:t>Кастомные</a:t>
            </a: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 разработки </a:t>
            </a:r>
            <a:r>
              <a:rPr lang="en-US" sz="1600" dirty="0">
                <a:solidFill>
                  <a:schemeClr val="accent6"/>
                </a:solidFill>
                <a:latin typeface="Montserrat"/>
              </a:rPr>
              <a:t>—</a:t>
            </a:r>
            <a:r>
              <a:rPr lang="ru-RU" sz="1600" dirty="0">
                <a:solidFill>
                  <a:schemeClr val="accent6"/>
                </a:solidFill>
                <a:latin typeface="Montserrat"/>
              </a:rPr>
              <a:t> образовательные программы под реальный запрос</a:t>
            </a:r>
            <a:r>
              <a:rPr lang="en-US" sz="1600" dirty="0">
                <a:solidFill>
                  <a:schemeClr val="accent6"/>
                </a:solidFill>
                <a:latin typeface="Montserrat"/>
              </a:rPr>
              <a:t> </a:t>
            </a:r>
            <a:r>
              <a:rPr lang="ru-RU" sz="1600" dirty="0">
                <a:solidFill>
                  <a:schemeClr val="accent6"/>
                </a:solidFill>
                <a:latin typeface="Montserrat"/>
              </a:rPr>
              <a:t>бизнеса. </a:t>
            </a:r>
          </a:p>
        </p:txBody>
      </p:sp>
      <p:sp>
        <p:nvSpPr>
          <p:cNvPr id="9" name="Google Shape;180;p18">
            <a:extLst>
              <a:ext uri="{FF2B5EF4-FFF2-40B4-BE49-F238E27FC236}">
                <a16:creationId xmlns:a16="http://schemas.microsoft.com/office/drawing/2014/main" id="{BA22219F-C15C-00FA-255D-6B05F7394E6D}"/>
              </a:ext>
            </a:extLst>
          </p:cNvPr>
          <p:cNvSpPr/>
          <p:nvPr/>
        </p:nvSpPr>
        <p:spPr>
          <a:xfrm>
            <a:off x="541855" y="4564518"/>
            <a:ext cx="1025400" cy="521250"/>
          </a:xfrm>
          <a:prstGeom prst="roundRect">
            <a:avLst>
              <a:gd name="adj" fmla="val 11403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2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81;p18">
            <a:extLst>
              <a:ext uri="{FF2B5EF4-FFF2-40B4-BE49-F238E27FC236}">
                <a16:creationId xmlns:a16="http://schemas.microsoft.com/office/drawing/2014/main" id="{43BE4FCA-3DBF-17A6-5EC9-02C913E1222B}"/>
              </a:ext>
            </a:extLst>
          </p:cNvPr>
          <p:cNvSpPr txBox="1"/>
          <p:nvPr/>
        </p:nvSpPr>
        <p:spPr>
          <a:xfrm>
            <a:off x="7030396" y="2978764"/>
            <a:ext cx="4884795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Стратегические сессии и </a:t>
            </a:r>
            <a:r>
              <a:rPr lang="ru-RU" sz="1600" b="1" dirty="0" err="1">
                <a:solidFill>
                  <a:schemeClr val="accent6"/>
                </a:solidFill>
                <a:latin typeface="Montserrat"/>
              </a:rPr>
              <a:t>фасилитации</a:t>
            </a: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Montserrat"/>
              </a:rPr>
              <a:t>—</a:t>
            </a:r>
            <a:r>
              <a:rPr lang="ru-RU" sz="1600" dirty="0">
                <a:solidFill>
                  <a:schemeClr val="accent6"/>
                </a:solidFill>
                <a:latin typeface="Montserrat"/>
              </a:rPr>
              <a:t> интерактивные форматы для стратегического планирования, поиска эффективных решений и командной работы.</a:t>
            </a:r>
          </a:p>
        </p:txBody>
      </p:sp>
      <p:sp>
        <p:nvSpPr>
          <p:cNvPr id="14" name="Google Shape;180;p18">
            <a:extLst>
              <a:ext uri="{FF2B5EF4-FFF2-40B4-BE49-F238E27FC236}">
                <a16:creationId xmlns:a16="http://schemas.microsoft.com/office/drawing/2014/main" id="{A01A5ACD-D6F2-EE00-A3E2-1CCC9A370DF5}"/>
              </a:ext>
            </a:extLst>
          </p:cNvPr>
          <p:cNvSpPr/>
          <p:nvPr/>
        </p:nvSpPr>
        <p:spPr>
          <a:xfrm>
            <a:off x="5809771" y="3054156"/>
            <a:ext cx="1025400" cy="521250"/>
          </a:xfrm>
          <a:prstGeom prst="roundRect">
            <a:avLst>
              <a:gd name="adj" fmla="val 11403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3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465;p41"/>
          <p:cNvSpPr/>
          <p:nvPr/>
        </p:nvSpPr>
        <p:spPr>
          <a:xfrm>
            <a:off x="541854" y="1811876"/>
            <a:ext cx="7930937" cy="810820"/>
          </a:xfrm>
          <a:prstGeom prst="roundRect">
            <a:avLst>
              <a:gd name="adj" fmla="val 13231"/>
            </a:avLst>
          </a:prstGeom>
          <a:noFill/>
          <a:ln w="12700" cap="flat" cmpd="sng">
            <a:solidFill>
              <a:srgbClr val="393939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196025" dir="2700000" rotWithShape="0">
              <a:srgbClr val="000000">
                <a:alpha val="1451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695400" y="1928712"/>
            <a:ext cx="7689844" cy="5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разработан по итогам исследования потребностей сотрудников для поддержки команды и повышения ее профессионального потенциала:</a:t>
            </a:r>
          </a:p>
        </p:txBody>
      </p:sp>
      <p:sp>
        <p:nvSpPr>
          <p:cNvPr id="18" name="Google Shape;181;p18">
            <a:extLst>
              <a:ext uri="{FF2B5EF4-FFF2-40B4-BE49-F238E27FC236}">
                <a16:creationId xmlns:a16="http://schemas.microsoft.com/office/drawing/2014/main" id="{43BE4FCA-3DBF-17A6-5EC9-02C913E1222B}"/>
              </a:ext>
            </a:extLst>
          </p:cNvPr>
          <p:cNvSpPr txBox="1"/>
          <p:nvPr/>
        </p:nvSpPr>
        <p:spPr>
          <a:xfrm>
            <a:off x="7030397" y="4502555"/>
            <a:ext cx="4306298" cy="82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Внешнее обучение </a:t>
            </a:r>
            <a:r>
              <a:rPr lang="en-US" sz="1600" dirty="0">
                <a:solidFill>
                  <a:schemeClr val="accent6"/>
                </a:solidFill>
                <a:latin typeface="Montserrat"/>
              </a:rPr>
              <a:t>—</a:t>
            </a:r>
            <a:r>
              <a:rPr lang="ru-RU" sz="1600" dirty="0">
                <a:solidFill>
                  <a:schemeClr val="accent6"/>
                </a:solidFill>
                <a:latin typeface="Montserrat"/>
              </a:rPr>
              <a:t> программы с привлечением приглашенных экспертов и тренеров.</a:t>
            </a:r>
          </a:p>
        </p:txBody>
      </p:sp>
      <p:sp>
        <p:nvSpPr>
          <p:cNvPr id="19" name="Google Shape;180;p18">
            <a:extLst>
              <a:ext uri="{FF2B5EF4-FFF2-40B4-BE49-F238E27FC236}">
                <a16:creationId xmlns:a16="http://schemas.microsoft.com/office/drawing/2014/main" id="{A01A5ACD-D6F2-EE00-A3E2-1CCC9A370DF5}"/>
              </a:ext>
            </a:extLst>
          </p:cNvPr>
          <p:cNvSpPr/>
          <p:nvPr/>
        </p:nvSpPr>
        <p:spPr>
          <a:xfrm>
            <a:off x="5809771" y="4568218"/>
            <a:ext cx="1025400" cy="521250"/>
          </a:xfrm>
          <a:prstGeom prst="roundRect">
            <a:avLst>
              <a:gd name="adj" fmla="val 11403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4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3910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1204105" y="2119741"/>
            <a:ext cx="4107130" cy="5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Необходимость определить четкие цели и задачи нашей деятельности</a:t>
            </a:r>
          </a:p>
        </p:txBody>
      </p:sp>
      <p:sp>
        <p:nvSpPr>
          <p:cNvPr id="29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6753190" y="2118459"/>
            <a:ext cx="4628159" cy="82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Шаг 1: </a:t>
            </a:r>
            <a:r>
              <a:rPr lang="ru-RU" sz="1600" dirty="0">
                <a:solidFill>
                  <a:schemeClr val="accent6"/>
                </a:solidFill>
                <a:latin typeface="Montserrat"/>
              </a:rPr>
              <a:t>провели анализ потребностей 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в обучении, чтобы соответствовать ожиданиям и уменьшить сопротивление.</a:t>
            </a:r>
          </a:p>
        </p:txBody>
      </p:sp>
      <p:sp>
        <p:nvSpPr>
          <p:cNvPr id="32" name="Google Shape;175;p18"/>
          <p:cNvSpPr txBox="1">
            <a:spLocks noGrp="1"/>
          </p:cNvSpPr>
          <p:nvPr>
            <p:ph type="title"/>
          </p:nvPr>
        </p:nvSpPr>
        <p:spPr>
          <a:xfrm>
            <a:off x="455083" y="359833"/>
            <a:ext cx="10673360" cy="71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r>
              <a:rPr lang="ru-RU" sz="36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Сложности и инструменты их решения</a:t>
            </a:r>
          </a:p>
        </p:txBody>
      </p:sp>
      <p:sp>
        <p:nvSpPr>
          <p:cNvPr id="13" name="Google Shape;180;p18">
            <a:extLst>
              <a:ext uri="{FF2B5EF4-FFF2-40B4-BE49-F238E27FC236}">
                <a16:creationId xmlns:a16="http://schemas.microsoft.com/office/drawing/2014/main" id="{ECF7CE61-47C8-FC46-F3D9-372126765204}"/>
              </a:ext>
            </a:extLst>
          </p:cNvPr>
          <p:cNvSpPr/>
          <p:nvPr/>
        </p:nvSpPr>
        <p:spPr>
          <a:xfrm>
            <a:off x="516233" y="1206066"/>
            <a:ext cx="2095081" cy="551378"/>
          </a:xfrm>
          <a:prstGeom prst="roundRect">
            <a:avLst>
              <a:gd name="adj" fmla="val 13462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516233" y="1280674"/>
            <a:ext cx="2095081" cy="40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300" b="1" dirty="0">
                <a:latin typeface="Montserrat"/>
              </a:rPr>
              <a:t>Сложности</a:t>
            </a:r>
          </a:p>
        </p:txBody>
      </p:sp>
      <p:sp>
        <p:nvSpPr>
          <p:cNvPr id="15" name="Google Shape;180;p18">
            <a:extLst>
              <a:ext uri="{FF2B5EF4-FFF2-40B4-BE49-F238E27FC236}">
                <a16:creationId xmlns:a16="http://schemas.microsoft.com/office/drawing/2014/main" id="{ECF7CE61-47C8-FC46-F3D9-372126765204}"/>
              </a:ext>
            </a:extLst>
          </p:cNvPr>
          <p:cNvSpPr/>
          <p:nvPr/>
        </p:nvSpPr>
        <p:spPr>
          <a:xfrm>
            <a:off x="6096104" y="1206066"/>
            <a:ext cx="2095081" cy="551378"/>
          </a:xfrm>
          <a:prstGeom prst="roundRect">
            <a:avLst>
              <a:gd name="adj" fmla="val 13462"/>
            </a:avLst>
          </a:prstGeom>
          <a:solidFill>
            <a:srgbClr val="DDB184"/>
          </a:solidFill>
          <a:ln>
            <a:noFill/>
          </a:ln>
          <a:effectLst>
            <a:outerShdw blurRad="114300" dist="66675" dir="27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13" tIns="45713" rIns="45713" bIns="45713" anchor="ctr" anchorCtr="0">
            <a:noAutofit/>
          </a:bodyPr>
          <a:lstStyle/>
          <a:p>
            <a:r>
              <a:rPr lang="en-US"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6096104" y="1280674"/>
            <a:ext cx="2095081" cy="40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300" b="1" dirty="0">
                <a:latin typeface="Montserrat"/>
              </a:rPr>
              <a:t>Как решали</a:t>
            </a:r>
          </a:p>
        </p:txBody>
      </p:sp>
      <p:sp>
        <p:nvSpPr>
          <p:cNvPr id="17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1204105" y="3345869"/>
            <a:ext cx="4107130" cy="5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Недостаток ресурсов </a:t>
            </a:r>
          </a:p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(как финансовых, так и временных)</a:t>
            </a:r>
          </a:p>
        </p:txBody>
      </p:sp>
      <p:sp>
        <p:nvSpPr>
          <p:cNvPr id="19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1204105" y="4525866"/>
            <a:ext cx="4107130" cy="28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dirty="0">
                <a:solidFill>
                  <a:schemeClr val="accent6"/>
                </a:solidFill>
                <a:latin typeface="Montserrat"/>
              </a:rPr>
              <a:t>Сопротивление изменениям</a:t>
            </a:r>
          </a:p>
        </p:txBody>
      </p:sp>
      <p:pic>
        <p:nvPicPr>
          <p:cNvPr id="34" name="Рисунок 33" descr="Улыбающееся лицо без заливки">
            <a:extLst>
              <a:ext uri="{FF2B5EF4-FFF2-40B4-BE49-F238E27FC236}">
                <a16:creationId xmlns:a16="http://schemas.microsoft.com/office/drawing/2014/main" id="{30F33651-2F3E-EB54-5A74-426CD0017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3299" y="2078305"/>
            <a:ext cx="586592" cy="586219"/>
          </a:xfrm>
          <a:prstGeom prst="rect">
            <a:avLst/>
          </a:prstGeom>
        </p:spPr>
      </p:pic>
      <p:pic>
        <p:nvPicPr>
          <p:cNvPr id="35" name="Рисунок 34" descr="Плачущее лицо (без заливки)">
            <a:extLst>
              <a:ext uri="{FF2B5EF4-FFF2-40B4-BE49-F238E27FC236}">
                <a16:creationId xmlns:a16="http://schemas.microsoft.com/office/drawing/2014/main" id="{81C45632-99E7-F53A-3146-3097CD640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219" y="2084650"/>
            <a:ext cx="580241" cy="579873"/>
          </a:xfrm>
          <a:prstGeom prst="rect">
            <a:avLst/>
          </a:prstGeom>
        </p:spPr>
      </p:pic>
      <p:pic>
        <p:nvPicPr>
          <p:cNvPr id="37" name="Рисунок 36" descr="Плачущее лицо (без заливки)">
            <a:extLst>
              <a:ext uri="{FF2B5EF4-FFF2-40B4-BE49-F238E27FC236}">
                <a16:creationId xmlns:a16="http://schemas.microsoft.com/office/drawing/2014/main" id="{81C45632-99E7-F53A-3146-3097CD640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219" y="3326413"/>
            <a:ext cx="580241" cy="579873"/>
          </a:xfrm>
          <a:prstGeom prst="rect">
            <a:avLst/>
          </a:prstGeom>
        </p:spPr>
      </p:pic>
      <p:pic>
        <p:nvPicPr>
          <p:cNvPr id="39" name="Рисунок 38" descr="Плачущее лицо (без заливки)">
            <a:extLst>
              <a:ext uri="{FF2B5EF4-FFF2-40B4-BE49-F238E27FC236}">
                <a16:creationId xmlns:a16="http://schemas.microsoft.com/office/drawing/2014/main" id="{81C45632-99E7-F53A-3146-3097CD640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219" y="4375451"/>
            <a:ext cx="580241" cy="57987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16233" y="3138373"/>
            <a:ext cx="11069410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6753190" y="3347876"/>
            <a:ext cx="4628159" cy="55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Шаг 2: </a:t>
            </a:r>
            <a:r>
              <a:rPr lang="ru-RU" sz="1600" dirty="0">
                <a:solidFill>
                  <a:schemeClr val="accent6"/>
                </a:solidFill>
                <a:latin typeface="Montserrat"/>
              </a:rPr>
              <a:t>активная коммуникационная поддержка всех этапов проекта.</a:t>
            </a:r>
          </a:p>
        </p:txBody>
      </p:sp>
      <p:pic>
        <p:nvPicPr>
          <p:cNvPr id="41" name="Рисунок 40" descr="Улыбающееся лицо без заливки">
            <a:extLst>
              <a:ext uri="{FF2B5EF4-FFF2-40B4-BE49-F238E27FC236}">
                <a16:creationId xmlns:a16="http://schemas.microsoft.com/office/drawing/2014/main" id="{30F33651-2F3E-EB54-5A74-426CD0017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3299" y="3307722"/>
            <a:ext cx="586592" cy="586219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516233" y="4136052"/>
            <a:ext cx="11069410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181;p18">
            <a:extLst>
              <a:ext uri="{FF2B5EF4-FFF2-40B4-BE49-F238E27FC236}">
                <a16:creationId xmlns:a16="http://schemas.microsoft.com/office/drawing/2014/main" id="{74F5905B-9F3B-B17A-186E-8179A16F8DD2}"/>
              </a:ext>
            </a:extLst>
          </p:cNvPr>
          <p:cNvSpPr txBox="1"/>
          <p:nvPr/>
        </p:nvSpPr>
        <p:spPr>
          <a:xfrm>
            <a:off x="6753190" y="4408540"/>
            <a:ext cx="4628159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" tIns="6350" rIns="6350" bIns="635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accent6"/>
                </a:solidFill>
                <a:latin typeface="Montserrat"/>
              </a:rPr>
              <a:t>Шаг 3: </a:t>
            </a:r>
            <a:r>
              <a:rPr lang="ru-RU" sz="1600" dirty="0">
                <a:solidFill>
                  <a:schemeClr val="accent6"/>
                </a:solidFill>
                <a:latin typeface="Montserrat"/>
              </a:rPr>
              <a:t>остаемся в тренде, устраиваем коллаборации, следим за новшествами в обучении и адаптируем наши программы под реальные запросы.</a:t>
            </a:r>
          </a:p>
        </p:txBody>
      </p:sp>
      <p:pic>
        <p:nvPicPr>
          <p:cNvPr id="44" name="Рисунок 43" descr="Улыбающееся лицо без заливки">
            <a:extLst>
              <a:ext uri="{FF2B5EF4-FFF2-40B4-BE49-F238E27FC236}">
                <a16:creationId xmlns:a16="http://schemas.microsoft.com/office/drawing/2014/main" id="{30F33651-2F3E-EB54-5A74-426CD0017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3299" y="4368386"/>
            <a:ext cx="586592" cy="5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5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_4c_parent">
  <a:themeElements>
    <a:clrScheme name="SMLT_COLOURS">
      <a:dk1>
        <a:srgbClr val="FEFFFE"/>
      </a:dk1>
      <a:lt1>
        <a:srgbClr val="007FFF"/>
      </a:lt1>
      <a:dk2>
        <a:srgbClr val="007FFF"/>
      </a:dk2>
      <a:lt2>
        <a:srgbClr val="FEFFFE"/>
      </a:lt2>
      <a:accent1>
        <a:srgbClr val="499EFA"/>
      </a:accent1>
      <a:accent2>
        <a:srgbClr val="8DC1FC"/>
      </a:accent2>
      <a:accent3>
        <a:srgbClr val="B1B2B1"/>
      </a:accent3>
      <a:accent4>
        <a:srgbClr val="DB113A"/>
      </a:accent4>
      <a:accent5>
        <a:srgbClr val="FECB02"/>
      </a:accent5>
      <a:accent6>
        <a:srgbClr val="000000"/>
      </a:accent6>
      <a:hlink>
        <a:srgbClr val="007FFF"/>
      </a:hlink>
      <a:folHlink>
        <a:srgbClr val="007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703</Words>
  <Application>Microsoft Office PowerPoint</Application>
  <PresentationFormat>Широкоэкранный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Montserrat</vt:lpstr>
      <vt:lpstr>Тема Office</vt:lpstr>
      <vt:lpstr>main_4c_parent</vt:lpstr>
      <vt:lpstr>Office Theme</vt:lpstr>
      <vt:lpstr>Презентация PowerPoint</vt:lpstr>
      <vt:lpstr>Презентация PowerPoint</vt:lpstr>
      <vt:lpstr>Проблематика </vt:lpstr>
      <vt:lpstr>Приоритетная задача</vt:lpstr>
      <vt:lpstr>Решение DOGMA</vt:lpstr>
      <vt:lpstr>Задачи Корпоративного Университета</vt:lpstr>
      <vt:lpstr>Корпоративный Университет —  взгляд изнутри</vt:lpstr>
      <vt:lpstr>Уникальный портфель образовательных программ</vt:lpstr>
      <vt:lpstr>Сложности и инструменты их решения</vt:lpstr>
      <vt:lpstr>Итоги работы направления за 2024 год</vt:lpstr>
      <vt:lpstr>Итоги работы направления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Яцюк Ксения Александровна</dc:creator>
  <cp:lastModifiedBy>Мальцева Валерия Викторовна</cp:lastModifiedBy>
  <cp:revision>47</cp:revision>
  <dcterms:created xsi:type="dcterms:W3CDTF">2025-03-03T10:04:33Z</dcterms:created>
  <dcterms:modified xsi:type="dcterms:W3CDTF">2025-03-10T09:52:06Z</dcterms:modified>
</cp:coreProperties>
</file>